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86" r:id="rId9"/>
    <p:sldId id="287" r:id="rId10"/>
    <p:sldId id="260" r:id="rId11"/>
    <p:sldId id="261" r:id="rId12"/>
    <p:sldId id="262" r:id="rId13"/>
    <p:sldId id="265" r:id="rId14"/>
    <p:sldId id="264" r:id="rId15"/>
    <p:sldId id="267" r:id="rId16"/>
    <p:sldId id="276" r:id="rId17"/>
    <p:sldId id="277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23/06/2025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22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70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63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84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1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1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39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408B-9DA8-6A6E-8366-A2718DC1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07AB5-58AD-A3CA-6CBB-C5E547EFE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6E4AB-B795-8A74-C5D3-47056A3FE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BC32-C386-5521-3D51-594100765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7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38EC5-481E-E41E-6C97-AD11EB6D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187FA-E1AB-3EE1-23B9-4066C7BAF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17AE1-2E99-D0C6-9BDC-CB7D71F6E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52089-BF45-4E0D-5DDB-C70D7B0D1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81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54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2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berg.infinityfreeapp.com/c2c_platfo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berg47/C2C_web_platfor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Small business</a:t>
            </a:r>
            <a:br>
              <a:rPr lang="en-GB" dirty="0"/>
            </a:br>
            <a:r>
              <a:rPr lang="en-GB" dirty="0"/>
              <a:t>C2C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2CD7B8-993F-6D1C-F885-2803FABA4F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1806" y="1697827"/>
            <a:ext cx="2386800" cy="486000"/>
          </a:xfrm>
        </p:spPr>
        <p:txBody>
          <a:bodyPr/>
          <a:lstStyle/>
          <a:p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B773-F60C-4854-83F7-06F0AA7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Let's buy something!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2B96C2-B574-4A9E-B703-C8AE9F6351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We now are ready to make our first order.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462268-A880-4CE6-BFDA-4AA919761F5C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Add our products to our cart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717EE-C4EB-43E0-9FF9-AD7909CC6C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User’s cart is stored on the Database, allowing persistent, cross-session data so users never loose their cart.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In the cart shipping and the quantity of each item can be updated.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A6793B-A78C-4EEC-AE9E-5425AEE2253E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Time for checkout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15023C-2291-44EB-87F0-16E7815981E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 dirty="0"/>
              <a:t>When proceeding to checkout:</a:t>
            </a:r>
            <a:br>
              <a:rPr lang="en-GB" dirty="0"/>
            </a:br>
            <a:r>
              <a:rPr lang="en-GB" dirty="0"/>
              <a:t>products are validated, stock availability and quantity are initially checked.</a:t>
            </a:r>
          </a:p>
          <a:p>
            <a:pPr rtl="0"/>
            <a:r>
              <a:rPr lang="en-GB" dirty="0"/>
              <a:t>Upon attempting to make a payment, these checks are repeated the moment before committing to a transaction.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D10-FA27-41C3-9794-F592C0F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4553D-D840-46BB-B9F8-2D824422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7DEDA-AC4C-4F65-8A38-CDD4B49EF88A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B4D7-E137-420A-8BCA-2CF4E16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22243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Order management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Managing order is rather straight forward.</a:t>
            </a:r>
          </a:p>
          <a:p>
            <a:pPr rtl="0"/>
            <a:r>
              <a:rPr lang="en-GB" dirty="0"/>
              <a:t>Buyers can view all their orders and status easily in the order list.</a:t>
            </a:r>
          </a:p>
          <a:p>
            <a:pPr rtl="0"/>
            <a:r>
              <a:rPr lang="en-GB" dirty="0"/>
              <a:t>Sellers can also have their own orders and manage their sales seamlessly.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Find our orders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 dirty="0"/>
              <a:t>All primary navigation is found in the header’s navigation drop-down bar.</a:t>
            </a:r>
          </a:p>
          <a:p>
            <a:pPr rtl="0"/>
            <a:r>
              <a:rPr lang="en-GB" dirty="0"/>
              <a:t>This is a well-established layout that users off all backgrounds will be familiar with.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Move to our sales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21431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 the order-list, if the current user is a seller, a clear new button appears “My Sales”</a:t>
            </a:r>
          </a:p>
          <a:p>
            <a:pPr rtl="0"/>
            <a:r>
              <a:rPr lang="en-GB" dirty="0"/>
              <a:t>This is a toggle button to quickly switch between viewing your orders and sales.</a:t>
            </a:r>
          </a:p>
          <a:p>
            <a:pPr rtl="0"/>
            <a:r>
              <a:rPr lang="en-GB" dirty="0"/>
              <a:t>In this view your sales can be updated and viewed in detail along with contacting the buyer.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GB" dirty="0"/>
              <a:t>Some insider knowledge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 dirty="0"/>
              <a:t>The order-list and sales-list pages are actually a single page.</a:t>
            </a:r>
          </a:p>
          <a:p>
            <a:pPr rtl="0"/>
            <a:r>
              <a:rPr lang="en-GB" dirty="0"/>
              <a:t>The form is designed to be configurable, simply adjusting the inputs and a mode flag allows the page to be efficiently reused.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58ACC-1022-4314-9E91-6F32536DDDDD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6706-ECB2-4642-A186-00F67461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Communications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1164DC-BEBF-47A0-9084-BDA922BB947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Communication between buyers and sellers is a key point of this platform.</a:t>
            </a:r>
          </a:p>
          <a:p>
            <a:pPr rtl="0"/>
            <a:r>
              <a:rPr lang="en-GB" dirty="0"/>
              <a:t>A messaging system has been fully integrated within the platform.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FBA053-D834-4EC0-9AA6-39A52FE5C103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How do I message someone?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6CA930-7AA4-4278-83D1-EE0BCD4296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Back to the header’s navigation, a “My Messages” button will take you to all your messages and chats.</a:t>
            </a:r>
          </a:p>
          <a:p>
            <a:endParaRPr lang="en-GB" dirty="0"/>
          </a:p>
          <a:p>
            <a:r>
              <a:rPr lang="en-GB" dirty="0"/>
              <a:t>As a seller, your chats are divided into two. Chats where you are the buyer and then your customers enquires where you are the seller.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When viewing products, your orders, or managing sales, there are contact buttons.</a:t>
            </a:r>
          </a:p>
          <a:p>
            <a:pPr lvl="1"/>
            <a:r>
              <a:rPr lang="en-GB" dirty="0"/>
              <a:t>These options offer faster ways to get to the exact user you're trying to contact.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3BB9-8087-4B74-9AD3-4D42C3C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FAF7E-3E48-4E3A-A353-D5319453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017EA-79BA-4FB3-A2A3-45F8ECFFE592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2523-618F-46C4-A45E-4D33377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66145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This platform demo showcases clearly the potential of the platform and how it can be deployed and used in production.</a:t>
            </a:r>
          </a:p>
          <a:p>
            <a:pPr rtl="0"/>
            <a:r>
              <a:rPr lang="en-GB" dirty="0"/>
              <a:t>The current project is designed to be production ready and easy to deploy.</a:t>
            </a:r>
          </a:p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13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A2EC-1FAE-46CE-A2AE-8C1E61CDAACF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69588-4F4C-428C-9F8E-0060855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09EEB-D8CE-4A9D-8D99-68EFE76E04FA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411719"/>
            <a:ext cx="4116387" cy="1740445"/>
          </a:xfrm>
        </p:spPr>
        <p:txBody>
          <a:bodyPr rtlCol="0"/>
          <a:lstStyle/>
          <a:p>
            <a:pPr rtl="0"/>
            <a:r>
              <a:rPr lang="en-GB" dirty="0"/>
              <a:t>Project proposal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5826" y="4177320"/>
            <a:ext cx="4116387" cy="400081"/>
          </a:xfrm>
        </p:spPr>
        <p:txBody>
          <a:bodyPr rtlCol="0"/>
          <a:lstStyle/>
          <a:p>
            <a:pPr rtl="0"/>
            <a:r>
              <a:rPr lang="en-GB" dirty="0"/>
              <a:t>Where to find 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95D9-E1DD-36FF-5DCD-82BB54BF78FA}"/>
              </a:ext>
            </a:extLst>
          </p:cNvPr>
          <p:cNvSpPr txBox="1"/>
          <p:nvPr/>
        </p:nvSpPr>
        <p:spPr>
          <a:xfrm>
            <a:off x="6905124" y="4662730"/>
            <a:ext cx="5286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Find our website at:</a:t>
            </a:r>
          </a:p>
          <a:p>
            <a:r>
              <a:rPr lang="en-GB" dirty="0">
                <a:hlinkClick r:id="rId3"/>
              </a:rPr>
              <a:t>https://onberg.infinityfreeapp.com/c2c_platform/</a:t>
            </a:r>
            <a:endParaRPr lang="en-GB" dirty="0"/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the project files </a:t>
            </a:r>
            <a:r>
              <a:rPr lang="en-GB" dirty="0">
                <a:hlinkClick r:id="rId4"/>
              </a:rPr>
              <a:t>HERE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About Us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The goal is to create a platform for user’s to both buy and sell.</a:t>
            </a:r>
          </a:p>
          <a:p>
            <a:pPr rtl="0"/>
            <a:r>
              <a:rPr lang="en-GB" dirty="0"/>
              <a:t>Promoting small-scale sales and customization of goods in a single platform.</a:t>
            </a: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7B5F3-4828-4F6B-BC5F-D6E87BA81172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705819"/>
          </a:xfrm>
        </p:spPr>
        <p:txBody>
          <a:bodyPr rtlCol="0"/>
          <a:lstStyle/>
          <a:p>
            <a:pPr rtl="0"/>
            <a:r>
              <a:rPr lang="en-GB" dirty="0"/>
              <a:t>Using the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246754"/>
            <a:ext cx="4607015" cy="3589111"/>
          </a:xfrm>
        </p:spPr>
        <p:txBody>
          <a:bodyPr rtlCol="0"/>
          <a:lstStyle/>
          <a:p>
            <a:pPr marL="0" indent="0" rtl="0">
              <a:buNone/>
            </a:pPr>
            <a:endParaRPr lang="en-GB" dirty="0"/>
          </a:p>
          <a:p>
            <a:pPr rtl="0"/>
            <a:r>
              <a:rPr lang="en-GB" dirty="0"/>
              <a:t>Presentation plan:</a:t>
            </a:r>
          </a:p>
          <a:p>
            <a:pPr lvl="1"/>
            <a:r>
              <a:rPr lang="en-GB" dirty="0"/>
              <a:t>We’re going to go through what it would be like to use the platform as various users.</a:t>
            </a:r>
          </a:p>
          <a:p>
            <a:pPr lvl="1"/>
            <a:r>
              <a:rPr lang="en-GB" dirty="0"/>
              <a:t>We’ll register, become a seller, and list our first product.</a:t>
            </a:r>
          </a:p>
          <a:p>
            <a:pPr lvl="1"/>
            <a:r>
              <a:rPr lang="en-GB" dirty="0"/>
              <a:t>We’ll then make our first order, changing accounts to place an order.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F8A13-B73C-4C5A-94E7-194671EE3BFB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54A5B2-9927-D688-8E18-21CDF8B195E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16F5-7A55-FCC8-3C86-E3EC98D17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76F201-21F7-A85B-E57D-B1136E5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homepage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E24665-71F1-838B-E544-734535ACB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On the homepage is where all product browsing takes place.</a:t>
            </a:r>
          </a:p>
          <a:p>
            <a:pPr rtl="0"/>
            <a:r>
              <a:rPr lang="en-GB" dirty="0"/>
              <a:t>Search for keywords. Both product name and descriptions are checked for matches.</a:t>
            </a:r>
          </a:p>
          <a:p>
            <a:pPr rtl="0"/>
            <a:r>
              <a:rPr lang="en-GB" dirty="0"/>
              <a:t>Mix and match filters by price, Seller, and other details.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077146-77E3-3240-EB21-EB275CD6A49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en-GB" dirty="0"/>
              <a:t>Until we login we can only browse and view products.</a:t>
            </a:r>
          </a:p>
          <a:p>
            <a:pPr rtl="0"/>
            <a:r>
              <a:rPr lang="en-GB" dirty="0"/>
              <a:t>Attempting to make a purchase will redirect or warn that we are not logged 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93DD4-AA05-92F8-769C-9464AA4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14E9-7AF5-F1A7-3E74-6075EE8C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A2EC-1FAE-46CE-A2AE-8C1E61CDAACF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0D0E-BE18-2B5F-AC34-9BA341B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7F3DC1-6ACD-4DA6-8222-7D9111BAAB4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32837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1868F-A4C4-1ACD-4A2D-41D15444C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C8EF-FDF3-4080-E892-FD364D6F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View a product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79408-22A3-F5FC-8454-850A8D6AC09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Products ca be viewed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DECED-F76C-440E-D3A9-3716394B706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Section 1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7F7B9B-2238-15A9-34B5-7D72A10063B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</a:t>
            </a:r>
          </a:p>
          <a:p>
            <a:pPr rtl="0"/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E41762-31C1-1EF6-6EB2-947E74CC4547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en-GB" dirty="0"/>
              <a:t>Section 2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5DEC60-24A8-9BC1-730F-7665E40561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</a:t>
            </a:r>
          </a:p>
          <a:p>
            <a:pPr rtl="0"/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077-8D48-FE2E-0B83-3C9C572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B5E9D-8C84-AF08-79F7-80C8BDC0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017EA-79BA-4FB3-A2A3-45F8ECFFE592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AF2A-FDB4-F652-7ABB-92D40F31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42073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747168" cy="1091078"/>
          </a:xfrm>
        </p:spPr>
        <p:txBody>
          <a:bodyPr rtlCol="0"/>
          <a:lstStyle/>
          <a:p>
            <a:pPr rtl="0"/>
            <a:r>
              <a:rPr lang="en-GB" dirty="0"/>
              <a:t>Login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747168" cy="3136910"/>
          </a:xfrm>
        </p:spPr>
        <p:txBody>
          <a:bodyPr rtlCol="0"/>
          <a:lstStyle/>
          <a:p>
            <a:pPr rtl="0"/>
            <a:r>
              <a:rPr lang="en-GB" dirty="0"/>
              <a:t>Easy to register, not requiring unnecessary information.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Quick logging in.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Easy and user-friendly seller-registration.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61BE1-137D-4B1D-91B7-34526E1508B6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Create a product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ED5FCC-E29C-48DE-84D8-EA34FFE7CE4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The process to make a product is simple yet easy to customize.</a:t>
            </a:r>
          </a:p>
        </p:txBody>
      </p:sp>
      <p:pic>
        <p:nvPicPr>
          <p:cNvPr id="24" name="Picture Placeholder 23" descr="Image icon">
            <a:extLst>
              <a:ext uri="{FF2B5EF4-FFF2-40B4-BE49-F238E27FC236}">
                <a16:creationId xmlns:a16="http://schemas.microsoft.com/office/drawing/2014/main" id="{392F88FE-8354-454B-B97D-5C8A7B8ABAE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08" r="3008"/>
          <a:stretch>
            <a:fillRect/>
          </a:stretch>
        </p:blipFill>
        <p:spPr>
          <a:xfrm>
            <a:off x="6702489" y="2473904"/>
            <a:ext cx="1069848" cy="7955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Create a product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Give your product a primary name, which is visible when browsing.</a:t>
            </a:r>
          </a:p>
        </p:txBody>
      </p:sp>
      <p:pic>
        <p:nvPicPr>
          <p:cNvPr id="26" name="Picture Placeholder 25" descr="Pencil icon">
            <a:extLst>
              <a:ext uri="{FF2B5EF4-FFF2-40B4-BE49-F238E27FC236}">
                <a16:creationId xmlns:a16="http://schemas.microsoft.com/office/drawing/2014/main" id="{C4D678E5-CB73-4197-8507-0EB6C03643F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008" r="3008"/>
          <a:stretch>
            <a:fillRect/>
          </a:stretch>
        </p:blipFill>
        <p:spPr>
          <a:xfrm>
            <a:off x="1295400" y="2473904"/>
            <a:ext cx="1069848" cy="79552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en-GB" dirty="0"/>
              <a:t>Add variations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FA7AE-E9B6-4391-900E-62AD4FE3D7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Create multiple variations to your product, options, colours sizes, any alternative options.</a:t>
            </a:r>
          </a:p>
          <a:p>
            <a:pPr rtl="0"/>
            <a:r>
              <a:rPr lang="en-GB" dirty="0"/>
              <a:t>Internally, one variation is required for consistency, so the initial product details are “variation no.1”</a:t>
            </a:r>
          </a:p>
        </p:txBody>
      </p:sp>
      <p:pic>
        <p:nvPicPr>
          <p:cNvPr id="28" name="Picture Placeholder 27" descr="Video player icon">
            <a:extLst>
              <a:ext uri="{FF2B5EF4-FFF2-40B4-BE49-F238E27FC236}">
                <a16:creationId xmlns:a16="http://schemas.microsoft.com/office/drawing/2014/main" id="{52EE44A9-BFCE-4316-B45E-2C903D6467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78" r="3078"/>
          <a:stretch>
            <a:fillRect/>
          </a:stretch>
        </p:blipFill>
        <p:spPr>
          <a:xfrm>
            <a:off x="3946929" y="2474517"/>
            <a:ext cx="1069848" cy="79552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Upload images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GB" dirty="0"/>
              <a:t>Add multiple images per a product’s variation.</a:t>
            </a:r>
          </a:p>
          <a:p>
            <a:pPr rtl="0"/>
            <a:r>
              <a:rPr lang="en-GB" dirty="0"/>
              <a:t>Each variation can have its own complete set of images.</a:t>
            </a:r>
          </a:p>
          <a:p>
            <a:pPr rtl="0"/>
            <a:r>
              <a:rPr lang="en-GB" dirty="0"/>
              <a:t>Or not, products with no images is perfectly handled too.</a:t>
            </a:r>
          </a:p>
        </p:txBody>
      </p:sp>
      <p:pic>
        <p:nvPicPr>
          <p:cNvPr id="35" name="Picture Placeholder 34" descr="Brush icon">
            <a:extLst>
              <a:ext uri="{FF2B5EF4-FFF2-40B4-BE49-F238E27FC236}">
                <a16:creationId xmlns:a16="http://schemas.microsoft.com/office/drawing/2014/main" id="{AB56B8F0-CFB5-415D-91AE-C4BFD753CC1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7E618D-A3E4-448B-A901-D1DDFBCC6E4A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Edit as required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470788-3F93-4B57-8AA3-4B8CC21101D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 dirty="0"/>
              <a:t>Editing products is a simple and intuitive process.</a:t>
            </a:r>
          </a:p>
          <a:p>
            <a:pPr rtl="0"/>
            <a:r>
              <a:rPr lang="en-GB" dirty="0"/>
              <a:t>It reuses the exact same interface as creating products but is auto-populated by the product being edited.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0982D-2111-4F2C-B08B-C965ED457C47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9177D-9058-4246-9B56-D229BFD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Lets go view our product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Going back to the home page we can see our new product has been added</a:t>
            </a:r>
          </a:p>
        </p:txBody>
      </p:sp>
      <p:pic>
        <p:nvPicPr>
          <p:cNvPr id="43" name="Picture Placeholder 42" descr="Abstract background">
            <a:extLst>
              <a:ext uri="{FF2B5EF4-FFF2-40B4-BE49-F238E27FC236}">
                <a16:creationId xmlns:a16="http://schemas.microsoft.com/office/drawing/2014/main" id="{95095244-281C-45C6-B4B5-1A086A96C10D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Picture Placeholder 44" descr="Image icon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Feature 1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endParaRPr lang="en-GB" dirty="0"/>
          </a:p>
        </p:txBody>
      </p:sp>
      <p:pic>
        <p:nvPicPr>
          <p:cNvPr id="47" name="Picture Placeholder 46" descr="Pencil icon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Feature 2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D36BA-F1B3-4C4F-B407-FCE768D9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ED640-F0FE-4385-9EF9-BFBF34FF7A79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8EA6-5514-4A55-8668-1C2023B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{D2B1CD1D-2B97-4FB8-89C0-33ED42216606}tf33968143_win32</Template>
  <TotalTime>73</TotalTime>
  <Words>1040</Words>
  <Application>Microsoft Office PowerPoint</Application>
  <PresentationFormat>Widescreen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 Antiqua</vt:lpstr>
      <vt:lpstr>Calibri</vt:lpstr>
      <vt:lpstr>Franklin Gothic Book</vt:lpstr>
      <vt:lpstr>Wingdings</vt:lpstr>
      <vt:lpstr>Office Theme</vt:lpstr>
      <vt:lpstr>Small business C2C</vt:lpstr>
      <vt:lpstr>Project proposal</vt:lpstr>
      <vt:lpstr>About Us</vt:lpstr>
      <vt:lpstr>Using the platform</vt:lpstr>
      <vt:lpstr>The homepage</vt:lpstr>
      <vt:lpstr>View a product</vt:lpstr>
      <vt:lpstr>Login and registration</vt:lpstr>
      <vt:lpstr>Create a product</vt:lpstr>
      <vt:lpstr>Lets go view our product</vt:lpstr>
      <vt:lpstr>Let's buy something!</vt:lpstr>
      <vt:lpstr>Order management</vt:lpstr>
      <vt:lpstr>Communications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Stephanos Balden</dc:creator>
  <cp:lastModifiedBy>Stephanos Balden</cp:lastModifiedBy>
  <cp:revision>2</cp:revision>
  <dcterms:created xsi:type="dcterms:W3CDTF">2025-06-23T06:30:21Z</dcterms:created>
  <dcterms:modified xsi:type="dcterms:W3CDTF">2025-06-23T07:43:36Z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