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44479B-705B-4489-957E-7E8A228BDFA0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6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59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483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33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00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0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8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9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0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183075-85CD-87E1-CC28-EF0DEDAA89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b="24978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8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1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2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3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7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8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ZA"/>
              </a:p>
            </p:txBody>
          </p:sp>
        </p:grp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6D4E9207-F21E-F29D-181A-98ED2F48DB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667000" y="2328334"/>
            <a:ext cx="6858000" cy="1367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Ondela Citywayo- Professional Portfolio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32E-C8CB-406B-2C5D-411F6591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800">
                <a:latin typeface="Arial" panose="020B0604020202020204" pitchFamily="34" charset="0"/>
              </a:rPr>
              <a:t>Bridging Theory with Impactful AI Solutions</a:t>
            </a:r>
          </a:p>
          <a:p>
            <a:pPr algn="ctr">
              <a:lnSpc>
                <a:spcPct val="110000"/>
              </a:lnSpc>
            </a:pPr>
            <a:r>
              <a:rPr lang="en-US" altLang="en-US" sz="800">
                <a:latin typeface="Arial" panose="020B0604020202020204" pitchFamily="34" charset="0"/>
              </a:rPr>
              <a:t>Ondela Citywayo -  Digital Candidate</a:t>
            </a:r>
          </a:p>
          <a:p>
            <a:pPr algn="ctr">
              <a:lnSpc>
                <a:spcPct val="110000"/>
              </a:lnSpc>
            </a:pPr>
            <a:r>
              <a:rPr lang="en-US" altLang="en-US" sz="800">
                <a:latin typeface="Arial" panose="020B0604020202020204" pitchFamily="34" charset="0"/>
              </a:rPr>
              <a:t>A clean, professional background. Consider a subtle graphic that hints at AI or development.</a:t>
            </a:r>
            <a:endParaRPr lang="en-ZA" sz="800"/>
          </a:p>
        </p:txBody>
      </p:sp>
    </p:spTree>
    <p:extLst>
      <p:ext uri="{BB962C8B-B14F-4D97-AF65-F5344CB8AC3E}">
        <p14:creationId xmlns:p14="http://schemas.microsoft.com/office/powerpoint/2010/main" val="491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A52B-B544-B2D2-3711-3D5CEC8D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 &amp; Let's Connect!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679E-A080-AAEF-AC4F-610A1FFD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am committed to building impactful solutions and am enthusiastic about exploring new opportunities to apply my skills.</a:t>
            </a:r>
          </a:p>
          <a:p>
            <a:r>
              <a:rPr lang="en-US" b="1" dirty="0"/>
              <a:t>Call to Action: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Visit my portfolio: https://github.com/Ondela1/Ondela-s-Portfolio </a:t>
            </a:r>
          </a:p>
          <a:p>
            <a:pPr marL="0" indent="0">
              <a:buNone/>
            </a:pPr>
            <a:r>
              <a:rPr lang="en-US" dirty="0"/>
              <a:t>Connect on LinkedIn: https://www.linkedin.com/in/ondela-citywayo-8352a4251/ </a:t>
            </a:r>
          </a:p>
          <a:p>
            <a:pPr marL="0" indent="0">
              <a:buNone/>
            </a:pPr>
            <a:r>
              <a:rPr lang="en-US" dirty="0"/>
              <a:t>Email me: citywayoondela@gmail.com</a:t>
            </a:r>
          </a:p>
          <a:p>
            <a:pPr marL="0" indent="0">
              <a:buNone/>
            </a:pPr>
            <a:r>
              <a:rPr lang="en-US" dirty="0"/>
              <a:t>Explore my code: https://github.com/Ondela1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58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6601-E1B3-CEA0-C971-415D4C7B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Journey into AI &amp; Software Development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3796-9B05-8B73-804F-4F7AB71F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Key Points: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Grew up in love with tech movie like, Italian Job, Fast &amp; Furious9 and many more which influenced my desire for IT and specifically Cyber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Rosebank College for 3 years doing Software Development. I went to CapaCiti Digital Associate Program,</a:t>
            </a:r>
            <a:r>
              <a:rPr lang="en-US" dirty="0"/>
              <a:t> an intensive program focused on end-to-end AI solution development.(e.g., bootcamp experience, key areas of study).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Expertise: Java, HTML, CSS, JavaScript, Python, ML, DL, AI, PHP, Linux(kali), Jupiter(Notebook).</a:t>
            </a:r>
          </a:p>
        </p:txBody>
      </p:sp>
    </p:spTree>
    <p:extLst>
      <p:ext uri="{BB962C8B-B14F-4D97-AF65-F5344CB8AC3E}">
        <p14:creationId xmlns:p14="http://schemas.microsoft.com/office/powerpoint/2010/main" val="409813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F7B9-9E49-AA83-615E-D1CCB8D3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My Portfolio: Quality, Consistency &amp; Impact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83C4-6047-D078-E19E-AD4AA114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020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 portfolio serves as a dynamic showcase of my best and most relevant work, highlighting how I apply my technical skills to create impactful, real-world solutions. It's a curated collection designed to demonstrate my problem-solving abilities, technical proficiency, and commitment to quality in every project.</a:t>
            </a:r>
          </a:p>
          <a:p>
            <a:r>
              <a:rPr lang="en-US" dirty="0"/>
              <a:t>Beyond just building projects, my work is guided by core principles, I uphold principles of </a:t>
            </a:r>
            <a:r>
              <a:rPr lang="en-US" b="1" dirty="0"/>
              <a:t>problem-solving focus, clean code, and user-centric design</a:t>
            </a:r>
            <a:r>
              <a:rPr lang="en-US" dirty="0"/>
              <a:t> in all my projects.</a:t>
            </a:r>
          </a:p>
          <a:p>
            <a:endParaRPr lang="en-US" dirty="0"/>
          </a:p>
          <a:p>
            <a:endParaRPr lang="en-ZA" dirty="0"/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5964DBE-5398-CE0F-0874-A730D4BD2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56" y="5158447"/>
            <a:ext cx="2558316" cy="1372039"/>
          </a:xfrm>
          <a:prstGeom prst="rect">
            <a:avLst/>
          </a:prstGeom>
        </p:spPr>
      </p:pic>
      <p:pic>
        <p:nvPicPr>
          <p:cNvPr id="7" name="Picture 6" descr="A close-up of a software developer&#10;&#10;AI-generated content may be incorrect.">
            <a:extLst>
              <a:ext uri="{FF2B5EF4-FFF2-40B4-BE49-F238E27FC236}">
                <a16:creationId xmlns:a16="http://schemas.microsoft.com/office/drawing/2014/main" id="{8BD0F614-9246-255B-32CA-207FDEDF6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87" y="5158447"/>
            <a:ext cx="2449538" cy="1367183"/>
          </a:xfrm>
          <a:prstGeom prst="rect">
            <a:avLst/>
          </a:prstGeom>
        </p:spPr>
      </p:pic>
      <p:pic>
        <p:nvPicPr>
          <p:cNvPr id="9" name="Picture 8" descr="A screenshot of a website&#10;&#10;AI-generated content may be incorrect.">
            <a:extLst>
              <a:ext uri="{FF2B5EF4-FFF2-40B4-BE49-F238E27FC236}">
                <a16:creationId xmlns:a16="http://schemas.microsoft.com/office/drawing/2014/main" id="{12718E81-52F5-3A10-535C-29C108C8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40" y="4761030"/>
            <a:ext cx="2343414" cy="17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47CB6-F655-FE66-DF94-3B7ED19E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ZA" sz="3200"/>
              <a:t>Diverse Projects, Real-World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9C65-586D-9041-AF3C-35296287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Now, let's dive into the heart of my portfolio: my projects, where you'll see my skills applied to real-world challenges:</a:t>
            </a:r>
          </a:p>
          <a:p>
            <a:pPr>
              <a:lnSpc>
                <a:spcPct val="110000"/>
              </a:lnSpc>
            </a:pPr>
            <a:r>
              <a:rPr lang="en-US" sz="1400"/>
              <a:t>My portfolio encompasses a diverse range of projects, from advanced AI solutions to practical web and mobile applications</a:t>
            </a:r>
          </a:p>
          <a:p>
            <a:pPr>
              <a:lnSpc>
                <a:spcPct val="110000"/>
              </a:lnSpc>
            </a:pPr>
            <a:r>
              <a:rPr lang="en-ZA" sz="1400"/>
              <a:t>My Projects :</a:t>
            </a:r>
          </a:p>
          <a:p>
            <a:pPr>
              <a:lnSpc>
                <a:spcPct val="110000"/>
              </a:lnSpc>
            </a:pPr>
            <a:r>
              <a:rPr lang="en-ZA" sz="1400"/>
              <a:t>Password Detector: Automates resume creation with AI.</a:t>
            </a:r>
          </a:p>
          <a:p>
            <a:pPr>
              <a:lnSpc>
                <a:spcPct val="110000"/>
              </a:lnSpc>
            </a:pPr>
            <a:r>
              <a:rPr lang="en-ZA" sz="1400"/>
              <a:t>Network Port Scanner: A fundamental tool for security assessments.</a:t>
            </a:r>
          </a:p>
          <a:p>
            <a:pPr>
              <a:lnSpc>
                <a:spcPct val="110000"/>
              </a:lnSpc>
            </a:pPr>
            <a:r>
              <a:rPr lang="en-ZA" sz="1400"/>
              <a:t>Sentiment Analysis Dashboard: Visualizing real-time public opinion.</a:t>
            </a:r>
          </a:p>
          <a:p>
            <a:pPr>
              <a:lnSpc>
                <a:spcPct val="110000"/>
              </a:lnSpc>
            </a:pPr>
            <a:endParaRPr lang="en-ZA" sz="14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32BBBC-4A33-56CA-B738-AE0FC7CF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1343"/>
            <a:ext cx="5456279" cy="40103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6989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10A1B8-26DF-81AD-286A-8AD45983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Capstone Project: Port Scanner</a:t>
            </a:r>
            <a:endParaRPr lang="en-ZA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112F-A6F0-A1BE-4F50-B3401A1A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800" dirty="0"/>
              <a:t>The problem my Network Port Scanner project addresses is the </a:t>
            </a:r>
            <a:r>
              <a:rPr lang="en-US" sz="1800" b="1" dirty="0"/>
              <a:t>need for network administrators and security professionals to quickly identify open ports and services on a network.</a:t>
            </a:r>
            <a:r>
              <a:rPr lang="en-US" sz="1800" dirty="0"/>
              <a:t> This is crucial for both </a:t>
            </a:r>
            <a:r>
              <a:rPr lang="en-US" sz="1800" b="1" dirty="0"/>
              <a:t>security assessments</a:t>
            </a:r>
            <a:r>
              <a:rPr lang="en-US" sz="1800" dirty="0"/>
              <a:t> (finding potential vulnerabilities) and </a:t>
            </a:r>
            <a:r>
              <a:rPr lang="en-US" sz="1800" b="1" dirty="0"/>
              <a:t>troubleshooting connectivity issues</a:t>
            </a:r>
            <a:r>
              <a:rPr lang="en-US" sz="1800" dirty="0"/>
              <a:t>.</a:t>
            </a:r>
          </a:p>
          <a:p>
            <a:r>
              <a:rPr lang="en-US" sz="1800" dirty="0"/>
              <a:t>Technically, it's built with Python, leveraging its socket programming capabilities for efficient network communication and port status detection.</a:t>
            </a:r>
          </a:p>
          <a:p>
            <a:r>
              <a:rPr lang="en-US" sz="1800" dirty="0"/>
              <a:t>From a technical deep-dive perspective, this project typically involves:</a:t>
            </a:r>
          </a:p>
          <a:p>
            <a:r>
              <a:rPr lang="en-US" sz="1800" b="1" dirty="0"/>
              <a:t>Core Technology:</a:t>
            </a:r>
            <a:r>
              <a:rPr lang="en-US" sz="1800" dirty="0"/>
              <a:t> It's primarily built using </a:t>
            </a:r>
            <a:r>
              <a:rPr lang="en-US" sz="1800" b="1" dirty="0"/>
              <a:t>Python</a:t>
            </a:r>
            <a:r>
              <a:rPr lang="en-US" sz="1800" dirty="0"/>
              <a:t>, leveraging its robust networking capabilities.</a:t>
            </a:r>
          </a:p>
          <a:p>
            <a:r>
              <a:rPr lang="en-US" sz="1800" b="1" dirty="0"/>
              <a:t>Socket Programming:</a:t>
            </a:r>
            <a:r>
              <a:rPr lang="en-US" sz="1800" dirty="0"/>
              <a:t> The fundamental mechanism involves </a:t>
            </a:r>
            <a:r>
              <a:rPr lang="en-US" sz="1800" b="1" dirty="0"/>
              <a:t>socket programming</a:t>
            </a:r>
            <a:r>
              <a:rPr lang="en-US" sz="1800" dirty="0"/>
              <a:t>. The scanner attempts to establish connections to specific ports on a target IP address.</a:t>
            </a:r>
          </a:p>
          <a:p>
            <a:r>
              <a:rPr lang="en-US" sz="1800" b="1" dirty="0"/>
              <a:t>Connection Attempts:</a:t>
            </a:r>
            <a:r>
              <a:rPr lang="en-US" sz="1800" dirty="0"/>
              <a:t> For each port, it tries to initiate a TCP connection (or send UDP packets, depending on the scan type).</a:t>
            </a:r>
          </a:p>
          <a:p>
            <a:endParaRPr lang="en-Z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24484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F867-ABE8-540E-9318-EA36E940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42" y="538136"/>
            <a:ext cx="4630737" cy="1478570"/>
          </a:xfrm>
        </p:spPr>
        <p:txBody>
          <a:bodyPr/>
          <a:lstStyle/>
          <a:p>
            <a:r>
              <a:rPr lang="en-US" altLang="en-US" b="1" cap="none" dirty="0">
                <a:latin typeface="Arial" panose="020B0604020202020204" pitchFamily="34" charset="0"/>
              </a:rPr>
              <a:t>Response Analysis:</a:t>
            </a:r>
            <a:br>
              <a:rPr lang="en-US" altLang="en-US" cap="none" dirty="0"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00D86-3989-36D6-7180-2F8F02A98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4720" y="2441258"/>
            <a:ext cx="78393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connection is successfully established (for TCP), the port 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as "open.“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connection is refused or times out, the port is typically considered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"closed" or "filtered."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Identification (Optional but common):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advanced scanners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attempt to grab banners or interact with the service on an open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what application is running (e.g., HTTP server, SSH, FTP).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efficiency, especially when scanning many ports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hosts, techniques like multi-threading or asynchronous I/O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Python's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asyncio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can be employed to perform scans concurrently.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4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42E7B-5AD5-C1CF-2F63-138E5251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Live Demo</a:t>
            </a:r>
            <a:endParaRPr lang="en-ZA" sz="32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006EE1-81F5-984C-D991-2241DAB2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9AC09C-A68E-80F3-E512-342E78CCB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9193"/>
            <a:ext cx="5456279" cy="42746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18383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0769-7FAD-F29D-28AD-9B70CA10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Technical Skills &amp; Practical Application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C76A-8A26-C9B5-6E12-60C5389E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Java, HTML, CSS, JavaScript, Python, ML, DL, AI, PHP, Linux(kali), Jupiter(Notebook).</a:t>
            </a:r>
          </a:p>
          <a:p>
            <a:r>
              <a:rPr lang="en-US" dirty="0"/>
              <a:t>My </a:t>
            </a:r>
            <a:r>
              <a:rPr lang="en-US" b="1" dirty="0"/>
              <a:t>Python skills</a:t>
            </a:r>
            <a:r>
              <a:rPr lang="en-US" dirty="0"/>
              <a:t> were directly applied in building the </a:t>
            </a:r>
            <a:r>
              <a:rPr lang="en-US" b="1" dirty="0"/>
              <a:t>Network Port Scanner</a:t>
            </a:r>
            <a:r>
              <a:rPr lang="en-US" dirty="0"/>
              <a:t>, where I leveraged </a:t>
            </a:r>
            <a:r>
              <a:rPr lang="en-US" b="1" dirty="0"/>
              <a:t>socket programming</a:t>
            </a:r>
            <a:r>
              <a:rPr lang="en-US" dirty="0"/>
              <a:t> to systematically probe network ports and identify open services. This project not only showcased my ability to work with </a:t>
            </a:r>
            <a:r>
              <a:rPr lang="en-US" b="1" dirty="0"/>
              <a:t>networking fundamentals</a:t>
            </a:r>
            <a:r>
              <a:rPr lang="en-US" dirty="0"/>
              <a:t> but also my </a:t>
            </a:r>
            <a:r>
              <a:rPr lang="en-US" b="1" dirty="0"/>
              <a:t>problem-solving</a:t>
            </a:r>
            <a:r>
              <a:rPr lang="en-US" dirty="0"/>
              <a:t> approach in developing tools for practical security assessments.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775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403-8FA3-41A9-D8B9-2A0F004E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Growth Path: Beyond the Bootcamp</a:t>
            </a:r>
            <a:endParaRPr lang="en-Z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E0EB3F-579F-61DE-CFEC-7BE80BB91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508" y="2097088"/>
            <a:ext cx="1072158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What's Next: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I'm currently focused on deepening my expertise in </a:t>
            </a:r>
            <a:r>
              <a:rPr lang="en-US" altLang="en-US" sz="1800" b="1" dirty="0">
                <a:latin typeface="Arial" panose="020B0604020202020204" pitchFamily="34" charset="0"/>
              </a:rPr>
              <a:t>SQL &amp; Linux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the deployment and management of AI models, and exploring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Azure/GCP)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scalable solutions. I also plan to contribute to relevant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collaborate and learn from the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b="1" dirty="0"/>
              <a:t>Application:</a:t>
            </a:r>
            <a:r>
              <a:rPr lang="en-US" sz="1800" dirty="0"/>
              <a:t> I aim to apply these new skills to build more robust production-ready AI applications, ensuring they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/>
              <a:t>are not only intelligent but also efficient, secure, and easily maintainable in real-world environments.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b="1" dirty="0"/>
              <a:t>Career Aspirations:</a:t>
            </a:r>
            <a:r>
              <a:rPr lang="en-US" sz="1800" dirty="0"/>
              <a:t> My long-term goal is to become a versatile AI Engineer, specializing in developing ethical and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/>
              <a:t> impactful AI solutions that address critical industry needs, particularly within </a:t>
            </a:r>
            <a:r>
              <a:rPr lang="en-US" sz="1800" b="1" dirty="0"/>
              <a:t>cyber security</a:t>
            </a:r>
            <a:r>
              <a:rPr lang="en-US" sz="1800" dirty="0"/>
              <a:t> or healthcare domains.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3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886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Tw Cen MT</vt:lpstr>
      <vt:lpstr>Circuit</vt:lpstr>
      <vt:lpstr> Ondela Citywayo- Professional Portfolio Showcase</vt:lpstr>
      <vt:lpstr>My Journey into AI &amp; Software Development</vt:lpstr>
      <vt:lpstr>My Portfolio: Quality, Consistency &amp; Impact</vt:lpstr>
      <vt:lpstr>Diverse Projects, Real-World Solutions</vt:lpstr>
      <vt:lpstr>Capstone Project: Port Scanner</vt:lpstr>
      <vt:lpstr>Response Analysis: </vt:lpstr>
      <vt:lpstr>Live Demo</vt:lpstr>
      <vt:lpstr>Key Technical Skills &amp; Practical Application</vt:lpstr>
      <vt:lpstr>My Growth Path: Beyond the Bootcamp</vt:lpstr>
      <vt:lpstr>Thank You &amp; Let's Connect!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Ondela Citywayo</dc:creator>
  <cp:lastModifiedBy>Ondela Citywayo</cp:lastModifiedBy>
  <cp:revision>1</cp:revision>
  <dcterms:created xsi:type="dcterms:W3CDTF">2025-07-28T10:32:09Z</dcterms:created>
  <dcterms:modified xsi:type="dcterms:W3CDTF">2025-07-28T11:51:15Z</dcterms:modified>
</cp:coreProperties>
</file>