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04C6-6107-FB49-E11C-2A4084C6C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latin typeface="Georgia" panose="02040502050405020303" pitchFamily="18" charset="0"/>
              </a:rPr>
              <a:t>SYRIATEL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8C4E3-B48C-D3DC-DBE3-7F839E607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Machine learning project</a:t>
            </a:r>
          </a:p>
          <a:p>
            <a:endParaRPr lang="en-US" sz="2400" i="1" dirty="0">
              <a:latin typeface="Georgia" panose="02040502050405020303" pitchFamily="18" charset="0"/>
            </a:endParaRPr>
          </a:p>
          <a:p>
            <a:r>
              <a:rPr lang="en-US" sz="1400" i="1" dirty="0">
                <a:latin typeface="Georgia" panose="02040502050405020303" pitchFamily="18" charset="0"/>
              </a:rPr>
              <a:t>BY:HELLEN DIANA NJERI MACHARIA</a:t>
            </a:r>
          </a:p>
        </p:txBody>
      </p:sp>
    </p:spTree>
    <p:extLst>
      <p:ext uri="{BB962C8B-B14F-4D97-AF65-F5344CB8AC3E}">
        <p14:creationId xmlns:p14="http://schemas.microsoft.com/office/powerpoint/2010/main" val="397210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E2EA-9E78-B2A8-09BB-C33F81C1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DCC1-55D4-10D9-0E24-EAB111E43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Precision: 0.76 | Recall: 0.58 | F1: 0.66</a:t>
            </a:r>
          </a:p>
          <a:p>
            <a:r>
              <a:rPr lang="en-US" dirty="0"/>
              <a:t>- Handled imbalance better</a:t>
            </a:r>
          </a:p>
          <a:p>
            <a:r>
              <a:rPr lang="en-US" dirty="0"/>
              <a:t>- Robust, less overfitting vs decision tree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3FE1F-C171-746B-66B5-27A0558CB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- Precision: 0.67 | Recall: 0.27 | F1: 0.38</a:t>
            </a:r>
          </a:p>
          <a:p>
            <a:r>
              <a:rPr lang="en-US" dirty="0"/>
              <a:t>- Weak recall for churners</a:t>
            </a:r>
          </a:p>
          <a:p>
            <a:r>
              <a:rPr lang="en-US" dirty="0"/>
              <a:t>- Did not perform well with imbalance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2BAE-F7FC-DE7E-1273-782E91AA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8CC5-A021-6CE8-3094-5CD803A4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Precision: 0.83 | Recall: 0.80 | F1: 0.81</a:t>
            </a:r>
          </a:p>
          <a:p>
            <a:r>
              <a:rPr lang="en-US" dirty="0"/>
              <a:t>- Best performance across metrics</a:t>
            </a:r>
          </a:p>
          <a:p>
            <a:r>
              <a:rPr lang="en-US" dirty="0"/>
              <a:t>- Balanced and reliable for churn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4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637-161A-84F3-C610-4463BB6D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F8EC-E833-A8AF-9A8E-247015BB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Improved </a:t>
            </a:r>
            <a:r>
              <a:rPr lang="en-US" dirty="0" err="1"/>
              <a:t>XGBoost’s</a:t>
            </a:r>
            <a:r>
              <a:rPr lang="en-US" dirty="0"/>
              <a:t> ability to identify churners</a:t>
            </a:r>
          </a:p>
          <a:p>
            <a:r>
              <a:rPr lang="en-US" dirty="0"/>
              <a:t>- Optimal threshold raised recall without sacrificing precision too much</a:t>
            </a:r>
          </a:p>
          <a:p>
            <a:r>
              <a:rPr lang="en-US" dirty="0"/>
              <a:t>- Final threshold: 0.35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7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7C3C-2BBA-FEDF-2380-7A644D6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FFA8-8D64-9697-B6B8-00540C0D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Accuracy: 93%</a:t>
            </a:r>
          </a:p>
          <a:p>
            <a:r>
              <a:rPr lang="en-US" dirty="0"/>
              <a:t>- Precision: 83%</a:t>
            </a:r>
          </a:p>
          <a:p>
            <a:r>
              <a:rPr lang="en-US" dirty="0"/>
              <a:t>- Recall: 80%</a:t>
            </a:r>
          </a:p>
          <a:p>
            <a:r>
              <a:rPr lang="en-US" dirty="0"/>
              <a:t>- ROC AUC: 0.90</a:t>
            </a:r>
          </a:p>
          <a:p>
            <a:r>
              <a:rPr lang="en-US" dirty="0"/>
              <a:t>- Model: </a:t>
            </a:r>
            <a:r>
              <a:rPr lang="en-US" dirty="0" err="1"/>
              <a:t>XGBoost</a:t>
            </a:r>
            <a:r>
              <a:rPr lang="en-US" dirty="0"/>
              <a:t> with threshold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4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9E49-01FE-5159-0689-6433CB63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AC5C-D6E4-2B1E-8BA3-F6590A87D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Focus on customers with high </a:t>
            </a:r>
            <a:r>
              <a:rPr lang="en-US" dirty="0" err="1"/>
              <a:t>custserv_calls</a:t>
            </a:r>
            <a:endParaRPr lang="en-US" dirty="0"/>
          </a:p>
          <a:p>
            <a:r>
              <a:rPr lang="en-US" dirty="0"/>
              <a:t>- Target </a:t>
            </a:r>
            <a:r>
              <a:rPr lang="en-US" dirty="0" err="1"/>
              <a:t>intl_plan</a:t>
            </a:r>
            <a:r>
              <a:rPr lang="en-US" dirty="0"/>
              <a:t> users with personalized retention strategies</a:t>
            </a:r>
          </a:p>
          <a:p>
            <a:r>
              <a:rPr lang="en-US" dirty="0"/>
              <a:t>- Use churn probability to trigger automated outreach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1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65CDC-35E5-8464-F9C3-4C71D8F9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97260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373E-392C-F65A-0122-07B34238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B9C5-4729-DCE0-64CE-7AE712F0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churn is a major concern in telecom. This project aims to predict churn for Syriatel customers using machine learning, enabling the company to take proactive retention measures</a:t>
            </a:r>
          </a:p>
        </p:txBody>
      </p:sp>
    </p:spTree>
    <p:extLst>
      <p:ext uri="{BB962C8B-B14F-4D97-AF65-F5344CB8AC3E}">
        <p14:creationId xmlns:p14="http://schemas.microsoft.com/office/powerpoint/2010/main" val="394713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0C5D-90EE-CB72-A15B-282CC2D5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9D6-4717-39D5-0230-9ECB65C7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Source: Kaggle (Churn in Telecom Dataset)</a:t>
            </a:r>
          </a:p>
          <a:p>
            <a:r>
              <a:rPr lang="en-US" dirty="0"/>
              <a:t>- 3,333 records</a:t>
            </a:r>
          </a:p>
          <a:p>
            <a:r>
              <a:rPr lang="en-US" dirty="0"/>
              <a:t>- Binary target: churn (Yes/No)</a:t>
            </a:r>
          </a:p>
          <a:p>
            <a:r>
              <a:rPr lang="en-US" dirty="0"/>
              <a:t>- Features include service usage, customer service interactions, and plan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C46-A263-EA16-968F-4C9247A6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F61F-5EC1-9946-7C13-200CB4A7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account_length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intl_plan</a:t>
            </a:r>
            <a:r>
              <a:rPr lang="en-US" dirty="0"/>
              <a:t>, </a:t>
            </a:r>
            <a:r>
              <a:rPr lang="en-US" dirty="0" err="1"/>
              <a:t>vmail_plan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total_day_calls</a:t>
            </a:r>
            <a:r>
              <a:rPr lang="en-US" dirty="0"/>
              <a:t>, </a:t>
            </a:r>
            <a:r>
              <a:rPr lang="en-US" dirty="0" err="1"/>
              <a:t>total_charge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custserv_calls</a:t>
            </a:r>
            <a:r>
              <a:rPr lang="en-US" dirty="0"/>
              <a:t> (indicator of dissatisfaction)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BD90-A4FE-FB08-5E0A-90396762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6C81-C899-BB3E-A85B-269A5558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Categorical encoding</a:t>
            </a:r>
          </a:p>
          <a:p>
            <a:r>
              <a:rPr lang="en-US" dirty="0"/>
              <a:t>- Feature scaling</a:t>
            </a:r>
          </a:p>
          <a:p>
            <a:r>
              <a:rPr lang="en-US" dirty="0"/>
              <a:t>- Train-test split (stratified)</a:t>
            </a:r>
          </a:p>
          <a:p>
            <a:r>
              <a:rPr lang="en-US" dirty="0"/>
              <a:t>- Engineered features: </a:t>
            </a:r>
            <a:r>
              <a:rPr lang="en-US" dirty="0" err="1"/>
              <a:t>cost_per_minute</a:t>
            </a:r>
            <a:r>
              <a:rPr lang="en-US" dirty="0"/>
              <a:t>, </a:t>
            </a:r>
            <a:r>
              <a:rPr lang="en-US" dirty="0" err="1"/>
              <a:t>calls_per_day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77A-EE99-4671-5DF5-6ED9FDF1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E4C0-BF72-CD38-CBDD-59F2EB62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Class imbalance: ~86% non-churn, 14% churn</a:t>
            </a:r>
          </a:p>
          <a:p>
            <a:r>
              <a:rPr lang="en-US" dirty="0"/>
              <a:t>- High '</a:t>
            </a:r>
            <a:r>
              <a:rPr lang="en-US" dirty="0" err="1"/>
              <a:t>custserv_calls</a:t>
            </a:r>
            <a:r>
              <a:rPr lang="en-US" dirty="0"/>
              <a:t>' correlates with churn</a:t>
            </a:r>
          </a:p>
          <a:p>
            <a:r>
              <a:rPr lang="en-US" dirty="0"/>
              <a:t>- Right-skewed distributions for many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1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6141-DBCF-85FC-650D-F3ADF358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7323-39AF-C699-B6FF-30F31649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Chi-square: churn is significantly associated with </a:t>
            </a:r>
            <a:r>
              <a:rPr lang="en-US" dirty="0" err="1"/>
              <a:t>intl_plan</a:t>
            </a:r>
            <a:r>
              <a:rPr lang="en-US" dirty="0"/>
              <a:t>, </a:t>
            </a:r>
            <a:r>
              <a:rPr lang="en-US" dirty="0" err="1"/>
              <a:t>custserv_calls</a:t>
            </a:r>
            <a:endParaRPr lang="en-US" dirty="0"/>
          </a:p>
          <a:p>
            <a:r>
              <a:rPr lang="en-US" dirty="0"/>
              <a:t>- ANOVA: Features like </a:t>
            </a:r>
            <a:r>
              <a:rPr lang="en-US" dirty="0" err="1"/>
              <a:t>total_charge</a:t>
            </a:r>
            <a:r>
              <a:rPr lang="en-US" dirty="0"/>
              <a:t> show significant variation by churn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A03-67AD-00ED-E952-04A9741B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5493-B148-3382-016D-030733AB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6 MODELING METHODS</a:t>
            </a:r>
          </a:p>
        </p:txBody>
      </p:sp>
    </p:spTree>
    <p:extLst>
      <p:ext uri="{BB962C8B-B14F-4D97-AF65-F5344CB8AC3E}">
        <p14:creationId xmlns:p14="http://schemas.microsoft.com/office/powerpoint/2010/main" val="154774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FC5F-B92C-5B55-311B-F009D113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2214-CB14-984C-69E2-E1DA09E542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- Precision: 0.62 | Recall: 0.28 | F1: 0.39</a:t>
            </a:r>
          </a:p>
          <a:p>
            <a:r>
              <a:rPr lang="en-US" dirty="0"/>
              <a:t>- Weak performance, underfit</a:t>
            </a:r>
          </a:p>
          <a:p>
            <a:r>
              <a:rPr lang="en-US" dirty="0"/>
              <a:t>- Tended to favor majority class (non-churn)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99E67-217A-5342-D0A8-8B70BE60FD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Precision: 0.74 | Recall: 0.53 | F1: 0.62</a:t>
            </a:r>
          </a:p>
          <a:p>
            <a:r>
              <a:rPr lang="en-US" dirty="0"/>
              <a:t>- Improved performance but prone to overfitting</a:t>
            </a:r>
          </a:p>
          <a:p>
            <a:r>
              <a:rPr lang="en-US" dirty="0"/>
              <a:t>- Provided more insights into feature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81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499</TotalTime>
  <Words>423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Georgia</vt:lpstr>
      <vt:lpstr>Organic</vt:lpstr>
      <vt:lpstr>SYRIATEL CUSTOMER CHURN PREDICTION</vt:lpstr>
      <vt:lpstr>BUSINESS UNDERSTANDING</vt:lpstr>
      <vt:lpstr>DATASET OVERVIEW</vt:lpstr>
      <vt:lpstr>KEY FEATURES</vt:lpstr>
      <vt:lpstr>DATA PREPARATION</vt:lpstr>
      <vt:lpstr>EDA</vt:lpstr>
      <vt:lpstr>STATISTICAL ANALYSIS</vt:lpstr>
      <vt:lpstr>MODELING</vt:lpstr>
      <vt:lpstr>PowerPoint Presentation</vt:lpstr>
      <vt:lpstr>PowerPoint Presentation</vt:lpstr>
      <vt:lpstr>XGBOOST</vt:lpstr>
      <vt:lpstr>THRESHOLD TUNING</vt:lpstr>
      <vt:lpstr>FINALMODEL SUMMARY</vt:lpstr>
      <vt:lpstr>KEY RECOMMENDATIONS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Hellen Diana</dc:creator>
  <cp:lastModifiedBy>Hellen Diana</cp:lastModifiedBy>
  <cp:revision>1</cp:revision>
  <dcterms:created xsi:type="dcterms:W3CDTF">2025-07-22T09:55:04Z</dcterms:created>
  <dcterms:modified xsi:type="dcterms:W3CDTF">2025-07-22T18:14:50Z</dcterms:modified>
</cp:coreProperties>
</file>