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E267-6FFA-7092-BD9F-89421C2A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3947A-28D7-FB74-BC0A-A07F35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E148-3A9A-0E4D-1ECC-DC61C181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99CF-EA05-44FB-AB11-78102CFB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93494-A4F8-306B-FEB0-FB9002A8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C82E-02C4-B467-F4E2-6E083B58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15E40-7EFC-1D34-82AA-186A5E8D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5106-AADB-CB07-AD8A-23F8DF23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05BA-C826-4BB6-8D27-C324BA46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5D3D4-943C-4ABA-A6D1-78ABBB1C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BA856-EC3B-A6F7-D70F-C71DB2A93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301F-0A36-C24E-56C3-5158EF6A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1FD2-9F0B-857E-2278-47106E66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C738-69AA-B3F1-6C0A-29A36635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D6C7-C96D-D64F-92A3-0396D430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D00F-7F79-D38A-2225-F64F669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580C-5221-5B35-62CB-13D775C1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1399-6655-B010-57E2-E5AA40D0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17CD-2240-5BF1-FD32-E3694BA7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D491-703D-88FD-9DA7-BDBD134F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734C-AC70-8EFB-482D-2CB73BFD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8B00D-7CB8-E0B9-5230-F08381CB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B965-5FD0-8652-3E28-5EFCB2D8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13BD-29FA-31DF-2B0A-D4BF5AA9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1796-4803-88B8-DB4A-865ADDB6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935D-DED9-8AC3-266C-9CAC2671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6E60-4977-3D0D-B919-FD08E9A2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A1676-CC8D-78A9-593D-6A0046C5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080A5-2C33-D052-A040-51E450F5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BD4B-B6F4-E660-8EB6-AFBF1276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A7C9-B976-DB51-33EF-D6FB2A00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E915-2303-EBF2-9D00-22EF56CB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3DDE-20A9-9373-0317-1178F04F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88661-3B41-AC4E-032F-C7DABB291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4BE2D-36DF-32A4-8E8B-091F7D175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895A8-3E72-7BE3-76FF-D91F4D82F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E7B5-3E95-59E1-E3EC-A0DF3E96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A603B-5932-DF24-7DE1-F773A11A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C6849-4B90-84BB-C0D2-7449A3CF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6B66-7451-3863-E0A0-D997B9F0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355DF-2ADD-6885-59BB-D16EE97A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B7938-15B1-03A6-F446-42980CE3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61FDD-AFC7-E6C9-2A94-A079FC93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AF5B8-FD82-7686-9CC5-BE57C4A9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B4D25-7610-76ED-8356-43DDE25F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C4D7-1797-0A8D-663E-702AB59E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736C-53D4-BADD-8FDF-5B9742AB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E6A7-C4C3-C3D4-CF74-561847DF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79526-A52C-D043-E755-239E4A17B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9A1D-27A0-B8A1-AA9F-B44ED024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5D5DD-07E3-CDCC-A4D0-3E8FC069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8F640-01C9-4B1A-C286-8E70235F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0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1220-A94A-5B9C-2217-069E6DB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7CC1-246E-1EF6-BB04-DE5F408AB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2AFD-4C5A-2868-EEF5-EF1FA199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DFB2-9A41-6CD4-E35C-CE703AF2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792F-1952-56DC-A8ED-6130F3BF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EC063-C521-5C22-1348-7C1C6A41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89A92-4E66-9B3A-39BD-74FBECEA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3334-433F-FE66-AB28-19433795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DCF9-7AB0-3B2B-9463-95B117A6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0E622-8378-45C5-BC07-7D41AE468E3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BBC5-3606-6E75-8B55-20E896D15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D6CD3-FC75-DD00-C52E-F6848C784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5609-7358-43F5-85CD-1FB37CA24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F429D-A3B6-EDFB-7490-7147346D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8045D-28F5-8A92-BF04-C2344988D8ED}"/>
              </a:ext>
            </a:extLst>
          </p:cNvPr>
          <p:cNvGrpSpPr/>
          <p:nvPr/>
        </p:nvGrpSpPr>
        <p:grpSpPr>
          <a:xfrm>
            <a:off x="-1256817" y="-29980"/>
            <a:ext cx="13448817" cy="6887980"/>
            <a:chOff x="-672054" y="-29980"/>
            <a:chExt cx="12864054" cy="688798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52C52D-B455-40F4-E22E-83B62922D361}"/>
                </a:ext>
              </a:extLst>
            </p:cNvPr>
            <p:cNvSpPr/>
            <p:nvPr/>
          </p:nvSpPr>
          <p:spPr>
            <a:xfrm>
              <a:off x="-672054" y="-29980"/>
              <a:ext cx="12864054" cy="6887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9F02C5-2440-FBB9-7A91-60FD412BDC9F}"/>
                </a:ext>
              </a:extLst>
            </p:cNvPr>
            <p:cNvSpPr txBox="1"/>
            <p:nvPr/>
          </p:nvSpPr>
          <p:spPr>
            <a:xfrm>
              <a:off x="3855431" y="1351508"/>
              <a:ext cx="7207310" cy="41549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strike="noStrike" spc="-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Aviation Accidents Analysis</a:t>
              </a:r>
              <a:endParaRPr lang="en-US" sz="8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B811CC-C0FB-23BE-B6C5-B4CD4949D7E9}"/>
                </a:ext>
              </a:extLst>
            </p:cNvPr>
            <p:cNvSpPr txBox="1"/>
            <p:nvPr/>
          </p:nvSpPr>
          <p:spPr>
            <a:xfrm>
              <a:off x="4466002" y="5551462"/>
              <a:ext cx="566484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strike="noStrike" spc="-1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By: Frankline Ondieki</a:t>
              </a:r>
              <a:endParaRPr lang="en-US" dirty="0">
                <a:solidFill>
                  <a:schemeClr val="bg1"/>
                </a:solidFill>
                <a:latin typeface="Aptos Display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2D1FF8-D56F-5400-FB28-1A8A85114FE7}"/>
              </a:ext>
            </a:extLst>
          </p:cNvPr>
          <p:cNvGrpSpPr/>
          <p:nvPr/>
        </p:nvGrpSpPr>
        <p:grpSpPr>
          <a:xfrm>
            <a:off x="51162" y="-29980"/>
            <a:ext cx="3689446" cy="6858000"/>
            <a:chOff x="503416" y="-14990"/>
            <a:chExt cx="368944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8B57E-6895-976D-6F43-B3F598266C1F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0022912-8A58-13E7-E604-A91F40844AD4}"/>
                </a:ext>
              </a:extLst>
            </p:cNvPr>
            <p:cNvSpPr/>
            <p:nvPr/>
          </p:nvSpPr>
          <p:spPr>
            <a:xfrm rot="5400000">
              <a:off x="2585172" y="708287"/>
              <a:ext cx="2211040" cy="100434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8FA8A9-948A-9768-FA05-79FFA317D475}"/>
              </a:ext>
            </a:extLst>
          </p:cNvPr>
          <p:cNvGrpSpPr/>
          <p:nvPr/>
        </p:nvGrpSpPr>
        <p:grpSpPr>
          <a:xfrm>
            <a:off x="-80229" y="0"/>
            <a:ext cx="3661480" cy="6858000"/>
            <a:chOff x="1598639" y="-14990"/>
            <a:chExt cx="366148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AFF6ED-2F18-F160-4368-0A221BBB93AF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B88A5-6592-D6DD-53C3-A53D4C90DCC5}"/>
                </a:ext>
              </a:extLst>
            </p:cNvPr>
            <p:cNvSpPr/>
            <p:nvPr/>
          </p:nvSpPr>
          <p:spPr>
            <a:xfrm rot="5400000">
              <a:off x="3652429" y="708288"/>
              <a:ext cx="2211040" cy="100434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A271C3-C89C-2405-3E29-F17844816935}"/>
              </a:ext>
            </a:extLst>
          </p:cNvPr>
          <p:cNvGrpSpPr/>
          <p:nvPr/>
        </p:nvGrpSpPr>
        <p:grpSpPr>
          <a:xfrm>
            <a:off x="-334930" y="14990"/>
            <a:ext cx="3693188" cy="6858000"/>
            <a:chOff x="2587677" y="0"/>
            <a:chExt cx="369318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B298F6-781C-62B2-8CC6-0CA7D6E6DB10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421F9F8-AD0C-DA35-5D81-5C1AA797E46B}"/>
                </a:ext>
              </a:extLst>
            </p:cNvPr>
            <p:cNvSpPr/>
            <p:nvPr/>
          </p:nvSpPr>
          <p:spPr>
            <a:xfrm rot="5400000">
              <a:off x="4673175" y="715790"/>
              <a:ext cx="2211040" cy="1004341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7BF16E-CA7A-BED9-BE1D-CC2336A9FEC8}"/>
              </a:ext>
            </a:extLst>
          </p:cNvPr>
          <p:cNvGrpSpPr/>
          <p:nvPr/>
        </p:nvGrpSpPr>
        <p:grpSpPr>
          <a:xfrm>
            <a:off x="-537233" y="-29980"/>
            <a:ext cx="3698827" cy="6858000"/>
            <a:chOff x="4173510" y="0"/>
            <a:chExt cx="369882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258EDF-D37F-2CE5-567E-22A1B7B360C9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41A4C9F-BAE1-8714-B023-03AEBA036D3B}"/>
                </a:ext>
              </a:extLst>
            </p:cNvPr>
            <p:cNvSpPr/>
            <p:nvPr/>
          </p:nvSpPr>
          <p:spPr>
            <a:xfrm rot="5400000">
              <a:off x="6264647" y="708287"/>
              <a:ext cx="2211040" cy="100434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439340-22AD-CA2B-0228-24C651B40C5D}"/>
              </a:ext>
            </a:extLst>
          </p:cNvPr>
          <p:cNvGrpSpPr/>
          <p:nvPr/>
        </p:nvGrpSpPr>
        <p:grpSpPr>
          <a:xfrm>
            <a:off x="-855856" y="-14990"/>
            <a:ext cx="3645122" cy="6858000"/>
            <a:chOff x="5774955" y="0"/>
            <a:chExt cx="364512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2AB00-85E8-E7C8-5CF5-5BE99A38829D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88242C0-75E9-267E-5B2C-E1BF9C0C8579}"/>
                </a:ext>
              </a:extLst>
            </p:cNvPr>
            <p:cNvSpPr/>
            <p:nvPr/>
          </p:nvSpPr>
          <p:spPr>
            <a:xfrm rot="5400000">
              <a:off x="7812387" y="708287"/>
              <a:ext cx="2211040" cy="1004341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9BA57E-AC79-21E7-CA6E-7A79CF3D2F61}"/>
              </a:ext>
            </a:extLst>
          </p:cNvPr>
          <p:cNvGrpSpPr/>
          <p:nvPr/>
        </p:nvGrpSpPr>
        <p:grpSpPr>
          <a:xfrm>
            <a:off x="-1256817" y="0"/>
            <a:ext cx="3684609" cy="6858000"/>
            <a:chOff x="6771360" y="44970"/>
            <a:chExt cx="368460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8A6C44-D8AA-B4A0-3BD4-D1BD57E16FFF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8154A3-614F-2BA7-E6A6-B29963A1ABC1}"/>
                </a:ext>
              </a:extLst>
            </p:cNvPr>
            <p:cNvSpPr/>
            <p:nvPr/>
          </p:nvSpPr>
          <p:spPr>
            <a:xfrm rot="5400000">
              <a:off x="8848279" y="715790"/>
              <a:ext cx="2211040" cy="1004341"/>
            </a:xfrm>
            <a:prstGeom prst="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C7475B-A3C0-954D-F95A-BC45D318E583}"/>
              </a:ext>
            </a:extLst>
          </p:cNvPr>
          <p:cNvGrpSpPr/>
          <p:nvPr/>
        </p:nvGrpSpPr>
        <p:grpSpPr>
          <a:xfrm>
            <a:off x="-1613015" y="-29980"/>
            <a:ext cx="3702570" cy="6887980"/>
            <a:chOff x="-110553" y="-29980"/>
            <a:chExt cx="370257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814089-235F-4406-9178-9063671BAE0B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BAFF17-3E90-8D70-E306-361ECE421937}"/>
                </a:ext>
              </a:extLst>
            </p:cNvPr>
            <p:cNvSpPr/>
            <p:nvPr/>
          </p:nvSpPr>
          <p:spPr>
            <a:xfrm rot="5400000">
              <a:off x="1984327" y="682058"/>
              <a:ext cx="2211040" cy="100434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5AD988-2275-F7DE-447D-9C983F28E218}"/>
              </a:ext>
            </a:extLst>
          </p:cNvPr>
          <p:cNvGrpSpPr/>
          <p:nvPr/>
        </p:nvGrpSpPr>
        <p:grpSpPr>
          <a:xfrm>
            <a:off x="-1613016" y="-74950"/>
            <a:ext cx="3320650" cy="6887980"/>
            <a:chOff x="-1205776" y="-29980"/>
            <a:chExt cx="36838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6467CD-C356-00E8-6C04-B33C4D713A8E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74C4D3F-B3E4-238A-697C-A8B482911252}"/>
                </a:ext>
              </a:extLst>
            </p:cNvPr>
            <p:cNvSpPr/>
            <p:nvPr/>
          </p:nvSpPr>
          <p:spPr>
            <a:xfrm rot="5400000">
              <a:off x="870366" y="682057"/>
              <a:ext cx="2211040" cy="100434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369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64DCE-7ED4-1380-2C18-AE834BB23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472EE7C-AC6E-5A04-1B8E-1203FE7FBD0F}"/>
              </a:ext>
            </a:extLst>
          </p:cNvPr>
          <p:cNvGrpSpPr/>
          <p:nvPr/>
        </p:nvGrpSpPr>
        <p:grpSpPr>
          <a:xfrm>
            <a:off x="-672054" y="-29980"/>
            <a:ext cx="12864054" cy="6887980"/>
            <a:chOff x="-672054" y="-29980"/>
            <a:chExt cx="12864054" cy="688798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4DB892-F67F-1E6A-5162-7AE2E020F347}"/>
                </a:ext>
              </a:extLst>
            </p:cNvPr>
            <p:cNvSpPr/>
            <p:nvPr/>
          </p:nvSpPr>
          <p:spPr>
            <a:xfrm>
              <a:off x="-672054" y="-29980"/>
              <a:ext cx="12864054" cy="6887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7BAF1A-CC64-CBC3-DB92-359053F53B88}"/>
                </a:ext>
              </a:extLst>
            </p:cNvPr>
            <p:cNvSpPr txBox="1"/>
            <p:nvPr/>
          </p:nvSpPr>
          <p:spPr>
            <a:xfrm>
              <a:off x="1598639" y="5506492"/>
              <a:ext cx="853221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strike="noStrike" spc="-1" dirty="0">
                  <a:solidFill>
                    <a:schemeClr val="bg1"/>
                  </a:solidFill>
                  <a:latin typeface="Aptos Display" panose="020B0004020202020204" pitchFamily="34" charset="0"/>
                </a:rPr>
                <a:t>By: Frankline Ondieki</a:t>
              </a:r>
              <a:endParaRPr lang="en-US" dirty="0">
                <a:solidFill>
                  <a:schemeClr val="bg1"/>
                </a:solidFill>
                <a:latin typeface="Aptos Display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4F2B68-6815-2784-CDB5-121318ECF49B}"/>
              </a:ext>
            </a:extLst>
          </p:cNvPr>
          <p:cNvGrpSpPr/>
          <p:nvPr/>
        </p:nvGrpSpPr>
        <p:grpSpPr>
          <a:xfrm>
            <a:off x="51161" y="-29980"/>
            <a:ext cx="10265783" cy="6858000"/>
            <a:chOff x="503416" y="-14990"/>
            <a:chExt cx="2976288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A41FC4-1BB8-72FE-A4C1-EA622420BE59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72D8D86-1FB8-ACCF-8623-E991B44E6889}"/>
                </a:ext>
              </a:extLst>
            </p:cNvPr>
            <p:cNvSpPr/>
            <p:nvPr/>
          </p:nvSpPr>
          <p:spPr>
            <a:xfrm rot="5400000">
              <a:off x="2228593" y="1064867"/>
              <a:ext cx="2211040" cy="291182"/>
            </a:xfrm>
            <a:prstGeom prst="triangle">
              <a:avLst>
                <a:gd name="adj" fmla="val 4932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DC185F-0852-4E71-F70C-D809B0E10244}"/>
              </a:ext>
            </a:extLst>
          </p:cNvPr>
          <p:cNvGrpSpPr/>
          <p:nvPr/>
        </p:nvGrpSpPr>
        <p:grpSpPr>
          <a:xfrm>
            <a:off x="-80229" y="0"/>
            <a:ext cx="3661480" cy="6858000"/>
            <a:chOff x="1598639" y="-14990"/>
            <a:chExt cx="366148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1FAB20-EA1E-C952-74A6-F0601A2D48F5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66599E-8181-D69A-35C3-BA24E993C563}"/>
                </a:ext>
              </a:extLst>
            </p:cNvPr>
            <p:cNvSpPr/>
            <p:nvPr/>
          </p:nvSpPr>
          <p:spPr>
            <a:xfrm rot="5400000">
              <a:off x="3652429" y="708288"/>
              <a:ext cx="2211040" cy="100434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D8F48-5E08-DA9A-6CC0-377C493CCB37}"/>
              </a:ext>
            </a:extLst>
          </p:cNvPr>
          <p:cNvGrpSpPr/>
          <p:nvPr/>
        </p:nvGrpSpPr>
        <p:grpSpPr>
          <a:xfrm>
            <a:off x="-334930" y="14990"/>
            <a:ext cx="3693188" cy="6858000"/>
            <a:chOff x="2587677" y="0"/>
            <a:chExt cx="369318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D5C597-A138-7967-FB9B-11276809E196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DE652FD-51A2-7473-B31A-7ED6EF45591C}"/>
                </a:ext>
              </a:extLst>
            </p:cNvPr>
            <p:cNvSpPr/>
            <p:nvPr/>
          </p:nvSpPr>
          <p:spPr>
            <a:xfrm rot="5400000">
              <a:off x="4673175" y="715790"/>
              <a:ext cx="2211040" cy="1004341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A4C061-C2B1-B91C-EC0A-3114B93840E4}"/>
              </a:ext>
            </a:extLst>
          </p:cNvPr>
          <p:cNvGrpSpPr/>
          <p:nvPr/>
        </p:nvGrpSpPr>
        <p:grpSpPr>
          <a:xfrm>
            <a:off x="-537233" y="-29980"/>
            <a:ext cx="3698827" cy="6858000"/>
            <a:chOff x="4173510" y="0"/>
            <a:chExt cx="369882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8B10E8-D791-A48C-C1A8-E454B0B7385C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00DFB4D-A22C-E26D-ABD4-365ED0C58F37}"/>
                </a:ext>
              </a:extLst>
            </p:cNvPr>
            <p:cNvSpPr/>
            <p:nvPr/>
          </p:nvSpPr>
          <p:spPr>
            <a:xfrm rot="5400000">
              <a:off x="6264647" y="708287"/>
              <a:ext cx="2211040" cy="100434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E2A6A9-179E-83B5-4567-3191D3BBD15F}"/>
              </a:ext>
            </a:extLst>
          </p:cNvPr>
          <p:cNvGrpSpPr/>
          <p:nvPr/>
        </p:nvGrpSpPr>
        <p:grpSpPr>
          <a:xfrm>
            <a:off x="-855856" y="-14990"/>
            <a:ext cx="3645122" cy="6858000"/>
            <a:chOff x="5774955" y="0"/>
            <a:chExt cx="364512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B79D58-FAE0-6C8E-284C-D327BDE0C98A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1DCBD20-36A7-A3E6-50FF-273BB21249E4}"/>
                </a:ext>
              </a:extLst>
            </p:cNvPr>
            <p:cNvSpPr/>
            <p:nvPr/>
          </p:nvSpPr>
          <p:spPr>
            <a:xfrm rot="5400000">
              <a:off x="7812387" y="708287"/>
              <a:ext cx="2211040" cy="1004341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057451-B8EB-3B41-D886-9B80FA156763}"/>
              </a:ext>
            </a:extLst>
          </p:cNvPr>
          <p:cNvGrpSpPr/>
          <p:nvPr/>
        </p:nvGrpSpPr>
        <p:grpSpPr>
          <a:xfrm>
            <a:off x="-1256817" y="0"/>
            <a:ext cx="3684609" cy="6858000"/>
            <a:chOff x="6771360" y="44970"/>
            <a:chExt cx="368460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7E0B04-4872-F386-6FD4-4B73F24382D1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18C88A-DE4F-DF91-5078-C143C75F99C9}"/>
                </a:ext>
              </a:extLst>
            </p:cNvPr>
            <p:cNvSpPr/>
            <p:nvPr/>
          </p:nvSpPr>
          <p:spPr>
            <a:xfrm rot="5400000">
              <a:off x="8848279" y="715790"/>
              <a:ext cx="2211040" cy="1004341"/>
            </a:xfrm>
            <a:prstGeom prst="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8D4DCC-B923-A40E-2353-5F16142E9ED1}"/>
              </a:ext>
            </a:extLst>
          </p:cNvPr>
          <p:cNvGrpSpPr/>
          <p:nvPr/>
        </p:nvGrpSpPr>
        <p:grpSpPr>
          <a:xfrm>
            <a:off x="-1613015" y="-29980"/>
            <a:ext cx="3702570" cy="6887980"/>
            <a:chOff x="-110553" y="-29980"/>
            <a:chExt cx="370257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56CCBF-52D3-8F8A-0BE9-551376C6AE36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52DE624-088D-1F93-FAAC-0CD6B1649303}"/>
                </a:ext>
              </a:extLst>
            </p:cNvPr>
            <p:cNvSpPr/>
            <p:nvPr/>
          </p:nvSpPr>
          <p:spPr>
            <a:xfrm rot="5400000">
              <a:off x="1984327" y="682058"/>
              <a:ext cx="2211040" cy="100434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5EF052-A634-AC1F-E515-676818687AF9}"/>
              </a:ext>
            </a:extLst>
          </p:cNvPr>
          <p:cNvGrpSpPr/>
          <p:nvPr/>
        </p:nvGrpSpPr>
        <p:grpSpPr>
          <a:xfrm>
            <a:off x="-1613016" y="-74950"/>
            <a:ext cx="3320650" cy="6887980"/>
            <a:chOff x="-1205776" y="-29980"/>
            <a:chExt cx="36838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A6E8E6-E93C-38D9-2F86-0119020679C5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D9B3F0B-A264-CF6E-C387-E082F0DC7F8A}"/>
                </a:ext>
              </a:extLst>
            </p:cNvPr>
            <p:cNvSpPr/>
            <p:nvPr/>
          </p:nvSpPr>
          <p:spPr>
            <a:xfrm rot="5400000">
              <a:off x="870366" y="682057"/>
              <a:ext cx="2211040" cy="100434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71EEA4C0-6FD1-57F1-88B2-EC919304C083}"/>
              </a:ext>
            </a:extLst>
          </p:cNvPr>
          <p:cNvSpPr txBox="1">
            <a:spLocks/>
          </p:cNvSpPr>
          <p:nvPr/>
        </p:nvSpPr>
        <p:spPr>
          <a:xfrm>
            <a:off x="2956237" y="410856"/>
            <a:ext cx="6401632" cy="114264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</a:rPr>
              <a:t> Introduction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E94407F-D46C-E778-849D-2A4DF4AA6D84}"/>
              </a:ext>
            </a:extLst>
          </p:cNvPr>
          <p:cNvSpPr txBox="1">
            <a:spLocks/>
          </p:cNvSpPr>
          <p:nvPr/>
        </p:nvSpPr>
        <p:spPr>
          <a:xfrm>
            <a:off x="2910970" y="751445"/>
            <a:ext cx="6401632" cy="452556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+mn-lt"/>
              </a:rPr>
              <a:t>Objective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000" spc="-1" dirty="0">
                <a:solidFill>
                  <a:srgbClr val="000000"/>
                </a:solidFill>
                <a:latin typeface="+mn-lt"/>
              </a:rPr>
              <a:t>To conduct an in-depth analysis of aviation accidents reported between 1962 and 2023, identifying key patterns, causes, and trends.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+mn-lt"/>
              </a:rPr>
              <a:t>Project Goal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000" spc="-1" dirty="0">
                <a:solidFill>
                  <a:srgbClr val="000000"/>
                </a:solidFill>
                <a:latin typeface="+mn-lt"/>
              </a:rPr>
              <a:t>To provide data-driven recommendations on low-risk aircraft types for a company planning to expand into the aviation industry.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000" b="1" spc="-1" dirty="0">
                <a:solidFill>
                  <a:srgbClr val="000000"/>
                </a:solidFill>
              </a:rPr>
              <a:t>Dataset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000" spc="-1" dirty="0">
                <a:solidFill>
                  <a:srgbClr val="000000"/>
                </a:solidFill>
                <a:latin typeface="+mn-lt"/>
              </a:rPr>
              <a:t>Utilized publicly available data from the National Transportation Safety Board (NTSB), covering thousands of accident records with detailed attributes.</a:t>
            </a:r>
          </a:p>
        </p:txBody>
      </p:sp>
    </p:spTree>
    <p:extLst>
      <p:ext uri="{BB962C8B-B14F-4D97-AF65-F5344CB8AC3E}">
        <p14:creationId xmlns:p14="http://schemas.microsoft.com/office/powerpoint/2010/main" val="3374684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6B650-06D3-22B3-B5FF-681C6CC78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3710F-C66C-1524-C054-8CFD283DFAE7}"/>
              </a:ext>
            </a:extLst>
          </p:cNvPr>
          <p:cNvSpPr/>
          <p:nvPr/>
        </p:nvSpPr>
        <p:spPr>
          <a:xfrm>
            <a:off x="-1613017" y="-29980"/>
            <a:ext cx="13805017" cy="68879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2E5E72-7E45-24C2-1CA4-9494DFAD7A6C}"/>
              </a:ext>
            </a:extLst>
          </p:cNvPr>
          <p:cNvGrpSpPr/>
          <p:nvPr/>
        </p:nvGrpSpPr>
        <p:grpSpPr>
          <a:xfrm>
            <a:off x="51162" y="-29980"/>
            <a:ext cx="3689446" cy="6858000"/>
            <a:chOff x="503416" y="-14990"/>
            <a:chExt cx="368944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BA2824-C25F-4EC5-B929-A1D30DBFCE32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756640D-1509-04E3-D443-23D76243B5C1}"/>
                </a:ext>
              </a:extLst>
            </p:cNvPr>
            <p:cNvSpPr/>
            <p:nvPr/>
          </p:nvSpPr>
          <p:spPr>
            <a:xfrm rot="5400000">
              <a:off x="2585172" y="708287"/>
              <a:ext cx="2211040" cy="100434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E6EC87-C94E-91FF-9854-43715FFF215C}"/>
              </a:ext>
            </a:extLst>
          </p:cNvPr>
          <p:cNvGrpSpPr/>
          <p:nvPr/>
        </p:nvGrpSpPr>
        <p:grpSpPr>
          <a:xfrm>
            <a:off x="-80231" y="0"/>
            <a:ext cx="10351671" cy="6858000"/>
            <a:chOff x="1598639" y="-14990"/>
            <a:chExt cx="2942641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FE0755-E027-797C-EDE3-8B3985AE9912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583AA12-4652-274B-275E-465EF63454A9}"/>
                </a:ext>
              </a:extLst>
            </p:cNvPr>
            <p:cNvSpPr/>
            <p:nvPr/>
          </p:nvSpPr>
          <p:spPr>
            <a:xfrm rot="5400000">
              <a:off x="3293009" y="1052719"/>
              <a:ext cx="2211040" cy="285502"/>
            </a:xfrm>
            <a:prstGeom prst="triangle">
              <a:avLst>
                <a:gd name="adj" fmla="val 5067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979188-B433-C32D-EE16-F216B24C4605}"/>
              </a:ext>
            </a:extLst>
          </p:cNvPr>
          <p:cNvGrpSpPr/>
          <p:nvPr/>
        </p:nvGrpSpPr>
        <p:grpSpPr>
          <a:xfrm>
            <a:off x="-334930" y="14990"/>
            <a:ext cx="3693188" cy="6858000"/>
            <a:chOff x="2587677" y="0"/>
            <a:chExt cx="369318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FC119A-88B8-406A-2C5F-88EC2FB0C917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26A47B2-7E78-9381-5EB1-FD51C312130F}"/>
                </a:ext>
              </a:extLst>
            </p:cNvPr>
            <p:cNvSpPr/>
            <p:nvPr/>
          </p:nvSpPr>
          <p:spPr>
            <a:xfrm rot="5400000">
              <a:off x="4673175" y="715790"/>
              <a:ext cx="2211040" cy="1004341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A89E7D-A9E9-F11A-F677-849F54F02D08}"/>
              </a:ext>
            </a:extLst>
          </p:cNvPr>
          <p:cNvGrpSpPr/>
          <p:nvPr/>
        </p:nvGrpSpPr>
        <p:grpSpPr>
          <a:xfrm>
            <a:off x="-537233" y="-29980"/>
            <a:ext cx="3698827" cy="6858000"/>
            <a:chOff x="4173510" y="0"/>
            <a:chExt cx="369882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49BD1E-F523-6903-F75D-1B7082B09C5E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AEEEF3F-599C-69F2-8A47-6AAA05AEC3B8}"/>
                </a:ext>
              </a:extLst>
            </p:cNvPr>
            <p:cNvSpPr/>
            <p:nvPr/>
          </p:nvSpPr>
          <p:spPr>
            <a:xfrm rot="5400000">
              <a:off x="6264647" y="708287"/>
              <a:ext cx="2211040" cy="100434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FA6F0F-E810-AE0E-E1E8-129958B75FB6}"/>
              </a:ext>
            </a:extLst>
          </p:cNvPr>
          <p:cNvGrpSpPr/>
          <p:nvPr/>
        </p:nvGrpSpPr>
        <p:grpSpPr>
          <a:xfrm>
            <a:off x="-855856" y="-14990"/>
            <a:ext cx="3645122" cy="6858000"/>
            <a:chOff x="5774955" y="0"/>
            <a:chExt cx="364512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C731FC-A5E2-0F1A-EE75-20DFDBE2E8FC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7904C6B-F229-74C8-F811-7A78532BD001}"/>
                </a:ext>
              </a:extLst>
            </p:cNvPr>
            <p:cNvSpPr/>
            <p:nvPr/>
          </p:nvSpPr>
          <p:spPr>
            <a:xfrm rot="5400000">
              <a:off x="7812387" y="708287"/>
              <a:ext cx="2211040" cy="1004341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62A824-D123-1E9D-D4CB-4680FC1DA53F}"/>
              </a:ext>
            </a:extLst>
          </p:cNvPr>
          <p:cNvGrpSpPr/>
          <p:nvPr/>
        </p:nvGrpSpPr>
        <p:grpSpPr>
          <a:xfrm>
            <a:off x="-1256817" y="0"/>
            <a:ext cx="3684609" cy="6858000"/>
            <a:chOff x="6771360" y="44970"/>
            <a:chExt cx="368460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4DBBBF-E5B5-09D5-ACB3-53A31D75D891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F0C63A-4432-377D-1DB9-078D09CBD22C}"/>
                </a:ext>
              </a:extLst>
            </p:cNvPr>
            <p:cNvSpPr/>
            <p:nvPr/>
          </p:nvSpPr>
          <p:spPr>
            <a:xfrm rot="5400000">
              <a:off x="8848279" y="715790"/>
              <a:ext cx="2211040" cy="1004341"/>
            </a:xfrm>
            <a:prstGeom prst="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F4C568-B4D8-60B5-8C49-7C20EC1DC7AC}"/>
              </a:ext>
            </a:extLst>
          </p:cNvPr>
          <p:cNvGrpSpPr/>
          <p:nvPr/>
        </p:nvGrpSpPr>
        <p:grpSpPr>
          <a:xfrm>
            <a:off x="-1613015" y="-29980"/>
            <a:ext cx="3702570" cy="6887980"/>
            <a:chOff x="-110553" y="-29980"/>
            <a:chExt cx="370257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E6B734-DFCC-43A7-F615-E6745CAB4B28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2A69D22-637C-0CFD-BA11-148779E87F5E}"/>
                </a:ext>
              </a:extLst>
            </p:cNvPr>
            <p:cNvSpPr/>
            <p:nvPr/>
          </p:nvSpPr>
          <p:spPr>
            <a:xfrm rot="5400000">
              <a:off x="1984327" y="682058"/>
              <a:ext cx="2211040" cy="100434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53BDAA-862C-97EC-3C3D-9D019E236287}"/>
              </a:ext>
            </a:extLst>
          </p:cNvPr>
          <p:cNvGrpSpPr/>
          <p:nvPr/>
        </p:nvGrpSpPr>
        <p:grpSpPr>
          <a:xfrm>
            <a:off x="-1613017" y="-74950"/>
            <a:ext cx="3320651" cy="6887980"/>
            <a:chOff x="-1205776" y="-29980"/>
            <a:chExt cx="36838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BC18B6-543B-00D1-C14E-97DCAC76ADEA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9A486AF-3F9D-A460-BEC4-5EFF0344E943}"/>
                </a:ext>
              </a:extLst>
            </p:cNvPr>
            <p:cNvSpPr/>
            <p:nvPr/>
          </p:nvSpPr>
          <p:spPr>
            <a:xfrm rot="5400000">
              <a:off x="870366" y="682057"/>
              <a:ext cx="2211040" cy="100434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3131BCE7-E26E-B68E-0608-695F7690A62B}"/>
              </a:ext>
            </a:extLst>
          </p:cNvPr>
          <p:cNvSpPr txBox="1">
            <a:spLocks/>
          </p:cNvSpPr>
          <p:nvPr/>
        </p:nvSpPr>
        <p:spPr>
          <a:xfrm>
            <a:off x="2880784" y="127430"/>
            <a:ext cx="6240686" cy="131393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</a:rPr>
              <a:t>Data Cleaning &amp; Preparation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689D23F-9E47-6263-31E9-69DFCDA2C3E4}"/>
              </a:ext>
            </a:extLst>
          </p:cNvPr>
          <p:cNvSpPr txBox="1">
            <a:spLocks/>
          </p:cNvSpPr>
          <p:nvPr/>
        </p:nvSpPr>
        <p:spPr>
          <a:xfrm>
            <a:off x="2179499" y="1568789"/>
            <a:ext cx="6446802" cy="5161781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400" b="1" spc="-1" dirty="0">
                <a:solidFill>
                  <a:srgbClr val="000000"/>
                </a:solidFill>
              </a:rPr>
              <a:t>Missing Values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• Dropped non-critical columns with high null counts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   • Imputed relevant fields using statistical methods (e.g., mean)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400" b="1" spc="-1" dirty="0">
                <a:solidFill>
                  <a:srgbClr val="000000"/>
                </a:solidFill>
              </a:rPr>
              <a:t>Data Type Corrections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Converted date fields to datetime format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Standardized numerical and categorical types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400" b="1" spc="-1" dirty="0">
                <a:solidFill>
                  <a:srgbClr val="000000"/>
                </a:solidFill>
              </a:rPr>
              <a:t>Duplicates Removal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+mn-lt"/>
              </a:rPr>
              <a:t>Checked and removed 0.2% duplicate records to ensure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44460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3344-3D0D-4BF1-E70F-112553C4D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705E1C-E211-37DC-A1D4-13BDFF2E6CFE}"/>
              </a:ext>
            </a:extLst>
          </p:cNvPr>
          <p:cNvSpPr/>
          <p:nvPr/>
        </p:nvSpPr>
        <p:spPr>
          <a:xfrm>
            <a:off x="-672054" y="-29980"/>
            <a:ext cx="12864054" cy="68879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984FD9-652A-E5F3-68DB-9B735D884EAD}"/>
              </a:ext>
            </a:extLst>
          </p:cNvPr>
          <p:cNvGrpSpPr/>
          <p:nvPr/>
        </p:nvGrpSpPr>
        <p:grpSpPr>
          <a:xfrm>
            <a:off x="51162" y="-29980"/>
            <a:ext cx="3689446" cy="6858000"/>
            <a:chOff x="503416" y="-14990"/>
            <a:chExt cx="368944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359216-6F7A-FED5-3D6A-B955E2DB7147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9C81B6D-B228-2449-012E-9CD5A77A9191}"/>
                </a:ext>
              </a:extLst>
            </p:cNvPr>
            <p:cNvSpPr/>
            <p:nvPr/>
          </p:nvSpPr>
          <p:spPr>
            <a:xfrm rot="5400000">
              <a:off x="2585172" y="708287"/>
              <a:ext cx="2211040" cy="100434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049B85-9DF1-5E53-197A-050EA424AACE}"/>
              </a:ext>
            </a:extLst>
          </p:cNvPr>
          <p:cNvGrpSpPr/>
          <p:nvPr/>
        </p:nvGrpSpPr>
        <p:grpSpPr>
          <a:xfrm>
            <a:off x="-80229" y="0"/>
            <a:ext cx="3661480" cy="6858000"/>
            <a:chOff x="1598639" y="-14990"/>
            <a:chExt cx="366148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412A09-C7FD-C8DA-3D43-DE8310DDD68E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F1D6DF1-D36D-7710-B347-6F67F9ACDFAC}"/>
                </a:ext>
              </a:extLst>
            </p:cNvPr>
            <p:cNvSpPr/>
            <p:nvPr/>
          </p:nvSpPr>
          <p:spPr>
            <a:xfrm rot="5400000">
              <a:off x="3652429" y="708288"/>
              <a:ext cx="2211040" cy="100434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06B67-2234-00D0-293E-90F72CF524D1}"/>
              </a:ext>
            </a:extLst>
          </p:cNvPr>
          <p:cNvGrpSpPr/>
          <p:nvPr/>
        </p:nvGrpSpPr>
        <p:grpSpPr>
          <a:xfrm>
            <a:off x="-334930" y="-74950"/>
            <a:ext cx="10688523" cy="6947940"/>
            <a:chOff x="2587677" y="0"/>
            <a:chExt cx="2967707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BE253F-76A7-5352-5FC9-B11C56349849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B074713-91F6-3E7B-3E77-07166148B04D}"/>
                </a:ext>
              </a:extLst>
            </p:cNvPr>
            <p:cNvSpPr/>
            <p:nvPr/>
          </p:nvSpPr>
          <p:spPr>
            <a:xfrm rot="5400000">
              <a:off x="4310435" y="1078530"/>
              <a:ext cx="2211040" cy="278859"/>
            </a:xfrm>
            <a:prstGeom prst="triangle">
              <a:avLst>
                <a:gd name="adj" fmla="val 5067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9A019B-C83E-5FCB-9479-1BE9035A68DD}"/>
              </a:ext>
            </a:extLst>
          </p:cNvPr>
          <p:cNvGrpSpPr/>
          <p:nvPr/>
        </p:nvGrpSpPr>
        <p:grpSpPr>
          <a:xfrm>
            <a:off x="-537233" y="-29980"/>
            <a:ext cx="3698827" cy="6858000"/>
            <a:chOff x="4173510" y="0"/>
            <a:chExt cx="369882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61A1C4-A209-F2FC-09FA-CACC29CF8933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4D53E3-2914-1448-2926-8877FA2F23E0}"/>
                </a:ext>
              </a:extLst>
            </p:cNvPr>
            <p:cNvSpPr/>
            <p:nvPr/>
          </p:nvSpPr>
          <p:spPr>
            <a:xfrm rot="5400000">
              <a:off x="6264647" y="708287"/>
              <a:ext cx="2211040" cy="100434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E0C7FF-00C1-E98B-021E-99ED41EF7DFC}"/>
              </a:ext>
            </a:extLst>
          </p:cNvPr>
          <p:cNvGrpSpPr/>
          <p:nvPr/>
        </p:nvGrpSpPr>
        <p:grpSpPr>
          <a:xfrm>
            <a:off x="-855856" y="-14990"/>
            <a:ext cx="3645122" cy="6858000"/>
            <a:chOff x="5774955" y="0"/>
            <a:chExt cx="364512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A9E6F0-3D24-D3E0-CB05-13B0942D99EB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618CE28-F674-8532-3D58-53BC268B03E8}"/>
                </a:ext>
              </a:extLst>
            </p:cNvPr>
            <p:cNvSpPr/>
            <p:nvPr/>
          </p:nvSpPr>
          <p:spPr>
            <a:xfrm rot="5400000">
              <a:off x="7812387" y="708287"/>
              <a:ext cx="2211040" cy="1004341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CD3A93-3194-EF8D-1E70-D28D0007E52A}"/>
              </a:ext>
            </a:extLst>
          </p:cNvPr>
          <p:cNvGrpSpPr/>
          <p:nvPr/>
        </p:nvGrpSpPr>
        <p:grpSpPr>
          <a:xfrm>
            <a:off x="-1256817" y="0"/>
            <a:ext cx="3684609" cy="6858000"/>
            <a:chOff x="6771360" y="44970"/>
            <a:chExt cx="368460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43C3BC-4747-296A-60F8-BE44AF359880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A083985-5DCF-2ED0-A65E-B7F5C32C962B}"/>
                </a:ext>
              </a:extLst>
            </p:cNvPr>
            <p:cNvSpPr/>
            <p:nvPr/>
          </p:nvSpPr>
          <p:spPr>
            <a:xfrm rot="5400000">
              <a:off x="8848279" y="715790"/>
              <a:ext cx="2211040" cy="1004341"/>
            </a:xfrm>
            <a:prstGeom prst="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403E51-1B3A-9A58-9752-0B8E0D4C5FC4}"/>
              </a:ext>
            </a:extLst>
          </p:cNvPr>
          <p:cNvGrpSpPr/>
          <p:nvPr/>
        </p:nvGrpSpPr>
        <p:grpSpPr>
          <a:xfrm>
            <a:off x="-1613015" y="-29980"/>
            <a:ext cx="3702570" cy="6887980"/>
            <a:chOff x="-110553" y="-29980"/>
            <a:chExt cx="370257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6A5CAA-E1F5-646A-2E43-7EC364BD3C9F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B865B5E-0000-09C1-3BDF-E24AF80E8E15}"/>
                </a:ext>
              </a:extLst>
            </p:cNvPr>
            <p:cNvSpPr/>
            <p:nvPr/>
          </p:nvSpPr>
          <p:spPr>
            <a:xfrm rot="5400000">
              <a:off x="1984327" y="682058"/>
              <a:ext cx="2211040" cy="100434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5FECC3-38A8-9403-E9AA-DDAB033FBA99}"/>
              </a:ext>
            </a:extLst>
          </p:cNvPr>
          <p:cNvGrpSpPr/>
          <p:nvPr/>
        </p:nvGrpSpPr>
        <p:grpSpPr>
          <a:xfrm>
            <a:off x="-1613016" y="-74950"/>
            <a:ext cx="3320649" cy="6947940"/>
            <a:chOff x="-1205776" y="-29980"/>
            <a:chExt cx="36838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DF9E66-4C85-D4ED-45A2-1568BB741F40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0AF0493-3361-985D-4E3D-DE646A7CEA64}"/>
                </a:ext>
              </a:extLst>
            </p:cNvPr>
            <p:cNvSpPr/>
            <p:nvPr/>
          </p:nvSpPr>
          <p:spPr>
            <a:xfrm rot="5400000">
              <a:off x="870366" y="682057"/>
              <a:ext cx="2211040" cy="100434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603354DE-4F06-65D5-4776-06B576566D84}"/>
              </a:ext>
            </a:extLst>
          </p:cNvPr>
          <p:cNvSpPr txBox="1">
            <a:spLocks/>
          </p:cNvSpPr>
          <p:nvPr/>
        </p:nvSpPr>
        <p:spPr>
          <a:xfrm>
            <a:off x="2932880" y="539645"/>
            <a:ext cx="6583877" cy="1129299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 b="1" spc="-1" dirty="0">
                <a:solidFill>
                  <a:srgbClr val="000000"/>
                </a:solidFill>
              </a:rPr>
              <a:t>Exploratory Data Analysis (EDA)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B6E3885-D5B4-F937-F885-976151AA59BA}"/>
              </a:ext>
            </a:extLst>
          </p:cNvPr>
          <p:cNvSpPr txBox="1">
            <a:spLocks/>
          </p:cNvSpPr>
          <p:nvPr/>
        </p:nvSpPr>
        <p:spPr>
          <a:xfrm>
            <a:off x="1973765" y="1851825"/>
            <a:ext cx="7375489" cy="4249172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pc="-1" dirty="0">
                <a:solidFill>
                  <a:srgbClr val="000000"/>
                </a:solidFill>
              </a:rPr>
              <a:t>Aircraft Models &amp; Makes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Top accident-prone manufacturers: Cessna, Piper, Beech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Majority incidents involve general aviation aircraft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+mn-lt"/>
              </a:rPr>
              <a:t>Accident Locations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High frequency in the United States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Clustered around major airports and training zones.</a:t>
            </a:r>
          </a:p>
        </p:txBody>
      </p:sp>
    </p:spTree>
    <p:extLst>
      <p:ext uri="{BB962C8B-B14F-4D97-AF65-F5344CB8AC3E}">
        <p14:creationId xmlns:p14="http://schemas.microsoft.com/office/powerpoint/2010/main" val="574936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2BF1-986C-AC57-DDE2-E5E37D7B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58580-C2F2-59B9-6652-AEF624249263}"/>
              </a:ext>
            </a:extLst>
          </p:cNvPr>
          <p:cNvSpPr/>
          <p:nvPr/>
        </p:nvSpPr>
        <p:spPr>
          <a:xfrm>
            <a:off x="-672054" y="-29980"/>
            <a:ext cx="12864054" cy="68879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B4F96D-175C-379B-B857-BC2013C2D8BD}"/>
              </a:ext>
            </a:extLst>
          </p:cNvPr>
          <p:cNvGrpSpPr/>
          <p:nvPr/>
        </p:nvGrpSpPr>
        <p:grpSpPr>
          <a:xfrm>
            <a:off x="51162" y="-29980"/>
            <a:ext cx="3689446" cy="6858000"/>
            <a:chOff x="503416" y="-14990"/>
            <a:chExt cx="368944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ADB060-0CCB-A1AE-695C-0105EE4300D7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927B47F-79E7-DE3E-9764-60CC01E6D17B}"/>
                </a:ext>
              </a:extLst>
            </p:cNvPr>
            <p:cNvSpPr/>
            <p:nvPr/>
          </p:nvSpPr>
          <p:spPr>
            <a:xfrm rot="5400000">
              <a:off x="2585172" y="708287"/>
              <a:ext cx="2211040" cy="100434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BA4547-5EB7-63E8-BE1E-0359A8895267}"/>
              </a:ext>
            </a:extLst>
          </p:cNvPr>
          <p:cNvGrpSpPr/>
          <p:nvPr/>
        </p:nvGrpSpPr>
        <p:grpSpPr>
          <a:xfrm>
            <a:off x="-80229" y="0"/>
            <a:ext cx="3661480" cy="6858000"/>
            <a:chOff x="1598639" y="-14990"/>
            <a:chExt cx="366148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AAC6DE-ADD1-4866-F8DF-51CCE227B0B5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9C72D6-E50F-5139-F4F9-D746C2A453FE}"/>
                </a:ext>
              </a:extLst>
            </p:cNvPr>
            <p:cNvSpPr/>
            <p:nvPr/>
          </p:nvSpPr>
          <p:spPr>
            <a:xfrm rot="5400000">
              <a:off x="3652429" y="708288"/>
              <a:ext cx="2211040" cy="100434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C88DBA-E504-874E-810E-4257B1DCF2EA}"/>
              </a:ext>
            </a:extLst>
          </p:cNvPr>
          <p:cNvGrpSpPr/>
          <p:nvPr/>
        </p:nvGrpSpPr>
        <p:grpSpPr>
          <a:xfrm>
            <a:off x="-334930" y="14990"/>
            <a:ext cx="3693188" cy="6858000"/>
            <a:chOff x="2587677" y="0"/>
            <a:chExt cx="369318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5A3D5D-7D4D-D598-1573-3CDE7DB5E22B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036B95F-5B42-BF0D-B86C-DDA459C1A897}"/>
                </a:ext>
              </a:extLst>
            </p:cNvPr>
            <p:cNvSpPr/>
            <p:nvPr/>
          </p:nvSpPr>
          <p:spPr>
            <a:xfrm rot="5400000">
              <a:off x="4673175" y="715790"/>
              <a:ext cx="2211040" cy="1004341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46CAAE-9CDE-2587-9CF0-02DF48714E05}"/>
              </a:ext>
            </a:extLst>
          </p:cNvPr>
          <p:cNvGrpSpPr/>
          <p:nvPr/>
        </p:nvGrpSpPr>
        <p:grpSpPr>
          <a:xfrm>
            <a:off x="-537233" y="-29980"/>
            <a:ext cx="10962674" cy="6858000"/>
            <a:chOff x="4173510" y="0"/>
            <a:chExt cx="296623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9292EF-5724-6211-9CA5-C4F4032CFF00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2139BF6-14BD-4005-7153-56A3B4452EA5}"/>
                </a:ext>
              </a:extLst>
            </p:cNvPr>
            <p:cNvSpPr/>
            <p:nvPr/>
          </p:nvSpPr>
          <p:spPr>
            <a:xfrm rot="5400000">
              <a:off x="5898352" y="1074582"/>
              <a:ext cx="2211040" cy="27175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8A8020-7D38-0540-70B4-A67AC7F92F69}"/>
              </a:ext>
            </a:extLst>
          </p:cNvPr>
          <p:cNvGrpSpPr/>
          <p:nvPr/>
        </p:nvGrpSpPr>
        <p:grpSpPr>
          <a:xfrm>
            <a:off x="-855856" y="-14990"/>
            <a:ext cx="3645122" cy="6858000"/>
            <a:chOff x="5774955" y="0"/>
            <a:chExt cx="364512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7D765-245C-C260-0D30-76EE26231E54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57D9ADC-C81B-121D-EE15-9BE626039E8C}"/>
                </a:ext>
              </a:extLst>
            </p:cNvPr>
            <p:cNvSpPr/>
            <p:nvPr/>
          </p:nvSpPr>
          <p:spPr>
            <a:xfrm rot="5400000">
              <a:off x="7812387" y="708287"/>
              <a:ext cx="2211040" cy="1004341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E045907-5802-192F-17D8-B3190B979613}"/>
              </a:ext>
            </a:extLst>
          </p:cNvPr>
          <p:cNvGrpSpPr/>
          <p:nvPr/>
        </p:nvGrpSpPr>
        <p:grpSpPr>
          <a:xfrm>
            <a:off x="-1256817" y="0"/>
            <a:ext cx="3684609" cy="6858000"/>
            <a:chOff x="6771360" y="44970"/>
            <a:chExt cx="368460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354F90-3964-C307-1B0E-C645126BD109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226FC2F-312F-16E3-49AE-E8CB4F6125C6}"/>
                </a:ext>
              </a:extLst>
            </p:cNvPr>
            <p:cNvSpPr/>
            <p:nvPr/>
          </p:nvSpPr>
          <p:spPr>
            <a:xfrm rot="5400000">
              <a:off x="8848279" y="715790"/>
              <a:ext cx="2211040" cy="1004341"/>
            </a:xfrm>
            <a:prstGeom prst="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4EEFA1-7185-E2F3-135A-9B0555CD701D}"/>
              </a:ext>
            </a:extLst>
          </p:cNvPr>
          <p:cNvGrpSpPr/>
          <p:nvPr/>
        </p:nvGrpSpPr>
        <p:grpSpPr>
          <a:xfrm>
            <a:off x="-1613015" y="-29980"/>
            <a:ext cx="3702570" cy="6887980"/>
            <a:chOff x="-110553" y="-29980"/>
            <a:chExt cx="370257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D9C49-A04F-494D-BB35-69DEC687E0F9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7912232-2AC5-4CA1-1F5F-5C5FCF823440}"/>
                </a:ext>
              </a:extLst>
            </p:cNvPr>
            <p:cNvSpPr/>
            <p:nvPr/>
          </p:nvSpPr>
          <p:spPr>
            <a:xfrm rot="5400000">
              <a:off x="1984327" y="682058"/>
              <a:ext cx="2211040" cy="100434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F5BB68-D199-9DB8-9ADC-D4778F0E7202}"/>
              </a:ext>
            </a:extLst>
          </p:cNvPr>
          <p:cNvGrpSpPr/>
          <p:nvPr/>
        </p:nvGrpSpPr>
        <p:grpSpPr>
          <a:xfrm>
            <a:off x="-1613016" y="-74950"/>
            <a:ext cx="3320650" cy="6947940"/>
            <a:chOff x="-1205776" y="-29980"/>
            <a:chExt cx="36838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6D480B-A290-1AEC-A45D-047CE81EF5D8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F63B6FF-1847-3726-9E81-B2655094978C}"/>
                </a:ext>
              </a:extLst>
            </p:cNvPr>
            <p:cNvSpPr/>
            <p:nvPr/>
          </p:nvSpPr>
          <p:spPr>
            <a:xfrm rot="5400000">
              <a:off x="870366" y="682057"/>
              <a:ext cx="2211040" cy="100434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4BA671DB-8964-FC71-51EF-1CBFCDDAC829}"/>
              </a:ext>
            </a:extLst>
          </p:cNvPr>
          <p:cNvSpPr txBox="1">
            <a:spLocks/>
          </p:cNvSpPr>
          <p:nvPr/>
        </p:nvSpPr>
        <p:spPr>
          <a:xfrm>
            <a:off x="1422339" y="6747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</a:rPr>
              <a:t>Phase of Flight Analysis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B97317-D64F-B543-AD8C-DE8A81D3FE5B}"/>
              </a:ext>
            </a:extLst>
          </p:cNvPr>
          <p:cNvSpPr txBox="1">
            <a:spLocks/>
          </p:cNvSpPr>
          <p:nvPr/>
        </p:nvSpPr>
        <p:spPr>
          <a:xfrm>
            <a:off x="1842374" y="1392990"/>
            <a:ext cx="7613360" cy="452556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pc="-1" dirty="0">
                <a:solidFill>
                  <a:srgbClr val="000000"/>
                </a:solidFill>
              </a:rPr>
              <a:t>Phase of Flight Analysis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pc="-1" dirty="0">
                <a:solidFill>
                  <a:srgbClr val="000000"/>
                </a:solidFill>
              </a:rPr>
              <a:t>Key Insights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Landing and takeoff phases account for the highest number of accidents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The cruise phase sees significantly fewer incidents, highlighting its relative safety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b="1" spc="-1" dirty="0">
                <a:solidFill>
                  <a:srgbClr val="000000"/>
                </a:solidFill>
              </a:rPr>
              <a:t>Interpretation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Takeoff and landing involve rapid changes in altitude and speed—high operational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848225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68861-ADE4-9AD8-E892-744EA6207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08A43-8981-E08C-C24C-371E5F972CFE}"/>
              </a:ext>
            </a:extLst>
          </p:cNvPr>
          <p:cNvSpPr/>
          <p:nvPr/>
        </p:nvSpPr>
        <p:spPr>
          <a:xfrm>
            <a:off x="-1613016" y="-74950"/>
            <a:ext cx="13805016" cy="69479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25A2F-8B50-5E30-5AB8-8B05C829FAF6}"/>
              </a:ext>
            </a:extLst>
          </p:cNvPr>
          <p:cNvGrpSpPr/>
          <p:nvPr/>
        </p:nvGrpSpPr>
        <p:grpSpPr>
          <a:xfrm>
            <a:off x="51162" y="-29980"/>
            <a:ext cx="3689446" cy="6858000"/>
            <a:chOff x="503416" y="-14990"/>
            <a:chExt cx="368944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26BF03-711D-1530-E36B-03997EFF91C3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4709D62-AEE4-A826-CFBE-4D1BC01826AE}"/>
                </a:ext>
              </a:extLst>
            </p:cNvPr>
            <p:cNvSpPr/>
            <p:nvPr/>
          </p:nvSpPr>
          <p:spPr>
            <a:xfrm rot="5400000">
              <a:off x="2585172" y="708287"/>
              <a:ext cx="2211040" cy="100434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A8548D-CB1E-6CD1-F5A2-3831629EA34F}"/>
              </a:ext>
            </a:extLst>
          </p:cNvPr>
          <p:cNvGrpSpPr/>
          <p:nvPr/>
        </p:nvGrpSpPr>
        <p:grpSpPr>
          <a:xfrm>
            <a:off x="-80229" y="0"/>
            <a:ext cx="3661480" cy="6858000"/>
            <a:chOff x="1598639" y="-14990"/>
            <a:chExt cx="366148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7A50BF-8E28-CE40-2603-76FD22FA218D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36F4DE2-99C7-A530-DD93-D3B5DEE5F1A1}"/>
                </a:ext>
              </a:extLst>
            </p:cNvPr>
            <p:cNvSpPr/>
            <p:nvPr/>
          </p:nvSpPr>
          <p:spPr>
            <a:xfrm rot="5400000">
              <a:off x="3652429" y="708288"/>
              <a:ext cx="2211040" cy="100434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22F607-C686-D870-79BA-B950519BC27B}"/>
              </a:ext>
            </a:extLst>
          </p:cNvPr>
          <p:cNvGrpSpPr/>
          <p:nvPr/>
        </p:nvGrpSpPr>
        <p:grpSpPr>
          <a:xfrm>
            <a:off x="-334930" y="14990"/>
            <a:ext cx="3693188" cy="6858000"/>
            <a:chOff x="2587677" y="0"/>
            <a:chExt cx="369318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91306A-D7A8-EDF2-FB09-5BDE51F41266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D300A20-A63A-2A08-2407-0535EDE79A82}"/>
                </a:ext>
              </a:extLst>
            </p:cNvPr>
            <p:cNvSpPr/>
            <p:nvPr/>
          </p:nvSpPr>
          <p:spPr>
            <a:xfrm rot="5400000">
              <a:off x="4673175" y="715790"/>
              <a:ext cx="2211040" cy="1004341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3A562-1FF3-FEB7-20E0-E5DF1E4902EB}"/>
              </a:ext>
            </a:extLst>
          </p:cNvPr>
          <p:cNvGrpSpPr/>
          <p:nvPr/>
        </p:nvGrpSpPr>
        <p:grpSpPr>
          <a:xfrm>
            <a:off x="-537233" y="-29980"/>
            <a:ext cx="3698827" cy="6858000"/>
            <a:chOff x="4173510" y="0"/>
            <a:chExt cx="369882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D5633D-C473-10B9-8131-40FB89D2DD8C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E2D81B-FBBF-AD29-AEC0-A6BB5DD86FF8}"/>
                </a:ext>
              </a:extLst>
            </p:cNvPr>
            <p:cNvSpPr/>
            <p:nvPr/>
          </p:nvSpPr>
          <p:spPr>
            <a:xfrm rot="5400000">
              <a:off x="6264647" y="708287"/>
              <a:ext cx="2211040" cy="100434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F098F4-7BB6-3475-273A-5CC8D24C9C5C}"/>
              </a:ext>
            </a:extLst>
          </p:cNvPr>
          <p:cNvGrpSpPr/>
          <p:nvPr/>
        </p:nvGrpSpPr>
        <p:grpSpPr>
          <a:xfrm>
            <a:off x="-855857" y="-14990"/>
            <a:ext cx="11072517" cy="6858000"/>
            <a:chOff x="5774955" y="0"/>
            <a:chExt cx="290421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90F7A3-A9FA-1F5F-2494-CDA94AAA41DD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C32FE63-65F6-71B5-54AC-F76FD63BECE1}"/>
                </a:ext>
              </a:extLst>
            </p:cNvPr>
            <p:cNvSpPr/>
            <p:nvPr/>
          </p:nvSpPr>
          <p:spPr>
            <a:xfrm rot="5400000">
              <a:off x="7441931" y="1078743"/>
              <a:ext cx="2211040" cy="263429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4D90FC-4203-6369-01C9-490B9480D50F}"/>
              </a:ext>
            </a:extLst>
          </p:cNvPr>
          <p:cNvGrpSpPr/>
          <p:nvPr/>
        </p:nvGrpSpPr>
        <p:grpSpPr>
          <a:xfrm>
            <a:off x="-1256817" y="0"/>
            <a:ext cx="3684609" cy="6858000"/>
            <a:chOff x="6771360" y="44970"/>
            <a:chExt cx="368460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59F93F-70A2-1191-87D3-22542A659E28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45251EE-A6BD-D76F-CF6B-47C3C316FC52}"/>
                </a:ext>
              </a:extLst>
            </p:cNvPr>
            <p:cNvSpPr/>
            <p:nvPr/>
          </p:nvSpPr>
          <p:spPr>
            <a:xfrm rot="5400000">
              <a:off x="8848279" y="715790"/>
              <a:ext cx="2211040" cy="1004341"/>
            </a:xfrm>
            <a:prstGeom prst="triangl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E0A7EB-DF7A-C657-FC23-B0D9700CBEEF}"/>
              </a:ext>
            </a:extLst>
          </p:cNvPr>
          <p:cNvGrpSpPr/>
          <p:nvPr/>
        </p:nvGrpSpPr>
        <p:grpSpPr>
          <a:xfrm>
            <a:off x="-1613015" y="-29980"/>
            <a:ext cx="3702570" cy="6887980"/>
            <a:chOff x="-110553" y="-29980"/>
            <a:chExt cx="370257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CA7B1-2C6D-3764-1A9C-206EB3DED0FC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2F0F66D-4C1E-A4DE-E1E7-E9188744CBC1}"/>
                </a:ext>
              </a:extLst>
            </p:cNvPr>
            <p:cNvSpPr/>
            <p:nvPr/>
          </p:nvSpPr>
          <p:spPr>
            <a:xfrm rot="5400000">
              <a:off x="1984327" y="682058"/>
              <a:ext cx="2211040" cy="100434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D9F388-BF78-CE45-E249-146887A534B4}"/>
              </a:ext>
            </a:extLst>
          </p:cNvPr>
          <p:cNvGrpSpPr/>
          <p:nvPr/>
        </p:nvGrpSpPr>
        <p:grpSpPr>
          <a:xfrm>
            <a:off x="-1613016" y="-74950"/>
            <a:ext cx="3320649" cy="6947940"/>
            <a:chOff x="-1205776" y="-29980"/>
            <a:chExt cx="36838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C4ABA4-1F25-664C-D725-780999D730E5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83E1DEB-94E5-A7D6-6B03-27EE609A78ED}"/>
                </a:ext>
              </a:extLst>
            </p:cNvPr>
            <p:cNvSpPr/>
            <p:nvPr/>
          </p:nvSpPr>
          <p:spPr>
            <a:xfrm rot="5400000">
              <a:off x="870366" y="682057"/>
              <a:ext cx="2211040" cy="100434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490CAF72-99D5-2B69-07CA-A6EAACDB4212}"/>
              </a:ext>
            </a:extLst>
          </p:cNvPr>
          <p:cNvSpPr txBox="1">
            <a:spLocks/>
          </p:cNvSpPr>
          <p:nvPr/>
        </p:nvSpPr>
        <p:spPr>
          <a:xfrm>
            <a:off x="2498121" y="496762"/>
            <a:ext cx="6506811" cy="114264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</a:rPr>
              <a:t>Key Insights from the Aviation Accident Analysis</a:t>
            </a:r>
            <a:br>
              <a:rPr lang="en-US" sz="4400" b="1" dirty="0"/>
            </a:br>
            <a:endParaRPr lang="en-US" sz="4400" b="1" spc="-1" dirty="0">
              <a:solidFill>
                <a:srgbClr val="000000"/>
              </a:solidFill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311982D-9C14-E381-3E6D-A84B60307DB4}"/>
              </a:ext>
            </a:extLst>
          </p:cNvPr>
          <p:cNvSpPr txBox="1">
            <a:spLocks/>
          </p:cNvSpPr>
          <p:nvPr/>
        </p:nvSpPr>
        <p:spPr>
          <a:xfrm>
            <a:off x="1488399" y="1614178"/>
            <a:ext cx="7512154" cy="5116392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pc="-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2800" b="1" spc="-1" dirty="0">
                <a:solidFill>
                  <a:srgbClr val="000000"/>
                </a:solidFill>
                <a:latin typeface="+mn-lt"/>
              </a:rPr>
              <a:t>Timeline of Accidents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</a:rPr>
              <a:t>1962–2023: A broad span of time that shows changes in aviation safety over decades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1" spc="-1" dirty="0">
                <a:solidFill>
                  <a:srgbClr val="000000"/>
                </a:solidFill>
                <a:latin typeface="+mn-lt"/>
              </a:rPr>
              <a:t>Accident Distribution by Flight Phase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</a:rPr>
              <a:t>Landing and Takeoff: These two phases account for the majority of accidents, highlighting their high-risk nature.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</a:rPr>
              <a:t>Cruise Phase: The least risky phase, with fewer accidents and injuries.</a:t>
            </a:r>
          </a:p>
        </p:txBody>
      </p:sp>
    </p:spTree>
    <p:extLst>
      <p:ext uri="{BB962C8B-B14F-4D97-AF65-F5344CB8AC3E}">
        <p14:creationId xmlns:p14="http://schemas.microsoft.com/office/powerpoint/2010/main" val="733267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0D95F-0DAC-9EAB-B31D-4F7E0AA6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CB2461-E50E-6E23-B2C6-A45058F43FFC}"/>
              </a:ext>
            </a:extLst>
          </p:cNvPr>
          <p:cNvSpPr/>
          <p:nvPr/>
        </p:nvSpPr>
        <p:spPr>
          <a:xfrm>
            <a:off x="-672054" y="-29981"/>
            <a:ext cx="12864054" cy="69479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9673D3-A16E-23CF-F3B1-C442EC6F43F8}"/>
              </a:ext>
            </a:extLst>
          </p:cNvPr>
          <p:cNvGrpSpPr/>
          <p:nvPr/>
        </p:nvGrpSpPr>
        <p:grpSpPr>
          <a:xfrm>
            <a:off x="51162" y="-29980"/>
            <a:ext cx="3689446" cy="6858000"/>
            <a:chOff x="503416" y="-14990"/>
            <a:chExt cx="368944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C14BD8-F2A7-14C4-DC74-346BC2A90307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D3209AD-157E-1C3B-ED07-FDFDB4C527D2}"/>
                </a:ext>
              </a:extLst>
            </p:cNvPr>
            <p:cNvSpPr/>
            <p:nvPr/>
          </p:nvSpPr>
          <p:spPr>
            <a:xfrm rot="5400000">
              <a:off x="2585172" y="708287"/>
              <a:ext cx="2211040" cy="100434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FEB9BF-C6BC-34B7-6C83-654362E2488D}"/>
              </a:ext>
            </a:extLst>
          </p:cNvPr>
          <p:cNvGrpSpPr/>
          <p:nvPr/>
        </p:nvGrpSpPr>
        <p:grpSpPr>
          <a:xfrm>
            <a:off x="-80229" y="0"/>
            <a:ext cx="3661480" cy="6858000"/>
            <a:chOff x="1598639" y="-14990"/>
            <a:chExt cx="366148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16BC8-F451-2244-D063-41F97094B030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0F276E0-7DCB-5AAA-9C4A-BBC11F5CC3F6}"/>
                </a:ext>
              </a:extLst>
            </p:cNvPr>
            <p:cNvSpPr/>
            <p:nvPr/>
          </p:nvSpPr>
          <p:spPr>
            <a:xfrm rot="5400000">
              <a:off x="3652429" y="708288"/>
              <a:ext cx="2211040" cy="100434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018C38-6FC3-8B9D-65FB-168E1DFABCC7}"/>
              </a:ext>
            </a:extLst>
          </p:cNvPr>
          <p:cNvGrpSpPr/>
          <p:nvPr/>
        </p:nvGrpSpPr>
        <p:grpSpPr>
          <a:xfrm>
            <a:off x="-334930" y="14990"/>
            <a:ext cx="3693188" cy="6858000"/>
            <a:chOff x="2587677" y="0"/>
            <a:chExt cx="369318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F5AADF-B1D9-ACFF-E5DF-5EA392BD934A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80DD97B-96EA-CFEE-57B0-DEDCB5460123}"/>
                </a:ext>
              </a:extLst>
            </p:cNvPr>
            <p:cNvSpPr/>
            <p:nvPr/>
          </p:nvSpPr>
          <p:spPr>
            <a:xfrm rot="5400000">
              <a:off x="4673175" y="715790"/>
              <a:ext cx="2211040" cy="1004341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E4E73A-BE48-5947-DAFE-8A029FACE919}"/>
              </a:ext>
            </a:extLst>
          </p:cNvPr>
          <p:cNvGrpSpPr/>
          <p:nvPr/>
        </p:nvGrpSpPr>
        <p:grpSpPr>
          <a:xfrm>
            <a:off x="-537233" y="-29980"/>
            <a:ext cx="3698827" cy="6858000"/>
            <a:chOff x="4173510" y="0"/>
            <a:chExt cx="369882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2E4E03-2B4E-8ECB-B456-838675B0E3C4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51A2E2D-5926-A9D3-953B-0D3752CCF214}"/>
                </a:ext>
              </a:extLst>
            </p:cNvPr>
            <p:cNvSpPr/>
            <p:nvPr/>
          </p:nvSpPr>
          <p:spPr>
            <a:xfrm rot="5400000">
              <a:off x="6264647" y="708287"/>
              <a:ext cx="2211040" cy="100434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8D1D8E-C9CE-C7FD-4A8D-F9A5B464ADA4}"/>
              </a:ext>
            </a:extLst>
          </p:cNvPr>
          <p:cNvGrpSpPr/>
          <p:nvPr/>
        </p:nvGrpSpPr>
        <p:grpSpPr>
          <a:xfrm>
            <a:off x="-855856" y="-14990"/>
            <a:ext cx="3645122" cy="6858000"/>
            <a:chOff x="5774955" y="0"/>
            <a:chExt cx="364512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86F1C8-36A0-3371-635D-1C4A20E74E7C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304EBB4-3606-AA9F-C68C-5ABE84DC8F5B}"/>
                </a:ext>
              </a:extLst>
            </p:cNvPr>
            <p:cNvSpPr/>
            <p:nvPr/>
          </p:nvSpPr>
          <p:spPr>
            <a:xfrm rot="5400000">
              <a:off x="7812387" y="708287"/>
              <a:ext cx="2211040" cy="1004341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4A84A2-7B14-DFA0-CF42-63C741664998}"/>
              </a:ext>
            </a:extLst>
          </p:cNvPr>
          <p:cNvGrpSpPr/>
          <p:nvPr/>
        </p:nvGrpSpPr>
        <p:grpSpPr>
          <a:xfrm>
            <a:off x="-1256817" y="0"/>
            <a:ext cx="11623308" cy="6858000"/>
            <a:chOff x="6771360" y="44970"/>
            <a:chExt cx="293376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01916-AA2F-5B0B-27E2-83BAEEE65AEC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5C408B6-1FCA-6B12-EECA-9C75EF8561AD}"/>
                </a:ext>
              </a:extLst>
            </p:cNvPr>
            <p:cNvSpPr/>
            <p:nvPr/>
          </p:nvSpPr>
          <p:spPr>
            <a:xfrm rot="5400000">
              <a:off x="8472859" y="1091211"/>
              <a:ext cx="2211040" cy="253500"/>
            </a:xfrm>
            <a:prstGeom prst="triangle">
              <a:avLst>
                <a:gd name="adj" fmla="val 50678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535692-DEB5-C942-1673-9F5D26420068}"/>
              </a:ext>
            </a:extLst>
          </p:cNvPr>
          <p:cNvGrpSpPr/>
          <p:nvPr/>
        </p:nvGrpSpPr>
        <p:grpSpPr>
          <a:xfrm>
            <a:off x="-1613015" y="-29980"/>
            <a:ext cx="3702570" cy="6887980"/>
            <a:chOff x="-110553" y="-29980"/>
            <a:chExt cx="370257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AF8727-2993-CE4A-E1BB-3F3BB4C18238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7CE3FE9-B91A-E4CE-B091-0BF7229A4C51}"/>
                </a:ext>
              </a:extLst>
            </p:cNvPr>
            <p:cNvSpPr/>
            <p:nvPr/>
          </p:nvSpPr>
          <p:spPr>
            <a:xfrm rot="5400000">
              <a:off x="1984327" y="682058"/>
              <a:ext cx="2211040" cy="100434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5350DA-F482-9C7E-4182-F8E32E9636ED}"/>
              </a:ext>
            </a:extLst>
          </p:cNvPr>
          <p:cNvGrpSpPr/>
          <p:nvPr/>
        </p:nvGrpSpPr>
        <p:grpSpPr>
          <a:xfrm>
            <a:off x="-1621384" y="-74950"/>
            <a:ext cx="3329018" cy="6947940"/>
            <a:chOff x="-1205776" y="-29980"/>
            <a:chExt cx="36838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369E58-FA06-9CF3-7C54-4DB3C6162325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51F3CDC-C741-0061-2363-9AF90D527E76}"/>
                </a:ext>
              </a:extLst>
            </p:cNvPr>
            <p:cNvSpPr/>
            <p:nvPr/>
          </p:nvSpPr>
          <p:spPr>
            <a:xfrm rot="5400000">
              <a:off x="870366" y="682057"/>
              <a:ext cx="2211040" cy="100434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8893F866-E3E6-6AAC-63F0-C619F46DEF2B}"/>
              </a:ext>
            </a:extLst>
          </p:cNvPr>
          <p:cNvSpPr txBox="1">
            <a:spLocks/>
          </p:cNvSpPr>
          <p:nvPr/>
        </p:nvSpPr>
        <p:spPr>
          <a:xfrm>
            <a:off x="1352756" y="528042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</a:rPr>
              <a:t>Recommendations for Aviation Safety Improvement</a:t>
            </a:r>
            <a:br>
              <a:rPr lang="en-US" sz="4000" b="1" dirty="0"/>
            </a:br>
            <a:endParaRPr lang="en-US" sz="4000" b="1" spc="-1" dirty="0">
              <a:solidFill>
                <a:srgbClr val="000000"/>
              </a:solidFill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6BA3E4D-60A3-95E4-9ABA-727DDDF73597}"/>
              </a:ext>
            </a:extLst>
          </p:cNvPr>
          <p:cNvSpPr txBox="1">
            <a:spLocks/>
          </p:cNvSpPr>
          <p:nvPr/>
        </p:nvSpPr>
        <p:spPr>
          <a:xfrm>
            <a:off x="1256162" y="1804398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1. Focus on High-Risk Flight Phases (Landing and Takeoff)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2. Upgrade Aircraft Technology and Safety Features.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3. Enhance Regulatory Standards for Aircraft Inspections.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4. Increase Research into Pilot Error and Human Factors.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+mn-lt"/>
              </a:rPr>
              <a:t>5. Improve Safety Awareness and Reporting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spc="-1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spc="-1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751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32A30-10BF-F33E-2D1E-93D9B68FA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21504-8490-8F66-73D9-0E54767BF2A9}"/>
              </a:ext>
            </a:extLst>
          </p:cNvPr>
          <p:cNvSpPr/>
          <p:nvPr/>
        </p:nvSpPr>
        <p:spPr>
          <a:xfrm>
            <a:off x="-672054" y="-29980"/>
            <a:ext cx="12864054" cy="69029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6D7CFA-226F-0B07-65E7-3B2B0FD47999}"/>
              </a:ext>
            </a:extLst>
          </p:cNvPr>
          <p:cNvGrpSpPr/>
          <p:nvPr/>
        </p:nvGrpSpPr>
        <p:grpSpPr>
          <a:xfrm>
            <a:off x="51162" y="-29980"/>
            <a:ext cx="3689446" cy="6858000"/>
            <a:chOff x="503416" y="-14990"/>
            <a:chExt cx="368944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0991B7-66A7-E853-3D88-0F3DAA4544CA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A5C30ED-919A-40FB-0A2A-38D7373CFA47}"/>
                </a:ext>
              </a:extLst>
            </p:cNvPr>
            <p:cNvSpPr/>
            <p:nvPr/>
          </p:nvSpPr>
          <p:spPr>
            <a:xfrm rot="5400000">
              <a:off x="2585172" y="708287"/>
              <a:ext cx="2211040" cy="100434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EC310E-36FD-2A22-7168-F0C523DDBCB9}"/>
              </a:ext>
            </a:extLst>
          </p:cNvPr>
          <p:cNvGrpSpPr/>
          <p:nvPr/>
        </p:nvGrpSpPr>
        <p:grpSpPr>
          <a:xfrm>
            <a:off x="-80229" y="0"/>
            <a:ext cx="3661480" cy="6858000"/>
            <a:chOff x="1598639" y="-14990"/>
            <a:chExt cx="366148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7C227E-223D-7CBF-D3AE-E2D2A8B14A36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07416F9-2AB6-1528-0535-65823069F1DA}"/>
                </a:ext>
              </a:extLst>
            </p:cNvPr>
            <p:cNvSpPr/>
            <p:nvPr/>
          </p:nvSpPr>
          <p:spPr>
            <a:xfrm rot="5400000">
              <a:off x="3652429" y="708288"/>
              <a:ext cx="2211040" cy="100434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97D5B8-5977-E094-DF6B-DB2F306BC4C2}"/>
              </a:ext>
            </a:extLst>
          </p:cNvPr>
          <p:cNvGrpSpPr/>
          <p:nvPr/>
        </p:nvGrpSpPr>
        <p:grpSpPr>
          <a:xfrm>
            <a:off x="-334930" y="14990"/>
            <a:ext cx="3693188" cy="6858000"/>
            <a:chOff x="2587677" y="0"/>
            <a:chExt cx="369318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E63A3B-E601-C726-D753-166ADFDE09B2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DD3003D-2770-F9AD-1E49-339320937666}"/>
                </a:ext>
              </a:extLst>
            </p:cNvPr>
            <p:cNvSpPr/>
            <p:nvPr/>
          </p:nvSpPr>
          <p:spPr>
            <a:xfrm rot="5400000">
              <a:off x="4673175" y="715790"/>
              <a:ext cx="2211040" cy="1004341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D940A1-FE13-52DC-64C0-430403021B7C}"/>
              </a:ext>
            </a:extLst>
          </p:cNvPr>
          <p:cNvGrpSpPr/>
          <p:nvPr/>
        </p:nvGrpSpPr>
        <p:grpSpPr>
          <a:xfrm>
            <a:off x="-537233" y="-29980"/>
            <a:ext cx="3698827" cy="6858000"/>
            <a:chOff x="4173510" y="0"/>
            <a:chExt cx="369882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0DA1BB-03A4-A0FE-A0EE-06B97E2726ED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C91E073-7423-5F8E-0A42-6270BCDB256B}"/>
                </a:ext>
              </a:extLst>
            </p:cNvPr>
            <p:cNvSpPr/>
            <p:nvPr/>
          </p:nvSpPr>
          <p:spPr>
            <a:xfrm rot="5400000">
              <a:off x="6264647" y="708287"/>
              <a:ext cx="2211040" cy="100434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6B869-F5E0-E7FE-9F05-E57B900A848F}"/>
              </a:ext>
            </a:extLst>
          </p:cNvPr>
          <p:cNvGrpSpPr/>
          <p:nvPr/>
        </p:nvGrpSpPr>
        <p:grpSpPr>
          <a:xfrm>
            <a:off x="-855856" y="-14990"/>
            <a:ext cx="3645122" cy="6858000"/>
            <a:chOff x="5774955" y="0"/>
            <a:chExt cx="364512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38FC98-6784-0035-979F-4401EB044BEF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B04C2AD-4110-7E9A-46B0-6E6EE01D1746}"/>
                </a:ext>
              </a:extLst>
            </p:cNvPr>
            <p:cNvSpPr/>
            <p:nvPr/>
          </p:nvSpPr>
          <p:spPr>
            <a:xfrm rot="5400000">
              <a:off x="7812387" y="708287"/>
              <a:ext cx="2211040" cy="1004341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D8A33B-98C2-B61A-1111-78C3F64AA0AB}"/>
              </a:ext>
            </a:extLst>
          </p:cNvPr>
          <p:cNvGrpSpPr/>
          <p:nvPr/>
        </p:nvGrpSpPr>
        <p:grpSpPr>
          <a:xfrm>
            <a:off x="-1256817" y="0"/>
            <a:ext cx="8272214" cy="6858000"/>
            <a:chOff x="6771360" y="44970"/>
            <a:chExt cx="293376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9A93A-4F70-E3A6-48A1-864DE5DE787F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540BBDE-FF90-1D98-865F-A406E0B7A36D}"/>
                </a:ext>
              </a:extLst>
            </p:cNvPr>
            <p:cNvSpPr/>
            <p:nvPr/>
          </p:nvSpPr>
          <p:spPr>
            <a:xfrm rot="5400000">
              <a:off x="8472859" y="1091211"/>
              <a:ext cx="2211040" cy="253500"/>
            </a:xfrm>
            <a:prstGeom prst="triangle">
              <a:avLst>
                <a:gd name="adj" fmla="val 50678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18A42E-436A-092C-B7DF-FF92B1B36939}"/>
              </a:ext>
            </a:extLst>
          </p:cNvPr>
          <p:cNvGrpSpPr/>
          <p:nvPr/>
        </p:nvGrpSpPr>
        <p:grpSpPr>
          <a:xfrm>
            <a:off x="-1613016" y="-29980"/>
            <a:ext cx="11765560" cy="6887980"/>
            <a:chOff x="-110553" y="-29980"/>
            <a:chExt cx="2872755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8806AD-0534-F08E-6421-BB28EEB6FF3E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9ED653F-953A-80E1-FD51-CA1464423853}"/>
                </a:ext>
              </a:extLst>
            </p:cNvPr>
            <p:cNvSpPr/>
            <p:nvPr/>
          </p:nvSpPr>
          <p:spPr>
            <a:xfrm rot="5400000">
              <a:off x="1569419" y="1096966"/>
              <a:ext cx="2211040" cy="17452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977D2C-8159-35E7-56AC-D10C8D1BC126}"/>
              </a:ext>
            </a:extLst>
          </p:cNvPr>
          <p:cNvGrpSpPr/>
          <p:nvPr/>
        </p:nvGrpSpPr>
        <p:grpSpPr>
          <a:xfrm>
            <a:off x="-1619881" y="-74950"/>
            <a:ext cx="3327514" cy="6947940"/>
            <a:chOff x="-1205776" y="-29980"/>
            <a:chExt cx="368383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8DFACF-DB8F-C6D9-EF4F-9A87F2544678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B9C62B7-8216-6DD0-8FE9-4B916A4A7A5B}"/>
                </a:ext>
              </a:extLst>
            </p:cNvPr>
            <p:cNvSpPr/>
            <p:nvPr/>
          </p:nvSpPr>
          <p:spPr>
            <a:xfrm rot="5400000">
              <a:off x="870366" y="682057"/>
              <a:ext cx="2211040" cy="1004341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PlaceHolder 1">
            <a:extLst>
              <a:ext uri="{FF2B5EF4-FFF2-40B4-BE49-F238E27FC236}">
                <a16:creationId xmlns:a16="http://schemas.microsoft.com/office/drawing/2014/main" id="{7B2645C7-8DF0-7546-EECC-F5CADFB0EC01}"/>
              </a:ext>
            </a:extLst>
          </p:cNvPr>
          <p:cNvSpPr txBox="1">
            <a:spLocks/>
          </p:cNvSpPr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3" name="PlaceHolder 2">
            <a:extLst>
              <a:ext uri="{FF2B5EF4-FFF2-40B4-BE49-F238E27FC236}">
                <a16:creationId xmlns:a16="http://schemas.microsoft.com/office/drawing/2014/main" id="{A9639787-FA28-951A-314D-2AF581D35557}"/>
              </a:ext>
            </a:extLst>
          </p:cNvPr>
          <p:cNvSpPr txBox="1">
            <a:spLocks/>
          </p:cNvSpPr>
          <p:nvPr/>
        </p:nvSpPr>
        <p:spPr>
          <a:xfrm>
            <a:off x="703292" y="1600199"/>
            <a:ext cx="8229240" cy="4665689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pc="-1" dirty="0">
                <a:solidFill>
                  <a:schemeClr val="bg1"/>
                </a:solidFill>
                <a:latin typeface="+mn-lt"/>
              </a:rPr>
              <a:t>Key Takeaways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chemeClr val="bg1"/>
                </a:solidFill>
                <a:latin typeface="+mn-lt"/>
              </a:rPr>
              <a:t>Analyzed over 88,000 aviation accident records from 1962–2023 using NTSB data.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chemeClr val="bg1"/>
                </a:solidFill>
                <a:latin typeface="+mn-lt"/>
              </a:rPr>
              <a:t>Identified landing and takeoff as the most accident-prone flight phases—critical points for safety interventions.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chemeClr val="bg1"/>
                </a:solidFill>
                <a:latin typeface="+mn-lt"/>
              </a:rPr>
              <a:t>Found that newer aircraft models and modern engine types are generally involved in fewer severe incidents.</a:t>
            </a:r>
          </a:p>
        </p:txBody>
      </p:sp>
    </p:spTree>
    <p:extLst>
      <p:ext uri="{BB962C8B-B14F-4D97-AF65-F5344CB8AC3E}">
        <p14:creationId xmlns:p14="http://schemas.microsoft.com/office/powerpoint/2010/main" val="148239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160BF-110D-EA83-28CC-39E7796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12EAC6-68DB-6F24-3948-08393780D5D9}"/>
              </a:ext>
            </a:extLst>
          </p:cNvPr>
          <p:cNvSpPr/>
          <p:nvPr/>
        </p:nvSpPr>
        <p:spPr>
          <a:xfrm>
            <a:off x="-672054" y="-29980"/>
            <a:ext cx="12864054" cy="69479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4E8F46-82C5-5228-9F0F-633E68C6DE85}"/>
              </a:ext>
            </a:extLst>
          </p:cNvPr>
          <p:cNvGrpSpPr/>
          <p:nvPr/>
        </p:nvGrpSpPr>
        <p:grpSpPr>
          <a:xfrm>
            <a:off x="51162" y="-29980"/>
            <a:ext cx="3689446" cy="6858000"/>
            <a:chOff x="503416" y="-14990"/>
            <a:chExt cx="368944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C88D3-AA6C-6AEE-3965-E86EB47C3522}"/>
                </a:ext>
              </a:extLst>
            </p:cNvPr>
            <p:cNvSpPr/>
            <p:nvPr/>
          </p:nvSpPr>
          <p:spPr>
            <a:xfrm>
              <a:off x="503416" y="-14990"/>
              <a:ext cx="269823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9E1E9DB-7248-BD6B-8E08-7BCC2003EF55}"/>
                </a:ext>
              </a:extLst>
            </p:cNvPr>
            <p:cNvSpPr/>
            <p:nvPr/>
          </p:nvSpPr>
          <p:spPr>
            <a:xfrm rot="5400000">
              <a:off x="2585172" y="708287"/>
              <a:ext cx="2211040" cy="100434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DDED2E-BCD3-CF79-7DA6-7E8E403AA938}"/>
              </a:ext>
            </a:extLst>
          </p:cNvPr>
          <p:cNvGrpSpPr/>
          <p:nvPr/>
        </p:nvGrpSpPr>
        <p:grpSpPr>
          <a:xfrm>
            <a:off x="-80229" y="0"/>
            <a:ext cx="3661480" cy="6858000"/>
            <a:chOff x="1598639" y="-14990"/>
            <a:chExt cx="366148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C6619E-E4EE-D6B4-3C2F-F46B5EBE37F8}"/>
                </a:ext>
              </a:extLst>
            </p:cNvPr>
            <p:cNvSpPr/>
            <p:nvPr/>
          </p:nvSpPr>
          <p:spPr>
            <a:xfrm>
              <a:off x="1598639" y="-14990"/>
              <a:ext cx="269823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2277B33-4DEC-781C-A861-0593072129FB}"/>
                </a:ext>
              </a:extLst>
            </p:cNvPr>
            <p:cNvSpPr/>
            <p:nvPr/>
          </p:nvSpPr>
          <p:spPr>
            <a:xfrm rot="5400000">
              <a:off x="3652429" y="708288"/>
              <a:ext cx="2211040" cy="100434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A3158F-22E2-235A-4876-D76034C3C612}"/>
              </a:ext>
            </a:extLst>
          </p:cNvPr>
          <p:cNvGrpSpPr/>
          <p:nvPr/>
        </p:nvGrpSpPr>
        <p:grpSpPr>
          <a:xfrm>
            <a:off x="-334930" y="14990"/>
            <a:ext cx="3693188" cy="6858000"/>
            <a:chOff x="2587677" y="0"/>
            <a:chExt cx="3693188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009555-19AE-7F56-0584-CA99C1482AD8}"/>
                </a:ext>
              </a:extLst>
            </p:cNvPr>
            <p:cNvSpPr/>
            <p:nvPr/>
          </p:nvSpPr>
          <p:spPr>
            <a:xfrm>
              <a:off x="2587677" y="0"/>
              <a:ext cx="269823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04408C7-665B-816D-021D-51586575617F}"/>
                </a:ext>
              </a:extLst>
            </p:cNvPr>
            <p:cNvSpPr/>
            <p:nvPr/>
          </p:nvSpPr>
          <p:spPr>
            <a:xfrm rot="5400000">
              <a:off x="4673175" y="715790"/>
              <a:ext cx="2211040" cy="1004341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1E4F3-47FF-D3A1-2B21-372BD0C287E3}"/>
              </a:ext>
            </a:extLst>
          </p:cNvPr>
          <p:cNvGrpSpPr/>
          <p:nvPr/>
        </p:nvGrpSpPr>
        <p:grpSpPr>
          <a:xfrm>
            <a:off x="-537233" y="-29980"/>
            <a:ext cx="3698827" cy="6858000"/>
            <a:chOff x="4173510" y="0"/>
            <a:chExt cx="3698827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73A5D8-E387-C7B6-7D79-6E33B3A1190F}"/>
                </a:ext>
              </a:extLst>
            </p:cNvPr>
            <p:cNvSpPr/>
            <p:nvPr/>
          </p:nvSpPr>
          <p:spPr>
            <a:xfrm>
              <a:off x="4173510" y="0"/>
              <a:ext cx="2698230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DA91C65-A5F1-138D-777A-6B381E0CCD27}"/>
                </a:ext>
              </a:extLst>
            </p:cNvPr>
            <p:cNvSpPr/>
            <p:nvPr/>
          </p:nvSpPr>
          <p:spPr>
            <a:xfrm rot="5400000">
              <a:off x="6264647" y="708287"/>
              <a:ext cx="2211040" cy="1004341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4B8018-0483-6AEB-F646-EC376CD5D087}"/>
              </a:ext>
            </a:extLst>
          </p:cNvPr>
          <p:cNvGrpSpPr/>
          <p:nvPr/>
        </p:nvGrpSpPr>
        <p:grpSpPr>
          <a:xfrm>
            <a:off x="-855856" y="-14990"/>
            <a:ext cx="3645122" cy="6858000"/>
            <a:chOff x="5774955" y="0"/>
            <a:chExt cx="364512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8F496E-E399-AC17-D7C9-09D7CA8DE267}"/>
                </a:ext>
              </a:extLst>
            </p:cNvPr>
            <p:cNvSpPr/>
            <p:nvPr/>
          </p:nvSpPr>
          <p:spPr>
            <a:xfrm>
              <a:off x="5774955" y="0"/>
              <a:ext cx="2698230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E53C53D-5545-94D0-C4D7-B65A343BBAE2}"/>
                </a:ext>
              </a:extLst>
            </p:cNvPr>
            <p:cNvSpPr/>
            <p:nvPr/>
          </p:nvSpPr>
          <p:spPr>
            <a:xfrm rot="5400000">
              <a:off x="7812387" y="708287"/>
              <a:ext cx="2211040" cy="1004341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B02CF2-4D91-E923-CD46-18AFED84F658}"/>
              </a:ext>
            </a:extLst>
          </p:cNvPr>
          <p:cNvGrpSpPr/>
          <p:nvPr/>
        </p:nvGrpSpPr>
        <p:grpSpPr>
          <a:xfrm>
            <a:off x="-1256817" y="0"/>
            <a:ext cx="8272214" cy="6858000"/>
            <a:chOff x="6771360" y="44970"/>
            <a:chExt cx="2933769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255934-3CEF-7EFF-2B41-A653E4E0C087}"/>
                </a:ext>
              </a:extLst>
            </p:cNvPr>
            <p:cNvSpPr/>
            <p:nvPr/>
          </p:nvSpPr>
          <p:spPr>
            <a:xfrm>
              <a:off x="6771360" y="44970"/>
              <a:ext cx="2698230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76DC223-C87B-579C-2DB7-C3BF6286CAB9}"/>
                </a:ext>
              </a:extLst>
            </p:cNvPr>
            <p:cNvSpPr/>
            <p:nvPr/>
          </p:nvSpPr>
          <p:spPr>
            <a:xfrm rot="5400000">
              <a:off x="8472859" y="1091211"/>
              <a:ext cx="2211040" cy="253500"/>
            </a:xfrm>
            <a:prstGeom prst="triangle">
              <a:avLst>
                <a:gd name="adj" fmla="val 50678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67188F-89E8-123A-07D8-52D4117EEFBC}"/>
              </a:ext>
            </a:extLst>
          </p:cNvPr>
          <p:cNvGrpSpPr/>
          <p:nvPr/>
        </p:nvGrpSpPr>
        <p:grpSpPr>
          <a:xfrm>
            <a:off x="-1613016" y="-29980"/>
            <a:ext cx="11765560" cy="6887980"/>
            <a:chOff x="-110553" y="-29980"/>
            <a:chExt cx="2872755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A2751C-49E8-90C9-745A-034788F1A3EA}"/>
                </a:ext>
              </a:extLst>
            </p:cNvPr>
            <p:cNvSpPr/>
            <p:nvPr/>
          </p:nvSpPr>
          <p:spPr>
            <a:xfrm>
              <a:off x="-110553" y="-29980"/>
              <a:ext cx="269823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09C650B-03FA-8E8A-22EC-B63CFE83AAC8}"/>
                </a:ext>
              </a:extLst>
            </p:cNvPr>
            <p:cNvSpPr/>
            <p:nvPr/>
          </p:nvSpPr>
          <p:spPr>
            <a:xfrm rot="5400000">
              <a:off x="1569419" y="1096966"/>
              <a:ext cx="2211040" cy="17452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22586D-678A-773F-656E-0A2BE1375CB6}"/>
              </a:ext>
            </a:extLst>
          </p:cNvPr>
          <p:cNvGrpSpPr/>
          <p:nvPr/>
        </p:nvGrpSpPr>
        <p:grpSpPr>
          <a:xfrm>
            <a:off x="-1613016" y="-74950"/>
            <a:ext cx="11765562" cy="6947940"/>
            <a:chOff x="-1205776" y="-29980"/>
            <a:chExt cx="2869218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F59DB9-B556-C358-EAED-6463D7B1AB3A}"/>
                </a:ext>
              </a:extLst>
            </p:cNvPr>
            <p:cNvSpPr/>
            <p:nvPr/>
          </p:nvSpPr>
          <p:spPr>
            <a:xfrm>
              <a:off x="-1205776" y="-29980"/>
              <a:ext cx="2698230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DCFFD5F-A735-EDBC-4380-05A5A5585A4B}"/>
                </a:ext>
              </a:extLst>
            </p:cNvPr>
            <p:cNvSpPr/>
            <p:nvPr/>
          </p:nvSpPr>
          <p:spPr>
            <a:xfrm rot="5400000">
              <a:off x="463059" y="1089365"/>
              <a:ext cx="2211040" cy="189726"/>
            </a:xfrm>
            <a:prstGeom prst="triangle">
              <a:avLst>
                <a:gd name="adj" fmla="val 52025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laceHolder 2">
            <a:extLst>
              <a:ext uri="{FF2B5EF4-FFF2-40B4-BE49-F238E27FC236}">
                <a16:creationId xmlns:a16="http://schemas.microsoft.com/office/drawing/2014/main" id="{339E15FD-32C0-6388-98BC-95ABCF846BEF}"/>
              </a:ext>
            </a:extLst>
          </p:cNvPr>
          <p:cNvSpPr txBox="1">
            <a:spLocks/>
          </p:cNvSpPr>
          <p:nvPr/>
        </p:nvSpPr>
        <p:spPr>
          <a:xfrm>
            <a:off x="827406" y="4579490"/>
            <a:ext cx="6400440" cy="18288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2400" spc="-1" dirty="0">
                <a:solidFill>
                  <a:schemeClr val="bg1"/>
                </a:solidFill>
              </a:rPr>
              <a:t>By: Frankline Ondieki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2400" spc="-1" dirty="0">
                <a:solidFill>
                  <a:schemeClr val="bg1"/>
                </a:solidFill>
                <a:latin typeface="+mn-lt"/>
              </a:rPr>
              <a:t>Mentor: Mwikali Maryann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2400" spc="-1" dirty="0">
                <a:solidFill>
                  <a:schemeClr val="bg1"/>
                </a:solidFill>
                <a:latin typeface="+mn-lt"/>
              </a:rPr>
              <a:t>Data Science Lead – Moringa School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468D1-DB4E-FA7B-89E8-38054C879DF9}"/>
              </a:ext>
            </a:extLst>
          </p:cNvPr>
          <p:cNvSpPr txBox="1"/>
          <p:nvPr/>
        </p:nvSpPr>
        <p:spPr>
          <a:xfrm>
            <a:off x="-80229" y="629587"/>
            <a:ext cx="7608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25225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EMX JONES</dc:creator>
  <cp:lastModifiedBy>EMX JONES</cp:lastModifiedBy>
  <cp:revision>1</cp:revision>
  <dcterms:created xsi:type="dcterms:W3CDTF">2025-04-26T20:34:21Z</dcterms:created>
  <dcterms:modified xsi:type="dcterms:W3CDTF">2025-04-26T21:39:08Z</dcterms:modified>
</cp:coreProperties>
</file>