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273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12192000" cy="6858000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0" y="286"/>
      </p:cViewPr>
      <p:guideLst>
        <p:guide orient="horz" pos="2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单击此处编辑母版标题样式</a:t>
            </a:r>
            <a:endParaRPr lang="zh-CN" strike="noStrik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单击此处编辑母版副标题样式</a:t>
            </a:r>
            <a:endParaRPr lang="zh-CN" strike="noStrike" noProof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单击此处编辑母版标题样式</a:t>
            </a:r>
            <a:endParaRPr lang="zh-CN" strike="noStrik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单击此处编辑母版副标题样式</a:t>
            </a:r>
            <a:endParaRPr lang="zh-CN" strike="noStrike" noProof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5" name="矩形 4"/>
          <p:cNvSpPr/>
          <p:nvPr userDrawn="1"/>
        </p:nvSpPr>
        <p:spPr>
          <a:xfrm>
            <a:off x="11706110" y="6505575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787297" y="6505575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5" name="矩形 4"/>
          <p:cNvSpPr/>
          <p:nvPr userDrawn="1"/>
        </p:nvSpPr>
        <p:spPr>
          <a:xfrm>
            <a:off x="11706110" y="6505575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787297" y="6505575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590" y="2565400"/>
            <a:ext cx="6331487" cy="86360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单击此处编辑母版标题样式</a:t>
            </a:r>
            <a:endParaRPr lang="zh-CN" strike="noStrik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177" y="3644900"/>
            <a:ext cx="6333073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 fontAlgn="base"/>
            <a:r>
              <a:rPr lang="zh-CN" strike="noStrike" noProof="0"/>
              <a:t>单击此处编辑母版副标题样式</a:t>
            </a:r>
            <a:endParaRPr lang="zh-CN" strike="noStrike" noProof="0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 userDrawn="1"/>
        </p:nvSpPr>
        <p:spPr>
          <a:xfrm>
            <a:off x="0" y="6704013"/>
            <a:ext cx="12191683" cy="1539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2A495A"/>
              </a:solidFill>
            </a:endParaRPr>
          </a:p>
        </p:txBody>
      </p:sp>
      <p:sp>
        <p:nvSpPr>
          <p:cNvPr id="3075" name="矩形 4"/>
          <p:cNvSpPr/>
          <p:nvPr userDrawn="1"/>
        </p:nvSpPr>
        <p:spPr>
          <a:xfrm>
            <a:off x="11706110" y="6505575"/>
            <a:ext cx="436380" cy="279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rgbClr val="2A495A"/>
              </a:solidFill>
            </a:endParaRPr>
          </a:p>
        </p:txBody>
      </p:sp>
      <p:sp>
        <p:nvSpPr>
          <p:cNvPr id="3076" name="TextBox 5"/>
          <p:cNvSpPr txBox="1"/>
          <p:nvPr userDrawn="1"/>
        </p:nvSpPr>
        <p:spPr>
          <a:xfrm>
            <a:off x="11787297" y="6505575"/>
            <a:ext cx="28194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fld id="{9A0DB2DC-4C9A-4742-B13C-FB6460FD3503}" type="slidenum">
              <a:rPr lang="zh-CN" altLang="en-US" sz="1400" dirty="0">
                <a:solidFill>
                  <a:srgbClr val="F8F8F8"/>
                </a:solidFill>
              </a:rPr>
            </a:fld>
            <a:endParaRPr lang="zh-CN" altLang="en-US" sz="1400" dirty="0">
              <a:solidFill>
                <a:srgbClr val="F8F8F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12" y="4406900"/>
            <a:ext cx="103620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12" y="2906713"/>
            <a:ext cx="103620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280" y="908050"/>
            <a:ext cx="2742057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46" y="908050"/>
            <a:ext cx="807859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2" y="5160"/>
            <a:ext cx="2670628" cy="6852840"/>
            <a:chOff x="0" y="1386568"/>
            <a:chExt cx="6681295" cy="3915880"/>
          </a:xfrm>
        </p:grpSpPr>
        <p:sp>
          <p:nvSpPr>
            <p:cNvPr id="65" name="直角三角形 64"/>
            <p:cNvSpPr/>
            <p:nvPr/>
          </p:nvSpPr>
          <p:spPr>
            <a:xfrm>
              <a:off x="1" y="1386568"/>
              <a:ext cx="6681294" cy="3912953"/>
            </a:xfrm>
            <a:prstGeom prst="rt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0" y="1641485"/>
              <a:ext cx="6357257" cy="3660963"/>
            </a:xfrm>
            <a:prstGeom prst="rt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68" name="直角三角形 67"/>
          <p:cNvSpPr/>
          <p:nvPr/>
        </p:nvSpPr>
        <p:spPr>
          <a:xfrm flipH="1">
            <a:off x="0" y="2402765"/>
            <a:ext cx="12192000" cy="4455235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52464" y="2675721"/>
            <a:ext cx="11639536" cy="4182279"/>
          </a:xfrm>
          <a:custGeom>
            <a:avLst/>
            <a:gdLst>
              <a:gd name="connsiteX0" fmla="*/ 0 w 11639536"/>
              <a:gd name="connsiteY0" fmla="*/ 0 h 4182279"/>
              <a:gd name="connsiteX1" fmla="*/ 0 w 11639536"/>
              <a:gd name="connsiteY1" fmla="*/ 4182279 h 4182279"/>
              <a:gd name="connsiteX2" fmla="*/ 11639536 w 11639536"/>
              <a:gd name="connsiteY2" fmla="*/ 4182279 h 418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9536" h="4182279">
                <a:moveTo>
                  <a:pt x="0" y="0"/>
                </a:moveTo>
                <a:lnTo>
                  <a:pt x="0" y="4182279"/>
                </a:lnTo>
                <a:lnTo>
                  <a:pt x="11639536" y="4182279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 rot="20393400">
            <a:off x="3338410" y="1919539"/>
            <a:ext cx="7904705" cy="2178498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  <a:effectLst>
                  <a:outerShdw blurRad="38100" dist="38100" dir="2700000" algn="tl">
                    <a:schemeClr val="accent1">
                      <a:lumMod val="20000"/>
                      <a:lumOff val="8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 rot="20405884">
            <a:off x="4407361" y="4306061"/>
            <a:ext cx="7356979" cy="68197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294" y="3310565"/>
            <a:ext cx="7904705" cy="1737633"/>
          </a:xfr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7293" y="5094514"/>
            <a:ext cx="7904705" cy="1148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" y="1"/>
            <a:ext cx="6202597" cy="6202598"/>
            <a:chOff x="1" y="0"/>
            <a:chExt cx="6858000" cy="6858001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2564" y="2565"/>
              <a:ext cx="6857999" cy="6852874"/>
            </a:xfrm>
            <a:custGeom>
              <a:avLst/>
              <a:gdLst>
                <a:gd name="connsiteX0" fmla="*/ 6857999 w 6857999"/>
                <a:gd name="connsiteY0" fmla="*/ 6852874 h 6852874"/>
                <a:gd name="connsiteX1" fmla="*/ 6857999 w 6857999"/>
                <a:gd name="connsiteY1" fmla="*/ 6852874 h 6852874"/>
                <a:gd name="connsiteX2" fmla="*/ 6857999 w 6857999"/>
                <a:gd name="connsiteY2" fmla="*/ 6852874 h 6852874"/>
                <a:gd name="connsiteX3" fmla="*/ 0 w 6857999"/>
                <a:gd name="connsiteY3" fmla="*/ 6852874 h 6852874"/>
                <a:gd name="connsiteX4" fmla="*/ 0 w 6857999"/>
                <a:gd name="connsiteY4" fmla="*/ 0 h 6852874"/>
                <a:gd name="connsiteX5" fmla="*/ 3657988 w 6857999"/>
                <a:gd name="connsiteY5" fmla="*/ 3655254 h 6852874"/>
                <a:gd name="connsiteX6" fmla="*/ 349085 w 6857999"/>
                <a:gd name="connsiteY6" fmla="*/ 6852874 h 68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6852874">
                  <a:moveTo>
                    <a:pt x="6857999" y="6852874"/>
                  </a:moveTo>
                  <a:lnTo>
                    <a:pt x="6857999" y="6852874"/>
                  </a:lnTo>
                  <a:lnTo>
                    <a:pt x="6857999" y="6852874"/>
                  </a:lnTo>
                  <a:close/>
                  <a:moveTo>
                    <a:pt x="0" y="6852874"/>
                  </a:moveTo>
                  <a:lnTo>
                    <a:pt x="0" y="0"/>
                  </a:lnTo>
                  <a:lnTo>
                    <a:pt x="3657988" y="3655254"/>
                  </a:lnTo>
                  <a:lnTo>
                    <a:pt x="349085" y="6852874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-57818" y="57819"/>
              <a:ext cx="6628595" cy="6512958"/>
            </a:xfrm>
            <a:custGeom>
              <a:avLst/>
              <a:gdLst>
                <a:gd name="connsiteX0" fmla="*/ 0 w 6628595"/>
                <a:gd name="connsiteY0" fmla="*/ 6512958 h 6512958"/>
                <a:gd name="connsiteX1" fmla="*/ 0 w 6628595"/>
                <a:gd name="connsiteY1" fmla="*/ 0 h 6512958"/>
                <a:gd name="connsiteX2" fmla="*/ 3369114 w 6628595"/>
                <a:gd name="connsiteY2" fmla="*/ 3310339 h 6512958"/>
                <a:gd name="connsiteX3" fmla="*/ 3 w 6628595"/>
                <a:gd name="connsiteY3" fmla="*/ 6511738 h 6512958"/>
                <a:gd name="connsiteX4" fmla="*/ 6627353 w 6628595"/>
                <a:gd name="connsiteY4" fmla="*/ 6511738 h 6512958"/>
                <a:gd name="connsiteX5" fmla="*/ 6628595 w 6628595"/>
                <a:gd name="connsiteY5" fmla="*/ 6512958 h 65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8595" h="6512958">
                  <a:moveTo>
                    <a:pt x="0" y="6512958"/>
                  </a:moveTo>
                  <a:lnTo>
                    <a:pt x="0" y="0"/>
                  </a:lnTo>
                  <a:lnTo>
                    <a:pt x="3369114" y="3310339"/>
                  </a:lnTo>
                  <a:lnTo>
                    <a:pt x="3" y="6511738"/>
                  </a:lnTo>
                  <a:lnTo>
                    <a:pt x="6627353" y="6511738"/>
                  </a:lnTo>
                  <a:lnTo>
                    <a:pt x="6628595" y="6512958"/>
                  </a:lnTo>
                  <a:close/>
                </a:path>
              </a:pathLst>
            </a:cu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87295" y="190147"/>
            <a:ext cx="5843590" cy="3076753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18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 smtClean="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49200" y="2768400"/>
            <a:ext cx="6098400" cy="132556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46" y="1600200"/>
            <a:ext cx="54095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217" y="1600200"/>
            <a:ext cx="5411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/>
          <p:nvPr userDrawn="1"/>
        </p:nvSpPr>
        <p:spPr>
          <a:xfrm>
            <a:off x="2155371" y="1515276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17"/>
          <p:cNvSpPr/>
          <p:nvPr userDrawn="1"/>
        </p:nvSpPr>
        <p:spPr>
          <a:xfrm>
            <a:off x="2155371" y="4269033"/>
            <a:ext cx="7868558" cy="230395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674000"/>
            <a:ext cx="12193200" cy="26568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63600" y="4730400"/>
            <a:ext cx="7869600" cy="12888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114020" y="365125"/>
            <a:ext cx="223978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155898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4638"/>
            <a:ext cx="10972991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46" y="1535113"/>
            <a:ext cx="53873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46" y="2174875"/>
            <a:ext cx="53873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32" y="1535113"/>
            <a:ext cx="53889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32" y="2174875"/>
            <a:ext cx="53889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46" y="273050"/>
            <a:ext cx="40115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864" y="273050"/>
            <a:ext cx="6815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46" y="1435100"/>
            <a:ext cx="40115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79" y="4800600"/>
            <a:ext cx="73153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79" y="612775"/>
            <a:ext cx="7315327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79" y="5367338"/>
            <a:ext cx="73153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cover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46" y="908050"/>
            <a:ext cx="10972991" cy="635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346" y="1600200"/>
            <a:ext cx="10972991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26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11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2365" indent="-22796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796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95" indent="-22796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529" y="-297"/>
            <a:ext cx="12193057" cy="6858594"/>
          </a:xfrm>
          <a:prstGeom prst="rect">
            <a:avLst/>
          </a:prstGeom>
          <a:solidFill>
            <a:srgbClr val="FE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461260" y="18497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综合实验</a:t>
            </a:r>
            <a:endParaRPr kumimoji="0" lang="zh-CN" sz="6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0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2.3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实验配置说明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7400" y="1773555"/>
            <a:ext cx="9646920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r>
              <a:rPr lang="en-US" altLang="zh-CN" sz="2400" b="0" u="none">
                <a:latin typeface="+mj-lt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 b="0" u="none">
                <a:latin typeface="+mj-lt"/>
                <a:ea typeface="黑体" panose="02010609060101010101" charset="-122"/>
                <a:cs typeface="黑体" panose="02010609060101010101" charset="-122"/>
              </a:rPr>
              <a:t>．拓扑图</a:t>
            </a:r>
            <a:endParaRPr lang="zh-CN" altLang="en-US" sz="2400" b="0" u="none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000" y="6193155"/>
            <a:ext cx="5080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2400" dirty="0">
                <a:latin typeface="+mj-lt"/>
              </a:rPr>
              <a:t>图</a:t>
            </a:r>
            <a:r>
              <a:rPr lang="en-US" altLang="zh-CN" sz="2400" dirty="0">
                <a:latin typeface="+mj-lt"/>
              </a:rPr>
              <a:t>7-14 </a:t>
            </a:r>
            <a:r>
              <a:rPr lang="zh-CN" altLang="zh-CN" sz="2400" dirty="0">
                <a:latin typeface="+mj-lt"/>
              </a:rPr>
              <a:t>三层架构企业网络拓扑</a:t>
            </a:r>
            <a:endParaRPr sz="2400" b="0" u="none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2185035"/>
            <a:ext cx="6071174" cy="388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2.3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实验配置说明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6765" y="1172210"/>
            <a:ext cx="964819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该实验拓扑由两个主要的部分组成：企业网络、模拟外部网络即模拟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Internet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网络。具体说明如下：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①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为了便于观察，简化了企业网络的三层架构拓扑，将核心层与汇聚层合并，因此在拓扑图上看到的企业网络是由核心层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/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汇聚层和接入层构成的。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②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因本实验重点观察企业网络内部节点间的通信情况，因此极大地简化了模拟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Internet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网络，仅使用一台路由器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Internet_R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和一台服务器模拟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Internet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网络。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③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企业网络采用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VLAN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技术，按部门职能划分为两个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VLAN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：销售部为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VLAN2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， 研发部为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VLAN3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；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企业网络内各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VLAN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间路由由三层交换机即拓扑图中名为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L3SW_1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L3SW_2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的交换机实现；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④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企业网络设计双核心拓扑，使用生成树协议避免环路问题；同时，在两台三层交换机上配置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HSRP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（路由热备份协议），实现负载均衡和冗余备份；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296" y="307716"/>
            <a:ext cx="6521908" cy="3917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2. IP地址配置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3790" y="934085"/>
            <a:ext cx="678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表</a:t>
            </a:r>
            <a:r>
              <a:rPr lang="en-US" altLang="zh-CN" sz="2400" dirty="0"/>
              <a:t>7-3  </a:t>
            </a:r>
            <a:r>
              <a:rPr lang="zh-CN" altLang="zh-CN" sz="2400" dirty="0"/>
              <a:t>设备接口</a:t>
            </a:r>
            <a:r>
              <a:rPr lang="en-US" altLang="zh-CN" sz="2400" dirty="0"/>
              <a:t>IP</a:t>
            </a:r>
            <a:r>
              <a:rPr lang="zh-CN" altLang="zh-CN" sz="2400" dirty="0"/>
              <a:t>地址信息表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76" y="1415315"/>
            <a:ext cx="8581265" cy="425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296" y="307716"/>
            <a:ext cx="6521908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3．IP地址配置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699770"/>
            <a:ext cx="5080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zh-CN" altLang="zh-CN" sz="2400" dirty="0"/>
              <a:t>表</a:t>
            </a:r>
            <a:r>
              <a:rPr lang="en-US" altLang="zh-CN" sz="2400" dirty="0"/>
              <a:t>7-4  PC</a:t>
            </a:r>
            <a:r>
              <a:rPr lang="zh-CN" altLang="zh-CN" sz="2400" dirty="0"/>
              <a:t>机</a:t>
            </a:r>
            <a:r>
              <a:rPr lang="en-US" altLang="zh-CN" sz="2400" dirty="0"/>
              <a:t>IP</a:t>
            </a:r>
            <a:r>
              <a:rPr lang="zh-CN" altLang="zh-CN" sz="2400" dirty="0"/>
              <a:t>地址信息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4" y="1652531"/>
            <a:ext cx="11132386" cy="364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8308" y="159478"/>
            <a:ext cx="3311732" cy="8743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Oval 5"/>
          <p:cNvSpPr/>
          <p:nvPr/>
        </p:nvSpPr>
        <p:spPr>
          <a:xfrm>
            <a:off x="935988" y="2191385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11"/>
          <p:cNvSpPr>
            <a:spLocks noEditPoints="1"/>
          </p:cNvSpPr>
          <p:nvPr/>
        </p:nvSpPr>
        <p:spPr>
          <a:xfrm flipH="1">
            <a:off x="2028180" y="240103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0"/>
          <p:cNvSpPr txBox="1"/>
          <p:nvPr/>
        </p:nvSpPr>
        <p:spPr>
          <a:xfrm flipH="1">
            <a:off x="1040130" y="2527873"/>
            <a:ext cx="8578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1802" y="2263100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Freeform 5"/>
          <p:cNvSpPr/>
          <p:nvPr/>
        </p:nvSpPr>
        <p:spPr>
          <a:xfrm>
            <a:off x="504825" y="2178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97815" y="60960"/>
            <a:ext cx="3054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buClrTx/>
              <a:buSzTx/>
              <a:buFontTx/>
              <a:defRPr/>
            </a:pPr>
            <a:r>
              <a:rPr lang="en-US" altLang="zh-CN" sz="60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2.4</a:t>
            </a:r>
            <a:endParaRPr lang="en-US" altLang="zh-CN" sz="6000" b="1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750" y="1298575"/>
            <a:ext cx="972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</a:rPr>
              <a:t>1．任务一:</a:t>
            </a:r>
            <a:r>
              <a:rPr lang="zh-CN" altLang="zh-CN" sz="2800" b="1" dirty="0">
                <a:latin typeface="+mj-lt"/>
              </a:rPr>
              <a:t>观察企业网络同一</a:t>
            </a:r>
            <a:r>
              <a:rPr lang="en-US" altLang="zh-CN" sz="2800" b="1" dirty="0">
                <a:latin typeface="+mj-lt"/>
              </a:rPr>
              <a:t>VLAN</a:t>
            </a:r>
            <a:r>
              <a:rPr lang="zh-CN" altLang="zh-CN" sz="2800" b="1" dirty="0">
                <a:latin typeface="+mj-lt"/>
              </a:rPr>
              <a:t>内的通信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4" name="矩形 33"/>
          <p:cNvSpPr>
            <a:spLocks noChangeArrowheads="1"/>
          </p:cNvSpPr>
          <p:nvPr/>
        </p:nvSpPr>
        <p:spPr bwMode="auto">
          <a:xfrm>
            <a:off x="2275840" y="2280421"/>
            <a:ext cx="893933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观察同一交换机上同一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内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机间的通信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模式下，添加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PC1-&gt;PC2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数据包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 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在模拟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下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PC2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在此过程中认真观察数据包的传播范围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删除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按钮，删除所有场景。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8308" y="159478"/>
            <a:ext cx="3311732" cy="8743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Oval 6"/>
          <p:cNvSpPr/>
          <p:nvPr/>
        </p:nvSpPr>
        <p:spPr>
          <a:xfrm>
            <a:off x="934395" y="2283626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13"/>
          <p:cNvSpPr>
            <a:spLocks noEditPoints="1"/>
          </p:cNvSpPr>
          <p:nvPr/>
        </p:nvSpPr>
        <p:spPr>
          <a:xfrm flipH="1">
            <a:off x="2036569" y="250713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1"/>
          <p:cNvSpPr txBox="1"/>
          <p:nvPr/>
        </p:nvSpPr>
        <p:spPr>
          <a:xfrm flipH="1">
            <a:off x="1081971" y="2643549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284229" y="2398820"/>
            <a:ext cx="893094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观察不同交换机但同一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内的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机间的通信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重新进入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模式，添加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PC1-&gt;PC4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发送的数据包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同样地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按钮，当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认真观察数据包的传播范围，并与步骤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的观察结果进行比较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单击删除按钮，删除所有场景。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3532" y="2427414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Freeform 5"/>
          <p:cNvSpPr/>
          <p:nvPr/>
        </p:nvSpPr>
        <p:spPr>
          <a:xfrm>
            <a:off x="504825" y="21780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97815" y="60960"/>
            <a:ext cx="3054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buClrTx/>
              <a:buSzTx/>
              <a:buFontTx/>
              <a:defRPr/>
            </a:pPr>
            <a:r>
              <a:rPr lang="en-US" altLang="zh-CN" sz="60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2.4</a:t>
            </a:r>
            <a:endParaRPr lang="en-US" altLang="zh-CN" sz="6000" b="1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750" y="1298575"/>
            <a:ext cx="972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</a:rPr>
              <a:t>1．任务一:</a:t>
            </a:r>
            <a:r>
              <a:rPr lang="zh-CN" altLang="zh-CN" sz="2800" b="1" dirty="0">
                <a:latin typeface="+mj-lt"/>
              </a:rPr>
              <a:t>观察企业网络同一</a:t>
            </a:r>
            <a:r>
              <a:rPr lang="en-US" altLang="zh-CN" sz="2800" b="1" dirty="0">
                <a:latin typeface="+mj-lt"/>
              </a:rPr>
              <a:t>VLAN</a:t>
            </a:r>
            <a:r>
              <a:rPr lang="zh-CN" altLang="zh-CN" sz="2800" b="1" dirty="0">
                <a:latin typeface="+mj-lt"/>
              </a:rPr>
              <a:t>内的通信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055" y="225425"/>
            <a:ext cx="1088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A495A"/>
                </a:solidFill>
              </a:rPr>
              <a:t>任务二：</a:t>
            </a:r>
            <a:r>
              <a:rPr lang="zh-CN" altLang="zh-CN" sz="2800" b="1" dirty="0"/>
              <a:t>观察企业网络不同</a:t>
            </a:r>
            <a:r>
              <a:rPr lang="en-US" altLang="zh-CN" sz="2800" b="1" dirty="0"/>
              <a:t>VLAN</a:t>
            </a:r>
            <a:r>
              <a:rPr lang="zh-CN" altLang="zh-CN" sz="2800" b="1" dirty="0"/>
              <a:t>间的通信</a:t>
            </a:r>
            <a:endParaRPr lang="zh-CN" altLang="en-US" sz="2800" b="1" dirty="0">
              <a:solidFill>
                <a:srgbClr val="2A495A"/>
              </a:solidFill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A495A"/>
              </a:solidFill>
              <a:ea typeface="宋体" panose="02010600030101010101" pitchFamily="2" charset="-122"/>
            </a:endParaRPr>
          </a:p>
        </p:txBody>
      </p:sp>
      <p:sp>
        <p:nvSpPr>
          <p:cNvPr id="17" name="Oval 5"/>
          <p:cNvSpPr/>
          <p:nvPr/>
        </p:nvSpPr>
        <p:spPr>
          <a:xfrm>
            <a:off x="935988" y="1387144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Freeform 11"/>
          <p:cNvSpPr>
            <a:spLocks noEditPoints="1"/>
          </p:cNvSpPr>
          <p:nvPr/>
        </p:nvSpPr>
        <p:spPr>
          <a:xfrm flipH="1">
            <a:off x="2028180" y="1596792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1040130" y="1723632"/>
            <a:ext cx="8578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1802" y="1458859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2275840" y="1476180"/>
            <a:ext cx="893933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观察同一交换机但不同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机间的通信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模式下，添加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PC4-&gt;PC5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数据包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 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在模拟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下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在此过程中认真观察数据包的传播范围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并与任务一中步骤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的观察结果进行比较。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删除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按钮，删除所有场景。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055" y="225425"/>
            <a:ext cx="1088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A495A"/>
                </a:solidFill>
              </a:rPr>
              <a:t>任务二：</a:t>
            </a:r>
            <a:r>
              <a:rPr lang="zh-CN" altLang="zh-CN" sz="2800" b="1" dirty="0"/>
              <a:t>观察企业网络不同</a:t>
            </a:r>
            <a:r>
              <a:rPr lang="en-US" altLang="zh-CN" sz="2800" b="1" dirty="0"/>
              <a:t>VLAN</a:t>
            </a:r>
            <a:r>
              <a:rPr lang="zh-CN" altLang="zh-CN" sz="2800" b="1" dirty="0"/>
              <a:t>间的通信</a:t>
            </a:r>
            <a:endParaRPr lang="zh-CN" altLang="en-US" sz="2800" b="1" dirty="0">
              <a:solidFill>
                <a:srgbClr val="2A495A"/>
              </a:solidFill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A495A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6"/>
          <p:cNvSpPr/>
          <p:nvPr/>
        </p:nvSpPr>
        <p:spPr>
          <a:xfrm>
            <a:off x="934395" y="1369215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Freeform 13"/>
          <p:cNvSpPr>
            <a:spLocks noEditPoints="1"/>
          </p:cNvSpPr>
          <p:nvPr/>
        </p:nvSpPr>
        <p:spPr>
          <a:xfrm flipH="1">
            <a:off x="2036569" y="1592722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21"/>
          <p:cNvSpPr txBox="1"/>
          <p:nvPr/>
        </p:nvSpPr>
        <p:spPr>
          <a:xfrm flipH="1">
            <a:off x="1081971" y="1729138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33"/>
          <p:cNvSpPr>
            <a:spLocks noChangeArrowheads="1"/>
          </p:cNvSpPr>
          <p:nvPr/>
        </p:nvSpPr>
        <p:spPr bwMode="auto">
          <a:xfrm>
            <a:off x="2284229" y="1484409"/>
            <a:ext cx="893094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观察与不同交换机相连的不同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内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机的通信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重新进入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模式，添加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PC1-&gt;PC5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发送的数据包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同样地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按钮，当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发送的响应包返回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认真观察数据包的传播范围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单击删除按钮，删除所有场景。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532" y="1513003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8" name="Oval 5"/>
          <p:cNvSpPr/>
          <p:nvPr/>
        </p:nvSpPr>
        <p:spPr>
          <a:xfrm>
            <a:off x="990598" y="1145039"/>
            <a:ext cx="1066356" cy="1058421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11"/>
          <p:cNvSpPr>
            <a:spLocks noEditPoints="1"/>
          </p:cNvSpPr>
          <p:nvPr/>
        </p:nvSpPr>
        <p:spPr>
          <a:xfrm flipH="1">
            <a:off x="2108190" y="134217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0"/>
          <p:cNvSpPr txBox="1"/>
          <p:nvPr/>
        </p:nvSpPr>
        <p:spPr>
          <a:xfrm flipH="1">
            <a:off x="1145468" y="1551625"/>
            <a:ext cx="755335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2355850" y="1278363"/>
            <a:ext cx="887700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VLAN2 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内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机与外部通信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点击添加复杂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PDU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并点击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，参照图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7-16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的参数设置，创建一个源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172.16.20.4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）、目标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23.1.1.1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的复杂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PDU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在模拟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下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当响应包返回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PC4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在此过程中认真观察数据包的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转发路径；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删除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按钮，删除所有场景。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8157" y="1334864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055" y="225425"/>
            <a:ext cx="1088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</a:rPr>
              <a:t>任务三：</a:t>
            </a:r>
            <a:r>
              <a:rPr lang="zh-CN" altLang="zh-CN" sz="2800" b="1" dirty="0">
                <a:latin typeface="+mj-lt"/>
              </a:rPr>
              <a:t>双核心路由热备份实验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5" y="659178"/>
            <a:ext cx="4314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9949" y="5938089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7-16 </a:t>
            </a:r>
            <a:r>
              <a:rPr lang="zh-CN" altLang="zh-CN" dirty="0"/>
              <a:t>创建</a:t>
            </a:r>
            <a:r>
              <a:rPr lang="en-US" altLang="zh-CN" dirty="0"/>
              <a:t>PC4</a:t>
            </a:r>
            <a:r>
              <a:rPr lang="zh-CN" altLang="zh-CN" dirty="0"/>
              <a:t>的复杂</a:t>
            </a:r>
            <a:r>
              <a:rPr lang="en-US" altLang="zh-CN" dirty="0"/>
              <a:t>PDU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6449695"/>
            <a:ext cx="12198350" cy="433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055" y="225425"/>
            <a:ext cx="1088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A495A"/>
                </a:solidFill>
              </a:rPr>
              <a:t>任务三：</a:t>
            </a:r>
            <a:r>
              <a:rPr lang="zh-CN" altLang="zh-CN" sz="2800" b="1" dirty="0"/>
              <a:t>双核心路由热备份实验</a:t>
            </a:r>
            <a:endParaRPr lang="zh-CN" altLang="en-US" sz="2800" b="1" dirty="0"/>
          </a:p>
        </p:txBody>
      </p:sp>
      <p:sp>
        <p:nvSpPr>
          <p:cNvPr id="7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A495A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6"/>
          <p:cNvSpPr/>
          <p:nvPr/>
        </p:nvSpPr>
        <p:spPr>
          <a:xfrm>
            <a:off x="934395" y="1369215"/>
            <a:ext cx="1066356" cy="105842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solidFill>
                <a:srgbClr val="F3F3F3"/>
              </a:solidFill>
              <a:ea typeface="宋体" panose="02010600030101010101" pitchFamily="2" charset="-122"/>
            </a:endParaRPr>
          </a:p>
        </p:txBody>
      </p:sp>
      <p:sp>
        <p:nvSpPr>
          <p:cNvPr id="13" name="Freeform 13"/>
          <p:cNvSpPr>
            <a:spLocks noEditPoints="1"/>
          </p:cNvSpPr>
          <p:nvPr/>
        </p:nvSpPr>
        <p:spPr>
          <a:xfrm flipH="1">
            <a:off x="2036569" y="1592722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14" name="TextBox 21"/>
          <p:cNvSpPr txBox="1"/>
          <p:nvPr/>
        </p:nvSpPr>
        <p:spPr>
          <a:xfrm flipH="1">
            <a:off x="1081971" y="1729138"/>
            <a:ext cx="756923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3F3F3"/>
                </a:solidFill>
                <a:latin typeface="微软雅黑" panose="020B0503020204020204" charset="-122"/>
              </a:rPr>
              <a:t>02</a:t>
            </a:r>
            <a:endParaRPr lang="en-US" altLang="zh-CN" sz="3200" b="1" dirty="0">
              <a:solidFill>
                <a:srgbClr val="F3F3F3"/>
              </a:solidFill>
              <a:latin typeface="微软雅黑" panose="020B0503020204020204" charset="-122"/>
            </a:endParaRPr>
          </a:p>
        </p:txBody>
      </p:sp>
      <p:sp>
        <p:nvSpPr>
          <p:cNvPr id="15" name="矩形 33"/>
          <p:cNvSpPr>
            <a:spLocks noChangeArrowheads="1"/>
          </p:cNvSpPr>
          <p:nvPr/>
        </p:nvSpPr>
        <p:spPr bwMode="auto">
          <a:xfrm>
            <a:off x="2284229" y="1484409"/>
            <a:ext cx="893094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rgbClr val="4E4B49"/>
                </a:solidFill>
                <a:latin typeface="微软雅黑" panose="020B0503020204020204" charset="-122"/>
              </a:rPr>
              <a:t>观察</a:t>
            </a:r>
            <a:r>
              <a:rPr lang="en-US" altLang="zh-CN" sz="2400" b="1" dirty="0">
                <a:solidFill>
                  <a:srgbClr val="4E4B49"/>
                </a:solidFill>
                <a:latin typeface="微软雅黑" panose="020B0503020204020204" charset="-122"/>
              </a:rPr>
              <a:t>VLAN3</a:t>
            </a:r>
            <a:r>
              <a:rPr lang="zh-CN" altLang="zh-CN" sz="2400" b="1" dirty="0">
                <a:solidFill>
                  <a:srgbClr val="4E4B49"/>
                </a:solidFill>
                <a:latin typeface="微软雅黑" panose="020B0503020204020204" charset="-122"/>
              </a:rPr>
              <a:t>内</a:t>
            </a:r>
            <a:r>
              <a:rPr lang="en-US" altLang="zh-CN" sz="2400" b="1" dirty="0">
                <a:solidFill>
                  <a:srgbClr val="4E4B49"/>
                </a:solidFill>
                <a:latin typeface="微软雅黑" panose="020B0503020204020204" charset="-122"/>
              </a:rPr>
              <a:t> PC</a:t>
            </a:r>
            <a:r>
              <a:rPr lang="zh-CN" altLang="zh-CN" sz="2400" b="1" dirty="0">
                <a:solidFill>
                  <a:srgbClr val="4E4B49"/>
                </a:solidFill>
                <a:latin typeface="微软雅黑" panose="020B0503020204020204" charset="-122"/>
              </a:rPr>
              <a:t>机与外部通信</a:t>
            </a:r>
            <a:endParaRPr lang="en-US" altLang="zh-CN" sz="2400" b="1" dirty="0">
              <a:solidFill>
                <a:srgbClr val="4E4B49"/>
              </a:solidFill>
              <a:latin typeface="微软雅黑" panose="020B0503020204020204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点击添加复杂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PDU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并点击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，参照图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7-16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的参数设置，创建一个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源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172.16.30.2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）、目标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地址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23.1.1.1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的复杂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PDU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重复鼠标双击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Fire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项下的暗红色椭圆图标，直至事件状态为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Successful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在模拟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下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点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当响应包返回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PC5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时，再次单击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自动捕获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播放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在此过程中认真观察数据包的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转发路径；</a:t>
            </a:r>
            <a:endParaRPr lang="zh-CN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单击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删除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按钮，删除所有场景。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532" y="1513003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3F3F3"/>
                </a:solidFill>
                <a:latin typeface="微软雅黑" panose="020B0503020204020204" charset="-122"/>
              </a:rPr>
              <a:t>step</a:t>
            </a:r>
            <a:endParaRPr lang="zh-CN" altLang="en-US" dirty="0">
              <a:solidFill>
                <a:srgbClr val="F3F3F3"/>
              </a:solidFill>
              <a:latin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62" y="835330"/>
            <a:ext cx="4114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182995" y="581113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7-16 </a:t>
            </a:r>
            <a:r>
              <a:rPr lang="zh-CN" altLang="zh-CN" dirty="0"/>
              <a:t>创建</a:t>
            </a:r>
            <a:r>
              <a:rPr lang="en-US" altLang="zh-CN" dirty="0"/>
              <a:t>PC4</a:t>
            </a:r>
            <a:r>
              <a:rPr lang="zh-CN" altLang="zh-CN" dirty="0"/>
              <a:t>的复杂</a:t>
            </a:r>
            <a:r>
              <a:rPr lang="en-US" altLang="zh-CN" dirty="0"/>
              <a:t>PDU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5"/>
          <p:cNvSpPr/>
          <p:nvPr/>
        </p:nvSpPr>
        <p:spPr>
          <a:xfrm>
            <a:off x="817222" y="1428"/>
            <a:ext cx="2308850" cy="1159980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87255" y="1141649"/>
              </a:cxn>
              <a:cxn ang="0">
                <a:pos x="1121737" y="1141649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22">
                <a:moveTo>
                  <a:pt x="3490" y="0"/>
                </a:moveTo>
                <a:lnTo>
                  <a:pt x="1794" y="1695"/>
                </a:lnTo>
                <a:cubicBezTo>
                  <a:pt x="1767" y="1722"/>
                  <a:pt x="1723" y="1722"/>
                  <a:pt x="1695" y="1695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rgbClr val="00A1C3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8195" name="Freeform 6"/>
          <p:cNvSpPr/>
          <p:nvPr/>
        </p:nvSpPr>
        <p:spPr>
          <a:xfrm>
            <a:off x="353866" y="1428"/>
            <a:ext cx="2308850" cy="1156806"/>
          </a:xfrm>
          <a:custGeom>
            <a:avLst/>
            <a:gdLst/>
            <a:ahLst/>
            <a:cxnLst>
              <a:cxn ang="0">
                <a:pos x="2309654" y="0"/>
              </a:cxn>
              <a:cxn ang="0">
                <a:pos x="1193211" y="1136278"/>
              </a:cxn>
              <a:cxn ang="0">
                <a:pos x="1116443" y="1136278"/>
              </a:cxn>
              <a:cxn ang="0">
                <a:pos x="0" y="0"/>
              </a:cxn>
              <a:cxn ang="0">
                <a:pos x="2309654" y="0"/>
              </a:cxn>
            </a:cxnLst>
            <a:rect l="0" t="0" r="0" b="0"/>
            <a:pathLst>
              <a:path w="3490" h="1719">
                <a:moveTo>
                  <a:pt x="3490" y="0"/>
                </a:moveTo>
                <a:lnTo>
                  <a:pt x="1803" y="1687"/>
                </a:lnTo>
                <a:cubicBezTo>
                  <a:pt x="1771" y="1719"/>
                  <a:pt x="1719" y="1719"/>
                  <a:pt x="1687" y="1687"/>
                </a:cubicBezTo>
                <a:lnTo>
                  <a:pt x="0" y="0"/>
                </a:lnTo>
                <a:lnTo>
                  <a:pt x="349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8196" name="Freeform 7"/>
          <p:cNvSpPr>
            <a:spLocks noEditPoints="1"/>
          </p:cNvSpPr>
          <p:nvPr/>
        </p:nvSpPr>
        <p:spPr>
          <a:xfrm>
            <a:off x="1302795" y="207717"/>
            <a:ext cx="763269" cy="760096"/>
          </a:xfrm>
          <a:custGeom>
            <a:avLst/>
            <a:gdLst/>
            <a:ahLst/>
            <a:cxnLst>
              <a:cxn ang="0">
                <a:pos x="196764" y="304212"/>
              </a:cxn>
              <a:cxn ang="0">
                <a:pos x="427316" y="584869"/>
              </a:cxn>
              <a:cxn ang="0">
                <a:pos x="253740" y="717457"/>
              </a:cxn>
              <a:cxn ang="0">
                <a:pos x="253740" y="761204"/>
              </a:cxn>
              <a:cxn ang="0">
                <a:pos x="42400" y="502758"/>
              </a:cxn>
              <a:cxn ang="0">
                <a:pos x="245790" y="399784"/>
              </a:cxn>
              <a:cxn ang="0">
                <a:pos x="42400" y="502758"/>
              </a:cxn>
              <a:cxn ang="0">
                <a:pos x="235190" y="699285"/>
              </a:cxn>
              <a:cxn ang="0">
                <a:pos x="335228" y="491316"/>
              </a:cxn>
              <a:cxn ang="0">
                <a:pos x="112626" y="574100"/>
              </a:cxn>
              <a:cxn ang="0">
                <a:pos x="317340" y="472471"/>
              </a:cxn>
              <a:cxn ang="0">
                <a:pos x="112626" y="574100"/>
              </a:cxn>
              <a:cxn ang="0">
                <a:pos x="661844" y="120473"/>
              </a:cxn>
              <a:cxn ang="0">
                <a:pos x="639318" y="217391"/>
              </a:cxn>
              <a:cxn ang="0">
                <a:pos x="763207" y="206622"/>
              </a:cxn>
              <a:cxn ang="0">
                <a:pos x="626731" y="294790"/>
              </a:cxn>
              <a:cxn ang="0">
                <a:pos x="594930" y="407860"/>
              </a:cxn>
              <a:cxn ang="0">
                <a:pos x="604206" y="354690"/>
              </a:cxn>
              <a:cxn ang="0">
                <a:pos x="510792" y="218737"/>
              </a:cxn>
              <a:cxn ang="0">
                <a:pos x="368353" y="325750"/>
              </a:cxn>
              <a:cxn ang="0">
                <a:pos x="542592" y="88841"/>
              </a:cxn>
              <a:cxn ang="0">
                <a:pos x="355103" y="242966"/>
              </a:cxn>
              <a:cxn ang="0">
                <a:pos x="494892" y="40382"/>
              </a:cxn>
              <a:cxn ang="0">
                <a:pos x="302765" y="198546"/>
              </a:cxn>
              <a:cxn ang="0">
                <a:pos x="593605" y="96917"/>
              </a:cxn>
              <a:cxn ang="0">
                <a:pos x="655219" y="72015"/>
              </a:cxn>
              <a:cxn ang="0">
                <a:pos x="540605" y="206622"/>
              </a:cxn>
              <a:cxn ang="0">
                <a:pos x="628718" y="117108"/>
              </a:cxn>
              <a:cxn ang="0">
                <a:pos x="550543" y="282002"/>
              </a:cxn>
              <a:cxn ang="0">
                <a:pos x="505492" y="454973"/>
              </a:cxn>
              <a:cxn ang="0">
                <a:pos x="427979" y="316327"/>
              </a:cxn>
              <a:cxn ang="0">
                <a:pos x="516755" y="298155"/>
              </a:cxn>
              <a:cxn ang="0">
                <a:pos x="464417" y="339883"/>
              </a:cxn>
              <a:cxn ang="0">
                <a:pos x="427979" y="316327"/>
              </a:cxn>
            </a:cxnLst>
            <a:rect l="0" t="0" r="0" b="0"/>
            <a:pathLst>
              <a:path w="1152" h="1131">
                <a:moveTo>
                  <a:pt x="0" y="749"/>
                </a:moveTo>
                <a:lnTo>
                  <a:pt x="297" y="452"/>
                </a:lnTo>
                <a:lnTo>
                  <a:pt x="680" y="835"/>
                </a:lnTo>
                <a:lnTo>
                  <a:pt x="645" y="869"/>
                </a:lnTo>
                <a:lnTo>
                  <a:pt x="613" y="836"/>
                </a:lnTo>
                <a:lnTo>
                  <a:pt x="383" y="1066"/>
                </a:lnTo>
                <a:lnTo>
                  <a:pt x="415" y="1099"/>
                </a:lnTo>
                <a:lnTo>
                  <a:pt x="383" y="1131"/>
                </a:lnTo>
                <a:lnTo>
                  <a:pt x="0" y="749"/>
                </a:lnTo>
                <a:close/>
                <a:moveTo>
                  <a:pt x="64" y="747"/>
                </a:moveTo>
                <a:lnTo>
                  <a:pt x="141" y="824"/>
                </a:lnTo>
                <a:lnTo>
                  <a:pt x="371" y="594"/>
                </a:lnTo>
                <a:lnTo>
                  <a:pt x="294" y="517"/>
                </a:lnTo>
                <a:lnTo>
                  <a:pt x="64" y="747"/>
                </a:lnTo>
                <a:close/>
                <a:moveTo>
                  <a:pt x="276" y="960"/>
                </a:moveTo>
                <a:lnTo>
                  <a:pt x="355" y="1039"/>
                </a:lnTo>
                <a:lnTo>
                  <a:pt x="585" y="809"/>
                </a:lnTo>
                <a:lnTo>
                  <a:pt x="506" y="730"/>
                </a:lnTo>
                <a:lnTo>
                  <a:pt x="276" y="960"/>
                </a:lnTo>
                <a:close/>
                <a:moveTo>
                  <a:pt x="170" y="853"/>
                </a:moveTo>
                <a:lnTo>
                  <a:pt x="249" y="932"/>
                </a:lnTo>
                <a:lnTo>
                  <a:pt x="479" y="702"/>
                </a:lnTo>
                <a:lnTo>
                  <a:pt x="400" y="624"/>
                </a:lnTo>
                <a:lnTo>
                  <a:pt x="170" y="853"/>
                </a:lnTo>
                <a:close/>
                <a:moveTo>
                  <a:pt x="949" y="174"/>
                </a:moveTo>
                <a:lnTo>
                  <a:pt x="999" y="179"/>
                </a:lnTo>
                <a:cubicBezTo>
                  <a:pt x="997" y="192"/>
                  <a:pt x="991" y="219"/>
                  <a:pt x="980" y="259"/>
                </a:cubicBezTo>
                <a:cubicBezTo>
                  <a:pt x="974" y="287"/>
                  <a:pt x="968" y="308"/>
                  <a:pt x="965" y="323"/>
                </a:cubicBezTo>
                <a:cubicBezTo>
                  <a:pt x="1014" y="319"/>
                  <a:pt x="1074" y="297"/>
                  <a:pt x="1143" y="254"/>
                </a:cubicBezTo>
                <a:cubicBezTo>
                  <a:pt x="1143" y="270"/>
                  <a:pt x="1146" y="288"/>
                  <a:pt x="1152" y="307"/>
                </a:cubicBezTo>
                <a:cubicBezTo>
                  <a:pt x="1050" y="363"/>
                  <a:pt x="955" y="381"/>
                  <a:pt x="867" y="359"/>
                </a:cubicBezTo>
                <a:lnTo>
                  <a:pt x="946" y="438"/>
                </a:lnTo>
                <a:cubicBezTo>
                  <a:pt x="990" y="477"/>
                  <a:pt x="990" y="517"/>
                  <a:pt x="946" y="558"/>
                </a:cubicBezTo>
                <a:cubicBezTo>
                  <a:pt x="930" y="574"/>
                  <a:pt x="914" y="590"/>
                  <a:pt x="898" y="606"/>
                </a:cubicBezTo>
                <a:cubicBezTo>
                  <a:pt x="883" y="593"/>
                  <a:pt x="869" y="584"/>
                  <a:pt x="857" y="579"/>
                </a:cubicBezTo>
                <a:cubicBezTo>
                  <a:pt x="872" y="566"/>
                  <a:pt x="890" y="549"/>
                  <a:pt x="912" y="527"/>
                </a:cubicBezTo>
                <a:cubicBezTo>
                  <a:pt x="935" y="506"/>
                  <a:pt x="935" y="486"/>
                  <a:pt x="913" y="467"/>
                </a:cubicBezTo>
                <a:lnTo>
                  <a:pt x="771" y="325"/>
                </a:lnTo>
                <a:lnTo>
                  <a:pt x="584" y="512"/>
                </a:lnTo>
                <a:lnTo>
                  <a:pt x="556" y="484"/>
                </a:lnTo>
                <a:lnTo>
                  <a:pt x="864" y="177"/>
                </a:lnTo>
                <a:lnTo>
                  <a:pt x="819" y="132"/>
                </a:lnTo>
                <a:lnTo>
                  <a:pt x="563" y="388"/>
                </a:lnTo>
                <a:lnTo>
                  <a:pt x="536" y="361"/>
                </a:lnTo>
                <a:lnTo>
                  <a:pt x="792" y="105"/>
                </a:lnTo>
                <a:lnTo>
                  <a:pt x="747" y="60"/>
                </a:lnTo>
                <a:lnTo>
                  <a:pt x="484" y="323"/>
                </a:lnTo>
                <a:lnTo>
                  <a:pt x="457" y="295"/>
                </a:lnTo>
                <a:lnTo>
                  <a:pt x="752" y="0"/>
                </a:lnTo>
                <a:lnTo>
                  <a:pt x="896" y="144"/>
                </a:lnTo>
                <a:lnTo>
                  <a:pt x="962" y="79"/>
                </a:lnTo>
                <a:lnTo>
                  <a:pt x="989" y="107"/>
                </a:lnTo>
                <a:lnTo>
                  <a:pt x="802" y="294"/>
                </a:lnTo>
                <a:lnTo>
                  <a:pt x="816" y="307"/>
                </a:lnTo>
                <a:cubicBezTo>
                  <a:pt x="853" y="318"/>
                  <a:pt x="889" y="323"/>
                  <a:pt x="922" y="325"/>
                </a:cubicBezTo>
                <a:cubicBezTo>
                  <a:pt x="933" y="267"/>
                  <a:pt x="943" y="217"/>
                  <a:pt x="949" y="174"/>
                </a:cubicBezTo>
                <a:close/>
                <a:moveTo>
                  <a:pt x="721" y="659"/>
                </a:moveTo>
                <a:cubicBezTo>
                  <a:pt x="753" y="595"/>
                  <a:pt x="790" y="515"/>
                  <a:pt x="831" y="419"/>
                </a:cubicBezTo>
                <a:cubicBezTo>
                  <a:pt x="844" y="427"/>
                  <a:pt x="856" y="435"/>
                  <a:pt x="869" y="443"/>
                </a:cubicBezTo>
                <a:cubicBezTo>
                  <a:pt x="829" y="529"/>
                  <a:pt x="793" y="607"/>
                  <a:pt x="763" y="676"/>
                </a:cubicBezTo>
                <a:lnTo>
                  <a:pt x="721" y="659"/>
                </a:lnTo>
                <a:close/>
                <a:moveTo>
                  <a:pt x="646" y="470"/>
                </a:moveTo>
                <a:cubicBezTo>
                  <a:pt x="654" y="469"/>
                  <a:pt x="664" y="467"/>
                  <a:pt x="677" y="464"/>
                </a:cubicBezTo>
                <a:cubicBezTo>
                  <a:pt x="718" y="454"/>
                  <a:pt x="752" y="448"/>
                  <a:pt x="780" y="443"/>
                </a:cubicBezTo>
                <a:lnTo>
                  <a:pt x="788" y="489"/>
                </a:lnTo>
                <a:cubicBezTo>
                  <a:pt x="767" y="493"/>
                  <a:pt x="737" y="498"/>
                  <a:pt x="701" y="505"/>
                </a:cubicBezTo>
                <a:cubicBezTo>
                  <a:pt x="679" y="508"/>
                  <a:pt x="662" y="511"/>
                  <a:pt x="651" y="513"/>
                </a:cubicBezTo>
                <a:lnTo>
                  <a:pt x="646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8197" name="Freeform 8"/>
          <p:cNvSpPr>
            <a:spLocks noEditPoints="1"/>
          </p:cNvSpPr>
          <p:nvPr/>
        </p:nvSpPr>
        <p:spPr>
          <a:xfrm>
            <a:off x="1907380" y="275952"/>
            <a:ext cx="672820" cy="682341"/>
          </a:xfrm>
          <a:custGeom>
            <a:avLst/>
            <a:gdLst/>
            <a:ahLst/>
            <a:cxnLst>
              <a:cxn ang="0">
                <a:pos x="107876" y="602163"/>
              </a:cxn>
              <a:cxn ang="0">
                <a:pos x="27134" y="658806"/>
              </a:cxn>
              <a:cxn ang="0">
                <a:pos x="74785" y="571145"/>
              </a:cxn>
              <a:cxn ang="0">
                <a:pos x="28458" y="588677"/>
              </a:cxn>
              <a:cxn ang="0">
                <a:pos x="92654" y="654760"/>
              </a:cxn>
              <a:cxn ang="0">
                <a:pos x="113832" y="502365"/>
              </a:cxn>
              <a:cxn ang="0">
                <a:pos x="177366" y="568447"/>
              </a:cxn>
              <a:cxn ang="0">
                <a:pos x="113832" y="502365"/>
              </a:cxn>
              <a:cxn ang="0">
                <a:pos x="110523" y="573842"/>
              </a:cxn>
              <a:cxn ang="0">
                <a:pos x="183323" y="497644"/>
              </a:cxn>
              <a:cxn ang="0">
                <a:pos x="299140" y="455837"/>
              </a:cxn>
              <a:cxn ang="0">
                <a:pos x="214428" y="386382"/>
              </a:cxn>
              <a:cxn ang="0">
                <a:pos x="283256" y="454488"/>
              </a:cxn>
              <a:cxn ang="0">
                <a:pos x="273329" y="451791"/>
              </a:cxn>
              <a:cxn ang="0">
                <a:pos x="162144" y="439653"/>
              </a:cxn>
              <a:cxn ang="0">
                <a:pos x="247518" y="509108"/>
              </a:cxn>
              <a:cxn ang="0">
                <a:pos x="177366" y="439653"/>
              </a:cxn>
              <a:cxn ang="0">
                <a:pos x="188617" y="443699"/>
              </a:cxn>
              <a:cxn ang="0">
                <a:pos x="299140" y="455837"/>
              </a:cxn>
              <a:cxn ang="0">
                <a:pos x="307744" y="306139"/>
              </a:cxn>
              <a:cxn ang="0">
                <a:pos x="350762" y="403240"/>
              </a:cxn>
              <a:cxn ang="0">
                <a:pos x="272667" y="341878"/>
              </a:cxn>
              <a:cxn ang="0">
                <a:pos x="239577" y="360758"/>
              </a:cxn>
              <a:cxn ang="0">
                <a:pos x="394441" y="344575"/>
              </a:cxn>
              <a:cxn ang="0">
                <a:pos x="450695" y="302093"/>
              </a:cxn>
              <a:cxn ang="0">
                <a:pos x="316347" y="282538"/>
              </a:cxn>
              <a:cxn ang="0">
                <a:pos x="378558" y="233313"/>
              </a:cxn>
              <a:cxn ang="0">
                <a:pos x="358041" y="307488"/>
              </a:cxn>
              <a:cxn ang="0">
                <a:pos x="409663" y="271075"/>
              </a:cxn>
              <a:cxn ang="0">
                <a:pos x="394441" y="344575"/>
              </a:cxn>
              <a:cxn ang="0">
                <a:pos x="453343" y="142955"/>
              </a:cxn>
              <a:cxn ang="0">
                <a:pos x="500993" y="208363"/>
              </a:cxn>
              <a:cxn ang="0">
                <a:pos x="512906" y="220501"/>
              </a:cxn>
              <a:cxn ang="0">
                <a:pos x="402383" y="194203"/>
              </a:cxn>
              <a:cxn ang="0">
                <a:pos x="469226" y="282538"/>
              </a:cxn>
              <a:cxn ang="0">
                <a:pos x="421576" y="216455"/>
              </a:cxn>
              <a:cxn ang="0">
                <a:pos x="407678" y="204317"/>
              </a:cxn>
              <a:cxn ang="0">
                <a:pos x="520186" y="230616"/>
              </a:cxn>
              <a:cxn ang="0">
                <a:pos x="530775" y="64060"/>
              </a:cxn>
              <a:cxn ang="0">
                <a:pos x="512244" y="97776"/>
              </a:cxn>
              <a:cxn ang="0">
                <a:pos x="572469" y="177345"/>
              </a:cxn>
              <a:cxn ang="0">
                <a:pos x="477168" y="133514"/>
              </a:cxn>
              <a:cxn ang="0">
                <a:pos x="530775" y="64060"/>
              </a:cxn>
              <a:cxn ang="0">
                <a:pos x="621443" y="10789"/>
              </a:cxn>
              <a:cxn ang="0">
                <a:pos x="565189" y="68106"/>
              </a:cxn>
              <a:cxn ang="0">
                <a:pos x="651225" y="55968"/>
              </a:cxn>
              <a:cxn ang="0">
                <a:pos x="603575" y="95078"/>
              </a:cxn>
              <a:cxn ang="0">
                <a:pos x="653872" y="97101"/>
              </a:cxn>
              <a:cxn ang="0">
                <a:pos x="606884" y="53271"/>
              </a:cxn>
              <a:cxn ang="0">
                <a:pos x="579749" y="26298"/>
              </a:cxn>
            </a:cxnLst>
            <a:rect l="0" t="0" r="0" b="0"/>
            <a:pathLst>
              <a:path w="1017" h="1013">
                <a:moveTo>
                  <a:pt x="144" y="904"/>
                </a:moveTo>
                <a:lnTo>
                  <a:pt x="163" y="893"/>
                </a:lnTo>
                <a:cubicBezTo>
                  <a:pt x="181" y="925"/>
                  <a:pt x="177" y="955"/>
                  <a:pt x="151" y="981"/>
                </a:cubicBezTo>
                <a:cubicBezTo>
                  <a:pt x="116" y="1013"/>
                  <a:pt x="79" y="1011"/>
                  <a:pt x="41" y="977"/>
                </a:cubicBezTo>
                <a:cubicBezTo>
                  <a:pt x="3" y="936"/>
                  <a:pt x="0" y="897"/>
                  <a:pt x="32" y="861"/>
                </a:cubicBezTo>
                <a:cubicBezTo>
                  <a:pt x="55" y="839"/>
                  <a:pt x="82" y="835"/>
                  <a:pt x="113" y="847"/>
                </a:cubicBezTo>
                <a:lnTo>
                  <a:pt x="102" y="865"/>
                </a:lnTo>
                <a:cubicBezTo>
                  <a:pt x="78" y="856"/>
                  <a:pt x="59" y="858"/>
                  <a:pt x="43" y="873"/>
                </a:cubicBezTo>
                <a:cubicBezTo>
                  <a:pt x="22" y="899"/>
                  <a:pt x="25" y="929"/>
                  <a:pt x="53" y="962"/>
                </a:cubicBezTo>
                <a:cubicBezTo>
                  <a:pt x="85" y="990"/>
                  <a:pt x="113" y="993"/>
                  <a:pt x="140" y="971"/>
                </a:cubicBezTo>
                <a:cubicBezTo>
                  <a:pt x="158" y="952"/>
                  <a:pt x="159" y="929"/>
                  <a:pt x="144" y="904"/>
                </a:cubicBezTo>
                <a:close/>
                <a:moveTo>
                  <a:pt x="172" y="745"/>
                </a:moveTo>
                <a:cubicBezTo>
                  <a:pt x="149" y="772"/>
                  <a:pt x="151" y="803"/>
                  <a:pt x="179" y="836"/>
                </a:cubicBezTo>
                <a:cubicBezTo>
                  <a:pt x="210" y="864"/>
                  <a:pt x="240" y="867"/>
                  <a:pt x="268" y="843"/>
                </a:cubicBezTo>
                <a:cubicBezTo>
                  <a:pt x="293" y="815"/>
                  <a:pt x="292" y="784"/>
                  <a:pt x="263" y="752"/>
                </a:cubicBezTo>
                <a:cubicBezTo>
                  <a:pt x="230" y="724"/>
                  <a:pt x="200" y="721"/>
                  <a:pt x="172" y="745"/>
                </a:cubicBezTo>
                <a:close/>
                <a:moveTo>
                  <a:pt x="279" y="853"/>
                </a:moveTo>
                <a:cubicBezTo>
                  <a:pt x="242" y="886"/>
                  <a:pt x="204" y="885"/>
                  <a:pt x="167" y="851"/>
                </a:cubicBezTo>
                <a:cubicBezTo>
                  <a:pt x="129" y="810"/>
                  <a:pt x="127" y="770"/>
                  <a:pt x="161" y="732"/>
                </a:cubicBezTo>
                <a:cubicBezTo>
                  <a:pt x="198" y="700"/>
                  <a:pt x="237" y="702"/>
                  <a:pt x="277" y="738"/>
                </a:cubicBezTo>
                <a:cubicBezTo>
                  <a:pt x="313" y="777"/>
                  <a:pt x="314" y="815"/>
                  <a:pt x="279" y="853"/>
                </a:cubicBezTo>
                <a:close/>
                <a:moveTo>
                  <a:pt x="452" y="676"/>
                </a:moveTo>
                <a:lnTo>
                  <a:pt x="336" y="560"/>
                </a:lnTo>
                <a:lnTo>
                  <a:pt x="324" y="573"/>
                </a:lnTo>
                <a:lnTo>
                  <a:pt x="408" y="657"/>
                </a:lnTo>
                <a:cubicBezTo>
                  <a:pt x="415" y="664"/>
                  <a:pt x="421" y="669"/>
                  <a:pt x="428" y="674"/>
                </a:cubicBezTo>
                <a:lnTo>
                  <a:pt x="427" y="675"/>
                </a:lnTo>
                <a:cubicBezTo>
                  <a:pt x="424" y="673"/>
                  <a:pt x="419" y="672"/>
                  <a:pt x="413" y="670"/>
                </a:cubicBezTo>
                <a:lnTo>
                  <a:pt x="260" y="637"/>
                </a:lnTo>
                <a:lnTo>
                  <a:pt x="245" y="652"/>
                </a:lnTo>
                <a:lnTo>
                  <a:pt x="361" y="768"/>
                </a:lnTo>
                <a:lnTo>
                  <a:pt x="374" y="755"/>
                </a:lnTo>
                <a:lnTo>
                  <a:pt x="288" y="670"/>
                </a:lnTo>
                <a:cubicBezTo>
                  <a:pt x="280" y="662"/>
                  <a:pt x="273" y="656"/>
                  <a:pt x="268" y="652"/>
                </a:cubicBezTo>
                <a:lnTo>
                  <a:pt x="268" y="652"/>
                </a:lnTo>
                <a:cubicBezTo>
                  <a:pt x="274" y="655"/>
                  <a:pt x="280" y="657"/>
                  <a:pt x="285" y="658"/>
                </a:cubicBezTo>
                <a:lnTo>
                  <a:pt x="438" y="691"/>
                </a:lnTo>
                <a:lnTo>
                  <a:pt x="452" y="676"/>
                </a:lnTo>
                <a:close/>
                <a:moveTo>
                  <a:pt x="454" y="443"/>
                </a:moveTo>
                <a:lnTo>
                  <a:pt x="465" y="454"/>
                </a:lnTo>
                <a:lnTo>
                  <a:pt x="425" y="493"/>
                </a:lnTo>
                <a:lnTo>
                  <a:pt x="530" y="598"/>
                </a:lnTo>
                <a:lnTo>
                  <a:pt x="517" y="612"/>
                </a:lnTo>
                <a:lnTo>
                  <a:pt x="412" y="507"/>
                </a:lnTo>
                <a:lnTo>
                  <a:pt x="373" y="546"/>
                </a:lnTo>
                <a:lnTo>
                  <a:pt x="362" y="535"/>
                </a:lnTo>
                <a:lnTo>
                  <a:pt x="454" y="443"/>
                </a:lnTo>
                <a:close/>
                <a:moveTo>
                  <a:pt x="596" y="511"/>
                </a:moveTo>
                <a:lnTo>
                  <a:pt x="670" y="438"/>
                </a:lnTo>
                <a:lnTo>
                  <a:pt x="681" y="448"/>
                </a:lnTo>
                <a:lnTo>
                  <a:pt x="594" y="535"/>
                </a:lnTo>
                <a:lnTo>
                  <a:pt x="478" y="419"/>
                </a:lnTo>
                <a:lnTo>
                  <a:pt x="561" y="335"/>
                </a:lnTo>
                <a:lnTo>
                  <a:pt x="572" y="346"/>
                </a:lnTo>
                <a:lnTo>
                  <a:pt x="502" y="417"/>
                </a:lnTo>
                <a:lnTo>
                  <a:pt x="541" y="456"/>
                </a:lnTo>
                <a:lnTo>
                  <a:pt x="607" y="390"/>
                </a:lnTo>
                <a:lnTo>
                  <a:pt x="619" y="402"/>
                </a:lnTo>
                <a:lnTo>
                  <a:pt x="553" y="468"/>
                </a:lnTo>
                <a:lnTo>
                  <a:pt x="596" y="511"/>
                </a:lnTo>
                <a:close/>
                <a:moveTo>
                  <a:pt x="801" y="328"/>
                </a:moveTo>
                <a:lnTo>
                  <a:pt x="685" y="212"/>
                </a:lnTo>
                <a:lnTo>
                  <a:pt x="672" y="225"/>
                </a:lnTo>
                <a:lnTo>
                  <a:pt x="757" y="309"/>
                </a:lnTo>
                <a:cubicBezTo>
                  <a:pt x="763" y="315"/>
                  <a:pt x="769" y="321"/>
                  <a:pt x="776" y="326"/>
                </a:cubicBezTo>
                <a:lnTo>
                  <a:pt x="775" y="327"/>
                </a:lnTo>
                <a:cubicBezTo>
                  <a:pt x="772" y="325"/>
                  <a:pt x="767" y="324"/>
                  <a:pt x="761" y="322"/>
                </a:cubicBezTo>
                <a:lnTo>
                  <a:pt x="608" y="288"/>
                </a:lnTo>
                <a:lnTo>
                  <a:pt x="593" y="303"/>
                </a:lnTo>
                <a:lnTo>
                  <a:pt x="709" y="419"/>
                </a:lnTo>
                <a:lnTo>
                  <a:pt x="722" y="407"/>
                </a:lnTo>
                <a:lnTo>
                  <a:pt x="637" y="321"/>
                </a:lnTo>
                <a:cubicBezTo>
                  <a:pt x="628" y="313"/>
                  <a:pt x="621" y="308"/>
                  <a:pt x="616" y="304"/>
                </a:cubicBezTo>
                <a:lnTo>
                  <a:pt x="616" y="303"/>
                </a:lnTo>
                <a:cubicBezTo>
                  <a:pt x="622" y="307"/>
                  <a:pt x="628" y="309"/>
                  <a:pt x="633" y="310"/>
                </a:cubicBezTo>
                <a:lnTo>
                  <a:pt x="786" y="342"/>
                </a:lnTo>
                <a:lnTo>
                  <a:pt x="801" y="328"/>
                </a:lnTo>
                <a:close/>
                <a:moveTo>
                  <a:pt x="802" y="95"/>
                </a:moveTo>
                <a:lnTo>
                  <a:pt x="813" y="106"/>
                </a:lnTo>
                <a:lnTo>
                  <a:pt x="774" y="145"/>
                </a:lnTo>
                <a:lnTo>
                  <a:pt x="878" y="250"/>
                </a:lnTo>
                <a:lnTo>
                  <a:pt x="865" y="263"/>
                </a:lnTo>
                <a:lnTo>
                  <a:pt x="760" y="158"/>
                </a:lnTo>
                <a:lnTo>
                  <a:pt x="721" y="198"/>
                </a:lnTo>
                <a:lnTo>
                  <a:pt x="710" y="187"/>
                </a:lnTo>
                <a:lnTo>
                  <a:pt x="802" y="95"/>
                </a:lnTo>
                <a:close/>
                <a:moveTo>
                  <a:pt x="930" y="34"/>
                </a:moveTo>
                <a:lnTo>
                  <a:pt x="939" y="16"/>
                </a:lnTo>
                <a:cubicBezTo>
                  <a:pt x="914" y="0"/>
                  <a:pt x="888" y="4"/>
                  <a:pt x="863" y="29"/>
                </a:cubicBezTo>
                <a:cubicBezTo>
                  <a:pt x="839" y="56"/>
                  <a:pt x="835" y="80"/>
                  <a:pt x="854" y="101"/>
                </a:cubicBezTo>
                <a:cubicBezTo>
                  <a:pt x="868" y="119"/>
                  <a:pt x="893" y="116"/>
                  <a:pt x="928" y="92"/>
                </a:cubicBezTo>
                <a:cubicBezTo>
                  <a:pt x="957" y="73"/>
                  <a:pt x="975" y="70"/>
                  <a:pt x="984" y="83"/>
                </a:cubicBezTo>
                <a:cubicBezTo>
                  <a:pt x="998" y="98"/>
                  <a:pt x="995" y="115"/>
                  <a:pt x="977" y="135"/>
                </a:cubicBezTo>
                <a:cubicBezTo>
                  <a:pt x="956" y="157"/>
                  <a:pt x="934" y="159"/>
                  <a:pt x="912" y="141"/>
                </a:cubicBezTo>
                <a:lnTo>
                  <a:pt x="903" y="159"/>
                </a:lnTo>
                <a:cubicBezTo>
                  <a:pt x="932" y="179"/>
                  <a:pt x="960" y="174"/>
                  <a:pt x="988" y="144"/>
                </a:cubicBezTo>
                <a:cubicBezTo>
                  <a:pt x="1013" y="117"/>
                  <a:pt x="1017" y="92"/>
                  <a:pt x="999" y="70"/>
                </a:cubicBezTo>
                <a:cubicBezTo>
                  <a:pt x="982" y="50"/>
                  <a:pt x="955" y="53"/>
                  <a:pt x="917" y="79"/>
                </a:cubicBezTo>
                <a:cubicBezTo>
                  <a:pt x="893" y="95"/>
                  <a:pt x="876" y="98"/>
                  <a:pt x="867" y="88"/>
                </a:cubicBezTo>
                <a:cubicBezTo>
                  <a:pt x="855" y="74"/>
                  <a:pt x="858" y="58"/>
                  <a:pt x="876" y="39"/>
                </a:cubicBezTo>
                <a:cubicBezTo>
                  <a:pt x="891" y="24"/>
                  <a:pt x="909" y="22"/>
                  <a:pt x="930" y="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6105" y="150495"/>
            <a:ext cx="66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2A495A"/>
                </a:solidFill>
              </a:rPr>
              <a:t>综合实验</a:t>
            </a:r>
            <a:endParaRPr lang="zh-CN" altLang="en-US" sz="4800" dirty="0">
              <a:solidFill>
                <a:srgbClr val="2A495A"/>
              </a:solidFill>
            </a:endParaRPr>
          </a:p>
        </p:txBody>
      </p:sp>
      <p:sp>
        <p:nvSpPr>
          <p:cNvPr id="38" name="Freeform 10">
            <a:hlinkClick r:id="" action="ppaction://noaction"/>
          </p:cNvPr>
          <p:cNvSpPr/>
          <p:nvPr/>
        </p:nvSpPr>
        <p:spPr>
          <a:xfrm>
            <a:off x="540272" y="1968252"/>
            <a:ext cx="9398635" cy="74991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Rectangle 12"/>
          <p:cNvSpPr/>
          <p:nvPr/>
        </p:nvSpPr>
        <p:spPr>
          <a:xfrm>
            <a:off x="795541" y="1995147"/>
            <a:ext cx="720425" cy="7379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solidFill>
                <a:schemeClr val="bg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1697877" y="2020527"/>
            <a:ext cx="5666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</a:rPr>
              <a:t>协议综合分析</a:t>
            </a:r>
            <a:endParaRPr lang="zh-CN" altLang="zh-CN" sz="3200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7891" y="1954805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</a:rPr>
              <a:t>1</a:t>
            </a:r>
            <a:endParaRPr lang="en-US" altLang="zh-CN" sz="4000" b="1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65" name="Freeform 11"/>
          <p:cNvSpPr/>
          <p:nvPr/>
        </p:nvSpPr>
        <p:spPr bwMode="auto">
          <a:xfrm>
            <a:off x="713027" y="1855876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66" name="Freeform 11"/>
          <p:cNvSpPr/>
          <p:nvPr/>
        </p:nvSpPr>
        <p:spPr bwMode="auto">
          <a:xfrm>
            <a:off x="709217" y="2906602"/>
            <a:ext cx="891803" cy="112666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A495A"/>
              </a:solidFill>
              <a:ea typeface="宋体" panose="02010600030101010101" pitchFamily="2" charset="-122"/>
            </a:endParaRPr>
          </a:p>
        </p:txBody>
      </p:sp>
      <p:sp>
        <p:nvSpPr>
          <p:cNvPr id="67" name="Freeform 10">
            <a:hlinkClick r:id="rId1" action="ppaction://hlinksldjump"/>
          </p:cNvPr>
          <p:cNvSpPr/>
          <p:nvPr/>
        </p:nvSpPr>
        <p:spPr>
          <a:xfrm>
            <a:off x="540272" y="3013147"/>
            <a:ext cx="9374505" cy="701675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2A495A"/>
              </a:solidFill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794906" y="3046690"/>
            <a:ext cx="720425" cy="662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A495A"/>
              </a:solidFill>
              <a:ea typeface="宋体" panose="02010600030101010101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256" y="2992095"/>
            <a:ext cx="495935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F8F8F8"/>
                </a:solidFill>
                <a:latin typeface="微软雅黑" panose="020B0503020204020204" charset="-122"/>
              </a:rPr>
              <a:t>2</a:t>
            </a:r>
            <a:endParaRPr lang="zh-CN" altLang="en-US" sz="4000" b="1" dirty="0">
              <a:solidFill>
                <a:srgbClr val="F8F8F8"/>
              </a:solidFill>
              <a:latin typeface="微软雅黑" panose="020B0503020204020204" charset="-122"/>
            </a:endParaRPr>
          </a:p>
        </p:txBody>
      </p:sp>
      <p:sp>
        <p:nvSpPr>
          <p:cNvPr id="70" name="TextBox 54">
            <a:hlinkClick r:id="rId1" action="ppaction://hlinksldjump"/>
          </p:cNvPr>
          <p:cNvSpPr txBox="1"/>
          <p:nvPr/>
        </p:nvSpPr>
        <p:spPr>
          <a:xfrm>
            <a:off x="1697877" y="3073584"/>
            <a:ext cx="454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三层架构企业网络</a:t>
            </a:r>
            <a:endParaRPr lang="zh-CN" altLang="zh-CN" sz="32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683"/>
    </mc:Choice>
    <mc:Fallback>
      <p:transition advTm="126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/>
          <p:cNvSpPr/>
          <p:nvPr/>
        </p:nvSpPr>
        <p:spPr>
          <a:xfrm>
            <a:off x="911223" y="707874"/>
            <a:ext cx="1066356" cy="1058422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2"/>
          <p:cNvSpPr txBox="1"/>
          <p:nvPr/>
        </p:nvSpPr>
        <p:spPr>
          <a:xfrm flipH="1">
            <a:off x="1066093" y="1103021"/>
            <a:ext cx="756922" cy="613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34"/>
          <p:cNvSpPr>
            <a:spLocks noChangeArrowheads="1"/>
          </p:cNvSpPr>
          <p:nvPr/>
        </p:nvSpPr>
        <p:spPr bwMode="auto">
          <a:xfrm>
            <a:off x="2320924" y="1017569"/>
            <a:ext cx="86615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观察活跃路由器故障时，</a:t>
            </a:r>
            <a:r>
              <a:rPr lang="en-US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zh-CN" sz="24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机与外部通信的情况</a:t>
            </a:r>
            <a:endParaRPr lang="en-US" altLang="zh-CN" sz="24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进入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实时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模式，点击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配置窗口选择“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Desktop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”选项卡，点击其中的“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”图标，在弹出窗口中输入“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ping 23.1.1.1 –n 100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”命令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ping23.1.1.1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的返回结果为持续连通时（如图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7-18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所示），点击三层交换机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L3SW_1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如图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7-19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所示，关闭接口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FastEthernet0/1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观察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”窗口，出现如图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7-20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中矩形框内所示的返回结果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继续观察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的“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”窗口，经过一个很短的时间后，我们可以发现返回结果重新变为连通（如图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7-20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所示），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PC1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23.1.1.1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正常通信。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000" y="889427"/>
            <a:ext cx="6477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step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>
          <a:xfrm flipH="1">
            <a:off x="2028815" y="1103213"/>
            <a:ext cx="247547" cy="245960"/>
          </a:xfrm>
          <a:custGeom>
            <a:avLst/>
            <a:gdLst/>
            <a:ahLst/>
            <a:cxnLst>
              <a:cxn ang="0">
                <a:pos x="123825" y="0"/>
              </a:cxn>
              <a:cxn ang="0">
                <a:pos x="0" y="123032"/>
              </a:cxn>
              <a:cxn ang="0">
                <a:pos x="123825" y="246063"/>
              </a:cxn>
              <a:cxn ang="0">
                <a:pos x="247650" y="123032"/>
              </a:cxn>
              <a:cxn ang="0">
                <a:pos x="123825" y="0"/>
              </a:cxn>
              <a:cxn ang="0">
                <a:pos x="49387" y="125876"/>
              </a:cxn>
              <a:cxn ang="0">
                <a:pos x="101637" y="155745"/>
              </a:cxn>
              <a:cxn ang="0">
                <a:pos x="153887" y="185614"/>
              </a:cxn>
              <a:cxn ang="0">
                <a:pos x="153887" y="125876"/>
              </a:cxn>
              <a:cxn ang="0">
                <a:pos x="153887" y="66138"/>
              </a:cxn>
              <a:cxn ang="0">
                <a:pos x="101637" y="96007"/>
              </a:cxn>
              <a:cxn ang="0">
                <a:pos x="49387" y="125876"/>
              </a:cxn>
            </a:cxnLst>
            <a:rect l="0" t="0" r="0" b="0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A495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" y="1773928"/>
            <a:ext cx="50577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25" y="1182485"/>
            <a:ext cx="4819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27" y="1306006"/>
            <a:ext cx="44672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2.5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839" y="1348258"/>
            <a:ext cx="9950741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400" dirty="0">
                <a:sym typeface="+mn-ea"/>
              </a:rPr>
              <a:t>① </a:t>
            </a:r>
            <a:r>
              <a:rPr lang="zh-CN" altLang="zh-CN" sz="2400" dirty="0"/>
              <a:t>比较与同一台交换机相连的两台</a:t>
            </a:r>
            <a:r>
              <a:rPr lang="en-US" altLang="zh-CN" sz="2400" dirty="0"/>
              <a:t>PC</a:t>
            </a:r>
            <a:r>
              <a:rPr lang="zh-CN" altLang="zh-CN" sz="2400" dirty="0"/>
              <a:t>机属于同一</a:t>
            </a:r>
            <a:r>
              <a:rPr lang="en-US" altLang="zh-CN" sz="2400" dirty="0"/>
              <a:t>VLAN</a:t>
            </a:r>
            <a:r>
              <a:rPr lang="zh-CN" altLang="zh-CN" sz="2400" dirty="0"/>
              <a:t>和属于不同</a:t>
            </a:r>
            <a:r>
              <a:rPr lang="en-US" altLang="zh-CN" sz="2400" dirty="0"/>
              <a:t>VLAN</a:t>
            </a:r>
            <a:r>
              <a:rPr lang="zh-CN" altLang="zh-CN" sz="2400" dirty="0"/>
              <a:t>时，彼此间通信的流程有何不同？并简单说明为什么存在这种不同。</a:t>
            </a:r>
            <a:endParaRPr lang="en-US" altLang="zh-CN" sz="2400" dirty="0"/>
          </a:p>
          <a:p>
            <a:pPr algn="just"/>
            <a:endParaRPr lang="zh-CN" altLang="en-US" sz="24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② </a:t>
            </a:r>
            <a:r>
              <a:rPr lang="zh-CN" altLang="zh-CN" sz="2400" dirty="0"/>
              <a:t>由任务三的步骤</a:t>
            </a:r>
            <a:r>
              <a:rPr lang="en-US" altLang="zh-CN" sz="2400" dirty="0"/>
              <a:t>2</a:t>
            </a:r>
            <a:r>
              <a:rPr lang="zh-CN" altLang="zh-CN" sz="2400" dirty="0"/>
              <a:t>和步骤</a:t>
            </a:r>
            <a:r>
              <a:rPr lang="en-US" altLang="zh-CN" sz="2400" dirty="0"/>
              <a:t>3</a:t>
            </a:r>
            <a:r>
              <a:rPr lang="zh-CN" altLang="zh-CN" sz="2400" dirty="0"/>
              <a:t>的实验结果可知，</a:t>
            </a:r>
            <a:r>
              <a:rPr lang="en-US" altLang="zh-CN" sz="2400" dirty="0"/>
              <a:t>VLAN2</a:t>
            </a:r>
            <a:r>
              <a:rPr lang="zh-CN" altLang="zh-CN" sz="2400" dirty="0"/>
              <a:t>和</a:t>
            </a:r>
            <a:r>
              <a:rPr lang="en-US" altLang="zh-CN" sz="2400" dirty="0"/>
              <a:t>VLAN3</a:t>
            </a:r>
            <a:r>
              <a:rPr lang="zh-CN" altLang="zh-CN" sz="2400" dirty="0"/>
              <a:t>在与外部网络通信时分别经由</a:t>
            </a:r>
            <a:r>
              <a:rPr lang="en-US" altLang="zh-CN" sz="2400" dirty="0"/>
              <a:t>L3SW_1</a:t>
            </a:r>
            <a:r>
              <a:rPr lang="zh-CN" altLang="zh-CN" sz="2400" dirty="0"/>
              <a:t>和</a:t>
            </a:r>
            <a:r>
              <a:rPr lang="en-US" altLang="zh-CN" sz="2400" dirty="0"/>
              <a:t>L3SW_2</a:t>
            </a:r>
            <a:r>
              <a:rPr lang="zh-CN" altLang="zh-CN" sz="2400" dirty="0"/>
              <a:t>转发，那么请思考是否可以将</a:t>
            </a:r>
            <a:r>
              <a:rPr lang="en-US" altLang="zh-CN" sz="2400" dirty="0"/>
              <a:t>VLAN2</a:t>
            </a:r>
            <a:r>
              <a:rPr lang="zh-CN" altLang="zh-CN" sz="2400" dirty="0"/>
              <a:t>和</a:t>
            </a:r>
            <a:r>
              <a:rPr lang="en-US" altLang="zh-CN" sz="2400" dirty="0"/>
              <a:t>VLAN3</a:t>
            </a:r>
            <a:r>
              <a:rPr lang="zh-CN" altLang="zh-CN" sz="2400" dirty="0"/>
              <a:t>的活跃路由器设置在同一台三层交换机上？为什么？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>
                <a:sym typeface="+mn-ea"/>
              </a:rPr>
              <a:t>③ </a:t>
            </a:r>
            <a:r>
              <a:rPr lang="zh-CN" altLang="zh-CN" sz="2400" dirty="0"/>
              <a:t>从表</a:t>
            </a:r>
            <a:r>
              <a:rPr lang="en-US" altLang="zh-CN" sz="2400" dirty="0"/>
              <a:t>7-4</a:t>
            </a:r>
            <a:r>
              <a:rPr lang="zh-CN" altLang="zh-CN" sz="2400" dirty="0"/>
              <a:t>的</a:t>
            </a:r>
            <a:r>
              <a:rPr lang="en-US" altLang="zh-CN" sz="2400" dirty="0"/>
              <a:t>PC</a:t>
            </a:r>
            <a:r>
              <a:rPr lang="zh-CN" altLang="zh-CN" sz="2400" dirty="0"/>
              <a:t>机</a:t>
            </a:r>
            <a:r>
              <a:rPr lang="en-US" altLang="zh-CN" sz="2400" dirty="0"/>
              <a:t>IP</a:t>
            </a:r>
            <a:r>
              <a:rPr lang="zh-CN" altLang="zh-CN" sz="2400" dirty="0"/>
              <a:t>地址信息可见，</a:t>
            </a:r>
            <a:r>
              <a:rPr lang="en-US" altLang="zh-CN" sz="2400" dirty="0"/>
              <a:t>VLAN2</a:t>
            </a:r>
            <a:r>
              <a:rPr lang="zh-CN" altLang="zh-CN" sz="2400" dirty="0"/>
              <a:t>内主机的默认网关设置为</a:t>
            </a:r>
            <a:r>
              <a:rPr lang="en-US" altLang="zh-CN" sz="2400" dirty="0"/>
              <a:t>172.16.20.254</a:t>
            </a:r>
            <a:r>
              <a:rPr lang="zh-CN" altLang="zh-CN" sz="2400" dirty="0"/>
              <a:t>，</a:t>
            </a:r>
            <a:r>
              <a:rPr lang="en-US" altLang="zh-CN" sz="2400" dirty="0"/>
              <a:t>VLAN3</a:t>
            </a:r>
            <a:r>
              <a:rPr lang="zh-CN" altLang="zh-CN" sz="2400" dirty="0"/>
              <a:t>内主机的默认网关设置为</a:t>
            </a:r>
            <a:r>
              <a:rPr lang="en-US" altLang="zh-CN" sz="2400" dirty="0"/>
              <a:t>172.16.30.254</a:t>
            </a:r>
            <a:r>
              <a:rPr lang="zh-CN" altLang="zh-CN" sz="2400" dirty="0"/>
              <a:t>。请思考，是否可以将</a:t>
            </a:r>
            <a:r>
              <a:rPr lang="en-US" altLang="zh-CN" sz="2400" dirty="0"/>
              <a:t>VLAN2</a:t>
            </a:r>
            <a:r>
              <a:rPr lang="zh-CN" altLang="zh-CN" sz="2400" dirty="0"/>
              <a:t>内主机的默认网关直接设置为其活跃路由器</a:t>
            </a:r>
            <a:r>
              <a:rPr lang="en-US" altLang="zh-CN" sz="2400" dirty="0"/>
              <a:t>L3SW_1</a:t>
            </a:r>
            <a:r>
              <a:rPr lang="zh-CN" altLang="zh-CN" sz="2400" dirty="0"/>
              <a:t>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  <a:r>
              <a:rPr lang="en-US" altLang="zh-CN" sz="2400" dirty="0"/>
              <a:t>172.16.20.252</a:t>
            </a:r>
            <a:r>
              <a:rPr lang="zh-CN" altLang="zh-CN" sz="2400" dirty="0"/>
              <a:t>，把</a:t>
            </a:r>
            <a:r>
              <a:rPr lang="en-US" altLang="zh-CN" sz="2400" dirty="0"/>
              <a:t>VLAN3</a:t>
            </a:r>
            <a:r>
              <a:rPr lang="zh-CN" altLang="zh-CN" sz="2400" dirty="0"/>
              <a:t>内主机的默认网关直接设置为其活跃路由器</a:t>
            </a:r>
            <a:r>
              <a:rPr lang="en-US" altLang="zh-CN" sz="2400" dirty="0"/>
              <a:t>L3SW_2</a:t>
            </a:r>
            <a:r>
              <a:rPr lang="zh-CN" altLang="zh-CN" sz="2400" dirty="0"/>
              <a:t>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  <a:r>
              <a:rPr lang="en-US" altLang="zh-CN" sz="2400" dirty="0"/>
              <a:t>172.16.20.253</a:t>
            </a:r>
            <a:r>
              <a:rPr lang="zh-CN" altLang="zh-CN" sz="2400" dirty="0"/>
              <a:t>？为什么？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47" y="1364523"/>
            <a:ext cx="6956701" cy="5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72515" y="1964030"/>
            <a:ext cx="5988730" cy="16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4E4B49"/>
                </a:solidFill>
                <a:latin typeface="微软雅黑" panose="020B0503020204020204" charset="-122"/>
              </a:rPr>
              <a:t>实验二：</a:t>
            </a:r>
            <a:endParaRPr lang="en-US" altLang="zh-CN" sz="4400" b="1" dirty="0">
              <a:solidFill>
                <a:srgbClr val="4E4B49"/>
              </a:solidFill>
              <a:latin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zh-CN" sz="4400" b="1" dirty="0">
                <a:solidFill>
                  <a:srgbClr val="4E4B49"/>
                </a:solidFill>
                <a:latin typeface="微软雅黑" panose="020B0503020204020204" charset="-122"/>
              </a:rPr>
              <a:t>三层架构企业网络</a:t>
            </a:r>
            <a:endParaRPr sz="4400" b="1" dirty="0">
              <a:solidFill>
                <a:srgbClr val="4E4B49"/>
              </a:solidFill>
              <a:latin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l="5630"/>
          <a:stretch>
            <a:fillRect/>
          </a:stretch>
        </p:blipFill>
        <p:spPr>
          <a:xfrm>
            <a:off x="0" y="1428"/>
            <a:ext cx="5147705" cy="6855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03" y="2157943"/>
            <a:ext cx="2727775" cy="15027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176260" y="114926"/>
            <a:ext cx="2925928" cy="50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1" tIns="45700" rIns="91401" bIns="4570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第</a:t>
            </a:r>
            <a:r>
              <a:rPr lang="en-US" altLang="zh-CN" sz="2800" b="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7</a:t>
            </a:r>
            <a:r>
              <a:rPr lang="zh-CN" altLang="en-US" sz="2800" b="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章 综合</a:t>
            </a:r>
            <a:r>
              <a:rPr lang="zh-CN" altLang="zh-CN" sz="2800" b="0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实验</a:t>
            </a:r>
            <a:endParaRPr lang="zh-CN" altLang="zh-CN" sz="2800" b="0" dirty="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9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2.1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背景知识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180" y="1288740"/>
            <a:ext cx="103009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1．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分层网络设计概述</a:t>
            </a: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在进行组网设计时，一般采用分层组网设计思想，即一个大规模的网络系统往往被分为几个较小的部分，它们之间既相对独立又相互关联。这种化整为零的设计方法称为分层设计。如图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7-13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所示，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Cisco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提出的三层分层模型包括核心层（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Layer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）、汇聚层（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Layer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）和接入层（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Layer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）。</a:t>
            </a:r>
            <a:endParaRPr lang="zh-CN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33026"/>
            <a:ext cx="4076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27" y="6334695"/>
            <a:ext cx="34628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7-13 Cisco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的三层分层模型</a:t>
            </a:r>
            <a:endParaRPr lang="zh-CN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2.1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背景知识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180" y="1211621"/>
            <a:ext cx="103009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其中每一层都有其特定的功能，详细说明如下：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核心层（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Layer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位于网络的最顶层，被视为主干网络，其主要功能是实现快速而可靠的数据传输。核心层的性能和可靠性对整个网络的性能和可靠性是至关重要的。因此在设计核心层时，只将高可靠性、高速的传输作为其设计目标，而影响传输速度的数据处理不放在核心层实现。核心层交换机需要具有较高的可靠性和性能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汇聚层（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Layer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）位于核心层和接入层中间，负责连接接入层和核心层，将众多的接入层接入点汇集起来，屏蔽接入层对核心层的影响。汇聚层需要实现一些网络策略，包括提供路由、实现包过滤、网络安全、创建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并实现</a:t>
            </a:r>
            <a:r>
              <a:rPr lang="en-US" altLang="zh-CN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间路由、分割广播域、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接入等。汇聚层交换机仍需要较高性能和比较丰富的功能。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接入层（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Layer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）又称为桌面层，提供用户或工作站的网络接入，用户可以通过接入层访问网络设备。接入层交换机的数量较多，在设备选择上需要选择易于使用和维护、具有较高性价比和高端口密度的交换机。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2.1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5090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背景知识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180" y="1211621"/>
            <a:ext cx="10300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/>
              <a:t>        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分层设计的主要优点：（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）把复杂的网络问题进行层次分割，每层次执行特定的功能，使复杂的网络问题更易于解决；（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）各层间相对独立，某一层的拓扑结构变化不会影响到其它层；（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）使用分层模型设计的网络更易于实现和维护，具有更好的可扩展性。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79425" y="711835"/>
            <a:ext cx="10518140" cy="36394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269875"/>
            <a:r>
              <a:rPr lang="en-US" altLang="zh-CN" sz="2800" b="1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2．</a:t>
            </a:r>
            <a:r>
              <a:rPr lang="zh-CN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冗余网络</a:t>
            </a: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269875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/>
              <a:t>       </a:t>
            </a:r>
            <a:r>
              <a:rPr lang="zh-CN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些企业的网络对于稳定性要求很高（例如服务类企业、证券等等），一旦网络出现故障（即使很短的时间）就会造成很大的损失。所以网络的稳定性对于大多数企业网络都是很重要的。为了增强企业网络的稳定性，往往会在网络中使用冗余链路，当其中一条链路出现故障时，另外一条链路仍然可以保证网络的正常通信。</a:t>
            </a:r>
            <a:endParaRPr lang="zh-CN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269875" algn="l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1050" b="0" u="none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>
          <a:xfrm>
            <a:off x="0" y="225173"/>
            <a:ext cx="357039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50475" y="333076"/>
              </a:cxn>
              <a:cxn ang="0">
                <a:pos x="350475" y="314571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9" h="1050">
                <a:moveTo>
                  <a:pt x="0" y="1050"/>
                </a:moveTo>
                <a:lnTo>
                  <a:pt x="510" y="540"/>
                </a:lnTo>
                <a:cubicBezTo>
                  <a:pt x="519" y="532"/>
                  <a:pt x="519" y="518"/>
                  <a:pt x="510" y="510"/>
                </a:cubicBezTo>
                <a:lnTo>
                  <a:pt x="0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57646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>
          <a:xfrm>
            <a:off x="0" y="64902"/>
            <a:ext cx="355452" cy="647430"/>
          </a:xfrm>
          <a:custGeom>
            <a:avLst/>
            <a:gdLst/>
            <a:ahLst/>
            <a:cxnLst>
              <a:cxn ang="0">
                <a:pos x="0" y="647647"/>
              </a:cxn>
              <a:cxn ang="0">
                <a:pos x="348376" y="334607"/>
              </a:cxn>
              <a:cxn ang="0">
                <a:pos x="348376" y="313040"/>
              </a:cxn>
              <a:cxn ang="0">
                <a:pos x="0" y="0"/>
              </a:cxn>
              <a:cxn ang="0">
                <a:pos x="0" y="647647"/>
              </a:cxn>
            </a:cxnLst>
            <a:rect l="0" t="0" r="0" b="0"/>
            <a:pathLst>
              <a:path w="518" h="1051">
                <a:moveTo>
                  <a:pt x="0" y="1051"/>
                </a:moveTo>
                <a:lnTo>
                  <a:pt x="508" y="543"/>
                </a:lnTo>
                <a:cubicBezTo>
                  <a:pt x="518" y="533"/>
                  <a:pt x="518" y="518"/>
                  <a:pt x="508" y="508"/>
                </a:cubicBezTo>
                <a:lnTo>
                  <a:pt x="0" y="0"/>
                </a:lnTo>
                <a:lnTo>
                  <a:pt x="0" y="105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79425" y="711835"/>
            <a:ext cx="10518140" cy="64094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9875" algn="l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269875"/>
            <a:r>
              <a:rPr lang="en-US" altLang="zh-CN" sz="2800" b="1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3．</a:t>
            </a:r>
            <a:r>
              <a:rPr lang="en-US" altLang="zh-CN" sz="2800" dirty="0"/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HSRP</a:t>
            </a:r>
            <a:r>
              <a:rPr lang="zh-CN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协议</a:t>
            </a: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269875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HSRP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协议用于解决冗余网络中的路由问题。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 Standby Routing Protocol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（热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备份路由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协议）的缩写，它是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Cisco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公司的私有协议，而与此相对应的标准协议是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IETF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制定的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协议。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是一种容错协议，它能够在主机设置的默认网关路由器失效时，及时地由另一台路由器来替代，从而保证通信的连续性和可靠性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协议的网络中，主机的缺省网关指向一台虚拟的路由器，该虚拟路由器有一个虚拟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地址和一个虚拟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 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地址。虚拟路由器由一组路由器组成的，这组路由器称为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备份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。备份组由一台活跃路由器、一台备份路由器，以及群众路由器构成。一般情况下，一旦活跃路由器出现故障，备份路由器将成为活跃路由器，然后在备份组内选举组内的另一台路由器为备份路由器。主机把需要转发的数据包发往虚拟路由器，而实际负责转发数据包的是活跃路由器。活跃路由器故障时，备份路由器能快速替代活跃路由器，为网络中的主机提供数据包的转发任务，保证通信的连续性。通过共享一个虚拟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地址和虚拟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地址，两台或者多台路由器可以作为一台虚拟路由器。虚拟路由器并不是实际存在的，但它是作为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HSRP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组中相互备份的路由器的公共默认网关。网络中的主机默认网关必须设置为虚拟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地址。</a:t>
            </a:r>
            <a:endParaRPr lang="zh-CN" alt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269875" algn="l"/>
            <a:endParaRPr lang="en-US" altLang="zh-CN" sz="2400" b="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269875" algn="l"/>
            <a:r>
              <a:rPr lang="en-US" altLang="zh-CN" sz="1050" b="0" u="none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979338" y="2269021"/>
            <a:ext cx="1212345" cy="2475469"/>
          </a:xfrm>
          <a:custGeom>
            <a:avLst/>
            <a:gdLst/>
            <a:ahLst/>
            <a:cxnLst>
              <a:cxn ang="0">
                <a:pos x="1212850" y="2476500"/>
              </a:cxn>
              <a:cxn ang="0">
                <a:pos x="19017" y="1273020"/>
              </a:cxn>
              <a:cxn ang="0">
                <a:pos x="19017" y="1202770"/>
              </a:cxn>
              <a:cxn ang="0">
                <a:pos x="1212850" y="0"/>
              </a:cxn>
              <a:cxn ang="0">
                <a:pos x="1212850" y="2476500"/>
              </a:cxn>
            </a:cxnLst>
            <a:rect l="0" t="0" r="0" b="0"/>
            <a:pathLst>
              <a:path w="1722" h="3490">
                <a:moveTo>
                  <a:pt x="1722" y="3490"/>
                </a:moveTo>
                <a:lnTo>
                  <a:pt x="27" y="1794"/>
                </a:lnTo>
                <a:cubicBezTo>
                  <a:pt x="0" y="1767"/>
                  <a:pt x="0" y="1723"/>
                  <a:pt x="27" y="1695"/>
                </a:cubicBezTo>
                <a:lnTo>
                  <a:pt x="1722" y="0"/>
                </a:lnTo>
                <a:lnTo>
                  <a:pt x="1722" y="349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0982512" y="1773928"/>
            <a:ext cx="1209171" cy="2475469"/>
          </a:xfrm>
          <a:custGeom>
            <a:avLst/>
            <a:gdLst>
              <a:gd name="T0" fmla="*/ 1718 w 1718"/>
              <a:gd name="T1" fmla="*/ 3490 h 3490"/>
              <a:gd name="T2" fmla="*/ 32 w 1718"/>
              <a:gd name="T3" fmla="*/ 1803 h 3490"/>
              <a:gd name="T4" fmla="*/ 32 w 1718"/>
              <a:gd name="T5" fmla="*/ 1687 h 3490"/>
              <a:gd name="T6" fmla="*/ 1718 w 1718"/>
              <a:gd name="T7" fmla="*/ 0 h 3490"/>
              <a:gd name="T8" fmla="*/ 1718 w 1718"/>
              <a:gd name="T9" fmla="*/ 3490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3490">
                <a:moveTo>
                  <a:pt x="1718" y="3490"/>
                </a:moveTo>
                <a:lnTo>
                  <a:pt x="32" y="1803"/>
                </a:lnTo>
                <a:cubicBezTo>
                  <a:pt x="0" y="1771"/>
                  <a:pt x="0" y="1719"/>
                  <a:pt x="32" y="1687"/>
                </a:cubicBezTo>
                <a:lnTo>
                  <a:pt x="1718" y="0"/>
                </a:lnTo>
                <a:lnTo>
                  <a:pt x="1718" y="3490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382270" y="80010"/>
            <a:ext cx="16935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ea"/>
                <a:ea typeface="+mj-ea"/>
                <a:cs typeface="宋体" panose="02010600030101010101" pitchFamily="2" charset="-122"/>
              </a:rPr>
              <a:t>2.2</a:t>
            </a:r>
            <a:endParaRPr kumimoji="0" lang="en-US" altLang="zh-CN" sz="60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635" y="191214"/>
            <a:ext cx="6521908" cy="7829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4825" y="191135"/>
            <a:ext cx="1449070" cy="756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6594" y="0"/>
              </a:cxn>
              <a:cxn ang="0">
                <a:pos x="1926594" y="461131"/>
              </a:cxn>
              <a:cxn ang="0">
                <a:pos x="1887930" y="461131"/>
              </a:cxn>
              <a:cxn ang="0">
                <a:pos x="1887930" y="38702"/>
              </a:cxn>
              <a:cxn ang="0">
                <a:pos x="38664" y="38702"/>
              </a:cxn>
              <a:cxn ang="0">
                <a:pos x="38664" y="1889814"/>
              </a:cxn>
              <a:cxn ang="0">
                <a:pos x="1887930" y="1889814"/>
              </a:cxn>
              <a:cxn ang="0">
                <a:pos x="1887930" y="1343044"/>
              </a:cxn>
              <a:cxn ang="0">
                <a:pos x="1926594" y="1343044"/>
              </a:cxn>
              <a:cxn ang="0">
                <a:pos x="1926594" y="1928516"/>
              </a:cxn>
              <a:cxn ang="0">
                <a:pos x="0" y="1928516"/>
              </a:cxn>
              <a:cxn ang="0">
                <a:pos x="0" y="0"/>
              </a:cxn>
            </a:cxnLst>
            <a:rect l="0" t="0" r="0" b="0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80" y="1645920"/>
            <a:ext cx="9523861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800" dirty="0">
              <a:sym typeface="+mn-ea"/>
            </a:endParaRPr>
          </a:p>
          <a:p>
            <a:r>
              <a:rPr lang="zh-CN" altLang="zh-CN" sz="2800" dirty="0"/>
              <a:t>① 了解一般企业网络的三层架构模型；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② 了解三层架构企业网络内部的通信流程；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③ 理解双核心路由的热备份和负载均衡；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2"/>
  <p:tag name="KSO_WM_UNIT_TYPE" val="a"/>
  <p:tag name="KSO_WM_UNIT_INDEX" val="1"/>
  <p:tag name="KSO_WM_UNIT_ID" val="custom160192_30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EMPLATE_CATEGORY" val="custom"/>
  <p:tag name="KSO_WM_TEMPLATE_INDEX" val="160192"/>
  <p:tag name="KSO_WM_TAG_VERSION" val="1.0"/>
  <p:tag name="KSO_WM_SLIDE_ID" val="custom16019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PP_MARK_KEY" val="fbc581fe-375a-4e6e-baa5-8b4d76ac608a"/>
  <p:tag name="COMMONDATA" val="eyJoZGlkIjoiZGUxNjZjNDdhNjZmNGJlMTRhMDZhYTdjMjE2NGEwMGIifQ==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自定义 1">
      <a:dk1>
        <a:srgbClr val="2A495A"/>
      </a:dk1>
      <a:lt1>
        <a:srgbClr val="00A2C2"/>
      </a:lt1>
      <a:dk2>
        <a:srgbClr val="F6A514"/>
      </a:dk2>
      <a:lt2>
        <a:srgbClr val="F3F3F3"/>
      </a:lt2>
      <a:accent1>
        <a:srgbClr val="43BAB3"/>
      </a:accent1>
      <a:accent2>
        <a:srgbClr val="FB7D6E"/>
      </a:accent2>
      <a:accent3>
        <a:srgbClr val="4E4B49"/>
      </a:accent3>
      <a:accent4>
        <a:srgbClr val="00A2C2"/>
      </a:accent4>
      <a:accent5>
        <a:srgbClr val="F6A514"/>
      </a:accent5>
      <a:accent6>
        <a:srgbClr val="4E4B49"/>
      </a:accent6>
      <a:hlink>
        <a:srgbClr val="F3F3F3"/>
      </a:hlink>
      <a:folHlink>
        <a:srgbClr val="59595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向天歌稻壳儿模板22xin">
  <a:themeElements>
    <a:clrScheme name="自定义 1">
      <a:dk1>
        <a:srgbClr val="434343"/>
      </a:dk1>
      <a:lt1>
        <a:srgbClr val="FFFFFF"/>
      </a:lt1>
      <a:dk2>
        <a:srgbClr val="434343"/>
      </a:dk2>
      <a:lt2>
        <a:srgbClr val="FFFFFF"/>
      </a:lt2>
      <a:accent1>
        <a:srgbClr val="0070C0"/>
      </a:accent1>
      <a:accent2>
        <a:srgbClr val="37B4C9"/>
      </a:accent2>
      <a:accent3>
        <a:srgbClr val="FFC000"/>
      </a:accent3>
      <a:accent4>
        <a:srgbClr val="9D8663"/>
      </a:accent4>
      <a:accent5>
        <a:srgbClr val="78AF59"/>
      </a:accent5>
      <a:accent6>
        <a:srgbClr val="AA4056"/>
      </a:accent6>
      <a:hlink>
        <a:srgbClr val="ED7D31"/>
      </a:hlink>
      <a:folHlink>
        <a:srgbClr val="7030A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4145</Words>
  <Application>WPS 演示</Application>
  <PresentationFormat>宽屏</PresentationFormat>
  <Paragraphs>211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仿宋_GB2312</vt:lpstr>
      <vt:lpstr>仿宋</vt:lpstr>
      <vt:lpstr>黑体</vt:lpstr>
      <vt:lpstr>Calibri</vt:lpstr>
      <vt:lpstr>Arial Unicode MS</vt:lpstr>
      <vt:lpstr>1_默认设计模板</vt:lpstr>
      <vt:lpstr>5_默认设计模板</vt:lpstr>
      <vt:lpstr>2_默认设计模板</vt:lpstr>
      <vt:lpstr>向天歌稻壳儿模板22xin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mcs</dc:creator>
  <cp:lastModifiedBy>`be the Best/</cp:lastModifiedBy>
  <cp:revision>29</cp:revision>
  <dcterms:created xsi:type="dcterms:W3CDTF">2016-09-30T07:07:00Z</dcterms:created>
  <dcterms:modified xsi:type="dcterms:W3CDTF">2023-03-20T03:12:54Z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3790876EC8964652A5AE96EED0FEA177</vt:lpwstr>
  </property>
</Properties>
</file>