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BABD45A-5A3D-4486-88B1-C19A8679F269}">
  <a:tblStyle styleId="{1BABD45A-5A3D-4486-88B1-C19A8679F2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Nithin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c78ce8dd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c78ce8dd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Nithin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c636dfa34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c636dfa34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Klaus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c78ce8dd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c78ce8dd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/>
              <a:t>Klaus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c78ce8d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c78ce8d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c78ce8dde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c78ce8dd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Klaus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c78ce8dd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c78ce8dd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c78ce8dde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c78ce8dde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c78ce8dde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c78ce8dde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c636dfa3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c636dfa3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Leonardo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af1484f3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af1484f3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/>
              <a:t>Leonardo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f87997393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f87997393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Nithin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c636dfa3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c636dfa3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/>
              <a:t>Leonardo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b58a2c6b5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b58a2c6b5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/>
              <a:t>Leonardo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c636dfa3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c636dfa3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Nithin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c636dfa3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c636dfa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/>
              <a:t>Nithin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c636dfa34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c636dfa34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/>
              <a:t>Klaus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c636dfa34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c636dfa34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/>
              <a:t>Nithin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c636dfa3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c636dfa3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/>
              <a:t>Nithin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c636dfa34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c636dfa34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/>
              <a:t>Nithin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c78ce8dde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c78ce8dde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/>
              <a:t>Klaus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C">
  <p:cSld name="SECTION_HEADER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32" name="Google Shape;13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51" name="Google Shape;151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3">
  <p:cSld name="TITLE_AND_BODY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153" name="Google Shape;153;p14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154" name="Google Shape;15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14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57" name="Google Shape;157;p14">
            <a:hlinkClick action="ppaction://hlinksldjump" r:id="rId3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>
            <a:hlinkClick action="ppaction://hlinksldjump" r:id="rId4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>
            <a:hlinkClick action="ppaction://hlinksldjump" r:id="rId5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>
            <a:hlinkClick action="ppaction://hlinksldjump" r:id="rId6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2" name="Google Shape;162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1">
  <p:cSld name="TITLE_AND_BODY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6" name="Google Shape;166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15">
            <a:hlinkClick action="ppaction://hlinksldjump"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>
            <a:hlinkClick action="ppaction://hlinksldjump"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>
            <a:hlinkClick action="ppaction://hlinksldjump"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>
            <a:hlinkClick action="ppaction://hlinksldjump"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73" name="Google Shape;173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5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6" name="Google Shape;1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2">
  <p:cSld name="TITLE_AND_BODY_2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>
            <a:hlinkClick action="ppaction://hlinksldjump"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>
            <a:hlinkClick action="ppaction://hlinksldjump"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>
            <a:hlinkClick action="ppaction://hlinksldjump"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>
            <a:hlinkClick action="ppaction://hlinksldjump"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5" name="Google Shape;185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8" name="Google Shape;1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EY19hCWD4ROF3BvpyBAwfWgigmNv7u4f/view" TargetMode="External"/><Relationship Id="rId4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0WC-Ixvd-ARfWp13ysfS8NMh8TSffj2x/view" TargetMode="External"/><Relationship Id="rId4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Ef7FvFShCRbm8l18CVn4s5yOQ40nukAO/view" TargetMode="External"/><Relationship Id="rId4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ctrTitle"/>
          </p:nvPr>
        </p:nvSpPr>
        <p:spPr>
          <a:xfrm>
            <a:off x="3537150" y="1578400"/>
            <a:ext cx="59529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EC Research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F</a:t>
            </a:r>
            <a:r>
              <a:rPr lang="it" sz="3000"/>
              <a:t>inal Presentation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 txBox="1"/>
          <p:nvPr>
            <p:ph idx="1" type="subTitle"/>
          </p:nvPr>
        </p:nvSpPr>
        <p:spPr>
          <a:xfrm>
            <a:off x="4119400" y="3900775"/>
            <a:ext cx="46743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GROUP-D</a:t>
            </a:r>
            <a:endParaRPr/>
          </a:p>
          <a:p>
            <a:pPr indent="0" lvl="0" marL="2743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Nithin Holla</a:t>
            </a:r>
            <a:endParaRPr/>
          </a:p>
          <a:p>
            <a:pPr indent="0" lvl="0" marL="2743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Klaus Ondrag</a:t>
            </a:r>
            <a:endParaRPr/>
          </a:p>
          <a:p>
            <a:pPr indent="0" lvl="0" marL="2743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Leonardo Romor</a:t>
            </a:r>
            <a:endParaRPr/>
          </a:p>
          <a:p>
            <a:pPr indent="0" lvl="0" marL="2743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</p:txBody>
      </p:sp>
      <p:sp>
        <p:nvSpPr>
          <p:cNvPr id="197" name="Google Shape;1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title"/>
          </p:nvPr>
        </p:nvSpPr>
        <p:spPr>
          <a:xfrm>
            <a:off x="526550" y="195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</a:t>
            </a:r>
            <a:endParaRPr/>
          </a:p>
        </p:txBody>
      </p:sp>
      <p:sp>
        <p:nvSpPr>
          <p:cNvPr id="260" name="Google Shape;260;p26"/>
          <p:cNvSpPr txBox="1"/>
          <p:nvPr/>
        </p:nvSpPr>
        <p:spPr>
          <a:xfrm>
            <a:off x="91950" y="716400"/>
            <a:ext cx="5040000" cy="3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 sz="1800">
                <a:solidFill>
                  <a:schemeClr val="lt1"/>
                </a:solidFill>
              </a:rPr>
              <a:t>Population converged</a:t>
            </a:r>
            <a:r>
              <a:rPr lang="it" sz="1800">
                <a:solidFill>
                  <a:schemeClr val="lt1"/>
                </a:solidFill>
              </a:rPr>
              <a:t> to snakes again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 sz="1800">
                <a:solidFill>
                  <a:schemeClr val="lt1"/>
                </a:solidFill>
              </a:rPr>
              <a:t>Almost all descriptors insignificant, so not promising to pursue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 sz="1800">
                <a:solidFill>
                  <a:schemeClr val="lt1"/>
                </a:solidFill>
              </a:rPr>
              <a:t>Greater number of sensors utilized - significant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 sz="1800">
                <a:solidFill>
                  <a:schemeClr val="lt1"/>
                </a:solidFill>
              </a:rPr>
              <a:t>Perhaps helps them avoid obstacles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 sz="1800">
                <a:solidFill>
                  <a:schemeClr val="lt1"/>
                </a:solidFill>
              </a:rPr>
              <a:t>Bias is strong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 sz="1800">
                <a:solidFill>
                  <a:schemeClr val="lt1"/>
                </a:solidFill>
              </a:rPr>
              <a:t>No learning - so controller unfit for managing multiple limbs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graphicFrame>
        <p:nvGraphicFramePr>
          <p:cNvPr id="261" name="Google Shape;261;p26"/>
          <p:cNvGraphicFramePr/>
          <p:nvPr/>
        </p:nvGraphicFramePr>
        <p:xfrm>
          <a:off x="6016600" y="67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{1BABD45A-5A3D-4486-88B1-C19A8679F269}</a:tableStyleId>
              </a:tblPr>
              <a:tblGrid>
                <a:gridCol w="1502275"/>
                <a:gridCol w="1502275"/>
              </a:tblGrid>
              <a:tr h="5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Descriptor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Wilcoxon p value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Branching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0.423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Connectivity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Connectivity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0.057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Coverage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0.834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Effective joints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Length ratio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0.690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u="sng"/>
                        <a:t>Sensors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u="sng"/>
                        <a:t>0.017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Symmetry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0.797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Total components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62" name="Google Shape;26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63" name="Google Shape;2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575" y="3157775"/>
            <a:ext cx="1863950" cy="18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687900" y="1917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EXPERIMENT 3</a:t>
            </a:r>
            <a:endParaRPr/>
          </a:p>
        </p:txBody>
      </p:sp>
      <p:sp>
        <p:nvSpPr>
          <p:cNvPr id="269" name="Google Shape;26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>
            <p:ph type="title"/>
          </p:nvPr>
        </p:nvSpPr>
        <p:spPr>
          <a:xfrm>
            <a:off x="526550" y="347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Description</a:t>
            </a:r>
            <a:endParaRPr/>
          </a:p>
        </p:txBody>
      </p:sp>
      <p:graphicFrame>
        <p:nvGraphicFramePr>
          <p:cNvPr id="275" name="Google Shape;275;p28"/>
          <p:cNvGraphicFramePr/>
          <p:nvPr/>
        </p:nvGraphicFramePr>
        <p:xfrm>
          <a:off x="526550" y="103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{1BABD45A-5A3D-4486-88B1-C19A8679F269}</a:tableStyleId>
              </a:tblPr>
              <a:tblGrid>
                <a:gridCol w="2220225"/>
                <a:gridCol w="2278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Environment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Concentric trenches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No. of Generations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50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Population size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50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Evaluation period 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120s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Fitness function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Speed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No. of runs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10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6" name="Google Shape;27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77" name="Google Shape;2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925" y="1947322"/>
            <a:ext cx="4119076" cy="3196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83" name="Google Shape;2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337" y="649325"/>
            <a:ext cx="6369632" cy="440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9"/>
          <p:cNvSpPr txBox="1"/>
          <p:nvPr>
            <p:ph type="title"/>
          </p:nvPr>
        </p:nvSpPr>
        <p:spPr>
          <a:xfrm>
            <a:off x="526550" y="347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/>
          <p:nvPr>
            <p:ph type="title"/>
          </p:nvPr>
        </p:nvSpPr>
        <p:spPr>
          <a:xfrm>
            <a:off x="526550" y="347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</a:t>
            </a:r>
            <a:endParaRPr/>
          </a:p>
        </p:txBody>
      </p:sp>
      <p:sp>
        <p:nvSpPr>
          <p:cNvPr id="290" name="Google Shape;29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graphicFrame>
        <p:nvGraphicFramePr>
          <p:cNvPr id="291" name="Google Shape;291;p30"/>
          <p:cNvGraphicFramePr/>
          <p:nvPr/>
        </p:nvGraphicFramePr>
        <p:xfrm>
          <a:off x="5135450" y="62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{1BABD45A-5A3D-4486-88B1-C19A8679F269}</a:tableStyleId>
              </a:tblPr>
              <a:tblGrid>
                <a:gridCol w="1502275"/>
                <a:gridCol w="1502275"/>
              </a:tblGrid>
              <a:tr h="5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Descriptor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Wilcoxon p value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Branching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0.368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u="sng"/>
                        <a:t>Connectivity 1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u="sng"/>
                        <a:t>0.023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u="sng"/>
                        <a:t>Connectivity 2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u="sng"/>
                        <a:t>0.043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Coverage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Effective joints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u="sng"/>
                        <a:t>Length ratio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u="sng"/>
                        <a:t>0.011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u="sng"/>
                        <a:t>Sensors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u="sng"/>
                        <a:t>0.002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Symmetry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Total components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0.052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92" name="Google Shape;2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50" y="874000"/>
            <a:ext cx="4141351" cy="414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98" name="Google Shape;298;p31"/>
          <p:cNvSpPr txBox="1"/>
          <p:nvPr>
            <p:ph type="title"/>
          </p:nvPr>
        </p:nvSpPr>
        <p:spPr>
          <a:xfrm>
            <a:off x="305550" y="672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L-Snakes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Nov2018</a:t>
            </a:r>
            <a:endParaRPr/>
          </a:p>
        </p:txBody>
      </p:sp>
      <p:pic>
        <p:nvPicPr>
          <p:cNvPr id="299" name="Google Shape;299;p31" title="L-Snakes-origina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05" name="Google Shape;305;p32"/>
          <p:cNvSpPr txBox="1"/>
          <p:nvPr>
            <p:ph type="title"/>
          </p:nvPr>
        </p:nvSpPr>
        <p:spPr>
          <a:xfrm>
            <a:off x="299350" y="668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L-Snakes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/>
              <a:t>Jan2019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32" title="L-Snakes-new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12" name="Google Shape;312;p33"/>
          <p:cNvSpPr txBox="1"/>
          <p:nvPr>
            <p:ph type="title"/>
          </p:nvPr>
        </p:nvSpPr>
        <p:spPr>
          <a:xfrm>
            <a:off x="299350" y="668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</a:t>
            </a:r>
            <a:r>
              <a:rPr lang="it"/>
              <a:t>-Snakes </a:t>
            </a:r>
            <a:endParaRPr/>
          </a:p>
        </p:txBody>
      </p:sp>
      <p:pic>
        <p:nvPicPr>
          <p:cNvPr id="313" name="Google Shape;313;p33" title="I-Snakes-wiggl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/>
          <p:nvPr>
            <p:ph type="title"/>
          </p:nvPr>
        </p:nvSpPr>
        <p:spPr>
          <a:xfrm>
            <a:off x="572850" y="421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OTHER CONTRIBUTIONS</a:t>
            </a:r>
            <a:endParaRPr/>
          </a:p>
        </p:txBody>
      </p:sp>
      <p:pic>
        <p:nvPicPr>
          <p:cNvPr id="319" name="Google Shape;3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025" y="1335975"/>
            <a:ext cx="5861251" cy="30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4"/>
          <p:cNvSpPr txBox="1"/>
          <p:nvPr/>
        </p:nvSpPr>
        <p:spPr>
          <a:xfrm>
            <a:off x="234175" y="1168650"/>
            <a:ext cx="28056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</a:rPr>
              <a:t>High-throughput system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 sz="1800">
                <a:solidFill>
                  <a:schemeClr val="lt1"/>
                </a:solidFill>
              </a:rPr>
            </a:br>
            <a:r>
              <a:rPr lang="it">
                <a:solidFill>
                  <a:schemeClr val="lt1"/>
                </a:solidFill>
              </a:rPr>
              <a:t>Multiple simulations running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concurrently on sandboxed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environments: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it">
                <a:solidFill>
                  <a:schemeClr val="lt1"/>
                </a:solidFill>
              </a:rPr>
              <a:t>Automatic installation of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the required dependencies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it">
                <a:solidFill>
                  <a:schemeClr val="lt1"/>
                </a:solidFill>
              </a:rPr>
              <a:t>Highly customizable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simulations thanks to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docker volumes.</a:t>
            </a:r>
            <a:br>
              <a:rPr lang="it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321" name="Google Shape;32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Procedural terrain generation</a:t>
            </a:r>
            <a:endParaRPr/>
          </a:p>
        </p:txBody>
      </p:sp>
      <p:pic>
        <p:nvPicPr>
          <p:cNvPr id="327" name="Google Shape;3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600" y="1206050"/>
            <a:ext cx="6277066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/>
        </p:nvSpPr>
        <p:spPr>
          <a:xfrm>
            <a:off x="1297500" y="1132625"/>
            <a:ext cx="70389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1294300" y="2064601"/>
            <a:ext cx="3018300" cy="20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Environments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Experimental Setup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Other Contributions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it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Conclusion and Future Work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/>
          <p:nvPr>
            <p:ph type="title"/>
          </p:nvPr>
        </p:nvSpPr>
        <p:spPr>
          <a:xfrm>
            <a:off x="630350" y="341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 AND FUTURE WORK</a:t>
            </a:r>
            <a:endParaRPr/>
          </a:p>
        </p:txBody>
      </p:sp>
      <p:sp>
        <p:nvSpPr>
          <p:cNvPr id="334" name="Google Shape;334;p36"/>
          <p:cNvSpPr txBox="1"/>
          <p:nvPr/>
        </p:nvSpPr>
        <p:spPr>
          <a:xfrm>
            <a:off x="233975" y="1963950"/>
            <a:ext cx="81483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 sz="1800">
                <a:solidFill>
                  <a:schemeClr val="lt1"/>
                </a:solidFill>
              </a:rPr>
              <a:t>Run experiments with 100 generations / 100 population size / 10 times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 sz="1800">
                <a:solidFill>
                  <a:schemeClr val="lt1"/>
                </a:solidFill>
              </a:rPr>
              <a:t>Introduce scaffolding for both mountain and trench environments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 sz="1800">
                <a:solidFill>
                  <a:schemeClr val="lt1"/>
                </a:solidFill>
              </a:rPr>
              <a:t>Improve the high-throughput system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 sz="1800">
                <a:solidFill>
                  <a:schemeClr val="lt1"/>
                </a:solidFill>
              </a:rPr>
              <a:t>Incorporate learning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35" name="Google Shape;33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/>
          <p:nvPr/>
        </p:nvSpPr>
        <p:spPr>
          <a:xfrm>
            <a:off x="1386150" y="1962150"/>
            <a:ext cx="5701972" cy="799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93C47D"/>
                </a:solidFill>
                <a:latin typeface="Arial"/>
              </a:rPr>
              <a:t>Thank you!</a:t>
            </a:r>
          </a:p>
        </p:txBody>
      </p:sp>
      <p:sp>
        <p:nvSpPr>
          <p:cNvPr id="341" name="Google Shape;34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type="title"/>
          </p:nvPr>
        </p:nvSpPr>
        <p:spPr>
          <a:xfrm>
            <a:off x="687900" y="1917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EXPERIMENT 1</a:t>
            </a:r>
            <a:endParaRPr/>
          </a:p>
        </p:txBody>
      </p:sp>
      <p:sp>
        <p:nvSpPr>
          <p:cNvPr id="210" name="Google Shape;2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/>
        </p:nvSpPr>
        <p:spPr>
          <a:xfrm>
            <a:off x="241625" y="1943300"/>
            <a:ext cx="3854700" cy="23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 sz="1800">
                <a:solidFill>
                  <a:schemeClr val="lt1"/>
                </a:solidFill>
              </a:rPr>
              <a:t>Challenging environment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 sz="1800">
                <a:solidFill>
                  <a:schemeClr val="lt1"/>
                </a:solidFill>
              </a:rPr>
              <a:t>Limbs would ideally help in ascending/descending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 sz="1800">
                <a:solidFill>
                  <a:schemeClr val="lt1"/>
                </a:solidFill>
              </a:rPr>
              <a:t>Expect complex morphologies 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6" name="Google Shape;216;p20"/>
          <p:cNvSpPr txBox="1"/>
          <p:nvPr/>
        </p:nvSpPr>
        <p:spPr>
          <a:xfrm>
            <a:off x="152400" y="189075"/>
            <a:ext cx="70389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MOUNTAIN ENVIRONMENT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7" name="Google Shape;2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05100"/>
            <a:ext cx="4450275" cy="32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type="title"/>
          </p:nvPr>
        </p:nvSpPr>
        <p:spPr>
          <a:xfrm>
            <a:off x="526550" y="347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Description</a:t>
            </a:r>
            <a:endParaRPr/>
          </a:p>
        </p:txBody>
      </p:sp>
      <p:graphicFrame>
        <p:nvGraphicFramePr>
          <p:cNvPr id="224" name="Google Shape;224;p21"/>
          <p:cNvGraphicFramePr/>
          <p:nvPr/>
        </p:nvGraphicFramePr>
        <p:xfrm>
          <a:off x="526550" y="149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{1BABD45A-5A3D-4486-88B1-C19A8679F269}</a:tableStyleId>
              </a:tblPr>
              <a:tblGrid>
                <a:gridCol w="2220225"/>
                <a:gridCol w="2278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Environment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Mountain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No. of Generations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50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Population size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50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Evaluation period 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30s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Fitness function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Speed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No. of runs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10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5" name="Google Shape;2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526550" y="347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</a:t>
            </a:r>
            <a:endParaRPr/>
          </a:p>
        </p:txBody>
      </p:sp>
      <p:sp>
        <p:nvSpPr>
          <p:cNvPr id="231" name="Google Shape;231;p22"/>
          <p:cNvSpPr txBox="1"/>
          <p:nvPr/>
        </p:nvSpPr>
        <p:spPr>
          <a:xfrm>
            <a:off x="586850" y="1978900"/>
            <a:ext cx="4292100" cy="18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 sz="1800">
                <a:solidFill>
                  <a:schemeClr val="lt1"/>
                </a:solidFill>
              </a:rPr>
              <a:t>Population converged to snakes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 sz="1800">
                <a:solidFill>
                  <a:schemeClr val="lt1"/>
                </a:solidFill>
              </a:rPr>
              <a:t>No statistical significance for any of the descriptors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32" name="Google Shape;2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>
            <p:ph type="title"/>
          </p:nvPr>
        </p:nvSpPr>
        <p:spPr>
          <a:xfrm>
            <a:off x="687900" y="1917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EXPERIMENT 2</a:t>
            </a:r>
            <a:endParaRPr/>
          </a:p>
        </p:txBody>
      </p:sp>
      <p:sp>
        <p:nvSpPr>
          <p:cNvPr id="238" name="Google Shape;2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526550" y="347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 new fitness function</a:t>
            </a:r>
            <a:endParaRPr/>
          </a:p>
        </p:txBody>
      </p:sp>
      <p:sp>
        <p:nvSpPr>
          <p:cNvPr id="244" name="Google Shape;244;p24"/>
          <p:cNvSpPr txBox="1"/>
          <p:nvPr/>
        </p:nvSpPr>
        <p:spPr>
          <a:xfrm>
            <a:off x="828475" y="1461350"/>
            <a:ext cx="37167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45" name="Google Shape;2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875" y="2024425"/>
            <a:ext cx="4327684" cy="30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4"/>
          <p:cNvSpPr txBox="1"/>
          <p:nvPr/>
        </p:nvSpPr>
        <p:spPr>
          <a:xfrm>
            <a:off x="460225" y="928225"/>
            <a:ext cx="73950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 sz="1800">
                <a:solidFill>
                  <a:schemeClr val="lt1"/>
                </a:solidFill>
              </a:rPr>
              <a:t>Need to award vertical movement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 sz="1800">
                <a:solidFill>
                  <a:schemeClr val="lt1"/>
                </a:solidFill>
              </a:rPr>
              <a:t>Weighted mean of horizontal and vertical displacement velocity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 sz="1800">
                <a:solidFill>
                  <a:schemeClr val="lt1"/>
                </a:solidFill>
              </a:rPr>
              <a:t>Parameter 𝛂 controls importance of vertical velocity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7" name="Google Shape;2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type="title"/>
          </p:nvPr>
        </p:nvSpPr>
        <p:spPr>
          <a:xfrm>
            <a:off x="526550" y="347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Description</a:t>
            </a:r>
            <a:endParaRPr/>
          </a:p>
        </p:txBody>
      </p:sp>
      <p:graphicFrame>
        <p:nvGraphicFramePr>
          <p:cNvPr id="253" name="Google Shape;253;p25"/>
          <p:cNvGraphicFramePr/>
          <p:nvPr/>
        </p:nvGraphicFramePr>
        <p:xfrm>
          <a:off x="526550" y="149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{1BABD45A-5A3D-4486-88B1-C19A8679F269}</a:tableStyleId>
              </a:tblPr>
              <a:tblGrid>
                <a:gridCol w="2614950"/>
                <a:gridCol w="31434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Environment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Mountain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No. of Generations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50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Population size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50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Evaluation period 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6</a:t>
                      </a:r>
                      <a:r>
                        <a:rPr lang="it" sz="1800">
                          <a:solidFill>
                            <a:schemeClr val="lt1"/>
                          </a:solidFill>
                        </a:rPr>
                        <a:t>0s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Fitness function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Modified speed with </a:t>
                      </a:r>
                      <a:r>
                        <a:rPr lang="it" sz="1800">
                          <a:solidFill>
                            <a:schemeClr val="lt1"/>
                          </a:solidFill>
                        </a:rPr>
                        <a:t>𝛂 = 0.9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No. of runs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lt1"/>
                          </a:solidFill>
                        </a:rPr>
                        <a:t>5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4" name="Google Shape;25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