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4CDD5-F844-4D14-8DB5-B9E0D5834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9CF39-14E5-4E52-800D-641690651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2BBBF9-5B4D-4E18-B59C-8A9F7CA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F6A5F0-3924-49E5-96D4-7BBD2DC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3606AF-A6C4-42F9-A378-BC88705B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0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CB3E8-E454-45A9-80B9-CFBA839A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4DD3B25-CFC4-43FC-8B33-00B2360E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67E631-827A-4D66-83D4-3B9C2C4D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42A0F0-9115-4CBA-ABBC-1BBE2390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86D362-622F-499D-AE0E-479BDF77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8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F0A517-303B-4194-BC2D-872009029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AE362F-5DB2-4CE4-838E-0CA636DA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EE06C0-70F7-48AE-B681-26650906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B83FB4-3E11-41D6-802E-D497C9E6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4560F1-C7A8-41C0-BE9E-363AC766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F9B40-B886-41A3-8702-D7F04E66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98FAD-90A3-4D2C-A835-BBD69508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CF6A13-6C0E-4C82-9373-772A11FC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DACB7F-92DA-41DE-B63F-60FE99CB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F39001-5425-43A9-BAAA-FB4C3640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46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49694-F3FE-4941-BCD8-3E9AF86B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C54294-29F9-4011-8CCE-3AD73B3C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C4BF11-2EBA-4F81-8D4A-7FC3394D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BF884B-3022-444F-9EC4-871268E9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9FD736-9BDD-4185-98B9-3A882BFA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39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BAFFC-EC1B-44B1-9A21-BD9C3E5E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3F659A-BE07-4FED-8FF8-17F20036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FEF61F-FA99-4B8F-B06D-ECF23A74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05AE59-90D8-4F5E-BE83-EA4AA1A9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3048FB-0F28-4064-BAAE-2BE20079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785CC8-5E1D-4FCC-96B0-775AD199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95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0978B-5EF8-4A9C-A664-215135FA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E1B149-0723-4237-B7BF-957C4458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DC3D932-FFB9-4E22-AF9A-30D7EFD80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400EDF-6E22-42DD-A036-86DFCBBB6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70D9170-5380-422B-861C-BCF5BDDB1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CEB35D-B9BA-4CB0-89B1-45FFD1FC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195B876-9865-4F1B-A0CC-4393255C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8938DE-D1A8-4924-A3DA-DD757C09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3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83E6-6A19-482C-A0BD-472354EF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4B9CDD1-062D-4B54-9EB8-5EBC3416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545D72B-515B-44B7-8654-D5946B63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2EE70C2-ED89-46D4-A785-39070826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566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FEFC39D-0951-40D7-9ED8-53656025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CC4B7D6-D440-4F08-853B-7063EA9B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62B9E8-311C-4DC1-ACAA-0B7E4F64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53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066AD-0C22-41FF-8E62-ACA2C7D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98E493-C4DA-4AB1-8FB1-BFA3CFDF9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7AB6D6-5C2C-4428-9ED5-EA42AF49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E005A0-0193-4AD3-AF67-7F704D7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143985-F6E9-4152-A3D4-E07A8383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805017-95E5-4D97-9CD1-EAF76F1F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44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EFA0F-EDC7-4656-8378-A1796C4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355BBD-0EA1-48FB-88B7-7A596B2BE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87CA0E-E1EB-4B12-A1CF-2B205A9A7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80C15AB-5120-4A4F-86A3-B8FE6D18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2A8764-D688-46A3-865A-D5084B6E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61BC0F-78F9-425F-855E-231548AE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69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869F62D-2323-465F-9CDB-E8591F76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687FC3-338B-4938-8297-6660A21F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64B15A-2049-44A5-8F3E-66233D0A2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8B21-422B-4D47-B384-7CB812677848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5FF683-72B4-440A-B32C-521594041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1A30F8-5F2E-40E7-91A9-80BB0F92C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E386-F498-4EF2-8314-3BD1643600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25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BFCAA-9373-489B-8CAC-71BD9E089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limbs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Size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3A76301-C21A-4A78-A56F-AA2CFEF14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18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70C20-6EBC-4392-9DF5-4EC5963B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Experiment </a:t>
            </a:r>
            <a:r>
              <a:rPr lang="nl-NL" dirty="0" err="1"/>
              <a:t>Notes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871883-83FF-4F62-AC91-665B957F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 run is </a:t>
            </a:r>
            <a:r>
              <a:rPr lang="nl-NL" dirty="0" err="1"/>
              <a:t>sufficient</a:t>
            </a:r>
            <a:r>
              <a:rPr lang="nl-NL" dirty="0"/>
              <a:t> as </a:t>
            </a:r>
            <a:r>
              <a:rPr lang="nl-NL" dirty="0" err="1"/>
              <a:t>individuals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interact</a:t>
            </a:r>
            <a:endParaRPr lang="nl-NL" dirty="0"/>
          </a:p>
          <a:p>
            <a:endParaRPr lang="nl-NL" dirty="0"/>
          </a:p>
          <a:p>
            <a:r>
              <a:rPr lang="nl-NL" dirty="0"/>
              <a:t>1000 </a:t>
            </a:r>
            <a:r>
              <a:rPr lang="nl-NL" dirty="0" err="1"/>
              <a:t>generations</a:t>
            </a:r>
            <a:r>
              <a:rPr lang="nl-NL" dirty="0"/>
              <a:t> of 1000 </a:t>
            </a:r>
            <a:r>
              <a:rPr lang="nl-NL" dirty="0" err="1"/>
              <a:t>individuals</a:t>
            </a:r>
            <a:r>
              <a:rPr lang="nl-NL" dirty="0"/>
              <a:t> = 1,000,000 </a:t>
            </a:r>
            <a:r>
              <a:rPr lang="nl-NL" dirty="0" err="1"/>
              <a:t>individuals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Generation</a:t>
            </a:r>
            <a:r>
              <a:rPr lang="nl-NL" dirty="0"/>
              <a:t> n </a:t>
            </a:r>
            <a:r>
              <a:rPr lang="nl-NL" dirty="0" err="1"/>
              <a:t>only</a:t>
            </a:r>
            <a:r>
              <a:rPr lang="nl-NL" dirty="0"/>
              <a:t> has </a:t>
            </a:r>
            <a:r>
              <a:rPr lang="nl-NL" dirty="0" err="1"/>
              <a:t>individuals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abs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n+1</a:t>
            </a:r>
          </a:p>
          <a:p>
            <a:endParaRPr lang="nl-NL" dirty="0"/>
          </a:p>
          <a:p>
            <a:r>
              <a:rPr lang="nl-NL" dirty="0" err="1"/>
              <a:t>Feasible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9038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74D-B310-499E-957E-A88EE637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Result</a:t>
            </a:r>
            <a:r>
              <a:rPr lang="nl-NL" dirty="0"/>
              <a:t> - </a:t>
            </a:r>
            <a:r>
              <a:rPr lang="nl-NL" dirty="0" err="1"/>
              <a:t>All</a:t>
            </a:r>
            <a:endParaRPr lang="nl-NL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409159CB-5155-4F31-A3B9-E2D2AA8D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48" y="1690688"/>
            <a:ext cx="7696304" cy="5132318"/>
          </a:xfrm>
        </p:spPr>
      </p:pic>
    </p:spTree>
    <p:extLst>
      <p:ext uri="{BB962C8B-B14F-4D97-AF65-F5344CB8AC3E}">
        <p14:creationId xmlns:p14="http://schemas.microsoft.com/office/powerpoint/2010/main" val="126189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A74D-B310-499E-957E-A88EE637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Result</a:t>
            </a:r>
            <a:r>
              <a:rPr lang="nl-NL" dirty="0"/>
              <a:t> – 50 </a:t>
            </a:r>
            <a:r>
              <a:rPr lang="nl-NL" dirty="0" err="1"/>
              <a:t>Gens</a:t>
            </a: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7FCC5BA6-7BEF-46CC-8835-1016F384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64" y="1690688"/>
            <a:ext cx="7702471" cy="5136431"/>
          </a:xfrm>
        </p:spPr>
      </p:pic>
    </p:spTree>
    <p:extLst>
      <p:ext uri="{BB962C8B-B14F-4D97-AF65-F5344CB8AC3E}">
        <p14:creationId xmlns:p14="http://schemas.microsoft.com/office/powerpoint/2010/main" val="66143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8098-2C29-4927-861E-7AB3037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Observations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7F3944-082D-410E-8256-926F8C69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Decreasing</a:t>
            </a:r>
            <a:r>
              <a:rPr lang="nl-NL" dirty="0"/>
              <a:t> trend; significant </a:t>
            </a:r>
            <a:r>
              <a:rPr lang="nl-NL" dirty="0" err="1"/>
              <a:t>by</a:t>
            </a:r>
            <a:r>
              <a:rPr lang="nl-NL" dirty="0"/>
              <a:t> Mann-</a:t>
            </a:r>
            <a:r>
              <a:rPr lang="nl-NL" dirty="0" err="1"/>
              <a:t>Kendall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Alternating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–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</a:t>
            </a:r>
            <a:r>
              <a:rPr lang="nl-NL"/>
              <a:t>visible</a:t>
            </a:r>
            <a:r>
              <a:rPr lang="nl-NL" dirty="0"/>
              <a:t> in 50 </a:t>
            </a:r>
            <a:r>
              <a:rPr lang="nl-NL" dirty="0" err="1"/>
              <a:t>gens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Weak</a:t>
            </a:r>
            <a:r>
              <a:rPr lang="nl-NL" dirty="0"/>
              <a:t> </a:t>
            </a:r>
            <a:r>
              <a:rPr lang="nl-NL" dirty="0" err="1"/>
              <a:t>observation</a:t>
            </a:r>
            <a:r>
              <a:rPr lang="nl-NL" dirty="0"/>
              <a:t>: even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lowest</a:t>
            </a:r>
            <a:r>
              <a:rPr lang="nl-NL" dirty="0"/>
              <a:t> </a:t>
            </a:r>
            <a:r>
              <a:rPr lang="nl-NL" dirty="0" err="1"/>
              <a:t>averages</a:t>
            </a:r>
            <a:r>
              <a:rPr lang="nl-NL" dirty="0"/>
              <a:t> are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found in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experimental</a:t>
            </a:r>
            <a:r>
              <a:rPr lang="nl-NL" dirty="0"/>
              <a:t> set up.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94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83B68-3B86-4279-B375-78DB5677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Discussion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7E7063-18A6-48D1-9ABB-A62CF7D6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decreasing</a:t>
            </a:r>
            <a:r>
              <a:rPr lang="nl-NL" dirty="0"/>
              <a:t> trend is significant –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generalizable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setup?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/</a:t>
            </a:r>
            <a:r>
              <a:rPr lang="nl-NL" dirty="0" err="1"/>
              <a:t>should</a:t>
            </a:r>
            <a:r>
              <a:rPr lang="nl-NL" dirty="0"/>
              <a:t> we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alternating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Does </a:t>
            </a:r>
            <a:r>
              <a:rPr lang="nl-NL" dirty="0" err="1"/>
              <a:t>it</a:t>
            </a:r>
            <a:r>
              <a:rPr lang="nl-NL" dirty="0"/>
              <a:t> say </a:t>
            </a:r>
            <a:r>
              <a:rPr lang="nl-NL" dirty="0" err="1"/>
              <a:t>anything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are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experimental</a:t>
            </a:r>
            <a:r>
              <a:rPr lang="nl-NL"/>
              <a:t> setup?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665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BFCAA-9373-489B-8CAC-71BD9E08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60" y="1122363"/>
            <a:ext cx="9990161" cy="2387600"/>
          </a:xfrm>
        </p:spPr>
        <p:txBody>
          <a:bodyPr>
            <a:noAutofit/>
          </a:bodyPr>
          <a:lstStyle/>
          <a:p>
            <a:r>
              <a:rPr lang="nl-NL" dirty="0"/>
              <a:t>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of a robot </a:t>
            </a:r>
            <a:r>
              <a:rPr lang="nl-NL" dirty="0" err="1"/>
              <a:t>influence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limbs</a:t>
            </a:r>
            <a:r>
              <a:rPr lang="nl-NL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3A76301-C21A-4A78-A56F-AA2CFEF14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Understanding important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investigation</a:t>
            </a:r>
            <a:r>
              <a:rPr lang="nl-NL" dirty="0"/>
              <a:t> of </a:t>
            </a:r>
            <a:r>
              <a:rPr lang="nl-NL" dirty="0" err="1"/>
              <a:t>morphologies</a:t>
            </a:r>
            <a:r>
              <a:rPr lang="nl-NL" dirty="0"/>
              <a:t> in complex environment</a:t>
            </a:r>
          </a:p>
        </p:txBody>
      </p:sp>
    </p:spTree>
    <p:extLst>
      <p:ext uri="{BB962C8B-B14F-4D97-AF65-F5344CB8AC3E}">
        <p14:creationId xmlns:p14="http://schemas.microsoft.com/office/powerpoint/2010/main" val="2222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2F0AD-CE9F-47CE-9ADD-58EC666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Setup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1A536A0F-7338-42F3-9E2A-D87CC2B80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36148"/>
              </p:ext>
            </p:extLst>
          </p:nvPr>
        </p:nvGraphicFramePr>
        <p:xfrm>
          <a:off x="838199" y="1825625"/>
          <a:ext cx="11089942" cy="4388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4971">
                  <a:extLst>
                    <a:ext uri="{9D8B030D-6E8A-4147-A177-3AD203B41FA5}">
                      <a16:colId xmlns:a16="http://schemas.microsoft.com/office/drawing/2014/main" val="754813699"/>
                    </a:ext>
                  </a:extLst>
                </a:gridCol>
                <a:gridCol w="5544971">
                  <a:extLst>
                    <a:ext uri="{9D8B030D-6E8A-4147-A177-3AD203B41FA5}">
                      <a16:colId xmlns:a16="http://schemas.microsoft.com/office/drawing/2014/main" val="3237926018"/>
                    </a:ext>
                  </a:extLst>
                </a:gridCol>
              </a:tblGrid>
              <a:tr h="830419">
                <a:tc>
                  <a:txBody>
                    <a:bodyPr/>
                    <a:lstStyle/>
                    <a:p>
                      <a:r>
                        <a:rPr lang="nl-NL" sz="3200" dirty="0" err="1"/>
                        <a:t>Representation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/>
                        <a:t>Coordinate</a:t>
                      </a:r>
                      <a:r>
                        <a:rPr lang="nl-NL" sz="3200" dirty="0"/>
                        <a:t> </a:t>
                      </a:r>
                      <a:r>
                        <a:rPr lang="nl-NL" sz="3200" dirty="0" err="1"/>
                        <a:t>based</a:t>
                      </a:r>
                      <a:r>
                        <a:rPr lang="nl-NL" sz="3200" dirty="0"/>
                        <a:t> </a:t>
                      </a:r>
                      <a:r>
                        <a:rPr lang="nl-NL" sz="3200" dirty="0" err="1"/>
                        <a:t>mappings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01179"/>
                  </a:ext>
                </a:extLst>
              </a:tr>
              <a:tr h="830419">
                <a:tc>
                  <a:txBody>
                    <a:bodyPr/>
                    <a:lstStyle/>
                    <a:p>
                      <a:r>
                        <a:rPr lang="nl-NL" sz="3200" dirty="0" err="1"/>
                        <a:t>Crossover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27213"/>
                  </a:ext>
                </a:extLst>
              </a:tr>
              <a:tr h="830419">
                <a:tc>
                  <a:txBody>
                    <a:bodyPr/>
                    <a:lstStyle/>
                    <a:p>
                      <a:r>
                        <a:rPr lang="nl-NL" sz="3200" dirty="0" err="1"/>
                        <a:t>Mutations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Uniform </a:t>
                      </a:r>
                      <a:r>
                        <a:rPr lang="nl-NL" sz="3200" dirty="0" err="1"/>
                        <a:t>insertions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23210"/>
                  </a:ext>
                </a:extLst>
              </a:tr>
              <a:tr h="830419">
                <a:tc>
                  <a:txBody>
                    <a:bodyPr/>
                    <a:lstStyle/>
                    <a:p>
                      <a:r>
                        <a:rPr lang="nl-NL" sz="3200" dirty="0"/>
                        <a:t>Parent </a:t>
                      </a:r>
                      <a:r>
                        <a:rPr lang="nl-NL" sz="3200" dirty="0" err="1"/>
                        <a:t>Selection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 err="1"/>
                        <a:t>Generated</a:t>
                      </a:r>
                      <a:r>
                        <a:rPr lang="nl-NL" sz="3200" dirty="0"/>
                        <a:t> </a:t>
                      </a:r>
                      <a:r>
                        <a:rPr lang="nl-NL" sz="3200" dirty="0" err="1"/>
                        <a:t>individuals</a:t>
                      </a:r>
                      <a:r>
                        <a:rPr lang="nl-NL" sz="3200" dirty="0"/>
                        <a:t> are </a:t>
                      </a:r>
                      <a:r>
                        <a:rPr lang="nl-NL" sz="3200" dirty="0" err="1"/>
                        <a:t>parents</a:t>
                      </a:r>
                      <a:endParaRPr lang="nl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110"/>
                  </a:ext>
                </a:extLst>
              </a:tr>
              <a:tr h="830419">
                <a:tc>
                  <a:txBody>
                    <a:bodyPr/>
                    <a:lstStyle/>
                    <a:p>
                      <a:r>
                        <a:rPr lang="nl-NL" sz="3200" dirty="0" err="1"/>
                        <a:t>Survivor</a:t>
                      </a:r>
                      <a:r>
                        <a:rPr lang="nl-NL" sz="3200" dirty="0"/>
                        <a:t> </a:t>
                      </a:r>
                      <a:r>
                        <a:rPr lang="nl-NL" sz="3200" dirty="0" err="1"/>
                        <a:t>Selection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b="0" dirty="0"/>
                        <a:t>(</a:t>
                      </a:r>
                      <a:r>
                        <a:rPr lang="el-G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nl-NL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l-GR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nl-NL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nl-NL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8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52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861F4-FAD0-45C5-AEA7-019FA393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Phenotype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C48E0C0-450E-428B-AABA-8D79CAAA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370" y="2251318"/>
            <a:ext cx="2522196" cy="308268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3E19EDB-992E-4E6C-BA66-CC184136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24" y="2249865"/>
            <a:ext cx="4090121" cy="308413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E6C81F7F-7D05-4F19-9FC1-3454955DF80A}"/>
              </a:ext>
            </a:extLst>
          </p:cNvPr>
          <p:cNvSpPr txBox="1"/>
          <p:nvPr/>
        </p:nvSpPr>
        <p:spPr>
          <a:xfrm>
            <a:off x="2662335" y="1770219"/>
            <a:ext cx="405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“Nice”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7BB9BA3-9F2C-40B5-9779-F7F51494E9E0}"/>
              </a:ext>
            </a:extLst>
          </p:cNvPr>
          <p:cNvSpPr txBox="1"/>
          <p:nvPr/>
        </p:nvSpPr>
        <p:spPr>
          <a:xfrm>
            <a:off x="7806520" y="1523998"/>
            <a:ext cx="219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/>
              <a:t>Actual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93241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8421E-3E51-4084-A8B3-4C04F815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Genotype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1536BB57-389E-4218-B4AC-8B0DBAC46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96474"/>
              </p:ext>
            </p:extLst>
          </p:nvPr>
        </p:nvGraphicFramePr>
        <p:xfrm>
          <a:off x="7232176" y="2716817"/>
          <a:ext cx="388961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922">
                  <a:extLst>
                    <a:ext uri="{9D8B030D-6E8A-4147-A177-3AD203B41FA5}">
                      <a16:colId xmlns:a16="http://schemas.microsoft.com/office/drawing/2014/main" val="3701378452"/>
                    </a:ext>
                  </a:extLst>
                </a:gridCol>
                <a:gridCol w="3111690">
                  <a:extLst>
                    <a:ext uri="{9D8B030D-6E8A-4147-A177-3AD203B41FA5}">
                      <a16:colId xmlns:a16="http://schemas.microsoft.com/office/drawing/2014/main" val="751295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Description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Head of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4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Block </a:t>
                      </a:r>
                      <a:r>
                        <a:rPr lang="nl-NL" dirty="0" err="1"/>
                        <a:t>that</a:t>
                      </a:r>
                      <a:r>
                        <a:rPr lang="nl-NL" dirty="0"/>
                        <a:t> was </a:t>
                      </a:r>
                      <a:r>
                        <a:rPr lang="nl-NL" dirty="0" err="1"/>
                        <a:t>attached</a:t>
                      </a:r>
                      <a:r>
                        <a:rPr lang="nl-NL" dirty="0"/>
                        <a:t>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4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Idem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4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Idem </a:t>
                      </a:r>
                      <a:r>
                        <a:rPr lang="nl-NL" dirty="0" err="1"/>
                        <a:t>left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Idem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45745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9724D0E5-21FB-4B59-91A9-738743EDB2FD}"/>
              </a:ext>
            </a:extLst>
          </p:cNvPr>
          <p:cNvSpPr txBox="1"/>
          <p:nvPr/>
        </p:nvSpPr>
        <p:spPr>
          <a:xfrm>
            <a:off x="2172269" y="2798286"/>
            <a:ext cx="1978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(0, 0) -&gt; H</a:t>
            </a:r>
          </a:p>
          <a:p>
            <a:r>
              <a:rPr lang="nl-NL" sz="3200" dirty="0"/>
              <a:t>(-1, 0) -&gt; R</a:t>
            </a:r>
          </a:p>
          <a:p>
            <a:r>
              <a:rPr lang="nl-NL" sz="3200" dirty="0"/>
              <a:t>(-2, 0) -&gt; R</a:t>
            </a:r>
          </a:p>
          <a:p>
            <a:r>
              <a:rPr lang="nl-NL" sz="3200" dirty="0"/>
              <a:t>(0, -1) -&gt; U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AC3B5A3-9A30-431F-B441-9EF3C506B991}"/>
              </a:ext>
            </a:extLst>
          </p:cNvPr>
          <p:cNvSpPr txBox="1"/>
          <p:nvPr/>
        </p:nvSpPr>
        <p:spPr>
          <a:xfrm>
            <a:off x="2172269" y="1690688"/>
            <a:ext cx="548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/>
              <a:t>Maps</a:t>
            </a:r>
            <a:r>
              <a:rPr lang="nl-NL" sz="3600" dirty="0"/>
              <a:t> </a:t>
            </a:r>
            <a:r>
              <a:rPr lang="nl-NL" sz="3600" dirty="0" err="1"/>
              <a:t>coordinate</a:t>
            </a:r>
            <a:r>
              <a:rPr lang="nl-NL" sz="3600" dirty="0"/>
              <a:t> </a:t>
            </a:r>
            <a:r>
              <a:rPr lang="nl-NL" sz="3600" dirty="0" err="1"/>
              <a:t>to</a:t>
            </a:r>
            <a:r>
              <a:rPr lang="nl-NL" sz="3600" dirty="0"/>
              <a:t> a status</a:t>
            </a:r>
          </a:p>
        </p:txBody>
      </p:sp>
    </p:spTree>
    <p:extLst>
      <p:ext uri="{BB962C8B-B14F-4D97-AF65-F5344CB8AC3E}">
        <p14:creationId xmlns:p14="http://schemas.microsoft.com/office/powerpoint/2010/main" val="207613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8421E-3E51-4084-A8B3-4C04F815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Genotype – </a:t>
            </a:r>
            <a:r>
              <a:rPr lang="nl-NL" dirty="0" err="1"/>
              <a:t>Phenotype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1F31D12-9522-4CEA-8CA9-5F682037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44" y="2287268"/>
            <a:ext cx="4090121" cy="308413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724D0E5-21FB-4B59-91A9-738743EDB2FD}"/>
              </a:ext>
            </a:extLst>
          </p:cNvPr>
          <p:cNvSpPr txBox="1"/>
          <p:nvPr/>
        </p:nvSpPr>
        <p:spPr>
          <a:xfrm>
            <a:off x="2172269" y="2798286"/>
            <a:ext cx="19789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(0, 0) -&gt; H</a:t>
            </a:r>
          </a:p>
          <a:p>
            <a:r>
              <a:rPr lang="nl-NL" sz="3200" dirty="0"/>
              <a:t>(-1, 0) -&gt; R</a:t>
            </a:r>
          </a:p>
          <a:p>
            <a:r>
              <a:rPr lang="nl-NL" sz="3200" dirty="0"/>
              <a:t>(-2, 0) -&gt; R</a:t>
            </a:r>
          </a:p>
          <a:p>
            <a:r>
              <a:rPr lang="nl-NL" sz="3200" dirty="0"/>
              <a:t>(0, -1) -&gt; U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FF67F1AC-512D-4826-AC2A-479A1DAEB112}"/>
              </a:ext>
            </a:extLst>
          </p:cNvPr>
          <p:cNvCxnSpPr>
            <a:cxnSpLocks/>
          </p:cNvCxnSpPr>
          <p:nvPr/>
        </p:nvCxnSpPr>
        <p:spPr>
          <a:xfrm>
            <a:off x="4151194" y="3070746"/>
            <a:ext cx="5293057" cy="26070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B1643DC-462F-48FA-91C5-DB34E8B76808}"/>
              </a:ext>
            </a:extLst>
          </p:cNvPr>
          <p:cNvCxnSpPr/>
          <p:nvPr/>
        </p:nvCxnSpPr>
        <p:spPr>
          <a:xfrm flipV="1">
            <a:off x="4151194" y="3429000"/>
            <a:ext cx="4402710" cy="160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C3C7D465-8A17-4CFA-8E75-732A4E0A1261}"/>
              </a:ext>
            </a:extLst>
          </p:cNvPr>
          <p:cNvCxnSpPr>
            <a:cxnSpLocks/>
          </p:cNvCxnSpPr>
          <p:nvPr/>
        </p:nvCxnSpPr>
        <p:spPr>
          <a:xfrm flipV="1">
            <a:off x="4151194" y="3589362"/>
            <a:ext cx="3054824" cy="5255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77122276-0D59-4213-9D36-67580D540589}"/>
              </a:ext>
            </a:extLst>
          </p:cNvPr>
          <p:cNvCxnSpPr/>
          <p:nvPr/>
        </p:nvCxnSpPr>
        <p:spPr>
          <a:xfrm>
            <a:off x="4151194" y="4557713"/>
            <a:ext cx="553573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3F453-31FC-49D0-BF06-643C5618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0A0E50-9F2A-4A87-B814-C65F8CC1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attachment points</a:t>
            </a:r>
          </a:p>
          <a:p>
            <a:endParaRPr lang="nl-NL" dirty="0"/>
          </a:p>
          <a:p>
            <a:r>
              <a:rPr lang="nl-NL" dirty="0"/>
              <a:t>Select </a:t>
            </a:r>
            <a:r>
              <a:rPr lang="nl-NL" dirty="0" err="1"/>
              <a:t>one</a:t>
            </a:r>
            <a:r>
              <a:rPr lang="nl-NL" dirty="0"/>
              <a:t> uniform </a:t>
            </a:r>
            <a:r>
              <a:rPr lang="nl-NL" dirty="0" err="1"/>
              <a:t>randomly</a:t>
            </a:r>
            <a:endParaRPr lang="nl-NL" dirty="0"/>
          </a:p>
          <a:p>
            <a:endParaRPr lang="nl-NL" dirty="0"/>
          </a:p>
          <a:p>
            <a:r>
              <a:rPr lang="nl-NL" dirty="0"/>
              <a:t>Ie in </a:t>
            </a:r>
            <a:r>
              <a:rPr lang="nl-NL" dirty="0" err="1"/>
              <a:t>example</a:t>
            </a:r>
            <a:r>
              <a:rPr lang="nl-NL" dirty="0"/>
              <a:t>: p(x) = 1/10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A66BDF9-E513-45DF-BA81-177CD0A4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7" y="1690688"/>
            <a:ext cx="5439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3F453-31FC-49D0-BF06-643C5618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0A0E50-9F2A-4A87-B814-C65F8CC1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Attach</a:t>
            </a:r>
            <a:r>
              <a:rPr lang="nl-NL" dirty="0"/>
              <a:t> block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chosen</a:t>
            </a:r>
            <a:r>
              <a:rPr lang="nl-NL" dirty="0"/>
              <a:t> point</a:t>
            </a:r>
          </a:p>
          <a:p>
            <a:endParaRPr lang="nl-NL" dirty="0"/>
          </a:p>
          <a:p>
            <a:r>
              <a:rPr lang="nl-NL" dirty="0"/>
              <a:t>Every </a:t>
            </a:r>
            <a:r>
              <a:rPr lang="nl-NL" dirty="0" err="1"/>
              <a:t>generation</a:t>
            </a:r>
            <a:r>
              <a:rPr lang="nl-NL" dirty="0"/>
              <a:t> </a:t>
            </a:r>
            <a:r>
              <a:rPr lang="nl-NL" dirty="0" err="1"/>
              <a:t>exactly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</a:t>
            </a:r>
            <a:r>
              <a:rPr lang="nl-NL" dirty="0" err="1"/>
              <a:t>one</a:t>
            </a:r>
            <a:r>
              <a:rPr lang="nl-NL" dirty="0"/>
              <a:t> block </a:t>
            </a:r>
            <a:r>
              <a:rPr lang="nl-NL" dirty="0" err="1"/>
              <a:t>added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9E296D8-EC7E-49B1-866A-F8F858FB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34" y="1825625"/>
            <a:ext cx="4557047" cy="39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6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F6FDF-7084-453D-96D6-71FD9BC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Experiment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7AE3A22-28F4-45BF-87F8-34D737ACD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78156"/>
              </p:ext>
            </p:extLst>
          </p:nvPr>
        </p:nvGraphicFramePr>
        <p:xfrm>
          <a:off x="838200" y="1825625"/>
          <a:ext cx="11076296" cy="3387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8148">
                  <a:extLst>
                    <a:ext uri="{9D8B030D-6E8A-4147-A177-3AD203B41FA5}">
                      <a16:colId xmlns:a16="http://schemas.microsoft.com/office/drawing/2014/main" val="79097745"/>
                    </a:ext>
                  </a:extLst>
                </a:gridCol>
                <a:gridCol w="5538148">
                  <a:extLst>
                    <a:ext uri="{9D8B030D-6E8A-4147-A177-3AD203B41FA5}">
                      <a16:colId xmlns:a16="http://schemas.microsoft.com/office/drawing/2014/main" val="1190562874"/>
                    </a:ext>
                  </a:extLst>
                </a:gridCol>
              </a:tblGrid>
              <a:tr h="1129273">
                <a:tc>
                  <a:txBody>
                    <a:bodyPr/>
                    <a:lstStyle/>
                    <a:p>
                      <a:r>
                        <a:rPr lang="nl-NL" sz="3200" dirty="0"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57880"/>
                  </a:ext>
                </a:extLst>
              </a:tr>
              <a:tr h="1129273">
                <a:tc>
                  <a:txBody>
                    <a:bodyPr/>
                    <a:lstStyle/>
                    <a:p>
                      <a:r>
                        <a:rPr lang="nl-NL" sz="3200" dirty="0"/>
                        <a:t>Pop </a:t>
                      </a:r>
                      <a:r>
                        <a:rPr lang="nl-NL" sz="3200" dirty="0" err="1"/>
                        <a:t>size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30615"/>
                  </a:ext>
                </a:extLst>
              </a:tr>
              <a:tr h="1129273">
                <a:tc>
                  <a:txBody>
                    <a:bodyPr/>
                    <a:lstStyle/>
                    <a:p>
                      <a:r>
                        <a:rPr lang="nl-NL" sz="3200" dirty="0" err="1"/>
                        <a:t>Generations</a:t>
                      </a:r>
                      <a:endParaRPr lang="nl-NL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3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1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689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298</Words>
  <Application>Microsoft Office PowerPoint</Application>
  <PresentationFormat>Breedbeeld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Number of limbs vs Size</vt:lpstr>
      <vt:lpstr>Does the size of a robot influence the number of limbs?</vt:lpstr>
      <vt:lpstr>Setup</vt:lpstr>
      <vt:lpstr>Phenotype</vt:lpstr>
      <vt:lpstr>Genotype</vt:lpstr>
      <vt:lpstr>Genotype – Phenotype Mapping</vt:lpstr>
      <vt:lpstr>Mutation</vt:lpstr>
      <vt:lpstr>Mutation</vt:lpstr>
      <vt:lpstr>Experiment</vt:lpstr>
      <vt:lpstr>Experiment Notes</vt:lpstr>
      <vt:lpstr>Result - All</vt:lpstr>
      <vt:lpstr>Result – 50 Gens</vt:lpstr>
      <vt:lpstr>Observations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of limbs vs Size</dc:title>
  <dc:creator>Arwin Gansekoele</dc:creator>
  <cp:lastModifiedBy>Arwin Gansekoele</cp:lastModifiedBy>
  <cp:revision>11</cp:revision>
  <dcterms:created xsi:type="dcterms:W3CDTF">2018-11-01T15:14:45Z</dcterms:created>
  <dcterms:modified xsi:type="dcterms:W3CDTF">2018-11-02T15:27:41Z</dcterms:modified>
</cp:coreProperties>
</file>