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7BD2-A34E-4F6A-B021-923E7455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04DC6-3143-465A-B1C9-5CB38C9F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6242-CF6D-45B8-9850-8A4A86DD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865A-2D0D-49EE-A887-B53F2E5D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66DF-EC2B-4B7C-A255-7DA83AF4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3619-1295-4B29-94B4-F7831131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224D2-C24A-4DCF-BF31-DD0F17FE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A06A-15F4-42FA-B8CA-37A9C428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D9FC-9353-4379-B45F-E1FA24EE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84D5-CF77-44F8-95F2-1DFCE4A0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7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20165-4E09-4D74-8BC2-EA1A5DA6A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5C51-6AE1-4F65-B738-6CCE9FB1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9EDB-ABF0-45DE-BCD4-440AD3DA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E4B0-4175-4323-9E19-98E2F96B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6661-550B-4C00-B88B-8E5C2147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77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A654-0A2C-43CC-B57B-D5176642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9393-350E-4396-82FF-980D7528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EF6F-A8F6-4D2B-84B0-F9A6C8A1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B5E8-1749-4C5D-A54E-50273C1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C23F-C19D-4F96-9C16-B7E221A5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3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D282-00DA-4A6B-A73D-F9990422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06D8-B732-4A77-989B-C3E6CCFB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3653-BD27-458A-AE61-4585D896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98C8-EEB9-433C-86F8-C4034D42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B2D1-DB8D-4650-B8F3-3AAF6917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1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0E8F-61E6-4C61-87DB-D6E44A4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7C49-277E-436F-836E-CF1A11FF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8E5D-0EA3-4681-BF37-221FAA3B2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471A-D15B-4B92-B27B-72C0920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C35B-2D3B-404C-BB47-B58F4CB7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5B08B-D1B9-4671-9BFC-62ADB329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5C48-5927-44E7-946A-9F12F762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FA6D3-8432-439E-B731-A5060FAB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6D9EF-5630-471F-AF30-1ECAEE20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0FCD8-4D8F-4F26-979D-83691786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99232-E2D3-4875-8C77-07C289F0D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28346-21DA-47C6-8C0C-C6F9B948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E6831-C970-45E0-ACD1-52C24F88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790F7-CA4F-45DE-8D05-AB9EFA09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9442-CE05-4191-83D9-6A6CED8A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D208E-376A-49FB-90BA-2F748E48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857E-3C34-495A-AA3B-1DFED9EA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26AF5-FD5B-411A-A1C9-E04E0BAE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02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F62E2-D712-4C81-B4B8-87B741E8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1EE2B-7C68-4F84-80E2-5C372758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D7DBB-40BF-437F-A07F-9D03C680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8D53-A5C7-43DF-954B-0B7294DD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DB08-35DB-4C15-9A77-43602D4B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271F6-C2E1-4304-888B-056251A3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87291-6FFD-4C4C-AACF-6F4D5DBD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EABC-9308-428D-B1C7-1B980031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25AEC-0AD7-4D14-A6CC-D3BC77A4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8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5546-4180-4164-A233-2B0BC8F9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7F608-2E57-419A-AF3F-88391E2E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2F402-9FCD-4D85-A614-73756C0F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6C525-78A1-4192-A4C2-A68BC1A8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6FF6-2D2C-4B0D-ADEB-5F680B6D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D927-6337-48DE-9850-0B8E8909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19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961E6-F7B5-4513-9F5F-60050DB1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846F0-B811-41FD-8A4C-D7D1AACB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2E0E-F3BC-4C6B-A2D8-56AC7843D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90CEF-9D64-4E1A-965B-FBF33B098464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9380-ADD9-4DB0-8B40-FBA3060FB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8169-FFC9-4CB3-A175-9AE6AA5F5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57B13-9A5B-4E56-951F-94B0594B9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64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breast-cancer-wisconsin-da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histopatologia.pl/aktualnosci/zebranie-szkoleniowo-naukowe-na-temat-quot-biopsja-aspiracyjna-cienkoiglowa-quot-" TargetMode="External"/><Relationship Id="rId2" Type="http://schemas.openxmlformats.org/officeDocument/2006/relationships/hyperlink" Target="https://en.wikipedia.org/wiki/Fine-needle_aspi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adnikzdrowie.pl/zdrowie/nowotwory/nowotwor-lagodny-czy-zlosliwy-aa-CL8x-bWzX-ZCX9.html" TargetMode="External"/><Relationship Id="rId2" Type="http://schemas.openxmlformats.org/officeDocument/2006/relationships/hyperlink" Target="https://archive.ics.uci.edu/ml/datasets/Breast+Cancer+Wisconsin+%28Diagnostic%2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ctivewizards-machine-learning-company/top-7-data-science-use-cases-in-healthcare-cddfa82fd9e3" TargetMode="External"/><Relationship Id="rId7" Type="http://schemas.openxmlformats.org/officeDocument/2006/relationships/hyperlink" Target="https://wiki.cancerimagingarchive.net/display/Public/TCGA-BRCA#d440c5b9f742439dadef7ad5ff13c51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beamandrew/medical-data" TargetMode="External"/><Relationship Id="rId5" Type="http://schemas.openxmlformats.org/officeDocument/2006/relationships/hyperlink" Target="http://www.cancerimagingarchive.net/" TargetMode="External"/><Relationship Id="rId4" Type="http://schemas.openxmlformats.org/officeDocument/2006/relationships/hyperlink" Target="https://course.fast.ai/lessons/lesson1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rek.klemenko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C4CE-5F98-4BFD-AFFD-94C832FD8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Breast Cancer Recognition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6413D-A170-447C-992B-AA25C1ADB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Arkadiusz Klemenko</a:t>
            </a:r>
          </a:p>
          <a:p>
            <a:r>
              <a:rPr lang="en-GB" dirty="0">
                <a:hlinkClick r:id="rId2"/>
              </a:rPr>
              <a:t>https://www.kaggle.com/uciml/breast-cancer-wisconsin-data</a:t>
            </a:r>
            <a:r>
              <a:rPr lang="pl-P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88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493F-DF7E-4BC1-B483-0EEE653C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 Workshop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8731-B91A-42A2-B2E8-73A0DC36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Dane</a:t>
            </a:r>
          </a:p>
          <a:p>
            <a:r>
              <a:rPr lang="pl-PL" dirty="0"/>
              <a:t>Dane wyjściowe</a:t>
            </a:r>
          </a:p>
          <a:p>
            <a:r>
              <a:rPr lang="pl-PL" dirty="0"/>
              <a:t>Logistic Regression</a:t>
            </a:r>
          </a:p>
          <a:p>
            <a:r>
              <a:rPr lang="pl-PL" dirty="0"/>
              <a:t>Confusion Matrix</a:t>
            </a:r>
          </a:p>
          <a:p>
            <a:r>
              <a:rPr lang="pl-PL" dirty="0"/>
              <a:t>PCA</a:t>
            </a:r>
          </a:p>
          <a:p>
            <a:r>
              <a:rPr lang="pl-PL" dirty="0"/>
              <a:t>XGBOOST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00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3578-26AA-4B34-8ACE-1669791C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pl-PL" dirty="0"/>
              <a:t>Opis badania (</a:t>
            </a:r>
            <a:r>
              <a:rPr lang="en-GB" dirty="0"/>
              <a:t>Fine-needle aspiration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42AD8-B8B7-410E-ACFB-8F95F7DE3E50}"/>
              </a:ext>
            </a:extLst>
          </p:cNvPr>
          <p:cNvSpPr txBox="1"/>
          <p:nvPr/>
        </p:nvSpPr>
        <p:spPr>
          <a:xfrm>
            <a:off x="348792" y="2064470"/>
            <a:ext cx="6843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/>
              <a:t>Badanie polega na nakłuciu zobrazowanej ultrasonograficznie zmiany, pobraniu (aspiracji) z niej komórek do światła igły, wykonaniu rozmazu cytodiagnostycznego oraz jego ocenie mikroskopowej.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  <a:p>
            <a:pPr marL="285750" indent="-285750">
              <a:buFontTx/>
              <a:buChar char="-"/>
            </a:pPr>
            <a:r>
              <a:rPr lang="pl-PL" b="1" dirty="0"/>
              <a:t>BCA Biopsja aspiracyjna cienkoigłowa</a:t>
            </a:r>
            <a:r>
              <a:rPr lang="pl-PL" dirty="0"/>
              <a:t> wykorzystywana jest do diagnostyki nowotworowej głównie narządów „powierzchownych” takich jak: pierś, tarczyca, ślinianki, węzły chłonne, tkanki miękkie oraz narządów „głębokich” np. wątroba, trzustka, śledziona; oprócz chorób onkologicznych biopsja aspiracyjna cienkoigłowa pozawala na wykrycie wielu innych schorzeń.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3E47A-78F6-4F61-83BB-997C0FE21D0F}"/>
              </a:ext>
            </a:extLst>
          </p:cNvPr>
          <p:cNvSpPr/>
          <p:nvPr/>
        </p:nvSpPr>
        <p:spPr>
          <a:xfrm>
            <a:off x="615046" y="1468953"/>
            <a:ext cx="522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https://en.wikipedia.org/wiki/Fine-needle_aspiration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B5A24-BF51-4B36-94E4-4206370D9B07}"/>
              </a:ext>
            </a:extLst>
          </p:cNvPr>
          <p:cNvSpPr txBox="1"/>
          <p:nvPr/>
        </p:nvSpPr>
        <p:spPr>
          <a:xfrm>
            <a:off x="537328" y="6354375"/>
            <a:ext cx="1130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/>
              </a:rPr>
              <a:t>http://www.e-histopatologia.pl/aktualnosci/zebranie-szkoleniowo-naukowe-na-temat-quot-biopsja-aspiracyjna-cienkoiglowa-quot-</a:t>
            </a:r>
            <a:r>
              <a:rPr lang="pl-PL" sz="1200" dirty="0"/>
              <a:t> 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A4E90-0C38-4CA9-8913-6B1292C2CB3F}"/>
              </a:ext>
            </a:extLst>
          </p:cNvPr>
          <p:cNvSpPr txBox="1"/>
          <p:nvPr/>
        </p:nvSpPr>
        <p:spPr>
          <a:xfrm>
            <a:off x="537328" y="6123542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Źródło:</a:t>
            </a:r>
            <a:endParaRPr lang="en-GB" dirty="0"/>
          </a:p>
        </p:txBody>
      </p:sp>
      <p:pic>
        <p:nvPicPr>
          <p:cNvPr id="1029" name="Picture 5" descr="Adenoid cystic carcinoma cytology.jpg">
            <a:extLst>
              <a:ext uri="{FF2B5EF4-FFF2-40B4-BE49-F238E27FC236}">
                <a16:creationId xmlns:a16="http://schemas.microsoft.com/office/drawing/2014/main" id="{6BA19B55-270D-41C7-B419-09F7A10D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403" y="1838285"/>
            <a:ext cx="4471045" cy="32993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2833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CC6C-E824-4402-8579-1588802A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>
            <a:normAutofit/>
          </a:bodyPr>
          <a:lstStyle/>
          <a:p>
            <a:r>
              <a:rPr lang="pl-PL" b="1" dirty="0"/>
              <a:t>Dane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E7245-39BD-4115-8D13-1CDB3A7121DE}"/>
              </a:ext>
            </a:extLst>
          </p:cNvPr>
          <p:cNvSpPr txBox="1"/>
          <p:nvPr/>
        </p:nvSpPr>
        <p:spPr>
          <a:xfrm>
            <a:off x="818586" y="1084082"/>
            <a:ext cx="82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https://archive.ics.uci.edu/ml/datasets/Breast+Cancer+Wisconsin+%28Diagnostic%29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DD33F-C49E-4242-A166-73C106179796}"/>
              </a:ext>
            </a:extLst>
          </p:cNvPr>
          <p:cNvSpPr txBox="1"/>
          <p:nvPr/>
        </p:nvSpPr>
        <p:spPr>
          <a:xfrm>
            <a:off x="1097437" y="2465134"/>
            <a:ext cx="10256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Diagnosis</a:t>
            </a:r>
            <a:r>
              <a:rPr lang="pl-PL" dirty="0"/>
              <a:t>: </a:t>
            </a:r>
            <a:r>
              <a:rPr lang="en-GB" dirty="0"/>
              <a:t>M = malignant</a:t>
            </a:r>
            <a:r>
              <a:rPr lang="pl-PL" dirty="0"/>
              <a:t> (złośliwy)</a:t>
            </a:r>
            <a:r>
              <a:rPr lang="en-GB" dirty="0"/>
              <a:t>, B = benign</a:t>
            </a:r>
            <a:r>
              <a:rPr lang="pl-PL" dirty="0"/>
              <a:t> (łagodny)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Nowotwór łagodny nie daje przerzutów i nie wnika w sąsiadujące tkanki. Nowotwór jest całkowicie wyleczalny, zaś wystarczającym leczeniem jest chirurgiczne usunięcie guza.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Nowotwór złośliwy przenika do tkanek i atakuje inne organy.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38CEA-D979-4DA9-AA72-6EF9EC64EF94}"/>
              </a:ext>
            </a:extLst>
          </p:cNvPr>
          <p:cNvSpPr txBox="1"/>
          <p:nvPr/>
        </p:nvSpPr>
        <p:spPr>
          <a:xfrm>
            <a:off x="366111" y="6308209"/>
            <a:ext cx="107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https://www.poradnikzdrowie.pl/zdrowie/nowotwory/nowotwor-lagodny-czy-zlosliwy-aa-CL8x-bWzX-ZCX9.html</a:t>
            </a:r>
            <a:r>
              <a:rPr lang="pl-PL" dirty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661B7D94-3F12-4DEE-B388-376C19CDC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90371"/>
                <a:ext cx="10515600" cy="2498103"/>
              </a:xfrm>
            </p:spPr>
            <p:txBody>
              <a:bodyPr/>
              <a:lstStyle/>
              <a:p>
                <a:r>
                  <a:rPr lang="pl-PL" dirty="0"/>
                  <a:t>Dane wejściowe dzielą się na 3 typy:</a:t>
                </a:r>
              </a:p>
              <a:p>
                <a:pPr lvl="1"/>
                <a:r>
                  <a:rPr lang="pl-PL" dirty="0"/>
                  <a:t>mean: średnia</a:t>
                </a:r>
              </a:p>
              <a:p>
                <a:pPr lvl="1"/>
                <a:r>
                  <a:rPr lang="pl-PL" dirty="0"/>
                  <a:t>SE: standard error czyli </a:t>
                </a:r>
                <a:r>
                  <a:rPr lang="en-GB" b="1" dirty="0" err="1"/>
                  <a:t>Błąd</a:t>
                </a:r>
                <a:r>
                  <a:rPr lang="en-GB" b="1" dirty="0"/>
                  <a:t> </a:t>
                </a:r>
                <a:r>
                  <a:rPr lang="en-GB" b="1" dirty="0" err="1"/>
                  <a:t>standardowy</a:t>
                </a:r>
                <a:r>
                  <a:rPr lang="pl-PL" b="1" dirty="0"/>
                  <a:t> </a:t>
                </a:r>
                <a:r>
                  <a:rPr lang="pl-PL" dirty="0"/>
                  <a:t>obliczany przez: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pl-PL" dirty="0"/>
                  <a:t> 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 </m:t>
                    </m:r>
                    <m:rad>
                      <m:radPr>
                        <m:degHide m:val="on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pl-PL" dirty="0"/>
                  <a:t> (standard deviation)</a:t>
                </a:r>
              </a:p>
              <a:p>
                <a:pPr lvl="1"/>
                <a:r>
                  <a:rPr lang="pl-PL" dirty="0"/>
                  <a:t>„worst” or largest: Najgorszy lub największa wartość</a:t>
                </a:r>
                <a:endParaRPr lang="en-GB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661B7D94-3F12-4DEE-B388-376C19CDC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90371"/>
                <a:ext cx="10515600" cy="2498103"/>
              </a:xfrm>
              <a:blipFill>
                <a:blip r:embed="rId4"/>
                <a:stretch>
                  <a:fillRect l="-1043" t="-3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EC2456-3CE0-4ED0-9DB9-CBF53F550E59}"/>
              </a:ext>
            </a:extLst>
          </p:cNvPr>
          <p:cNvSpPr txBox="1"/>
          <p:nvPr/>
        </p:nvSpPr>
        <p:spPr>
          <a:xfrm>
            <a:off x="818586" y="1960899"/>
            <a:ext cx="2912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Dane wyjściowe:</a:t>
            </a:r>
            <a:endParaRPr lang="en-GB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AB4056-55FD-493D-B6DB-DE5F80395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727" y="1388809"/>
            <a:ext cx="68770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9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CC6C-E824-4402-8579-1588802A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>
            <a:normAutofit/>
          </a:bodyPr>
          <a:lstStyle/>
          <a:p>
            <a:r>
              <a:rPr lang="pl-PL" b="1" dirty="0"/>
              <a:t>Dane wejściowe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DD33F-C49E-4242-A166-73C106179796}"/>
              </a:ext>
            </a:extLst>
          </p:cNvPr>
          <p:cNvSpPr txBox="1"/>
          <p:nvPr/>
        </p:nvSpPr>
        <p:spPr>
          <a:xfrm>
            <a:off x="838200" y="1228990"/>
            <a:ext cx="102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1B7D94-3F12-4DEE-B388-376C19CD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6" y="1251349"/>
            <a:ext cx="6825792" cy="5332065"/>
          </a:xfrm>
        </p:spPr>
        <p:txBody>
          <a:bodyPr>
            <a:normAutofit/>
          </a:bodyPr>
          <a:lstStyle/>
          <a:p>
            <a:pPr marL="342900" indent="-342900">
              <a:buAutoNum type="alphaLcParenR"/>
            </a:pPr>
            <a:r>
              <a:rPr lang="pl-PL" sz="1800" dirty="0"/>
              <a:t>radius (mean of distances from center to points on the perimeter)</a:t>
            </a:r>
          </a:p>
          <a:p>
            <a:pPr marL="342900" indent="-342900">
              <a:buAutoNum type="alphaLcParenR"/>
            </a:pPr>
            <a:r>
              <a:rPr lang="pl-PL" sz="1800" dirty="0"/>
              <a:t>texture (</a:t>
            </a:r>
            <a:r>
              <a:rPr lang="en-GB" sz="1800" dirty="0"/>
              <a:t>standard deviation of </a:t>
            </a:r>
            <a:r>
              <a:rPr lang="en-GB" sz="1800" dirty="0" err="1"/>
              <a:t>gray</a:t>
            </a:r>
            <a:r>
              <a:rPr lang="en-GB" sz="1800" dirty="0"/>
              <a:t>-scale values</a:t>
            </a:r>
            <a:r>
              <a:rPr lang="pl-PL" sz="1800" dirty="0"/>
              <a:t>) </a:t>
            </a:r>
          </a:p>
          <a:p>
            <a:pPr marL="0" indent="0">
              <a:buNone/>
            </a:pPr>
            <a:r>
              <a:rPr lang="pl-PL" sz="1800" dirty="0"/>
              <a:t>c)  perimeter (obwód)</a:t>
            </a:r>
          </a:p>
          <a:p>
            <a:pPr marL="0" indent="0">
              <a:buNone/>
            </a:pPr>
            <a:r>
              <a:rPr lang="pl-PL" sz="1800" dirty="0"/>
              <a:t>d) area (obszar)</a:t>
            </a:r>
          </a:p>
          <a:p>
            <a:pPr marL="0" indent="0">
              <a:buNone/>
            </a:pPr>
            <a:r>
              <a:rPr lang="pl-PL" sz="1800" dirty="0"/>
              <a:t>e) smoothness (local variation in radius lengths)</a:t>
            </a:r>
          </a:p>
          <a:p>
            <a:pPr marL="0" indent="0">
              <a:buNone/>
            </a:pPr>
            <a:r>
              <a:rPr lang="pl-PL" sz="1800" dirty="0"/>
              <a:t>f) compactness (perimeter^2 / area - 1.0)</a:t>
            </a:r>
          </a:p>
          <a:p>
            <a:pPr marL="0" indent="0">
              <a:buNone/>
            </a:pPr>
            <a:r>
              <a:rPr lang="pl-PL" sz="1800" dirty="0"/>
              <a:t>g) concavity (severity of concave (wklęsły) portions of the contour)</a:t>
            </a:r>
          </a:p>
          <a:p>
            <a:pPr marL="0" indent="0">
              <a:buNone/>
            </a:pPr>
            <a:r>
              <a:rPr lang="pl-PL" sz="1800" dirty="0"/>
              <a:t>h) concave points (number of concave portions of the contour)</a:t>
            </a:r>
          </a:p>
          <a:p>
            <a:pPr marL="0" indent="0">
              <a:buNone/>
            </a:pPr>
            <a:r>
              <a:rPr lang="pl-PL" sz="1800" dirty="0"/>
              <a:t>i) symmetry </a:t>
            </a:r>
          </a:p>
          <a:p>
            <a:pPr marL="0" indent="0">
              <a:buNone/>
            </a:pPr>
            <a:r>
              <a:rPr lang="pl-PL" sz="1800" dirty="0"/>
              <a:t>j) fractal dimension ("coastline approximation" - 1) - brzeg</a:t>
            </a:r>
            <a:endParaRPr lang="en-GB" sz="18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CD02CD8-CDAA-44B3-8AE9-18DAFDFB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45" y="1251349"/>
            <a:ext cx="4414187" cy="31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4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F096-0AC1-45DB-9B7F-65EB2680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dalej?</a:t>
            </a:r>
            <a:br>
              <a:rPr lang="pl-PL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0EEC-F0A6-42B7-8C75-6E78D86A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58"/>
            <a:ext cx="10515600" cy="4960905"/>
          </a:xfrm>
        </p:spPr>
        <p:txBody>
          <a:bodyPr>
            <a:normAutofit lnSpcReduction="10000"/>
          </a:bodyPr>
          <a:lstStyle/>
          <a:p>
            <a:r>
              <a:rPr lang="pl-PL" dirty="0">
                <a:hlinkClick r:id="rId3"/>
              </a:rPr>
              <a:t>KAGGLE</a:t>
            </a:r>
          </a:p>
          <a:p>
            <a:pPr lvl="1"/>
            <a:r>
              <a:rPr lang="pl-PL" dirty="0">
                <a:hlinkClick r:id="rId3"/>
              </a:rPr>
              <a:t>https://www.kaggle.com/tags/binary-classification</a:t>
            </a:r>
          </a:p>
          <a:p>
            <a:pPr lvl="1"/>
            <a:r>
              <a:rPr lang="pl-PL" dirty="0">
                <a:hlinkClick r:id="rId3"/>
              </a:rPr>
              <a:t>https://www.kaggle.com/c/human-protein-atlas-image-classification</a:t>
            </a:r>
          </a:p>
          <a:p>
            <a:r>
              <a:rPr lang="en-GB" dirty="0">
                <a:hlinkClick r:id="rId3"/>
              </a:rPr>
              <a:t>https://medium.com/activewizards-machine-learning-company/top-7-data-science-use-cases-in-healthcare-cddfa82fd9e3</a:t>
            </a:r>
            <a:endParaRPr lang="pl-PL" dirty="0"/>
          </a:p>
          <a:p>
            <a:r>
              <a:rPr lang="pl-PL" dirty="0"/>
              <a:t>FAST.AI</a:t>
            </a:r>
          </a:p>
          <a:p>
            <a:pPr lvl="1"/>
            <a:r>
              <a:rPr lang="en-GB" dirty="0">
                <a:hlinkClick r:id="rId4"/>
              </a:rPr>
              <a:t>https://course.fast.ai/lessons/lesson1.html</a:t>
            </a:r>
            <a:r>
              <a:rPr lang="pl-PL" dirty="0"/>
              <a:t> </a:t>
            </a:r>
          </a:p>
          <a:p>
            <a:r>
              <a:rPr lang="en-GB" dirty="0">
                <a:hlinkClick r:id="rId5"/>
              </a:rPr>
              <a:t>http://www.cancerimagingarchive.net/</a:t>
            </a:r>
            <a:endParaRPr lang="pl-PL" dirty="0"/>
          </a:p>
          <a:p>
            <a:r>
              <a:rPr lang="en-GB" dirty="0">
                <a:hlinkClick r:id="rId6"/>
              </a:rPr>
              <a:t>https://github.com/beamandrew/medical-data</a:t>
            </a:r>
            <a:endParaRPr lang="pl-PL" dirty="0"/>
          </a:p>
          <a:p>
            <a:r>
              <a:rPr lang="en-GB" dirty="0">
                <a:hlinkClick r:id="rId7"/>
              </a:rPr>
              <a:t>https://wiki.cancerimagingarchive.net/display/Public/TCGA-BRCA#d440c5b9f742439dadef7ad5ff13c51f</a:t>
            </a:r>
            <a:r>
              <a:rPr lang="pl-P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47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37D1-BD2A-49F9-B8CE-D510D7E8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Kontakt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702C-F9E8-475E-8E78-A948E768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arek.klemenko@gmail.com</a:t>
            </a:r>
            <a:r>
              <a:rPr lang="pl-P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5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456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Breast Cancer Recognition</vt:lpstr>
      <vt:lpstr>Agenda Workshop</vt:lpstr>
      <vt:lpstr>Opis badania (Fine-needle aspiration)</vt:lpstr>
      <vt:lpstr>Dane</vt:lpstr>
      <vt:lpstr>Dane wejściowe</vt:lpstr>
      <vt:lpstr>Co dalej? </vt:lpstr>
      <vt:lpstr>Kontakt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Recognition</dc:title>
  <dc:creator>Arkadiusz</dc:creator>
  <cp:lastModifiedBy>Arkadiusz</cp:lastModifiedBy>
  <cp:revision>39</cp:revision>
  <dcterms:created xsi:type="dcterms:W3CDTF">2018-11-08T16:43:46Z</dcterms:created>
  <dcterms:modified xsi:type="dcterms:W3CDTF">2018-11-14T17:24:38Z</dcterms:modified>
</cp:coreProperties>
</file>