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muraj-cz.com/clanek/cisco-routing-3-ospf-open-shortest-path-first" TargetMode="External"/><Relationship Id="rId7" Type="http://schemas.openxmlformats.org/officeDocument/2006/relationships/hyperlink" Target="https://cs.wikipedia.org/wiki/Sm%C4%9Brovac%C3%AD_protokol" TargetMode="External"/><Relationship Id="rId2" Type="http://schemas.openxmlformats.org/officeDocument/2006/relationships/hyperlink" Target="http://www.routeralley.com/guides/rip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Routing_Information_Protocol" TargetMode="External"/><Relationship Id="rId5" Type="http://schemas.openxmlformats.org/officeDocument/2006/relationships/hyperlink" Target="http://www.samuraj-cz.com/clanek/cisco-routing-2-eigrp-enhanced-interior-gateway-routing-protocol" TargetMode="External"/><Relationship Id="rId4" Type="http://schemas.openxmlformats.org/officeDocument/2006/relationships/hyperlink" Target="http://www.smartpctricks.com/2014/04/redistribution-between-eigrp-and-ospf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24715" y="1380068"/>
            <a:ext cx="8978308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 smtClean="0"/>
              <a:t>Směrovací protokoly a protokol OSPF s více oblastmi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0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Enhaced</a:t>
            </a:r>
            <a:r>
              <a:rPr lang="cs-CZ" dirty="0"/>
              <a:t> </a:t>
            </a:r>
            <a:r>
              <a:rPr lang="cs-CZ" dirty="0" err="1"/>
              <a:t>Interior</a:t>
            </a:r>
            <a:r>
              <a:rPr lang="cs-CZ" dirty="0"/>
              <a:t> </a:t>
            </a:r>
            <a:r>
              <a:rPr lang="cs-CZ" dirty="0" err="1"/>
              <a:t>Gateway</a:t>
            </a:r>
            <a:r>
              <a:rPr lang="cs-CZ" dirty="0"/>
              <a:t> </a:t>
            </a:r>
            <a:r>
              <a:rPr lang="cs-CZ" dirty="0" err="1"/>
              <a:t>Routing</a:t>
            </a:r>
            <a:r>
              <a:rPr lang="cs-CZ" dirty="0"/>
              <a:t> </a:t>
            </a:r>
            <a:r>
              <a:rPr lang="cs-CZ" dirty="0" err="1"/>
              <a:t>Protocol</a:t>
            </a:r>
            <a:r>
              <a:rPr lang="cs-CZ" dirty="0"/>
              <a:t> (EIGRP)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Vzorec pro výpočet cesty:</a:t>
            </a:r>
          </a:p>
          <a:p>
            <a:pPr lvl="1"/>
            <a:r>
              <a:rPr lang="cs-CZ" dirty="0" err="1"/>
              <a:t>Metric</a:t>
            </a:r>
            <a:r>
              <a:rPr lang="cs-CZ" dirty="0"/>
              <a:t> = ([(K1 * vlnová délka) + [(K2 * vlnová délka) : (256 – doba načítání)] + (K3 * zpoždění)] * [K5 : (spolehlivost + K4)]) * 256 = cca (vlnová délka + zpoždění) * 256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249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termíny v EIGRP protokolu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 err="1"/>
              <a:t>Successor</a:t>
            </a:r>
            <a:r>
              <a:rPr lang="cs-CZ" dirty="0"/>
              <a:t> – primární cesta k cíli, která se ukládá do směrovací tabulky.</a:t>
            </a:r>
          </a:p>
          <a:p>
            <a:pPr lvl="0"/>
            <a:r>
              <a:rPr lang="cs-CZ" dirty="0" err="1"/>
              <a:t>Feasible</a:t>
            </a:r>
            <a:r>
              <a:rPr lang="cs-CZ" dirty="0"/>
              <a:t> </a:t>
            </a:r>
            <a:r>
              <a:rPr lang="cs-CZ" dirty="0" err="1"/>
              <a:t>successor</a:t>
            </a:r>
            <a:r>
              <a:rPr lang="cs-CZ" dirty="0"/>
              <a:t> – záložní cesta, která se ukládá do tabulky topologie.</a:t>
            </a:r>
          </a:p>
          <a:p>
            <a:pPr lvl="0"/>
            <a:r>
              <a:rPr lang="cs-CZ" dirty="0" err="1"/>
              <a:t>Feasible</a:t>
            </a:r>
            <a:r>
              <a:rPr lang="cs-CZ" dirty="0"/>
              <a:t> distance – hodnota k dosažení souseda: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105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Pakety posílané v EIGRP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Hello pakety – posílají se přes </a:t>
            </a:r>
            <a:r>
              <a:rPr lang="cs-CZ" dirty="0" err="1"/>
              <a:t>multicast</a:t>
            </a:r>
            <a:r>
              <a:rPr lang="cs-CZ" dirty="0"/>
              <a:t>, dále identifikují nefunkční směrovače, objevují sousední směrovače.</a:t>
            </a:r>
          </a:p>
          <a:p>
            <a:pPr lvl="0"/>
            <a:r>
              <a:rPr lang="cs-CZ" dirty="0" err="1"/>
              <a:t>Query</a:t>
            </a:r>
            <a:r>
              <a:rPr lang="cs-CZ" dirty="0"/>
              <a:t> – přes </a:t>
            </a:r>
            <a:r>
              <a:rPr lang="cs-CZ" dirty="0" err="1"/>
              <a:t>multicast</a:t>
            </a:r>
            <a:r>
              <a:rPr lang="cs-CZ" dirty="0"/>
              <a:t>, zasílá se při zapnutí do aktivního stavu.</a:t>
            </a:r>
          </a:p>
          <a:p>
            <a:pPr lvl="0"/>
            <a:r>
              <a:rPr lang="cs-CZ" dirty="0" err="1"/>
              <a:t>Reply</a:t>
            </a:r>
            <a:r>
              <a:rPr lang="cs-CZ" dirty="0"/>
              <a:t> – přes </a:t>
            </a:r>
            <a:r>
              <a:rPr lang="cs-CZ" dirty="0" err="1"/>
              <a:t>unicast</a:t>
            </a:r>
            <a:r>
              <a:rPr lang="cs-CZ" dirty="0"/>
              <a:t>, odpověď na </a:t>
            </a:r>
            <a:r>
              <a:rPr lang="cs-CZ" dirty="0" err="1"/>
              <a:t>query</a:t>
            </a:r>
            <a:r>
              <a:rPr lang="cs-CZ" dirty="0"/>
              <a:t>.</a:t>
            </a:r>
          </a:p>
          <a:p>
            <a:pPr lvl="0"/>
            <a:r>
              <a:rPr lang="cs-CZ" dirty="0"/>
              <a:t>Update – přes </a:t>
            </a:r>
            <a:r>
              <a:rPr lang="cs-CZ" dirty="0" err="1"/>
              <a:t>multicast</a:t>
            </a:r>
            <a:r>
              <a:rPr lang="cs-CZ" dirty="0"/>
              <a:t>, sestavují topologii sítě.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530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Tabulky pro EIGRP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Směrovací – nejlepší cesty k cíli.</a:t>
            </a:r>
          </a:p>
          <a:p>
            <a:pPr lvl="0"/>
            <a:r>
              <a:rPr lang="cs-CZ" dirty="0"/>
              <a:t>Topologie – směrovací záznamy do všech destinací.</a:t>
            </a:r>
          </a:p>
          <a:p>
            <a:pPr lvl="0"/>
            <a:r>
              <a:rPr lang="cs-CZ" dirty="0"/>
              <a:t>Sousedé – informace o sousedních směrovačích.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954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Open </a:t>
            </a:r>
            <a:r>
              <a:rPr lang="cs-CZ" dirty="0" err="1" smtClean="0"/>
              <a:t>Shortest</a:t>
            </a:r>
            <a:r>
              <a:rPr lang="cs-CZ" dirty="0" smtClean="0"/>
              <a:t> </a:t>
            </a:r>
            <a:r>
              <a:rPr lang="cs-CZ" dirty="0" err="1" smtClean="0"/>
              <a:t>Path</a:t>
            </a:r>
            <a:r>
              <a:rPr lang="cs-CZ" dirty="0" smtClean="0"/>
              <a:t> </a:t>
            </a:r>
            <a:r>
              <a:rPr lang="cs-CZ" dirty="0" err="1" smtClean="0"/>
              <a:t>First</a:t>
            </a:r>
            <a:r>
              <a:rPr lang="cs-CZ" dirty="0" smtClean="0"/>
              <a:t> (OSPF)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Nejnovější směrovací protokol</a:t>
            </a:r>
          </a:p>
          <a:p>
            <a:r>
              <a:rPr lang="cs-CZ" dirty="0" smtClean="0"/>
              <a:t>Nejpoužívanější</a:t>
            </a:r>
          </a:p>
          <a:p>
            <a:r>
              <a:rPr lang="cs-CZ" dirty="0" smtClean="0"/>
              <a:t>Pracuje s různými dlouhými maskami podsítí</a:t>
            </a:r>
            <a:endParaRPr lang="cs-CZ" dirty="0"/>
          </a:p>
          <a:p>
            <a:r>
              <a:rPr lang="cs-CZ" dirty="0" smtClean="0"/>
              <a:t>Činnost OSPF je rozdělena do částí:</a:t>
            </a:r>
          </a:p>
          <a:p>
            <a:pPr lvl="1"/>
            <a:r>
              <a:rPr lang="cs-CZ" dirty="0" smtClean="0"/>
              <a:t>Správa sousedských relací</a:t>
            </a:r>
          </a:p>
          <a:p>
            <a:pPr lvl="1"/>
            <a:r>
              <a:rPr lang="cs-CZ" dirty="0" smtClean="0"/>
              <a:t>Šíření směrovacích informací</a:t>
            </a:r>
          </a:p>
          <a:p>
            <a:pPr lvl="1"/>
            <a:r>
              <a:rPr lang="cs-CZ" dirty="0" smtClean="0"/>
              <a:t>Určování nejkratších cest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385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Typy oblastí protokolu OSPF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Standardní oblast – přijímá link aktualizace a sumární i externí cesty.</a:t>
            </a:r>
          </a:p>
          <a:p>
            <a:pPr lvl="0"/>
            <a:r>
              <a:rPr lang="cs-CZ" dirty="0"/>
              <a:t>Páteřní oblast (</a:t>
            </a:r>
            <a:r>
              <a:rPr lang="cs-CZ" dirty="0" err="1"/>
              <a:t>backbone</a:t>
            </a:r>
            <a:r>
              <a:rPr lang="cs-CZ" dirty="0"/>
              <a:t>) – propojená se všemi ostatními, označována jako Area 0, stejné vlastnosti jako standardní.</a:t>
            </a:r>
          </a:p>
          <a:p>
            <a:pPr lvl="0"/>
            <a:r>
              <a:rPr lang="cs-CZ" dirty="0" err="1"/>
              <a:t>Stub</a:t>
            </a:r>
            <a:r>
              <a:rPr lang="cs-CZ" dirty="0"/>
              <a:t> oblast – nepřímá cesty z ostatních autonomních systémů, pro směrování mimo autonomní systémy se použije automatická nastavená cesta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404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Tabulky pro OSPF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Tabulka směrovací – nejlepší cesty k cíli.</a:t>
            </a:r>
          </a:p>
          <a:p>
            <a:pPr lvl="0"/>
            <a:r>
              <a:rPr lang="cs-CZ" dirty="0"/>
              <a:t>Tabulka topologie – záznamy cest do všech zařízení.</a:t>
            </a:r>
          </a:p>
          <a:p>
            <a:pPr lvl="0"/>
            <a:r>
              <a:rPr lang="cs-CZ" dirty="0"/>
              <a:t>Tabulka sousedů – informace o sousedních směrovačů.</a:t>
            </a:r>
          </a:p>
          <a:p>
            <a:pPr lvl="0"/>
            <a:r>
              <a:rPr lang="cs-CZ" dirty="0"/>
              <a:t>Databáze link-</a:t>
            </a:r>
            <a:r>
              <a:rPr lang="cs-CZ" dirty="0" err="1"/>
              <a:t>state</a:t>
            </a:r>
            <a:r>
              <a:rPr lang="cs-CZ" dirty="0"/>
              <a:t> – stejná pro všechny směrovače, obraz síťové topologie ve stromové struktuře, synchronizace pomocí zasílání LSA (Link-</a:t>
            </a:r>
            <a:r>
              <a:rPr lang="cs-CZ" dirty="0" err="1"/>
              <a:t>State</a:t>
            </a:r>
            <a:r>
              <a:rPr lang="cs-CZ" dirty="0"/>
              <a:t> </a:t>
            </a:r>
            <a:r>
              <a:rPr lang="cs-CZ" dirty="0" err="1"/>
              <a:t>Advertisment</a:t>
            </a:r>
            <a:r>
              <a:rPr lang="cs-CZ" dirty="0"/>
              <a:t> – základní komunikace</a:t>
            </a:r>
            <a:r>
              <a:rPr lang="cs-CZ" dirty="0" smtClean="0"/>
              <a:t>).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555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Typy směrovačů v OSPF síti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cs-CZ" dirty="0"/>
              <a:t>Area </a:t>
            </a:r>
            <a:r>
              <a:rPr lang="cs-CZ" dirty="0" err="1"/>
              <a:t>Border</a:t>
            </a:r>
            <a:r>
              <a:rPr lang="cs-CZ" dirty="0"/>
              <a:t> </a:t>
            </a:r>
            <a:r>
              <a:rPr lang="cs-CZ" dirty="0" err="1"/>
              <a:t>Router</a:t>
            </a:r>
            <a:r>
              <a:rPr lang="cs-CZ" dirty="0"/>
              <a:t> (hraniční směrovač oblasti) – je to směrovač na okraji oblasti, tedy má alespoň 2 porty v různých </a:t>
            </a:r>
            <a:r>
              <a:rPr lang="cs-CZ" dirty="0" smtClean="0"/>
              <a:t>oblastech</a:t>
            </a:r>
            <a:endParaRPr lang="cs-CZ" dirty="0"/>
          </a:p>
          <a:p>
            <a:pPr lvl="0"/>
            <a:r>
              <a:rPr lang="cs-CZ" dirty="0" err="1"/>
              <a:t>Autonomous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 </a:t>
            </a:r>
            <a:r>
              <a:rPr lang="cs-CZ" dirty="0" err="1"/>
              <a:t>Border</a:t>
            </a:r>
            <a:r>
              <a:rPr lang="cs-CZ" dirty="0"/>
              <a:t> </a:t>
            </a:r>
            <a:r>
              <a:rPr lang="cs-CZ" dirty="0" err="1"/>
              <a:t>Router</a:t>
            </a:r>
            <a:r>
              <a:rPr lang="cs-CZ" dirty="0"/>
              <a:t> (hraniční směrovač autonomního systému) – slouží k distribuci cesty z jiného autonomního systému.</a:t>
            </a:r>
          </a:p>
          <a:p>
            <a:pPr lvl="0"/>
            <a:r>
              <a:rPr lang="cs-CZ" dirty="0" err="1"/>
              <a:t>Internal</a:t>
            </a:r>
            <a:r>
              <a:rPr lang="cs-CZ" dirty="0"/>
              <a:t> </a:t>
            </a:r>
            <a:r>
              <a:rPr lang="cs-CZ" dirty="0" err="1"/>
              <a:t>Router</a:t>
            </a:r>
            <a:r>
              <a:rPr lang="cs-CZ" dirty="0"/>
              <a:t> (vnitřní směrovač) – běžný směrovač, který se nachází v jedné oblasti.</a:t>
            </a:r>
          </a:p>
          <a:p>
            <a:pPr lvl="0"/>
            <a:r>
              <a:rPr lang="cs-CZ" dirty="0" err="1"/>
              <a:t>Backbone</a:t>
            </a:r>
            <a:r>
              <a:rPr lang="cs-CZ" dirty="0"/>
              <a:t> </a:t>
            </a:r>
            <a:r>
              <a:rPr lang="cs-CZ" dirty="0" err="1"/>
              <a:t>Router</a:t>
            </a:r>
            <a:r>
              <a:rPr lang="cs-CZ" dirty="0"/>
              <a:t> (páteřní směrovač) – je to alespoň jeden směrovač, který se nachází v oblasti 0 (area 0).</a:t>
            </a:r>
          </a:p>
        </p:txBody>
      </p:sp>
    </p:spTree>
    <p:extLst>
      <p:ext uri="{BB962C8B-B14F-4D97-AF65-F5344CB8AC3E}">
        <p14:creationId xmlns:p14="http://schemas.microsoft.com/office/powerpoint/2010/main" val="283266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Typy sítí v OSPF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 err="1"/>
              <a:t>Broadcast</a:t>
            </a:r>
            <a:r>
              <a:rPr lang="cs-CZ" dirty="0"/>
              <a:t> </a:t>
            </a:r>
            <a:r>
              <a:rPr lang="cs-CZ" dirty="0" err="1"/>
              <a:t>Multi-access</a:t>
            </a:r>
            <a:r>
              <a:rPr lang="cs-CZ" dirty="0"/>
              <a:t> (</a:t>
            </a:r>
            <a:r>
              <a:rPr lang="cs-CZ" dirty="0" err="1"/>
              <a:t>Broadcast</a:t>
            </a:r>
            <a:r>
              <a:rPr lang="cs-CZ" dirty="0"/>
              <a:t> více přístupů) – sdílené zařízení, funguje přes </a:t>
            </a:r>
            <a:r>
              <a:rPr lang="cs-CZ" dirty="0" err="1"/>
              <a:t>ethernet</a:t>
            </a:r>
            <a:r>
              <a:rPr lang="cs-CZ" dirty="0"/>
              <a:t>.</a:t>
            </a:r>
          </a:p>
          <a:p>
            <a:pPr lvl="0"/>
            <a:r>
              <a:rPr lang="cs-CZ" dirty="0"/>
              <a:t>Point to Point (z bodu do bodu) – spojení dvou směrovačů.</a:t>
            </a:r>
          </a:p>
          <a:p>
            <a:pPr lvl="0"/>
            <a:r>
              <a:rPr lang="cs-CZ" dirty="0"/>
              <a:t>Point to </a:t>
            </a:r>
            <a:r>
              <a:rPr lang="cs-CZ" dirty="0" err="1"/>
              <a:t>Multipoint</a:t>
            </a:r>
            <a:r>
              <a:rPr lang="cs-CZ" dirty="0"/>
              <a:t> (z bodu do více bodů) – z jednoho portu se připojuje k více cílům, automaticky formuje sousední směrovače.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687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komunikace (LSA) v OSPF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9683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cs-CZ" dirty="0"/>
              <a:t>Směrovač, který má své informace na přímo připojených portech pouze v rámci oblasti.</a:t>
            </a:r>
          </a:p>
          <a:p>
            <a:pPr lvl="0"/>
            <a:r>
              <a:rPr lang="cs-CZ" dirty="0"/>
              <a:t>Síť, která obsahuje informace o LAN a směrovačích, více přístupová (</a:t>
            </a:r>
            <a:r>
              <a:rPr lang="cs-CZ" dirty="0" err="1"/>
              <a:t>multi-access</a:t>
            </a:r>
            <a:r>
              <a:rPr lang="cs-CZ" dirty="0"/>
              <a:t>) síť pochází z určeného směrovače, pouze v oblastech.</a:t>
            </a:r>
          </a:p>
          <a:p>
            <a:pPr lvl="0"/>
            <a:r>
              <a:rPr lang="cs-CZ" dirty="0"/>
              <a:t>Součet adres sítí, které jsou dostupné mimo danou oblast, pochází z hraničního směrovače dané oblasti.</a:t>
            </a:r>
          </a:p>
          <a:p>
            <a:pPr lvl="0"/>
            <a:r>
              <a:rPr lang="cs-CZ" dirty="0"/>
              <a:t>Externí autonomní systém, který oznamuje externí cesty jako základní.</a:t>
            </a:r>
          </a:p>
          <a:p>
            <a:pPr lvl="0"/>
            <a:r>
              <a:rPr lang="cs-CZ" dirty="0"/>
              <a:t>Informace o </a:t>
            </a:r>
            <a:r>
              <a:rPr lang="cs-CZ" dirty="0" err="1"/>
              <a:t>multicastu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34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 smtClean="0"/>
              <a:t>Co je to směrovací protokol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Principy směrovaní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Historie směrovacích protokolů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Základní termíny ve směrovacích protokolech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Projekt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Závěr</a:t>
            </a:r>
          </a:p>
          <a:p>
            <a:pPr marL="457200" indent="-4572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88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09" y="153064"/>
            <a:ext cx="10018713" cy="936266"/>
          </a:xfrm>
        </p:spPr>
        <p:txBody>
          <a:bodyPr/>
          <a:lstStyle/>
          <a:p>
            <a:r>
              <a:rPr lang="cs-CZ" dirty="0" smtClean="0"/>
              <a:t>Topologie sítě - projekt</a:t>
            </a:r>
            <a:endParaRPr lang="cs-CZ" dirty="0"/>
          </a:p>
        </p:txBody>
      </p:sp>
      <p:pic>
        <p:nvPicPr>
          <p:cNvPr id="1027" name="Picture 3" descr="projek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25" y="1089330"/>
            <a:ext cx="6831479" cy="532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8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cs-CZ" dirty="0" smtClean="0"/>
              <a:t>RIP podsíť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65" y="1752599"/>
            <a:ext cx="5400000" cy="4642827"/>
          </a:xfrm>
        </p:spPr>
      </p:pic>
    </p:spTree>
    <p:extLst>
      <p:ext uri="{BB962C8B-B14F-4D97-AF65-F5344CB8AC3E}">
        <p14:creationId xmlns:p14="http://schemas.microsoft.com/office/powerpoint/2010/main" val="25426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46433" y="0"/>
            <a:ext cx="10018713" cy="1752599"/>
          </a:xfrm>
        </p:spPr>
        <p:txBody>
          <a:bodyPr/>
          <a:lstStyle/>
          <a:p>
            <a:r>
              <a:rPr lang="cs-CZ" dirty="0" smtClean="0"/>
              <a:t>EIGRP podsíť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25" y="1752599"/>
            <a:ext cx="5530527" cy="4644000"/>
          </a:xfrm>
        </p:spPr>
      </p:pic>
    </p:spTree>
    <p:extLst>
      <p:ext uri="{BB962C8B-B14F-4D97-AF65-F5344CB8AC3E}">
        <p14:creationId xmlns:p14="http://schemas.microsoft.com/office/powerpoint/2010/main" val="6735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cs-CZ" dirty="0" smtClean="0"/>
              <a:t>OSPF podsíť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66" y="1506110"/>
            <a:ext cx="5400000" cy="4860000"/>
          </a:xfrm>
        </p:spPr>
      </p:pic>
    </p:spTree>
    <p:extLst>
      <p:ext uri="{BB962C8B-B14F-4D97-AF65-F5344CB8AC3E}">
        <p14:creationId xmlns:p14="http://schemas.microsoft.com/office/powerpoint/2010/main" val="2427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cs-CZ" dirty="0" smtClean="0"/>
              <a:t>Ukázka konfigurace OSPF pro směrovač O 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91" y="1752599"/>
            <a:ext cx="4146150" cy="4644000"/>
          </a:xfrm>
        </p:spPr>
      </p:pic>
    </p:spTree>
    <p:extLst>
      <p:ext uri="{BB962C8B-B14F-4D97-AF65-F5344CB8AC3E}">
        <p14:creationId xmlns:p14="http://schemas.microsoft.com/office/powerpoint/2010/main" val="5101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cs-CZ" dirty="0" smtClean="0"/>
              <a:t>DHCP </a:t>
            </a:r>
            <a:r>
              <a:rPr lang="cs-CZ" dirty="0" err="1" smtClean="0"/>
              <a:t>Forwarder</a:t>
            </a:r>
            <a:endParaRPr lang="cs-CZ" dirty="0"/>
          </a:p>
        </p:txBody>
      </p:sp>
      <p:pic>
        <p:nvPicPr>
          <p:cNvPr id="2051" name="Picture 3" descr="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050" y="1752599"/>
            <a:ext cx="6063230" cy="46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Zakřivená spojnice 6"/>
          <p:cNvCxnSpPr/>
          <p:nvPr/>
        </p:nvCxnSpPr>
        <p:spPr>
          <a:xfrm>
            <a:off x="6931819" y="4288631"/>
            <a:ext cx="733425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Zakřivená spojnice 8"/>
          <p:cNvCxnSpPr/>
          <p:nvPr/>
        </p:nvCxnSpPr>
        <p:spPr>
          <a:xfrm>
            <a:off x="6929438" y="4286250"/>
            <a:ext cx="728662" cy="42148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Zakřivená spojnice 10"/>
          <p:cNvCxnSpPr/>
          <p:nvPr/>
        </p:nvCxnSpPr>
        <p:spPr>
          <a:xfrm rot="10800000" flipV="1">
            <a:off x="4905375" y="4360068"/>
            <a:ext cx="1881188" cy="41671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Zakřivená spojnice 12"/>
          <p:cNvCxnSpPr/>
          <p:nvPr/>
        </p:nvCxnSpPr>
        <p:spPr>
          <a:xfrm rot="10800000" flipV="1">
            <a:off x="5541170" y="4360069"/>
            <a:ext cx="1247775" cy="8310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Zakřivená spojnice 14"/>
          <p:cNvCxnSpPr/>
          <p:nvPr/>
        </p:nvCxnSpPr>
        <p:spPr>
          <a:xfrm rot="16200000" flipV="1">
            <a:off x="6238876" y="3676650"/>
            <a:ext cx="823913" cy="2714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Zakřivená spojnice 16"/>
          <p:cNvCxnSpPr/>
          <p:nvPr/>
        </p:nvCxnSpPr>
        <p:spPr>
          <a:xfrm rot="5400000" flipH="1" flipV="1">
            <a:off x="6606778" y="3687366"/>
            <a:ext cx="831056" cy="2333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3462049" y="6396599"/>
            <a:ext cx="7001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/>
              <a:t> </a:t>
            </a:r>
            <a:r>
              <a:rPr lang="cs-CZ" sz="1400" b="1" dirty="0" err="1"/>
              <a:t>ip</a:t>
            </a:r>
            <a:r>
              <a:rPr lang="cs-CZ" sz="1400" b="1" dirty="0"/>
              <a:t> </a:t>
            </a:r>
            <a:r>
              <a:rPr lang="cs-CZ" sz="1400" b="1" dirty="0" err="1"/>
              <a:t>helper-address</a:t>
            </a:r>
            <a:r>
              <a:rPr lang="cs-CZ" sz="1400" dirty="0"/>
              <a:t> [adresa portu DHCP serveru, ze kterého má vzít rozsah adres]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11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cs-CZ" dirty="0" smtClean="0"/>
              <a:t>Redistribuce směrovacích protokolů</a:t>
            </a:r>
            <a:br>
              <a:rPr lang="cs-CZ" dirty="0" smtClean="0"/>
            </a:br>
            <a:r>
              <a:rPr lang="cs-CZ" dirty="0" smtClean="0"/>
              <a:t>RIP do OSPF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74" y="1832337"/>
            <a:ext cx="6630984" cy="4644000"/>
          </a:xfrm>
        </p:spPr>
      </p:pic>
    </p:spTree>
    <p:extLst>
      <p:ext uri="{BB962C8B-B14F-4D97-AF65-F5344CB8AC3E}">
        <p14:creationId xmlns:p14="http://schemas.microsoft.com/office/powerpoint/2010/main" val="6916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cs-CZ" dirty="0" smtClean="0"/>
              <a:t>Ukázka kódu redistribuce do RIP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606163" y="2667000"/>
            <a:ext cx="3735858" cy="381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 OSPF do RIP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1606163" y="3264430"/>
            <a:ext cx="4158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</a:t>
            </a:r>
            <a:r>
              <a:rPr lang="cs-CZ" dirty="0"/>
              <a:t>)#</a:t>
            </a:r>
            <a:r>
              <a:rPr lang="cs-CZ" dirty="0" err="1"/>
              <a:t>router</a:t>
            </a:r>
            <a:r>
              <a:rPr lang="cs-CZ" dirty="0"/>
              <a:t> </a:t>
            </a:r>
            <a:r>
              <a:rPr lang="cs-CZ" dirty="0" err="1"/>
              <a:t>ospf</a:t>
            </a:r>
            <a:r>
              <a:rPr lang="cs-CZ" dirty="0"/>
              <a:t> 1                        </a:t>
            </a:r>
          </a:p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config-router</a:t>
            </a:r>
            <a:r>
              <a:rPr lang="cs-CZ" dirty="0"/>
              <a:t>)#</a:t>
            </a:r>
            <a:r>
              <a:rPr lang="cs-CZ" dirty="0" err="1"/>
              <a:t>redistribute</a:t>
            </a:r>
            <a:r>
              <a:rPr lang="cs-CZ" dirty="0"/>
              <a:t> </a:t>
            </a:r>
            <a:r>
              <a:rPr lang="cs-CZ" dirty="0" err="1"/>
              <a:t>rip</a:t>
            </a:r>
            <a:r>
              <a:rPr lang="cs-CZ" dirty="0"/>
              <a:t> </a:t>
            </a:r>
            <a:r>
              <a:rPr lang="cs-CZ" dirty="0" err="1"/>
              <a:t>metric</a:t>
            </a:r>
            <a:r>
              <a:rPr lang="cs-CZ" dirty="0"/>
              <a:t> 5000 </a:t>
            </a:r>
            <a:r>
              <a:rPr lang="cs-CZ" dirty="0" err="1"/>
              <a:t>subnets</a:t>
            </a:r>
            <a:r>
              <a:rPr lang="cs-CZ" dirty="0"/>
              <a:t>   </a:t>
            </a:r>
          </a:p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config-router</a:t>
            </a:r>
            <a:r>
              <a:rPr lang="cs-CZ" dirty="0"/>
              <a:t>)#network 192.168.0.96 0.0.0.7 area 0</a:t>
            </a:r>
          </a:p>
          <a:p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6955439" y="2679330"/>
            <a:ext cx="40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 RIP do OSPF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6955439" y="3264430"/>
            <a:ext cx="500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</a:t>
            </a:r>
            <a:r>
              <a:rPr lang="cs-CZ" dirty="0"/>
              <a:t>)#</a:t>
            </a:r>
            <a:r>
              <a:rPr lang="cs-CZ" dirty="0" err="1"/>
              <a:t>router</a:t>
            </a:r>
            <a:r>
              <a:rPr lang="cs-CZ" dirty="0"/>
              <a:t> </a:t>
            </a:r>
            <a:r>
              <a:rPr lang="cs-CZ" dirty="0" err="1"/>
              <a:t>rip</a:t>
            </a:r>
            <a:r>
              <a:rPr lang="cs-CZ" dirty="0"/>
              <a:t>                              </a:t>
            </a:r>
          </a:p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config-router</a:t>
            </a:r>
            <a:r>
              <a:rPr lang="cs-CZ" dirty="0"/>
              <a:t>)#</a:t>
            </a:r>
            <a:r>
              <a:rPr lang="cs-CZ" dirty="0" err="1"/>
              <a:t>version</a:t>
            </a:r>
            <a:r>
              <a:rPr lang="cs-CZ" dirty="0"/>
              <a:t> 2                               </a:t>
            </a:r>
          </a:p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config-router</a:t>
            </a:r>
            <a:r>
              <a:rPr lang="cs-CZ" dirty="0"/>
              <a:t>)#</a:t>
            </a:r>
            <a:r>
              <a:rPr lang="cs-CZ" dirty="0" err="1"/>
              <a:t>redistribute</a:t>
            </a:r>
            <a:r>
              <a:rPr lang="cs-CZ" dirty="0"/>
              <a:t> </a:t>
            </a:r>
            <a:r>
              <a:rPr lang="cs-CZ" dirty="0" err="1"/>
              <a:t>ospf</a:t>
            </a:r>
            <a:r>
              <a:rPr lang="cs-CZ" dirty="0"/>
              <a:t> 1 </a:t>
            </a:r>
            <a:r>
              <a:rPr lang="cs-CZ" dirty="0" err="1"/>
              <a:t>metric</a:t>
            </a:r>
            <a:r>
              <a:rPr lang="cs-CZ" dirty="0"/>
              <a:t> 5           </a:t>
            </a:r>
          </a:p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config-router</a:t>
            </a:r>
            <a:r>
              <a:rPr lang="cs-CZ" dirty="0"/>
              <a:t>)#network 192.168.0.96                   </a:t>
            </a:r>
          </a:p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config-router</a:t>
            </a:r>
            <a:r>
              <a:rPr lang="cs-CZ" dirty="0"/>
              <a:t>)#no auto-</a:t>
            </a:r>
            <a:r>
              <a:rPr lang="cs-CZ" dirty="0" err="1"/>
              <a:t>summary</a:t>
            </a:r>
            <a:r>
              <a:rPr lang="cs-CZ" dirty="0"/>
              <a:t>   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12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cs-CZ" dirty="0"/>
              <a:t>Redistribuce směrovacích protokolů</a:t>
            </a:r>
            <a:br>
              <a:rPr lang="cs-CZ" dirty="0"/>
            </a:br>
            <a:r>
              <a:rPr lang="cs-CZ" dirty="0" smtClean="0"/>
              <a:t>EIGRP </a:t>
            </a:r>
            <a:r>
              <a:rPr lang="cs-CZ" dirty="0"/>
              <a:t>do OSPF</a:t>
            </a:r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23" y="1752599"/>
            <a:ext cx="5811485" cy="4644000"/>
          </a:xfrm>
        </p:spPr>
      </p:pic>
    </p:spTree>
    <p:extLst>
      <p:ext uri="{BB962C8B-B14F-4D97-AF65-F5344CB8AC3E}">
        <p14:creationId xmlns:p14="http://schemas.microsoft.com/office/powerpoint/2010/main" val="35288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cs-CZ" dirty="0" smtClean="0"/>
              <a:t>Ukázka nastavení EIGRP do OSPF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304014" y="182084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 OSPF do EIGRP</a:t>
            </a:r>
          </a:p>
          <a:p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1304014" y="2274073"/>
            <a:ext cx="10702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config-router</a:t>
            </a:r>
            <a:r>
              <a:rPr lang="cs-CZ" dirty="0"/>
              <a:t>)#</a:t>
            </a:r>
            <a:r>
              <a:rPr lang="cs-CZ" dirty="0" err="1"/>
              <a:t>redistribute</a:t>
            </a:r>
            <a:r>
              <a:rPr lang="cs-CZ" dirty="0"/>
              <a:t> </a:t>
            </a:r>
            <a:r>
              <a:rPr lang="cs-CZ" dirty="0" err="1"/>
              <a:t>ospf</a:t>
            </a:r>
            <a:r>
              <a:rPr lang="cs-CZ" dirty="0"/>
              <a:t> 1 </a:t>
            </a:r>
            <a:r>
              <a:rPr lang="cs-CZ" dirty="0" err="1"/>
              <a:t>metric</a:t>
            </a:r>
            <a:r>
              <a:rPr lang="cs-CZ" dirty="0"/>
              <a:t> ? //maximální </a:t>
            </a:r>
            <a:r>
              <a:rPr lang="cs-CZ" dirty="0" err="1"/>
              <a:t>Kbity</a:t>
            </a:r>
            <a:r>
              <a:rPr lang="cs-CZ" dirty="0"/>
              <a:t> za sekundu</a:t>
            </a:r>
          </a:p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config-router</a:t>
            </a:r>
            <a:r>
              <a:rPr lang="cs-CZ" dirty="0"/>
              <a:t>)#</a:t>
            </a:r>
            <a:r>
              <a:rPr lang="cs-CZ" dirty="0" err="1"/>
              <a:t>redistribute</a:t>
            </a:r>
            <a:r>
              <a:rPr lang="cs-CZ" dirty="0"/>
              <a:t> </a:t>
            </a:r>
            <a:r>
              <a:rPr lang="cs-CZ" dirty="0" err="1"/>
              <a:t>ospf</a:t>
            </a:r>
            <a:r>
              <a:rPr lang="cs-CZ" dirty="0"/>
              <a:t> 1 </a:t>
            </a:r>
            <a:r>
              <a:rPr lang="cs-CZ" dirty="0" err="1"/>
              <a:t>metric</a:t>
            </a:r>
            <a:r>
              <a:rPr lang="cs-CZ" dirty="0"/>
              <a:t> 1500 ? // EIGRP metrické </a:t>
            </a:r>
            <a:r>
              <a:rPr lang="cs-CZ" dirty="0" err="1"/>
              <a:t>zpozdění</a:t>
            </a:r>
            <a:r>
              <a:rPr lang="cs-CZ" dirty="0"/>
              <a:t>, kde 1 je 10 milisekund</a:t>
            </a:r>
          </a:p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config-router</a:t>
            </a:r>
            <a:r>
              <a:rPr lang="cs-CZ" dirty="0"/>
              <a:t>)#</a:t>
            </a:r>
            <a:r>
              <a:rPr lang="cs-CZ" dirty="0" err="1"/>
              <a:t>redistribute</a:t>
            </a:r>
            <a:r>
              <a:rPr lang="cs-CZ" dirty="0"/>
              <a:t> </a:t>
            </a:r>
            <a:r>
              <a:rPr lang="cs-CZ" dirty="0" err="1"/>
              <a:t>ospf</a:t>
            </a:r>
            <a:r>
              <a:rPr lang="cs-CZ" dirty="0"/>
              <a:t> 1 </a:t>
            </a:r>
            <a:r>
              <a:rPr lang="cs-CZ" dirty="0" err="1"/>
              <a:t>metric</a:t>
            </a:r>
            <a:r>
              <a:rPr lang="cs-CZ" dirty="0"/>
              <a:t> 1500 1000 ? // EIGRP metrická spolehlivost, kde 255 je 100% spolehlivá</a:t>
            </a:r>
          </a:p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config-router</a:t>
            </a:r>
            <a:r>
              <a:rPr lang="cs-CZ" dirty="0"/>
              <a:t>)#</a:t>
            </a:r>
            <a:r>
              <a:rPr lang="cs-CZ" dirty="0" err="1"/>
              <a:t>redistribute</a:t>
            </a:r>
            <a:r>
              <a:rPr lang="cs-CZ" dirty="0"/>
              <a:t> </a:t>
            </a:r>
            <a:r>
              <a:rPr lang="cs-CZ" dirty="0" err="1"/>
              <a:t>ospf</a:t>
            </a:r>
            <a:r>
              <a:rPr lang="cs-CZ" dirty="0"/>
              <a:t> 1 </a:t>
            </a:r>
            <a:r>
              <a:rPr lang="cs-CZ" dirty="0" err="1"/>
              <a:t>metric</a:t>
            </a:r>
            <a:r>
              <a:rPr lang="cs-CZ" dirty="0"/>
              <a:t> 1500 1000 255 ? // EIGRP efektivní metrická vlnová délka načítání, kde 255 je 100% načteno</a:t>
            </a:r>
          </a:p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config-router</a:t>
            </a:r>
            <a:r>
              <a:rPr lang="cs-CZ" dirty="0"/>
              <a:t>)#</a:t>
            </a:r>
            <a:r>
              <a:rPr lang="cs-CZ" dirty="0" err="1"/>
              <a:t>redistribute</a:t>
            </a:r>
            <a:r>
              <a:rPr lang="cs-CZ" dirty="0"/>
              <a:t> </a:t>
            </a:r>
            <a:r>
              <a:rPr lang="cs-CZ" dirty="0" err="1"/>
              <a:t>ospf</a:t>
            </a:r>
            <a:r>
              <a:rPr lang="cs-CZ" dirty="0"/>
              <a:t> 1 </a:t>
            </a:r>
            <a:r>
              <a:rPr lang="cs-CZ" dirty="0" err="1"/>
              <a:t>metric</a:t>
            </a:r>
            <a:r>
              <a:rPr lang="cs-CZ" dirty="0"/>
              <a:t> 1500 1000 255 1 ? // EIGRP maximální přenosová jednotka cesty</a:t>
            </a:r>
          </a:p>
          <a:p>
            <a:r>
              <a:rPr lang="cs-CZ" dirty="0"/>
              <a:t>R2(</a:t>
            </a:r>
            <a:r>
              <a:rPr lang="cs-CZ" dirty="0" err="1"/>
              <a:t>config-router</a:t>
            </a:r>
            <a:r>
              <a:rPr lang="cs-CZ" dirty="0"/>
              <a:t>)#</a:t>
            </a:r>
            <a:r>
              <a:rPr lang="cs-CZ" dirty="0" err="1"/>
              <a:t>redistribute</a:t>
            </a:r>
            <a:r>
              <a:rPr lang="cs-CZ" dirty="0"/>
              <a:t> </a:t>
            </a:r>
            <a:r>
              <a:rPr lang="cs-CZ" dirty="0" err="1"/>
              <a:t>ospf</a:t>
            </a:r>
            <a:r>
              <a:rPr lang="cs-CZ" dirty="0"/>
              <a:t> 1 </a:t>
            </a:r>
            <a:r>
              <a:rPr lang="cs-CZ" dirty="0" err="1"/>
              <a:t>metric</a:t>
            </a:r>
            <a:r>
              <a:rPr lang="cs-CZ" dirty="0"/>
              <a:t> 1500 1000 255 1 </a:t>
            </a:r>
            <a:r>
              <a:rPr lang="cs-CZ" dirty="0" smtClean="0"/>
              <a:t>1500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304014" y="4707173"/>
            <a:ext cx="34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 EIGRP do OSPF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1304014" y="5136395"/>
            <a:ext cx="8491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Router</a:t>
            </a:r>
            <a:r>
              <a:rPr lang="cs-CZ" dirty="0"/>
              <a:t>(</a:t>
            </a:r>
            <a:r>
              <a:rPr lang="cs-CZ" dirty="0" err="1"/>
              <a:t>config-router</a:t>
            </a:r>
            <a:r>
              <a:rPr lang="cs-CZ" dirty="0"/>
              <a:t>)#</a:t>
            </a:r>
            <a:r>
              <a:rPr lang="cs-CZ" dirty="0" err="1"/>
              <a:t>redistribute</a:t>
            </a:r>
            <a:r>
              <a:rPr lang="cs-CZ" dirty="0"/>
              <a:t> </a:t>
            </a:r>
            <a:r>
              <a:rPr lang="cs-CZ" dirty="0" err="1"/>
              <a:t>eigrp</a:t>
            </a:r>
            <a:r>
              <a:rPr lang="cs-CZ" dirty="0"/>
              <a:t> 60 </a:t>
            </a:r>
            <a:r>
              <a:rPr lang="cs-CZ" dirty="0" err="1"/>
              <a:t>metric</a:t>
            </a:r>
            <a:r>
              <a:rPr lang="cs-CZ" dirty="0"/>
              <a:t> 60 </a:t>
            </a:r>
            <a:r>
              <a:rPr lang="cs-CZ" dirty="0" err="1"/>
              <a:t>subnets</a:t>
            </a:r>
            <a:r>
              <a:rPr lang="cs-CZ" dirty="0"/>
              <a:t> // kde stačí nastavit, která EIGRP síť se má redistribuovat a s jakou hodnotou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97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cs-CZ" dirty="0" smtClean="0"/>
              <a:t>měrovací protokol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Definuje jak si směrovače vyměňují informace, které jim umožňují zvolit si cestu mezi libovolnými uzly v počítačových sítích, popřípadě podsítích.</a:t>
            </a:r>
          </a:p>
          <a:p>
            <a:r>
              <a:rPr lang="cs-CZ" dirty="0" smtClean="0"/>
              <a:t>Směrování je proces pro zjištění cesty mezi dvěma sítěmi.</a:t>
            </a:r>
          </a:p>
          <a:p>
            <a:r>
              <a:rPr lang="cs-CZ" dirty="0" smtClean="0"/>
              <a:t>Probíhá na 3. síťové vrstvě ISO/OSI modelu.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06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84152"/>
            <a:ext cx="10018713" cy="1752599"/>
          </a:xfrm>
        </p:spPr>
        <p:txBody>
          <a:bodyPr/>
          <a:lstStyle/>
          <a:p>
            <a:r>
              <a:rPr lang="cs-CZ" dirty="0" smtClean="0"/>
              <a:t>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836751"/>
            <a:ext cx="10018713" cy="395444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Balchunas</a:t>
            </a:r>
            <a:r>
              <a:rPr lang="en-US" dirty="0"/>
              <a:t>, Aaron. Routing Information Protocol. 2003 &lt;</a:t>
            </a:r>
            <a:r>
              <a:rPr lang="cs-CZ" dirty="0"/>
              <a:t> </a:t>
            </a:r>
            <a:r>
              <a:rPr lang="cs-CZ" dirty="0">
                <a:hlinkClick r:id="rId2"/>
              </a:rPr>
              <a:t>http://www.routeralley.com/guides/rip.pdf</a:t>
            </a:r>
            <a:r>
              <a:rPr lang="en-US" dirty="0" smtClean="0"/>
              <a:t>&gt;</a:t>
            </a:r>
            <a:endParaRPr lang="cs-CZ" dirty="0" smtClean="0"/>
          </a:p>
          <a:p>
            <a:r>
              <a:rPr lang="en-US" dirty="0" err="1"/>
              <a:t>Bouška</a:t>
            </a:r>
            <a:r>
              <a:rPr lang="en-US" dirty="0"/>
              <a:t>, Petr. Cisco Routing 3 – OSPF. 2009 &lt;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www.samuraj-cz.com/clanek/cisco-routing-3-ospf-open-shortest-path-first</a:t>
            </a:r>
            <a:r>
              <a:rPr lang="en-US" dirty="0" smtClean="0"/>
              <a:t>&gt;</a:t>
            </a:r>
            <a:endParaRPr lang="cs-CZ" dirty="0" smtClean="0"/>
          </a:p>
          <a:p>
            <a:r>
              <a:rPr lang="cs-CZ" dirty="0" err="1"/>
              <a:t>Mubashir</a:t>
            </a:r>
            <a:r>
              <a:rPr lang="cs-CZ" dirty="0"/>
              <a:t> VP. </a:t>
            </a:r>
            <a:r>
              <a:rPr lang="cs-CZ" dirty="0" err="1"/>
              <a:t>Redistribution</a:t>
            </a:r>
            <a:r>
              <a:rPr lang="cs-CZ" dirty="0"/>
              <a:t> </a:t>
            </a:r>
            <a:r>
              <a:rPr lang="cs-CZ" dirty="0" err="1"/>
              <a:t>between</a:t>
            </a:r>
            <a:r>
              <a:rPr lang="cs-CZ" dirty="0"/>
              <a:t> EIGRP and OSPF Cisco </a:t>
            </a:r>
            <a:r>
              <a:rPr lang="cs-CZ" dirty="0" err="1"/>
              <a:t>Router</a:t>
            </a:r>
            <a:r>
              <a:rPr lang="cs-CZ" dirty="0"/>
              <a:t> </a:t>
            </a:r>
            <a:r>
              <a:rPr lang="cs-CZ" dirty="0" err="1"/>
              <a:t>Configuration</a:t>
            </a:r>
            <a:r>
              <a:rPr lang="cs-CZ" dirty="0"/>
              <a:t>. 2014. &lt; </a:t>
            </a:r>
            <a:r>
              <a:rPr lang="cs-CZ" dirty="0">
                <a:hlinkClick r:id="rId4"/>
              </a:rPr>
              <a:t>http://www.smartpctricks.com/2014/04/redistribution-between-eigrp-and-ospf.html</a:t>
            </a:r>
            <a:r>
              <a:rPr lang="cs-CZ" dirty="0" smtClean="0"/>
              <a:t>&gt;</a:t>
            </a:r>
          </a:p>
          <a:p>
            <a:r>
              <a:rPr lang="en-US" dirty="0" err="1"/>
              <a:t>Bouška</a:t>
            </a:r>
            <a:r>
              <a:rPr lang="en-US" dirty="0"/>
              <a:t>, Petr. Cisco Routing 2 – EIGRP. 2009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www.samuraj-cz.com/clanek/cisco-routing-2-eigrp-enhanced-interior-gateway-routing-protocol</a:t>
            </a:r>
            <a:endParaRPr lang="cs-CZ" dirty="0" smtClean="0"/>
          </a:p>
          <a:p>
            <a:r>
              <a:rPr lang="cs-CZ" dirty="0">
                <a:hlinkClick r:id="rId6"/>
              </a:rPr>
              <a:t>https://</a:t>
            </a:r>
            <a:r>
              <a:rPr lang="cs-CZ" dirty="0" smtClean="0">
                <a:hlinkClick r:id="rId6"/>
              </a:rPr>
              <a:t>cs.wikipedia.org/wiki/Routing_Information_Protocol</a:t>
            </a:r>
            <a:endParaRPr lang="cs-CZ" dirty="0" smtClean="0"/>
          </a:p>
          <a:p>
            <a:r>
              <a:rPr lang="cs-CZ" dirty="0">
                <a:hlinkClick r:id="rId7"/>
              </a:rPr>
              <a:t>https://</a:t>
            </a:r>
            <a:r>
              <a:rPr lang="cs-CZ" dirty="0" smtClean="0">
                <a:hlinkClick r:id="rId7"/>
              </a:rPr>
              <a:t>cs.wikipedia.org/wiki/Sm%C4%9Brovac%C3%AD_protokol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96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799"/>
            <a:ext cx="10018713" cy="5198166"/>
          </a:xfrm>
        </p:spPr>
        <p:txBody>
          <a:bodyPr/>
          <a:lstStyle/>
          <a:p>
            <a:r>
              <a:rPr lang="cs-CZ" dirty="0" smtClean="0"/>
              <a:t>Děkuji za pozornost</a:t>
            </a:r>
            <a:br>
              <a:rPr lang="cs-CZ" dirty="0" smtClean="0"/>
            </a:br>
            <a:r>
              <a:rPr lang="cs-CZ" dirty="0" smtClean="0"/>
              <a:t>Rád zodpovím případné dotazy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472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Typy směrovacích protokolů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Interior</a:t>
            </a:r>
            <a:r>
              <a:rPr lang="cs-CZ" dirty="0" smtClean="0"/>
              <a:t> </a:t>
            </a:r>
            <a:r>
              <a:rPr lang="cs-CZ" dirty="0" err="1" smtClean="0"/>
              <a:t>gateway</a:t>
            </a:r>
            <a:r>
              <a:rPr lang="cs-CZ" dirty="0" smtClean="0"/>
              <a:t> protokol typ 1</a:t>
            </a:r>
          </a:p>
          <a:p>
            <a:pPr lvl="1"/>
            <a:r>
              <a:rPr lang="cs-CZ" dirty="0" smtClean="0"/>
              <a:t>OSPF, IS-IS</a:t>
            </a:r>
          </a:p>
          <a:p>
            <a:r>
              <a:rPr lang="cs-CZ" dirty="0" err="1" smtClean="0"/>
              <a:t>Interior</a:t>
            </a:r>
            <a:r>
              <a:rPr lang="cs-CZ" dirty="0" smtClean="0"/>
              <a:t> </a:t>
            </a:r>
            <a:r>
              <a:rPr lang="cs-CZ" dirty="0" err="1" smtClean="0"/>
              <a:t>gateway</a:t>
            </a:r>
            <a:r>
              <a:rPr lang="cs-CZ" dirty="0" smtClean="0"/>
              <a:t> protokol typ 2</a:t>
            </a:r>
          </a:p>
          <a:p>
            <a:pPr lvl="1"/>
            <a:r>
              <a:rPr lang="cs-CZ" dirty="0" smtClean="0"/>
              <a:t>RIP, RIPv2, IGRP</a:t>
            </a:r>
          </a:p>
          <a:p>
            <a:r>
              <a:rPr lang="cs-CZ" dirty="0" err="1" smtClean="0"/>
              <a:t>Exterior</a:t>
            </a:r>
            <a:r>
              <a:rPr lang="cs-CZ" dirty="0" smtClean="0"/>
              <a:t> </a:t>
            </a:r>
            <a:r>
              <a:rPr lang="cs-CZ" dirty="0" err="1" smtClean="0"/>
              <a:t>gateway</a:t>
            </a:r>
            <a:r>
              <a:rPr lang="cs-CZ" dirty="0" smtClean="0"/>
              <a:t> protokol</a:t>
            </a:r>
          </a:p>
          <a:p>
            <a:pPr lvl="1"/>
            <a:r>
              <a:rPr lang="cs-CZ" dirty="0" smtClean="0"/>
              <a:t>BGP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73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Principy směrovacích protokolů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Směrovače musí určit tu nejlepší cestu k cíli, realizovanou konkrétním protokolem</a:t>
            </a:r>
          </a:p>
          <a:p>
            <a:r>
              <a:rPr lang="cs-CZ" dirty="0" smtClean="0"/>
              <a:t>Směrovaní rozdělujeme na 2 hlavní části:</a:t>
            </a:r>
          </a:p>
          <a:p>
            <a:pPr lvl="1"/>
            <a:r>
              <a:rPr lang="cs-CZ" dirty="0"/>
              <a:t>s</a:t>
            </a:r>
            <a:r>
              <a:rPr lang="cs-CZ" dirty="0" smtClean="0"/>
              <a:t>tatické </a:t>
            </a:r>
          </a:p>
          <a:p>
            <a:pPr lvl="1"/>
            <a:r>
              <a:rPr lang="cs-CZ" dirty="0"/>
              <a:t>d</a:t>
            </a:r>
            <a:r>
              <a:rPr lang="cs-CZ" dirty="0" smtClean="0"/>
              <a:t>ynamické</a:t>
            </a:r>
          </a:p>
        </p:txBody>
      </p:sp>
    </p:spTree>
    <p:extLst>
      <p:ext uri="{BB962C8B-B14F-4D97-AF65-F5344CB8AC3E}">
        <p14:creationId xmlns:p14="http://schemas.microsoft.com/office/powerpoint/2010/main" val="10786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Principy směrovacích protokolů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Směrovaní zahrnuje: </a:t>
            </a:r>
          </a:p>
          <a:p>
            <a:pPr lvl="1"/>
            <a:r>
              <a:rPr lang="cs-CZ" dirty="0" smtClean="0"/>
              <a:t>Výpočty cest.</a:t>
            </a:r>
          </a:p>
          <a:p>
            <a:pPr lvl="1"/>
            <a:r>
              <a:rPr lang="cs-CZ" dirty="0" smtClean="0"/>
              <a:t>Sledování sítě.</a:t>
            </a:r>
          </a:p>
          <a:p>
            <a:pPr lvl="1"/>
            <a:r>
              <a:rPr lang="cs-CZ" dirty="0" smtClean="0"/>
              <a:t>Výpočty metrik.</a:t>
            </a:r>
          </a:p>
          <a:p>
            <a:pPr lvl="1"/>
            <a:r>
              <a:rPr lang="cs-CZ" dirty="0" smtClean="0"/>
              <a:t>Rozpoznávání a sledování adres.</a:t>
            </a:r>
          </a:p>
          <a:p>
            <a:pPr lvl="1"/>
            <a:r>
              <a:rPr lang="cs-CZ" dirty="0" smtClean="0"/>
              <a:t>Sestavování tabulek o směrování.</a:t>
            </a:r>
          </a:p>
          <a:p>
            <a:pPr lvl="1"/>
            <a:r>
              <a:rPr lang="cs-CZ" dirty="0" smtClean="0"/>
              <a:t>Konkrétní směrovací protokoly.</a:t>
            </a:r>
          </a:p>
        </p:txBody>
      </p:sp>
    </p:spTree>
    <p:extLst>
      <p:ext uri="{BB962C8B-B14F-4D97-AF65-F5344CB8AC3E}">
        <p14:creationId xmlns:p14="http://schemas.microsoft.com/office/powerpoint/2010/main" val="809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Historie směrovacích protokolů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Routing</a:t>
            </a:r>
            <a:r>
              <a:rPr lang="cs-CZ" dirty="0" smtClean="0"/>
              <a:t> </a:t>
            </a:r>
            <a:r>
              <a:rPr lang="cs-CZ" dirty="0" err="1" smtClean="0"/>
              <a:t>Information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r>
              <a:rPr lang="cs-CZ" dirty="0" smtClean="0"/>
              <a:t> (RIP)</a:t>
            </a:r>
          </a:p>
          <a:p>
            <a:r>
              <a:rPr lang="cs-CZ" dirty="0" err="1" smtClean="0"/>
              <a:t>Enhaced</a:t>
            </a:r>
            <a:r>
              <a:rPr lang="cs-CZ" dirty="0" smtClean="0"/>
              <a:t> </a:t>
            </a:r>
            <a:r>
              <a:rPr lang="cs-CZ" dirty="0" err="1" smtClean="0"/>
              <a:t>Interior</a:t>
            </a:r>
            <a:r>
              <a:rPr lang="cs-CZ" dirty="0" smtClean="0"/>
              <a:t> </a:t>
            </a:r>
            <a:r>
              <a:rPr lang="cs-CZ" dirty="0" err="1" smtClean="0"/>
              <a:t>Gateway</a:t>
            </a:r>
            <a:r>
              <a:rPr lang="cs-CZ" dirty="0" smtClean="0"/>
              <a:t> </a:t>
            </a:r>
            <a:r>
              <a:rPr lang="cs-CZ" dirty="0" err="1" smtClean="0"/>
              <a:t>Routing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r>
              <a:rPr lang="cs-CZ" dirty="0" smtClean="0"/>
              <a:t> (EIGRP)</a:t>
            </a:r>
          </a:p>
          <a:p>
            <a:r>
              <a:rPr lang="cs-CZ" dirty="0" smtClean="0"/>
              <a:t>Open </a:t>
            </a:r>
            <a:r>
              <a:rPr lang="cs-CZ" dirty="0" err="1" smtClean="0"/>
              <a:t>Shortest</a:t>
            </a:r>
            <a:r>
              <a:rPr lang="cs-CZ" dirty="0" smtClean="0"/>
              <a:t> </a:t>
            </a:r>
            <a:r>
              <a:rPr lang="cs-CZ" dirty="0" err="1" smtClean="0"/>
              <a:t>Path</a:t>
            </a:r>
            <a:r>
              <a:rPr lang="cs-CZ" dirty="0" smtClean="0"/>
              <a:t> </a:t>
            </a:r>
            <a:r>
              <a:rPr lang="cs-CZ" dirty="0" err="1" smtClean="0"/>
              <a:t>First</a:t>
            </a:r>
            <a:r>
              <a:rPr lang="cs-CZ" dirty="0" smtClean="0"/>
              <a:t> (OSPF)</a:t>
            </a:r>
          </a:p>
        </p:txBody>
      </p:sp>
    </p:spTree>
    <p:extLst>
      <p:ext uri="{BB962C8B-B14F-4D97-AF65-F5344CB8AC3E}">
        <p14:creationId xmlns:p14="http://schemas.microsoft.com/office/powerpoint/2010/main" val="37633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Routing</a:t>
            </a:r>
            <a:r>
              <a:rPr lang="cs-CZ" dirty="0" smtClean="0"/>
              <a:t> </a:t>
            </a:r>
            <a:r>
              <a:rPr lang="cs-CZ" dirty="0" err="1" smtClean="0"/>
              <a:t>Information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r>
              <a:rPr lang="cs-CZ" dirty="0" smtClean="0"/>
              <a:t> (RIP)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Vytvořen roku 1968</a:t>
            </a:r>
          </a:p>
          <a:p>
            <a:r>
              <a:rPr lang="cs-CZ" dirty="0" smtClean="0"/>
              <a:t>Nejstarší směrovací protokol</a:t>
            </a:r>
          </a:p>
          <a:p>
            <a:r>
              <a:rPr lang="cs-CZ" dirty="0" err="1" smtClean="0"/>
              <a:t>Bellamův</a:t>
            </a:r>
            <a:r>
              <a:rPr lang="cs-CZ" dirty="0" smtClean="0"/>
              <a:t>-Fordův algoritmus</a:t>
            </a:r>
          </a:p>
          <a:p>
            <a:r>
              <a:rPr lang="cs-CZ" dirty="0" smtClean="0"/>
              <a:t>RIP verze 2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80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Enhaced</a:t>
            </a:r>
            <a:r>
              <a:rPr lang="cs-CZ" dirty="0" smtClean="0"/>
              <a:t> </a:t>
            </a:r>
            <a:r>
              <a:rPr lang="cs-CZ" dirty="0" err="1" smtClean="0"/>
              <a:t>Interior</a:t>
            </a:r>
            <a:r>
              <a:rPr lang="cs-CZ" dirty="0" smtClean="0"/>
              <a:t> </a:t>
            </a:r>
            <a:r>
              <a:rPr lang="cs-CZ" dirty="0" err="1" smtClean="0"/>
              <a:t>Gateway</a:t>
            </a:r>
            <a:r>
              <a:rPr lang="cs-CZ" dirty="0" smtClean="0"/>
              <a:t> </a:t>
            </a:r>
            <a:r>
              <a:rPr lang="cs-CZ" dirty="0" err="1" smtClean="0"/>
              <a:t>Routing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r>
              <a:rPr lang="cs-CZ" dirty="0" smtClean="0"/>
              <a:t> (EIGRP)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Vznik (1993) z důvodu nevýhod protokolu RIP</a:t>
            </a:r>
          </a:p>
          <a:p>
            <a:pPr lvl="2"/>
            <a:r>
              <a:rPr lang="cs-CZ" dirty="0" smtClean="0"/>
              <a:t>Efektivnost aktualizačního formátu</a:t>
            </a:r>
          </a:p>
          <a:p>
            <a:pPr lvl="2"/>
            <a:r>
              <a:rPr lang="cs-CZ" dirty="0" smtClean="0"/>
              <a:t>Nestejná hodnota sdílení zátěže</a:t>
            </a:r>
          </a:p>
          <a:p>
            <a:pPr lvl="2"/>
            <a:r>
              <a:rPr lang="cs-CZ" dirty="0" smtClean="0"/>
              <a:t>Kratší aktualizační doba</a:t>
            </a:r>
          </a:p>
          <a:p>
            <a:r>
              <a:rPr lang="cs-CZ" dirty="0" smtClean="0"/>
              <a:t>Rozšíření IGRP</a:t>
            </a:r>
          </a:p>
          <a:p>
            <a:r>
              <a:rPr lang="cs-CZ" dirty="0" smtClean="0"/>
              <a:t>Cisco protokol</a:t>
            </a:r>
          </a:p>
          <a:p>
            <a:r>
              <a:rPr lang="cs-CZ" dirty="0" smtClean="0"/>
              <a:t>DUAL algoritmus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1661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1013</TotalTime>
  <Words>834</Words>
  <Application>Microsoft Office PowerPoint</Application>
  <PresentationFormat>Širokoúhlá obrazovka</PresentationFormat>
  <Paragraphs>135</Paragraphs>
  <Slides>31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4" baseType="lpstr">
      <vt:lpstr>Arial</vt:lpstr>
      <vt:lpstr>Corbel</vt:lpstr>
      <vt:lpstr>Paralaxa</vt:lpstr>
      <vt:lpstr>Směrovací protokoly a protokol OSPF s více oblastmi</vt:lpstr>
      <vt:lpstr>Obsah</vt:lpstr>
      <vt:lpstr>Směrovací protokol</vt:lpstr>
      <vt:lpstr>Typy směrovacích protokolů</vt:lpstr>
      <vt:lpstr>Principy směrovacích protokolů</vt:lpstr>
      <vt:lpstr>Principy směrovacích protokolů</vt:lpstr>
      <vt:lpstr>Historie směrovacích protokolů</vt:lpstr>
      <vt:lpstr>Routing Information Protocol (RIP)</vt:lpstr>
      <vt:lpstr>Enhaced Interior Gateway Routing Protocol (EIGRP)</vt:lpstr>
      <vt:lpstr>Enhaced Interior Gateway Routing Protocol (EIGRP)</vt:lpstr>
      <vt:lpstr>Základní termíny v EIGRP protokolu</vt:lpstr>
      <vt:lpstr>Pakety posílané v EIGRP</vt:lpstr>
      <vt:lpstr>Tabulky pro EIGRP</vt:lpstr>
      <vt:lpstr>Open Shortest Path First (OSPF)</vt:lpstr>
      <vt:lpstr>Typy oblastí protokolu OSPF</vt:lpstr>
      <vt:lpstr>Tabulky pro OSPF</vt:lpstr>
      <vt:lpstr>Typy směrovačů v OSPF síti</vt:lpstr>
      <vt:lpstr>Typy sítí v OSPF</vt:lpstr>
      <vt:lpstr>Základní komunikace (LSA) v OSPF</vt:lpstr>
      <vt:lpstr>Topologie sítě - projekt</vt:lpstr>
      <vt:lpstr>RIP podsíť</vt:lpstr>
      <vt:lpstr>EIGRP podsíť</vt:lpstr>
      <vt:lpstr>OSPF podsíť</vt:lpstr>
      <vt:lpstr>Ukázka konfigurace OSPF pro směrovač O </vt:lpstr>
      <vt:lpstr>DHCP Forwarder</vt:lpstr>
      <vt:lpstr>Redistribuce směrovacích protokolů RIP do OSPF</vt:lpstr>
      <vt:lpstr>Ukázka kódu redistribuce do RIP</vt:lpstr>
      <vt:lpstr>Redistribuce směrovacích protokolů EIGRP do OSPF</vt:lpstr>
      <vt:lpstr>Ukázka nastavení EIGRP do OSPF</vt:lpstr>
      <vt:lpstr>Zdroje</vt:lpstr>
      <vt:lpstr>Děkuji za pozornost Rád zodpovím případné dotazy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Redistribuce Směrovacích Protokolů v OSPF</dc:title>
  <dc:creator>Ondřej Duda</dc:creator>
  <cp:lastModifiedBy>Ondřej Duda</cp:lastModifiedBy>
  <cp:revision>18</cp:revision>
  <dcterms:created xsi:type="dcterms:W3CDTF">2017-01-17T04:11:06Z</dcterms:created>
  <dcterms:modified xsi:type="dcterms:W3CDTF">2017-01-17T21:04:23Z</dcterms:modified>
</cp:coreProperties>
</file>