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80" r:id="rId16"/>
    <p:sldId id="281" r:id="rId17"/>
    <p:sldId id="270" r:id="rId18"/>
    <p:sldId id="272" r:id="rId19"/>
    <p:sldId id="271" r:id="rId20"/>
    <p:sldId id="278" r:id="rId21"/>
    <p:sldId id="273" r:id="rId22"/>
    <p:sldId id="274" r:id="rId23"/>
    <p:sldId id="275" r:id="rId24"/>
    <p:sldId id="292" r:id="rId25"/>
    <p:sldId id="277" r:id="rId26"/>
    <p:sldId id="293" r:id="rId27"/>
    <p:sldId id="279" r:id="rId28"/>
    <p:sldId id="282" r:id="rId29"/>
    <p:sldId id="284" r:id="rId30"/>
    <p:sldId id="285" r:id="rId31"/>
    <p:sldId id="291" r:id="rId32"/>
    <p:sldId id="286" r:id="rId33"/>
    <p:sldId id="290" r:id="rId34"/>
    <p:sldId id="287" r:id="rId35"/>
    <p:sldId id="288" r:id="rId36"/>
    <p:sldId id="305" r:id="rId37"/>
    <p:sldId id="306" r:id="rId38"/>
    <p:sldId id="304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4" r:id="rId47"/>
    <p:sldId id="316" r:id="rId48"/>
    <p:sldId id="318" r:id="rId49"/>
    <p:sldId id="321" r:id="rId50"/>
    <p:sldId id="322" r:id="rId51"/>
    <p:sldId id="323" r:id="rId52"/>
    <p:sldId id="325" r:id="rId53"/>
    <p:sldId id="326" r:id="rId54"/>
    <p:sldId id="327" r:id="rId55"/>
    <p:sldId id="328" r:id="rId56"/>
    <p:sldId id="329" r:id="rId57"/>
    <p:sldId id="330" r:id="rId58"/>
    <p:sldId id="332" r:id="rId59"/>
    <p:sldId id="331" r:id="rId60"/>
    <p:sldId id="333" r:id="rId6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2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3" descr="logo-transparent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05620" y="5345430"/>
            <a:ext cx="1876425" cy="5238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2022/4/6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1" descr="logo-transparent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6245225"/>
            <a:ext cx="1423035" cy="397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Java - úvod do programování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Lektor: Ondrej Mihályi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 s JShell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JShell - interaktivní spouštění Java příkazů</a:t>
            </a:r>
          </a:p>
          <a:p>
            <a:r>
              <a:rPr lang="en-US">
                <a:sym typeface="+mn-ea"/>
              </a:rPr>
              <a:t>Zpuštění</a:t>
            </a:r>
            <a:r>
              <a:rPr lang="en-US"/>
              <a:t> z příkazové řádky:</a:t>
            </a:r>
          </a:p>
          <a:p>
            <a:pPr lvl="1"/>
            <a:r>
              <a:rPr lang="en-US" sz="2800"/>
              <a:t>zpusti příkazovou řádku - ve Windows v menu zpusti příkaz cmd.exe</a:t>
            </a:r>
          </a:p>
          <a:p>
            <a:pPr lvl="1"/>
            <a:r>
              <a:rPr lang="en-US" sz="2800"/>
              <a:t>zpusti příkaz jshell</a:t>
            </a:r>
          </a:p>
          <a:p>
            <a:pPr lvl="0"/>
            <a:r>
              <a:rPr lang="en-US"/>
              <a:t>Zpuštění v programu Netbeans</a:t>
            </a:r>
          </a:p>
          <a:p>
            <a:pPr lvl="1"/>
            <a:r>
              <a:rPr lang="en-US" sz="2800"/>
              <a:t>Zpusti Netbeans (ztáhnout z </a:t>
            </a:r>
            <a:r>
              <a:rPr lang="en-US" sz="2800">
                <a:hlinkClick r:id="rId2" action="ppaction://hlinkfile"/>
              </a:rPr>
              <a:t>https://netbeans.apache.org/</a:t>
            </a:r>
            <a:r>
              <a:rPr lang="en-US" sz="2800"/>
              <a:t>)</a:t>
            </a:r>
            <a:endParaRPr lang="en-US"/>
          </a:p>
          <a:p>
            <a:pPr lvl="1"/>
            <a:r>
              <a:rPr lang="en-US"/>
              <a:t>v menu klikni na Tools, a poté na Open Java Platform Shell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Typ 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Zadej následující příkazy v JShell: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1 + 2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3 - 1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3 - 5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2 * 3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(2 - 5) * 3</a:t>
            </a:r>
          </a:p>
          <a:p>
            <a:pPr lvl="1">
              <a:buFont typeface="Arial" panose="02080604020202020204" pitchFamily="34" charset="0"/>
              <a:buChar char="•"/>
            </a:pPr>
            <a:endParaRPr lang="en-US"/>
          </a:p>
          <a:p>
            <a:pPr lvl="1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24 / 8</a:t>
            </a:r>
            <a:endParaRPr lang="en-US"/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24 / 7</a:t>
            </a:r>
            <a:endParaRPr lang="en-US"/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24 % 7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3 &lt; 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4 &gt; 7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23 + 4 &gt;= 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5 + 5 == 10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5 + 5 != 10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Základní datový typ: double (reálné číslo)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double</a:t>
            </a:r>
            <a:r>
              <a:rPr lang="en-US"/>
              <a:t> je typ pro přesné uložení reálných čísel</a:t>
            </a:r>
          </a:p>
          <a:p>
            <a:r>
              <a:rPr lang="en-US"/>
              <a:t>Reálná čísla z desetinným rozvojem (kladná, záporná, nula)</a:t>
            </a:r>
          </a:p>
          <a:p>
            <a:r>
              <a:rPr lang="en-US"/>
              <a:t>Zápis čísla:</a:t>
            </a:r>
          </a:p>
          <a:p>
            <a:pPr lvl="1"/>
            <a:r>
              <a:rPr lang="en-US" sz="2800"/>
              <a:t>Desetinné číslo s desetinnou tečkou: </a:t>
            </a:r>
            <a:r>
              <a:rPr lang="en-US" sz="2800" b="1"/>
              <a:t>4.56</a:t>
            </a:r>
            <a:endParaRPr lang="en-US" sz="2800"/>
          </a:p>
          <a:p>
            <a:pPr lvl="1"/>
            <a:r>
              <a:rPr lang="en-US" sz="2800"/>
              <a:t>Vědecký zápis: </a:t>
            </a:r>
            <a:r>
              <a:rPr lang="en-US" sz="2800" b="1"/>
              <a:t>1.8732e3</a:t>
            </a:r>
            <a:r>
              <a:rPr lang="en-US" sz="2800"/>
              <a:t> (stejné jako 1873.2)</a:t>
            </a:r>
          </a:p>
          <a:p>
            <a:r>
              <a:rPr lang="en-US"/>
              <a:t>Běžné číselné operace a porovnání jako u typu </a:t>
            </a:r>
            <a:r>
              <a:rPr lang="en-US" b="1"/>
              <a:t>int</a:t>
            </a:r>
            <a:endParaRPr lang="en-US"/>
          </a:p>
          <a:p>
            <a:pPr lvl="0"/>
            <a:r>
              <a:rPr lang="en-US"/>
              <a:t>Dělení: 25.3 / 5</a:t>
            </a:r>
          </a:p>
          <a:p>
            <a:pPr lvl="0"/>
            <a:r>
              <a:rPr lang="en-US"/>
              <a:t>Dělení celého čísla: </a:t>
            </a:r>
            <a:r>
              <a:rPr lang="en-US">
                <a:sym typeface="+mn-ea"/>
              </a:rPr>
              <a:t>24.0 / 5 = 4.8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Implicitní změna typu: int ➝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Číselné</a:t>
            </a:r>
            <a:r>
              <a:rPr lang="en-US" dirty="0"/>
              <a:t> </a:t>
            </a:r>
            <a:r>
              <a:rPr lang="en-US" dirty="0" err="1"/>
              <a:t>operace</a:t>
            </a:r>
            <a:r>
              <a:rPr lang="en-US" dirty="0"/>
              <a:t> </a:t>
            </a:r>
            <a:r>
              <a:rPr lang="en-US" dirty="0" err="1"/>
              <a:t>fungují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stejným</a:t>
            </a:r>
            <a:r>
              <a:rPr lang="en-US" dirty="0"/>
              <a:t> </a:t>
            </a:r>
            <a:r>
              <a:rPr lang="en-US" dirty="0" err="1"/>
              <a:t>typem</a:t>
            </a:r>
            <a:endParaRPr lang="en-US" dirty="0"/>
          </a:p>
          <a:p>
            <a:r>
              <a:rPr lang="en-US" dirty="0" err="1"/>
              <a:t>Pokud</a:t>
            </a:r>
            <a:r>
              <a:rPr lang="en-US" dirty="0"/>
              <a:t> je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a </a:t>
            </a:r>
            <a:r>
              <a:rPr lang="en-US" dirty="0" err="1"/>
              <a:t>druhé</a:t>
            </a:r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 (</a:t>
            </a:r>
            <a:r>
              <a:rPr lang="en-US" dirty="0" err="1"/>
              <a:t>nezáleží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pořadí</a:t>
            </a:r>
            <a:r>
              <a:rPr lang="en-US" dirty="0"/>
              <a:t>), </a:t>
            </a:r>
            <a:r>
              <a:rPr lang="en-US" dirty="0" err="1"/>
              <a:t>číslo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b="1" dirty="0"/>
              <a:t>int</a:t>
            </a:r>
            <a:r>
              <a:rPr lang="en-US" dirty="0"/>
              <a:t> se </a:t>
            </a:r>
            <a:r>
              <a:rPr lang="en-US" dirty="0" err="1"/>
              <a:t>automaticky</a:t>
            </a:r>
            <a:r>
              <a:rPr lang="en-US" dirty="0"/>
              <a:t> </a:t>
            </a:r>
            <a:r>
              <a:rPr lang="en-US" dirty="0" err="1"/>
              <a:t>změní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b="1" dirty="0"/>
              <a:t>double</a:t>
            </a:r>
          </a:p>
          <a:p>
            <a:r>
              <a:rPr lang="en-US" dirty="0" err="1"/>
              <a:t>Příklady</a:t>
            </a:r>
            <a:r>
              <a:rPr lang="en-US" dirty="0"/>
              <a:t>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2 + 2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2 (int + int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int)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3.2 + 2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3.2 + 2.0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5.2 (double + int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double)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3 / 2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1 (int / int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int) - </a:t>
            </a:r>
            <a:r>
              <a:rPr lang="en-US" dirty="0" err="1"/>
              <a:t>celočíselné</a:t>
            </a:r>
            <a:r>
              <a:rPr lang="en-US" dirty="0"/>
              <a:t> </a:t>
            </a:r>
            <a:r>
              <a:rPr lang="en-US" dirty="0" err="1"/>
              <a:t>dělení</a:t>
            </a:r>
            <a:endParaRPr lang="en-US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3.0 / 2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3.0 / 2.0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1.5 (double / int </a:t>
            </a:r>
            <a:r>
              <a:rPr lang="en-US" dirty="0">
                <a:sym typeface="+mn-ea"/>
              </a:rPr>
              <a:t>➝</a:t>
            </a:r>
            <a:r>
              <a:rPr lang="en-US" dirty="0"/>
              <a:t> double)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Typ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Zadej následující příkazy v JShell: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1.5 + 2.5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3.1 - 1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3.1 &lt; 5.5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2.4 * 3.2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(2.3 - 5) * 3.1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3200">
                <a:sym typeface="+mn-ea"/>
              </a:rPr>
              <a:t>(2.3 - 5) * 3.1</a:t>
            </a:r>
            <a:r>
              <a:rPr lang="en-US"/>
              <a:t> &gt;= -28</a:t>
            </a:r>
          </a:p>
          <a:p>
            <a:pPr lvl="1">
              <a:buFont typeface="Arial" panose="02080604020202020204" pitchFamily="34" charset="0"/>
              <a:buChar char="•"/>
            </a:pPr>
            <a:endParaRPr lang="en-US"/>
          </a:p>
          <a:p>
            <a:pPr lvl="1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>
              <a:buFont typeface="Arial" panose="02080604020202020204" pitchFamily="34" charset="0"/>
              <a:buChar char="•"/>
            </a:pPr>
            <a:r>
              <a:rPr lang="en-US" sz="2800">
                <a:sym typeface="+mn-ea"/>
              </a:rPr>
              <a:t>24 / 7</a:t>
            </a:r>
            <a:endParaRPr lang="en-US" sz="2800"/>
          </a:p>
          <a:p>
            <a:pPr lvl="2">
              <a:buFont typeface="Arial" panose="02080604020202020204" pitchFamily="34" charset="0"/>
              <a:buChar char="•"/>
            </a:pPr>
            <a:r>
              <a:rPr lang="en-US" sz="2800">
                <a:sym typeface="+mn-ea"/>
              </a:rPr>
              <a:t>24.0 / 7</a:t>
            </a:r>
            <a:endParaRPr lang="en-US" sz="2800"/>
          </a:p>
          <a:p>
            <a:pPr lvl="2">
              <a:buFont typeface="Arial" panose="02080604020202020204" pitchFamily="34" charset="0"/>
              <a:buChar char="•"/>
            </a:pPr>
            <a:r>
              <a:rPr lang="en-US" sz="2800">
                <a:sym typeface="+mn-ea"/>
              </a:rPr>
              <a:t>24 / 7.0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Základní datový typ: boolean (pravda/nepravda)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název </a:t>
            </a:r>
            <a:r>
              <a:rPr lang="en-US" b="1"/>
              <a:t>boolean </a:t>
            </a:r>
            <a:r>
              <a:rPr lang="en-US"/>
              <a:t>výchází z booleovské algebry</a:t>
            </a:r>
            <a:endParaRPr lang="en-US" b="1"/>
          </a:p>
          <a:p>
            <a:r>
              <a:rPr lang="en-US"/>
              <a:t>jenom dvě hodnoty: </a:t>
            </a:r>
            <a:r>
              <a:rPr lang="en-US" b="1"/>
              <a:t>true</a:t>
            </a:r>
            <a:r>
              <a:rPr lang="en-US"/>
              <a:t> nebo </a:t>
            </a:r>
            <a:r>
              <a:rPr lang="en-US" b="1"/>
              <a:t>false</a:t>
            </a:r>
          </a:p>
          <a:p>
            <a:r>
              <a:rPr lang="en-US"/>
              <a:t>výsledek porovnání je boolean: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1 &lt; 2 </a:t>
            </a:r>
            <a:r>
              <a:rPr lang="en-US">
                <a:sym typeface="+mn-ea"/>
              </a:rPr>
              <a:t>➝ true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3 == 4 ➝ false</a:t>
            </a:r>
            <a:endParaRPr lang="en-US" b="1"/>
          </a:p>
          <a:p>
            <a:pPr lvl="0"/>
            <a:r>
              <a:rPr lang="en-US" sz="3200"/>
              <a:t>logické operace: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true &amp;&amp; false</a:t>
            </a:r>
            <a:r>
              <a:rPr lang="en-US" sz="2800"/>
              <a:t> (AND)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true || false</a:t>
            </a:r>
            <a:r>
              <a:rPr lang="en-US" sz="2800"/>
              <a:t> (OR)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! true </a:t>
            </a:r>
            <a:r>
              <a:rPr lang="en-US" sz="2800">
                <a:latin typeface="FreeMono" panose="020F0409020205020404" charset="0"/>
                <a:cs typeface="FreeMono" panose="020F0409020205020404" charset="0"/>
              </a:rPr>
              <a:t>➝</a:t>
            </a: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 false</a:t>
            </a:r>
            <a:r>
              <a:rPr lang="en-US" sz="2800"/>
              <a:t> (NOT)</a:t>
            </a:r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Typ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Zadej následující příkazy v JShell: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true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false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1 == 1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2 &lt; 1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true &amp;&amp; true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true &amp;&amp; false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true || false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80604020202020204" pitchFamily="34" charset="0"/>
              <a:buChar char="•"/>
            </a:pPr>
            <a:r>
              <a:rPr lang="en-US" sz="2450">
                <a:sym typeface="+mn-ea"/>
              </a:rPr>
              <a:t>false || false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50"/>
              <a:t>! true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50"/>
              <a:t>1 == 1 &amp;&amp; 1 == 2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50"/>
              <a:t>2 &lt; 1 || 1 &lt;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Základní datový typ: char (textový znak)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char</a:t>
            </a:r>
            <a:r>
              <a:rPr lang="en-US"/>
              <a:t> je zkratka ze slova character (znak)</a:t>
            </a:r>
          </a:p>
          <a:p>
            <a:r>
              <a:rPr lang="en-US"/>
              <a:t>Obsahuje jediný znak</a:t>
            </a:r>
          </a:p>
          <a:p>
            <a:r>
              <a:rPr lang="en-US"/>
              <a:t>16-bit unikódové hodnoty (UTF-16)</a:t>
            </a:r>
          </a:p>
          <a:p>
            <a:r>
              <a:rPr lang="en-US"/>
              <a:t>Zápis znaku:</a:t>
            </a:r>
          </a:p>
          <a:p>
            <a:pPr lvl="1"/>
            <a:r>
              <a:rPr lang="en-US" sz="2800"/>
              <a:t>Znak v jednoduchých uvozovkách: </a:t>
            </a: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'A'</a:t>
            </a:r>
            <a:r>
              <a:rPr lang="en-US" sz="2800"/>
              <a:t> nebo </a:t>
            </a: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'@'</a:t>
            </a:r>
            <a:r>
              <a:rPr lang="en-US">
                <a:sym typeface="+mn-ea"/>
              </a:rPr>
              <a:t> nebo </a:t>
            </a: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'語'</a:t>
            </a:r>
            <a:endParaRPr lang="en-US" sz="2800"/>
          </a:p>
          <a:p>
            <a:pPr lvl="1"/>
            <a:r>
              <a:rPr lang="en-US" sz="2800"/>
              <a:t>Může obsahovat unikód reference: </a:t>
            </a: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'\u20AC'</a:t>
            </a:r>
            <a:r>
              <a:rPr lang="en-US" sz="2800"/>
              <a:t> je stejné jako </a:t>
            </a:r>
            <a:r>
              <a:rPr lang="en-US" sz="2800" b="1">
                <a:latin typeface="FreeMono" panose="020F0409020205020404" charset="0"/>
                <a:cs typeface="FreeMono" panose="020F0409020205020404" charset="0"/>
              </a:rPr>
              <a:t>'€'</a:t>
            </a:r>
          </a:p>
          <a:p>
            <a:pPr lvl="0"/>
            <a:r>
              <a:rPr lang="en-US" sz="3200">
                <a:cs typeface="+mn-lt"/>
              </a:rPr>
              <a:t>Žádné operace, jenom s konverzí na jiný typ</a:t>
            </a:r>
            <a:endParaRPr lang="en-US" sz="3200" b="1">
              <a:latin typeface="FreeMono" panose="020F0409020205020404" charset="0"/>
              <a:cs typeface="FreeMono" panose="020F0409020205020404" charset="0"/>
            </a:endParaRPr>
          </a:p>
          <a:p>
            <a:pPr lvl="0"/>
            <a:endParaRPr lang="en-US" sz="3200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- Textové řetězce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Speciální typ </a:t>
            </a:r>
            <a:r>
              <a:rPr lang="en-US" b="1"/>
              <a:t>String</a:t>
            </a:r>
            <a:r>
              <a:rPr lang="en-US"/>
              <a:t> pro textový řetězec (více znaků)</a:t>
            </a:r>
          </a:p>
          <a:p>
            <a:r>
              <a:rPr lang="en-US"/>
              <a:t>Text ve zdvojených uvozovkách: </a:t>
            </a:r>
            <a:r>
              <a:rPr lang="en-US" b="1">
                <a:latin typeface="FreeMono" panose="020F0409020205020404" charset="0"/>
                <a:cs typeface="FreeMono" panose="020F0409020205020404" charset="0"/>
              </a:rPr>
              <a:t>"Text"</a:t>
            </a:r>
            <a:endParaRPr lang="en-US"/>
          </a:p>
          <a:p>
            <a:r>
              <a:rPr lang="en-US"/>
              <a:t>Může obsahovat jeden znak, více znaků, nebo žádný:</a:t>
            </a:r>
          </a:p>
          <a:p>
            <a:pPr lvl="1"/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"A"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- jeden znak, není stejné jako </a:t>
            </a: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'A'</a:t>
            </a:r>
            <a:endParaRPr lang="en-US">
              <a:sym typeface="+mn-ea"/>
            </a:endParaRPr>
          </a:p>
          <a:p>
            <a:pPr lvl="1"/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"Toto je text"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- více znaků</a:t>
            </a:r>
          </a:p>
          <a:p>
            <a:pPr lvl="1"/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""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- žádný znak, nazývá se “prázdný” řetězec</a:t>
            </a:r>
          </a:p>
          <a:p>
            <a:pPr lvl="0"/>
            <a:r>
              <a:rPr lang="en-US">
                <a:sym typeface="+mn-ea"/>
              </a:rPr>
              <a:t>Operace zřetězení (spojení)</a:t>
            </a:r>
          </a:p>
          <a:p>
            <a:pPr lvl="1"/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"Toto" + " je text" = "Toto je text"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Implicitní změna typu: char ➝ int,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Číselné operace vyvolají automatickou konverzi na </a:t>
            </a:r>
            <a:r>
              <a:rPr lang="en-US" b="1"/>
              <a:t>int</a:t>
            </a:r>
          </a:p>
          <a:p>
            <a:pPr lvl="1"/>
            <a:r>
              <a:rPr lang="en-US" b="1"/>
              <a:t>char</a:t>
            </a:r>
            <a:r>
              <a:rPr lang="en-US"/>
              <a:t> se zmení na odpovídající číselný kód</a:t>
            </a:r>
          </a:p>
          <a:p>
            <a:pPr lvl="1"/>
            <a:r>
              <a:rPr lang="en-US"/>
              <a:t>Výsledek většinou nedává zmysl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en-US">
                <a:latin typeface="FreeMono" panose="020F0409020205020404" charset="0"/>
                <a:cs typeface="FreeMono" panose="020F0409020205020404" charset="0"/>
              </a:rPr>
              <a:t>'A' + 'B'  ➝  65 + 66  ➝  131</a:t>
            </a:r>
            <a:endParaRPr lang="en-US"/>
          </a:p>
          <a:p>
            <a:r>
              <a:rPr lang="en-US"/>
              <a:t>Operace zřetězení s textovým řetězcem</a:t>
            </a:r>
          </a:p>
          <a:p>
            <a:pPr lvl="1"/>
            <a:r>
              <a:rPr lang="en-US" sz="2800" b="1"/>
              <a:t>char</a:t>
            </a:r>
            <a:r>
              <a:rPr lang="en-US" sz="2800"/>
              <a:t> se změní na String s jedním znakem: </a:t>
            </a:r>
            <a:endParaRPr lang="en-US" sz="2400"/>
          </a:p>
          <a:p>
            <a:pPr lvl="2">
              <a:buFont typeface="Arial" panose="02080604020202020204" pitchFamily="34" charset="0"/>
              <a:buChar char="•"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"Znak " + 'A'  ➝  "Znak " + "A"  ➝  "Znak A"</a:t>
            </a:r>
          </a:p>
          <a:p>
            <a:pPr lvl="2">
              <a:buFont typeface="Arial" panose="02080604020202020204" pitchFamily="34" charset="0"/>
              <a:buChar char="•"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"" + 'A' + 'B'  ➝  "" + "A" + "B"  ➝  "AB"</a:t>
            </a:r>
          </a:p>
          <a:p>
            <a:pPr lvl="2">
              <a:buFont typeface="Arial" panose="02080604020202020204" pitchFamily="34" charset="0"/>
              <a:buChar char="•"/>
            </a:pPr>
            <a:endParaRPr lang="en-US"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den</a:t>
            </a:r>
          </a:p>
          <a:p>
            <a:pPr lvl="1"/>
            <a:r>
              <a:rPr lang="en-US"/>
              <a:t>Základy jazyka Java - Datové typy, operátory, řídící příkazy</a:t>
            </a:r>
          </a:p>
          <a:p>
            <a:pPr lvl="1"/>
            <a:r>
              <a:rPr lang="en-US"/>
              <a:t>Úvod do objektově orientovaného programování</a:t>
            </a:r>
          </a:p>
          <a:p>
            <a:pPr lvl="0"/>
            <a:r>
              <a:rPr lang="en-US"/>
              <a:t>2. den</a:t>
            </a:r>
          </a:p>
          <a:p>
            <a:pPr lvl="1"/>
            <a:r>
              <a:rPr lang="en-US"/>
              <a:t>Návrh a tvorba tříd, metod, objektů</a:t>
            </a:r>
          </a:p>
          <a:p>
            <a:pPr lvl="1"/>
            <a:r>
              <a:rPr lang="en-US"/>
              <a:t>Vytváření balíků a implementace rozhraní</a:t>
            </a:r>
          </a:p>
          <a:p>
            <a:pPr lvl="0"/>
            <a:r>
              <a:rPr lang="en-US"/>
              <a:t>3. den</a:t>
            </a:r>
          </a:p>
          <a:p>
            <a:pPr lvl="1"/>
            <a:r>
              <a:rPr lang="en-US"/>
              <a:t> Vstupní a výstupní operace</a:t>
            </a:r>
          </a:p>
          <a:p>
            <a:pPr lvl="1"/>
            <a:r>
              <a:rPr lang="en-US"/>
              <a:t> Tvorba samostatných aplikací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Implicitní změna typu: cokoliv ➝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Operace zřetězení s textovým řetězcem a jiným typem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"Text" + 'A'</a:t>
            </a:r>
          </a:p>
          <a:p>
            <a:pPr lvl="1" algn="l">
              <a:buFont typeface="Arial" panose="02080604020202020204" pitchFamily="34" charset="0"/>
              <a:buChar char="•"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36.0 + "Text"</a:t>
            </a:r>
            <a:endParaRPr lang="en-US"/>
          </a:p>
          <a:p>
            <a:r>
              <a:rPr lang="en-US"/>
              <a:t>Jiný typ se automaticky změní na text</a:t>
            </a:r>
          </a:p>
          <a:p>
            <a:pPr lvl="0"/>
            <a:r>
              <a:rPr lang="en-US" sz="3200" b="1"/>
              <a:t>char</a:t>
            </a:r>
            <a:r>
              <a:rPr lang="en-US" sz="3200"/>
              <a:t> se změní na String s jedním znakem</a:t>
            </a:r>
          </a:p>
          <a:p>
            <a:pPr lvl="0" algn="l"/>
            <a:r>
              <a:rPr lang="en-US" b="1">
                <a:sym typeface="+mn-ea"/>
              </a:rPr>
              <a:t>int</a:t>
            </a:r>
            <a:r>
              <a:rPr lang="en-US">
                <a:sym typeface="+mn-ea"/>
              </a:rPr>
              <a:t> se změní na String s textovou reprezentací </a:t>
            </a:r>
          </a:p>
          <a:p>
            <a:pPr lvl="1" algn="l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36 ➝ </a:t>
            </a: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"36"</a:t>
            </a:r>
          </a:p>
          <a:p>
            <a:pPr lvl="0" algn="l"/>
            <a:r>
              <a:rPr lang="en-US" b="1">
                <a:sym typeface="+mn-ea"/>
              </a:rPr>
              <a:t>double</a:t>
            </a:r>
            <a:r>
              <a:rPr lang="en-US">
                <a:sym typeface="+mn-ea"/>
              </a:rPr>
              <a:t> se změní na String s textovou reprezentací</a:t>
            </a:r>
          </a:p>
          <a:p>
            <a:pPr lvl="1" algn="l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36.0 ➝ </a:t>
            </a: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"36.0"</a:t>
            </a:r>
            <a:endParaRPr lang="en-US">
              <a:latin typeface="FreeMono" panose="020F0409020205020404" charset="0"/>
              <a:cs typeface="FreeMono" panose="020F0409020205020404" charset="0"/>
            </a:endParaRPr>
          </a:p>
          <a:p>
            <a:pPr lvl="1" algn="l"/>
            <a:endParaRPr lang="en-US"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Typ char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2" indent="-342900">
              <a:buFont typeface="Arial" panose="02080604020202020204" pitchFamily="34" charset="0"/>
              <a:buChar char="•"/>
            </a:pPr>
            <a:r>
              <a:rPr lang="en-US" sz="3200">
                <a:cs typeface="+mn-lt"/>
              </a:rPr>
              <a:t>Zadej následující příkazy v JShell: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'A'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'\u20AC'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"Toto je text"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"Toto je \u20AC"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"Toto" + " je text"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"Znak " + 'A'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'A' + 'B'</a:t>
            </a:r>
          </a:p>
          <a:p>
            <a:pPr marL="571500" lvl="3" indent="-342900">
              <a:buFont typeface="Arial" panose="02080604020202020204" pitchFamily="34" charset="0"/>
              <a:buChar char="•"/>
            </a:pPr>
            <a:r>
              <a:rPr lang="en-US" sz="2800">
                <a:latin typeface="FreeMono" panose="020F0409020205020404" charset="0"/>
                <a:cs typeface="FreeMono" panose="020F0409020205020404" charset="0"/>
                <a:sym typeface="+mn-ea"/>
              </a:rPr>
              <a:t>"" + 'A' + 'B'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Proměnné (variables) pojmenovávají datovou informaci</a:t>
            </a:r>
          </a:p>
          <a:p>
            <a:r>
              <a:rPr lang="en-US"/>
              <a:t>Jméno - velká a malá písmena</a:t>
            </a:r>
          </a:p>
          <a:p>
            <a:pPr lvl="1"/>
            <a:r>
              <a:rPr lang="en-US"/>
              <a:t>záleží na velikosti písmen</a:t>
            </a:r>
          </a:p>
          <a:p>
            <a:pPr lvl="1"/>
            <a:r>
              <a:rPr lang="en-US">
                <a:sym typeface="+mn-ea"/>
              </a:rPr>
              <a:t>povolené i podtržítko (_), znak $, a číslice (ale ne na začátku)</a:t>
            </a:r>
          </a:p>
          <a:p>
            <a:pPr lvl="2"/>
            <a:r>
              <a:rPr lang="en-US" sz="2400">
                <a:sym typeface="+mn-ea"/>
              </a:rPr>
              <a:t>přesto je nedoporučuji používat</a:t>
            </a:r>
            <a:endParaRPr lang="en-US"/>
          </a:p>
          <a:p>
            <a:pPr lvl="0"/>
            <a:r>
              <a:rPr lang="en-US"/>
              <a:t>Pevně daný a neměnný datový typ</a:t>
            </a:r>
          </a:p>
          <a:p>
            <a:pPr lvl="0"/>
            <a:r>
              <a:rPr lang="en-US"/>
              <a:t>Příklady deklarace proměnné:</a:t>
            </a:r>
          </a:p>
          <a:p>
            <a:pPr lvl="1"/>
            <a:r>
              <a:rPr lang="en-US"/>
              <a:t>int numberOfPeople</a:t>
            </a:r>
          </a:p>
          <a:p>
            <a:pPr lvl="1"/>
            <a:r>
              <a:rPr lang="en-US"/>
              <a:t>String temporaryValue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Přiřazení hodnoty do 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Operátor přiřazení: </a:t>
            </a:r>
            <a:r>
              <a:rPr lang="en-US" b="1"/>
              <a:t>=</a:t>
            </a:r>
            <a:endParaRPr lang="en-US"/>
          </a:p>
          <a:p>
            <a:pPr lvl="0"/>
            <a:r>
              <a:rPr lang="en-US"/>
              <a:t>Na levé straně název proměnné, na pravé straně hodnota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numberOfPeople = 2 + 3</a:t>
            </a:r>
          </a:p>
          <a:p>
            <a:pPr lvl="0"/>
            <a:r>
              <a:rPr lang="en-US"/>
              <a:t>Může být i přímo v deklaraci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int numberOfPeople = 2 + 3</a:t>
            </a:r>
          </a:p>
          <a:p>
            <a:pPr lvl="0">
              <a:buFont typeface="Arial" panose="02080604020202020204" pitchFamily="34" charset="0"/>
              <a:buChar char="•"/>
            </a:pPr>
            <a:r>
              <a:rPr lang="en-US"/>
              <a:t>hodnota může obsahovat proměnnou - použije se její hodnota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int numberOfPeople = 5</a:t>
            </a:r>
          </a:p>
          <a:p>
            <a:pPr lvl="1">
              <a:buFont typeface="Arial" panose="02080604020202020204" pitchFamily="34" charset="0"/>
              <a:buChar char="•"/>
            </a:pPr>
            <a:r>
              <a:rPr lang="en-US"/>
              <a:t>int numberOfHands = 2 * numberOfPeople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2" indent="-342900">
              <a:buFont typeface="Arial" panose="02080604020202020204" pitchFamily="34" charset="0"/>
              <a:buChar char="•"/>
            </a:pPr>
            <a:r>
              <a:rPr lang="en-US" sz="3200">
                <a:cs typeface="+mn-lt"/>
              </a:rPr>
              <a:t>Zadej následující příkazy v JShell:</a:t>
            </a:r>
          </a:p>
          <a:p>
            <a:pPr lvl="1"/>
            <a:r>
              <a:rPr lang="en-US">
                <a:sym typeface="+mn-ea"/>
              </a:rPr>
              <a:t>int numberOfPeople</a:t>
            </a:r>
          </a:p>
          <a:p>
            <a:pPr lvl="1"/>
            <a:r>
              <a:rPr lang="en-US">
                <a:sym typeface="+mn-ea"/>
              </a:rPr>
              <a:t>numberOfPeople = 2 * 3</a:t>
            </a:r>
            <a:endParaRPr lang="en-US"/>
          </a:p>
          <a:p>
            <a:pPr lvl="1"/>
            <a:r>
              <a:rPr lang="en-US">
                <a:sym typeface="+mn-ea"/>
              </a:rPr>
              <a:t>int numberOfHands = 2 * numberOfPeople</a:t>
            </a:r>
          </a:p>
          <a:p>
            <a:pPr lvl="1"/>
            <a:r>
              <a:rPr lang="en-US">
                <a:sym typeface="+mn-ea"/>
              </a:rPr>
              <a:t>double myNumber = 23.5</a:t>
            </a:r>
          </a:p>
          <a:p>
            <a:pPr lvl="1"/>
            <a:r>
              <a:rPr lang="en-US">
                <a:sym typeface="+mn-ea"/>
              </a:rPr>
              <a:t>String nadpis = "Počet rukou"</a:t>
            </a:r>
          </a:p>
          <a:p>
            <a:pPr lvl="1" algn="l"/>
            <a:r>
              <a:rPr lang="en-US">
                <a:sym typeface="+mn-ea"/>
              </a:rPr>
              <a:t>String vysledek = nadpis + " je " +  numberOfHands</a:t>
            </a:r>
          </a:p>
          <a:p>
            <a:pPr lvl="1" algn="l"/>
            <a:r>
              <a:rPr lang="en-US">
                <a:sym typeface="+mn-ea"/>
              </a:rPr>
              <a:t>vysledek</a:t>
            </a:r>
          </a:p>
          <a:p>
            <a:pPr lvl="1" algn="l"/>
            <a:r>
              <a:rPr lang="en-US">
                <a:sym typeface="+mn-ea"/>
              </a:rPr>
              <a:t>"Výsledek je: " + vysledek</a:t>
            </a:r>
          </a:p>
          <a:p>
            <a:pPr lvl="1" algn="l"/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boolean 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2" indent="-342900">
              <a:buFont typeface="Arial" panose="02080604020202020204" pitchFamily="34" charset="0"/>
              <a:buChar char="•"/>
            </a:pPr>
            <a:r>
              <a:rPr lang="en-US" sz="3200">
                <a:cs typeface="+mn-lt"/>
              </a:rPr>
              <a:t>Zadej následující příkazy v JShell:</a:t>
            </a:r>
          </a:p>
          <a:p>
            <a:pPr lvl="1" algn="l"/>
            <a:r>
              <a:rPr lang="en-US">
                <a:sym typeface="+mn-ea"/>
              </a:rPr>
              <a:t>boolean kladneCislo</a:t>
            </a:r>
          </a:p>
          <a:p>
            <a:pPr lvl="1" algn="l"/>
            <a:r>
              <a:rPr lang="en-US">
                <a:sym typeface="+mn-ea"/>
              </a:rPr>
              <a:t>kladneCislo = 2 &gt; 0</a:t>
            </a:r>
          </a:p>
          <a:p>
            <a:pPr lvl="1" algn="l"/>
            <a:r>
              <a:rPr lang="en-US">
                <a:sym typeface="+mn-ea"/>
              </a:rPr>
              <a:t>boolean pravda = true</a:t>
            </a:r>
          </a:p>
          <a:p>
            <a:pPr lvl="1" algn="l"/>
            <a:r>
              <a:rPr lang="en-US">
                <a:sym typeface="+mn-ea"/>
              </a:rPr>
              <a:t>boolean nepravda = ! pravda</a:t>
            </a:r>
          </a:p>
          <a:p>
            <a:pPr lvl="1" algn="l"/>
            <a:r>
              <a:rPr lang="en-US">
                <a:sym typeface="+mn-ea"/>
              </a:rPr>
              <a:t>int cislo = 10</a:t>
            </a:r>
          </a:p>
          <a:p>
            <a:pPr lvl="1" algn="l"/>
            <a:r>
              <a:rPr lang="en-US">
                <a:sym typeface="+mn-ea"/>
              </a:rPr>
              <a:t>boolean jeKladneSudeCislo = ( cislo &gt; 0 ) &amp;&amp; ( cislo % 2 == 0 )</a:t>
            </a:r>
          </a:p>
          <a:p>
            <a:pPr lvl="1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Úkoly: Proměnné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Vytvoř dvě číselné proměnné a ulož do nich číslo</a:t>
            </a:r>
          </a:p>
          <a:p>
            <a:pPr lvl="1"/>
            <a:r>
              <a:rPr lang="en-US"/>
              <a:t>do další proměnné ulož jejich součet</a:t>
            </a:r>
          </a:p>
          <a:p>
            <a:pPr lvl="0"/>
            <a:r>
              <a:rPr lang="en-US"/>
              <a:t>Vytvoř 3 proměnné a do čtvrté proměnné ulož výsledek nějakého výpočtu, který je obsahuje</a:t>
            </a:r>
          </a:p>
          <a:p>
            <a:pPr lvl="0"/>
            <a:r>
              <a:rPr lang="en-US"/>
              <a:t>Vytvoř 2 číselné nebo znakové proměnné</a:t>
            </a:r>
          </a:p>
          <a:p>
            <a:pPr lvl="1"/>
            <a:r>
              <a:rPr lang="en-US"/>
              <a:t>použi je ve výpočtu, který obsahuje operace AND (</a:t>
            </a:r>
            <a:r>
              <a:rPr lang="en-US" b="1">
                <a:latin typeface="FreeMono" panose="020F0409020205020404" charset="0"/>
                <a:cs typeface="FreeMono" panose="020F0409020205020404" charset="0"/>
              </a:rPr>
              <a:t>&amp;&amp;</a:t>
            </a:r>
            <a:r>
              <a:rPr lang="en-US"/>
              <a:t>) a OR (</a:t>
            </a:r>
            <a:r>
              <a:rPr lang="en-US" b="1">
                <a:latin typeface="FreeMono" panose="020F0409020205020404" charset="0"/>
                <a:cs typeface="FreeMono" panose="020F0409020205020404" charset="0"/>
              </a:rPr>
              <a:t>||</a:t>
            </a:r>
            <a:r>
              <a:rPr lang="en-US"/>
              <a:t>)</a:t>
            </a:r>
          </a:p>
          <a:p>
            <a:pPr lvl="1"/>
            <a:r>
              <a:rPr lang="en-US"/>
              <a:t>ulož výsledek od boolean proměnné</a:t>
            </a:r>
          </a:p>
          <a:p>
            <a:pPr lvl="0"/>
            <a:r>
              <a:rPr lang="en-US"/>
              <a:t>Vytvoř dvě znakové proměnné a do další textové proměnné ulož jejich zřetězení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Příkazy jsou části jazyka, které se kombinují a vytvoří program</a:t>
            </a:r>
          </a:p>
          <a:p>
            <a:r>
              <a:rPr lang="en-US"/>
              <a:t>Jednoduché příkazy, např. přirazení do proměnné</a:t>
            </a:r>
          </a:p>
          <a:p>
            <a:r>
              <a:rPr lang="en-US"/>
              <a:t>Větvení - vykonej buď to nebo to</a:t>
            </a:r>
          </a:p>
          <a:p>
            <a:r>
              <a:rPr lang="en-US"/>
              <a:t>Opakování - vykonej stejný příkaz nebo blok příkazů několikrát</a:t>
            </a:r>
          </a:p>
          <a:p>
            <a:pPr lvl="1"/>
            <a:r>
              <a:rPr lang="en-US"/>
              <a:t>buď zadaný počet opakování</a:t>
            </a:r>
          </a:p>
          <a:p>
            <a:pPr lvl="1"/>
            <a:r>
              <a:rPr lang="en-US"/>
              <a:t>nebo pokud je splněna </a:t>
            </a:r>
            <a:r>
              <a:rPr lang="en-US">
                <a:sym typeface="+mn-ea"/>
              </a:rPr>
              <a:t>podmínka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Jednoduché příkazy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Příkaz, který se nedá dělit na víc příkazů</a:t>
            </a:r>
          </a:p>
          <a:p>
            <a:r>
              <a:rPr lang="en-US"/>
              <a:t>V programu za přikazem vždy následuje středník </a:t>
            </a:r>
            <a:r>
              <a:rPr lang="en-US" b="1"/>
              <a:t>;</a:t>
            </a:r>
            <a:endParaRPr lang="en-US"/>
          </a:p>
          <a:p>
            <a:r>
              <a:rPr lang="en-US"/>
              <a:t>Např. přiřazení nebo deklarace proměnné:</a:t>
            </a:r>
          </a:p>
          <a:p>
            <a:pPr lvl="1"/>
            <a:r>
              <a:rPr lang="en-US"/>
              <a:t>int a;</a:t>
            </a:r>
          </a:p>
          <a:p>
            <a:pPr lvl="1"/>
            <a:r>
              <a:rPr lang="en-US"/>
              <a:t>int a = 2;</a:t>
            </a:r>
          </a:p>
          <a:p>
            <a:pPr lvl="1"/>
            <a:r>
              <a:rPr lang="en-US"/>
              <a:t>a = 3;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Větvení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pokud</a:t>
            </a:r>
            <a:r>
              <a:rPr lang="en-US" dirty="0"/>
              <a:t>), </a:t>
            </a:r>
            <a:r>
              <a:rPr lang="en-US" b="1" dirty="0"/>
              <a:t>else</a:t>
            </a:r>
            <a:r>
              <a:rPr lang="en-US" dirty="0"/>
              <a:t> (</a:t>
            </a:r>
            <a:r>
              <a:rPr lang="en-US" dirty="0" err="1"/>
              <a:t>jinak</a:t>
            </a:r>
            <a:r>
              <a:rPr lang="en-US" dirty="0"/>
              <a:t>)</a:t>
            </a:r>
          </a:p>
          <a:p>
            <a:r>
              <a:rPr lang="en-US" dirty="0" err="1"/>
              <a:t>Obsahuje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Podmínku</a:t>
            </a:r>
            <a:r>
              <a:rPr lang="en-US" dirty="0"/>
              <a:t> (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Příkaz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se </a:t>
            </a:r>
            <a:r>
              <a:rPr lang="en-US" dirty="0" err="1"/>
              <a:t>vykoná</a:t>
            </a:r>
            <a:r>
              <a:rPr lang="en-US" dirty="0"/>
              <a:t>, </a:t>
            </a:r>
            <a:r>
              <a:rPr lang="en-US" dirty="0" err="1"/>
              <a:t>když</a:t>
            </a:r>
            <a:r>
              <a:rPr lang="en-US" dirty="0"/>
              <a:t> je </a:t>
            </a:r>
            <a:r>
              <a:rPr lang="en-US" dirty="0" err="1"/>
              <a:t>podmínka</a:t>
            </a:r>
            <a:r>
              <a:rPr lang="en-US" dirty="0"/>
              <a:t> </a:t>
            </a:r>
            <a:r>
              <a:rPr lang="en-US" dirty="0" err="1"/>
              <a:t>splněna</a:t>
            </a:r>
            <a:r>
              <a:rPr lang="en-US" dirty="0"/>
              <a:t> (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obsahovat</a:t>
            </a:r>
            <a:r>
              <a:rPr lang="en-US" dirty="0"/>
              <a:t> </a:t>
            </a:r>
            <a:r>
              <a:rPr lang="en-US" dirty="0" err="1"/>
              <a:t>příkaz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se </a:t>
            </a:r>
            <a:r>
              <a:rPr lang="en-US" dirty="0" err="1"/>
              <a:t>vykoná</a:t>
            </a:r>
            <a:r>
              <a:rPr lang="en-US" dirty="0"/>
              <a:t>,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podmínka</a:t>
            </a:r>
            <a:r>
              <a:rPr lang="en-US" dirty="0"/>
              <a:t>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splněna</a:t>
            </a:r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- 1. deň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/>
              <a:t>Základy jazyka Java</a:t>
            </a:r>
          </a:p>
          <a:p>
            <a:pPr marL="457200" lvl="1"/>
            <a:r>
              <a:rPr lang="en-US"/>
              <a:t>Datové typy, Proměnné, Operátory, Řídící příkazy</a:t>
            </a:r>
          </a:p>
          <a:p>
            <a:pPr marL="0" lvl="0"/>
            <a:r>
              <a:rPr lang="en-US">
                <a:sym typeface="+mn-ea"/>
              </a:rPr>
              <a:t>Seznámení s vývojovým prostředím</a:t>
            </a:r>
            <a:endParaRPr lang="en-US"/>
          </a:p>
          <a:p>
            <a:pPr marL="0" lvl="0"/>
            <a:r>
              <a:rPr lang="en-US"/>
              <a:t>Složené datové typy</a:t>
            </a:r>
          </a:p>
          <a:p>
            <a:pPr marL="457200" lvl="1"/>
            <a:r>
              <a:rPr lang="en-US"/>
              <a:t>Pole, Textové řetězce</a:t>
            </a:r>
          </a:p>
          <a:p>
            <a:pPr marL="0" lvl="0"/>
            <a:r>
              <a:rPr lang="en-US"/>
              <a:t>Úvod do objektově orientovaného programování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Větvení - příklad s jedním příkazem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int a;</a:t>
            </a: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if ( 1 &lt; 2 ) {</a:t>
            </a: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  a = 10;</a:t>
            </a: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Cvičení: Větvení s jedním příkazem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1214755"/>
            <a:ext cx="4213860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a;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( 1 &lt; 2 )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a = 10;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</a:rPr>
              <a:t>a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09600" y="3606800"/>
            <a:ext cx="4213860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b = 3;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b &lt; 2 )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b = 10;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</a:rPr>
              <a:t>b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368540" y="1214755"/>
            <a:ext cx="4213860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c = 1;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c &lt; 2 )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c = 10;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</a:rPr>
              <a:t>c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68540" y="3606800"/>
            <a:ext cx="4213860" cy="26765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d = 1; 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e = 2;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vetsiCislo = d;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e &gt; d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vetsiCislo = e;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vetsiCislo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Větvení - příklad se dvěma příkazy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int a;</a:t>
            </a:r>
          </a:p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if ( 1 &lt; 2 ) {</a:t>
            </a:r>
          </a:p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  a = 10;</a:t>
            </a:r>
          </a:p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} else {</a:t>
            </a:r>
          </a:p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  a = 5;</a:t>
            </a:r>
          </a:p>
          <a:p>
            <a:pPr marL="0" lvl="0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74750"/>
            <a:ext cx="55880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int a = 9; </a:t>
            </a: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String rad;</a:t>
            </a:r>
            <a:endParaRPr lang="en-US" sz="30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if ( a &gt; 100 ) {</a:t>
            </a:r>
            <a:endParaRPr lang="en-US" sz="30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  rad = "Stovky";</a:t>
            </a: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} else if ( a &gt; 10 ) {</a:t>
            </a:r>
            <a:endParaRPr lang="en-US" sz="30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  rad = "Desítky";</a:t>
            </a: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} else {</a:t>
            </a: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  rad = "Jednotky";</a:t>
            </a:r>
          </a:p>
          <a:p>
            <a:pPr marL="0" lvl="0" indent="0">
              <a:buNone/>
            </a:pPr>
            <a:r>
              <a:rPr lang="en-US" sz="30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  <a:endParaRPr lang="en-US"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Větvení se dvěma příkazy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368540" y="1260475"/>
            <a:ext cx="4213860" cy="37846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a = 5;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String popis;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a &lt; 0 )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popis = "Záporné";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 else if ( a == 0 ) {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popis = "Nula";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 else {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popis = "Kladné";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</a:rPr>
              <a:t>popis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4213860" cy="341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d = 1; 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e = 2;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int vetsiCislo;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if ( e &gt; d ) {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vetsiCislo = e;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 else {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  vetsiCislo = d;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</a:p>
          <a:p>
            <a:pPr marL="0" lvl="0" indent="0" algn="l">
              <a:buNone/>
            </a:pPr>
            <a:r>
              <a:rPr lang="en-US" sz="2400" b="1">
                <a:latin typeface="FreeMono" panose="020F0409020205020404" charset="0"/>
                <a:cs typeface="FreeMono" panose="020F0409020205020404" charset="0"/>
                <a:sym typeface="+mn-ea"/>
              </a:rPr>
              <a:t>vetsiCislo</a:t>
            </a:r>
            <a:endParaRPr lang="en-US" sz="2400" b="1"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Opakování s podmínkou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Příkazy se opakují pokud platí podmínka (má hodnotu </a:t>
            </a:r>
            <a:r>
              <a:rPr lang="en-US" b="1"/>
              <a:t>true)</a:t>
            </a:r>
          </a:p>
          <a:p>
            <a:pPr lvl="0"/>
            <a:r>
              <a:rPr lang="en-US" b="1"/>
              <a:t>while</a:t>
            </a:r>
            <a:r>
              <a:rPr lang="en-US"/>
              <a:t> (podmínka) { příkazy</a:t>
            </a:r>
            <a:r>
              <a:rPr lang="en-US" b="1"/>
              <a:t> }</a:t>
            </a:r>
          </a:p>
          <a:p>
            <a:pPr lvl="0"/>
            <a:r>
              <a:rPr lang="en-US"/>
              <a:t>Příklad: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int a = 0;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while (a &lt; 10) {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a = a * 2;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  <a:p>
            <a:pPr lvl="0"/>
            <a:r>
              <a:rPr lang="en-US"/>
              <a:t>Další varianty opakování s podmínkou: </a:t>
            </a:r>
            <a:r>
              <a:rPr lang="en-US" b="1">
                <a:sym typeface="+mn-ea"/>
              </a:rPr>
              <a:t>do ... while</a:t>
            </a:r>
            <a:r>
              <a:rPr lang="en-US">
                <a:sym typeface="+mn-ea"/>
              </a:rPr>
              <a:t>, </a:t>
            </a:r>
            <a:r>
              <a:rPr lang="en-US" b="1">
                <a:sym typeface="+mn-ea"/>
              </a:rPr>
              <a:t>for</a:t>
            </a:r>
          </a:p>
          <a:p>
            <a:pPr lvl="1" algn="l"/>
            <a:r>
              <a:rPr lang="en-US">
                <a:sym typeface="+mn-ea"/>
              </a:rPr>
              <a:t>Ukážeme si později</a:t>
            </a:r>
          </a:p>
          <a:p>
            <a:pPr lvl="1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Pevný počet opakování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Opakování s pevným počet opakování v Java jazyku neexistuje</a:t>
            </a:r>
          </a:p>
          <a:p>
            <a:r>
              <a:rPr lang="en-US"/>
              <a:t>Dá se napsat pomocí číselné proměnné - počítadla</a:t>
            </a: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int index = 1;</a:t>
            </a:r>
            <a:endParaRPr lang="en-US" b="1">
              <a:latin typeface="FreeMono" panose="020F0409020205020404" charset="0"/>
              <a:cs typeface="FreeMono" panose="020F0409020205020404" charset="0"/>
            </a:endParaRP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while (index &lt;= 10) {</a:t>
            </a:r>
            <a:endParaRPr lang="en-US" b="1">
              <a:latin typeface="FreeMono" panose="020F0409020205020404" charset="0"/>
              <a:cs typeface="FreeMono" panose="020F0409020205020404" charset="0"/>
            </a:endParaRP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  index = index + 1;</a:t>
            </a: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  </a:t>
            </a:r>
            <a:r>
              <a:rPr lang="en-US" b="1" i="1">
                <a:latin typeface="FreeMono" panose="020F0409020205020404" charset="0"/>
                <a:cs typeface="FreeMono" panose="020F0409020205020404" charset="0"/>
                <a:sym typeface="+mn-ea"/>
              </a:rPr>
              <a:t>příkazy</a:t>
            </a:r>
            <a:endParaRPr lang="en-US" b="1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  <a:endParaRPr lang="en-US" b="1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/>
              <a:t>Nebo použít opakování pro všechny prvky v seznamu</a:t>
            </a:r>
          </a:p>
          <a:p>
            <a:pPr lvl="1"/>
            <a:r>
              <a:rPr lang="en-US"/>
              <a:t>Ukážeme si až poznáme datové typy pro seznamy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Výpis na obrazovku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System.out.println</a:t>
            </a:r>
            <a:r>
              <a:rPr lang="en-US"/>
              <a:t>(textový výraz)</a:t>
            </a:r>
          </a:p>
          <a:p>
            <a:pPr lvl="1"/>
            <a:r>
              <a:rPr lang="en-US"/>
              <a:t>vyhodnotí textový výraz a výsledek vypíše na obrazovku</a:t>
            </a:r>
          </a:p>
          <a:p>
            <a:pPr lvl="1"/>
            <a:r>
              <a:rPr lang="en-US" b="1"/>
              <a:t>println</a:t>
            </a:r>
            <a:r>
              <a:rPr lang="en-US"/>
              <a:t> je zkratka z “print line”</a:t>
            </a:r>
          </a:p>
          <a:p>
            <a:pPr lvl="0"/>
            <a:r>
              <a:rPr lang="en-US"/>
              <a:t>Textový výraz - cokoliv, co smíme uložit do textové proměnné</a:t>
            </a:r>
          </a:p>
          <a:p>
            <a:pPr lvl="0"/>
            <a:r>
              <a:rPr lang="en-US"/>
              <a:t>Příklady:</a:t>
            </a:r>
          </a:p>
          <a:p>
            <a:pPr lvl="1"/>
            <a:r>
              <a:rPr lang="en-US"/>
              <a:t>System.out.println("Tento text se vypíše na obrazovku");</a:t>
            </a:r>
          </a:p>
          <a:p>
            <a:pPr lvl="1" algn="l"/>
            <a:r>
              <a:rPr lang="en-US">
                <a:sym typeface="+mn-ea"/>
              </a:rPr>
              <a:t>System.out.println("Máme " + 1500 + " Kč");</a:t>
            </a:r>
          </a:p>
          <a:p>
            <a:pPr lvl="1" algn="l"/>
            <a:r>
              <a:rPr lang="en-US">
                <a:sym typeface="+mn-ea"/>
              </a:rPr>
              <a:t>System.out.println("Máme " + suma + " " + mena);</a:t>
            </a:r>
          </a:p>
          <a:p>
            <a:pPr lvl="1" algn="l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Výpis na obrazovku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10426700" cy="460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System.out.println("Tento text se vypíše na obrazovku"); 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1956435"/>
            <a:ext cx="10426700" cy="460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System.out.println("Máme " + 1500 + " Kč");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660015"/>
            <a:ext cx="1042670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double suma = 1500.0;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String mena = "Kč";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System.out.println("Máme " + suma + " " + mena);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9600" y="4223385"/>
            <a:ext cx="1042670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boolean vysledek = 1 &lt; 2;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String text = "Výsledek je: " + vysledek;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System.out.println(text);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Úkoly - opakování pomocí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Zapište</a:t>
            </a:r>
            <a:r>
              <a:rPr lang="en-US" dirty="0"/>
              <a:t> </a:t>
            </a:r>
            <a:r>
              <a:rPr lang="en-US" dirty="0" err="1"/>
              <a:t>následující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příkazu</a:t>
            </a:r>
            <a:r>
              <a:rPr lang="en-US" dirty="0"/>
              <a:t> </a:t>
            </a:r>
            <a:r>
              <a:rPr lang="en-US" b="1" dirty="0"/>
              <a:t>while:</a:t>
            </a:r>
          </a:p>
          <a:p>
            <a:pPr lvl="1"/>
            <a:r>
              <a:rPr lang="en-US" dirty="0" err="1"/>
              <a:t>zdvojnásobujte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en-US" dirty="0"/>
              <a:t> 1 </a:t>
            </a:r>
            <a:r>
              <a:rPr lang="en-US" dirty="0" err="1"/>
              <a:t>dokud</a:t>
            </a:r>
            <a:r>
              <a:rPr lang="en-US" dirty="0"/>
              <a:t>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větší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100</a:t>
            </a:r>
          </a:p>
          <a:p>
            <a:pPr lvl="1" algn="l">
              <a:buClrTx/>
              <a:buSzTx/>
              <a:buFontTx/>
            </a:pPr>
            <a:r>
              <a:rPr lang="en-US" dirty="0" err="1"/>
              <a:t>uložte</a:t>
            </a:r>
            <a:r>
              <a:rPr lang="en-US" dirty="0"/>
              <a:t> text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"-A-"</a:t>
            </a:r>
            <a:r>
              <a:rPr lang="en-US" dirty="0">
                <a:sym typeface="+mn-ea"/>
              </a:rPr>
              <a:t> do </a:t>
            </a:r>
            <a:r>
              <a:rPr lang="en-US" dirty="0" err="1">
                <a:sym typeface="+mn-ea"/>
              </a:rPr>
              <a:t>proměnné</a:t>
            </a:r>
            <a:r>
              <a:rPr lang="en-US" dirty="0">
                <a:sym typeface="+mn-ea"/>
              </a:rPr>
              <a:t> a do </a:t>
            </a:r>
            <a:r>
              <a:rPr lang="en-US" dirty="0" err="1">
                <a:sym typeface="+mn-ea"/>
              </a:rPr>
              <a:t>další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proměnné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uložte</a:t>
            </a:r>
            <a:r>
              <a:rPr lang="en-US" dirty="0">
                <a:sym typeface="+mn-ea"/>
              </a:rPr>
              <a:t> text, </a:t>
            </a:r>
            <a:r>
              <a:rPr lang="en-US" dirty="0" err="1">
                <a:sym typeface="+mn-ea"/>
              </a:rPr>
              <a:t>který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tento</a:t>
            </a:r>
            <a:r>
              <a:rPr lang="en-US" dirty="0">
                <a:sym typeface="+mn-ea"/>
              </a:rPr>
              <a:t> text </a:t>
            </a:r>
            <a:r>
              <a:rPr lang="en-US" dirty="0" err="1">
                <a:sym typeface="+mn-ea"/>
              </a:rPr>
              <a:t>obsahuje</a:t>
            </a:r>
            <a:r>
              <a:rPr lang="en-US" dirty="0">
                <a:sym typeface="+mn-ea"/>
              </a:rPr>
              <a:t> 100 </a:t>
            </a:r>
            <a:r>
              <a:rPr lang="en-US" dirty="0" err="1">
                <a:sym typeface="+mn-ea"/>
              </a:rPr>
              <a:t>krát</a:t>
            </a:r>
            <a:endParaRPr lang="en-US" dirty="0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US" dirty="0" err="1">
                <a:sym typeface="+mn-ea"/>
              </a:rPr>
              <a:t>Vypište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všechna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čísla</a:t>
            </a:r>
            <a:r>
              <a:rPr lang="en-US" dirty="0">
                <a:sym typeface="+mn-ea"/>
              </a:rPr>
              <a:t> od 1 do 20 </a:t>
            </a:r>
            <a:r>
              <a:rPr lang="en-US" dirty="0" err="1">
                <a:sym typeface="+mn-ea"/>
              </a:rPr>
              <a:t>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výstup</a:t>
            </a:r>
            <a:endParaRPr lang="en-US" dirty="0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US" dirty="0" err="1"/>
              <a:t>Vypište</a:t>
            </a:r>
            <a:r>
              <a:rPr lang="en-US" dirty="0"/>
              <a:t> </a:t>
            </a:r>
            <a:r>
              <a:rPr lang="en-US" dirty="0" err="1"/>
              <a:t>sudá</a:t>
            </a:r>
            <a:r>
              <a:rPr lang="en-US" dirty="0"/>
              <a:t> </a:t>
            </a:r>
            <a:r>
              <a:rPr lang="en-US" dirty="0" err="1"/>
              <a:t>čísla</a:t>
            </a:r>
            <a:r>
              <a:rPr lang="en-US" dirty="0"/>
              <a:t> od 2 do 20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výstup</a:t>
            </a:r>
            <a:endParaRPr lang="en-US" dirty="0"/>
          </a:p>
          <a:p>
            <a:pPr lvl="1" algn="l">
              <a:buClrTx/>
              <a:buSzTx/>
              <a:buFontTx/>
            </a:pPr>
            <a:r>
              <a:rPr lang="en-US" dirty="0" err="1">
                <a:sym typeface="+mn-ea"/>
              </a:rPr>
              <a:t>Vypište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všechna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čísla</a:t>
            </a:r>
            <a:r>
              <a:rPr lang="en-US" dirty="0">
                <a:sym typeface="+mn-ea"/>
              </a:rPr>
              <a:t> od 1 do 20 </a:t>
            </a:r>
            <a:r>
              <a:rPr lang="en-US" dirty="0" err="1">
                <a:sym typeface="+mn-ea"/>
              </a:rPr>
              <a:t>na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výstup</a:t>
            </a:r>
            <a:r>
              <a:rPr lang="en-US" dirty="0">
                <a:sym typeface="+mn-ea"/>
              </a:rPr>
              <a:t> a </a:t>
            </a:r>
            <a:r>
              <a:rPr lang="en-US" dirty="0" err="1">
                <a:sym typeface="+mn-ea"/>
              </a:rPr>
              <a:t>napište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jestli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má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jednu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číslici</a:t>
            </a:r>
            <a:r>
              <a:rPr lang="en-US" dirty="0">
                <a:sym typeface="+mn-ea"/>
              </a:rPr>
              <a:t> (je </a:t>
            </a:r>
            <a:r>
              <a:rPr lang="en-US" dirty="0" err="1">
                <a:sym typeface="+mn-ea"/>
              </a:rPr>
              <a:t>menší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než</a:t>
            </a:r>
            <a:r>
              <a:rPr lang="en-US" dirty="0">
                <a:sym typeface="+mn-ea"/>
              </a:rPr>
              <a:t> 10) </a:t>
            </a:r>
            <a:r>
              <a:rPr lang="en-US" dirty="0" err="1">
                <a:sym typeface="+mn-ea"/>
              </a:rPr>
              <a:t>nebo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dvě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číslice</a:t>
            </a:r>
            <a:endParaRPr lang="en-US" dirty="0">
              <a:sym typeface="+mn-ea"/>
            </a:endParaRPr>
          </a:p>
          <a:p>
            <a:pPr lvl="2" algn="l">
              <a:buClrTx/>
              <a:buSzTx/>
              <a:buFontTx/>
            </a:pPr>
            <a:r>
              <a:rPr lang="en-US" dirty="0" err="1"/>
              <a:t>použíjte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pro v</a:t>
            </a:r>
            <a:r>
              <a:rPr lang="cs-CZ" dirty="0"/>
              <a:t>ě</a:t>
            </a:r>
            <a:r>
              <a:rPr lang="en-US" dirty="0" err="1"/>
              <a:t>tvení</a:t>
            </a:r>
            <a:r>
              <a:rPr lang="en-US" dirty="0"/>
              <a:t> </a:t>
            </a:r>
            <a:r>
              <a:rPr lang="en-US" dirty="0" err="1"/>
              <a:t>uvnitř</a:t>
            </a:r>
            <a:r>
              <a:rPr lang="en-US" dirty="0"/>
              <a:t> </a:t>
            </a:r>
            <a:r>
              <a:rPr lang="en-US" dirty="0" err="1"/>
              <a:t>opakování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Textové řetězce a třída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 String není jednoduchý typ ale třída</a:t>
            </a:r>
          </a:p>
          <a:p>
            <a:pPr lvl="0"/>
            <a:r>
              <a:rPr lang="en-US"/>
              <a:t>Metody pro práci s textem (length, startsWith,...)</a:t>
            </a:r>
          </a:p>
          <a:p>
            <a:pPr lvl="1"/>
            <a:r>
              <a:rPr lang="en-US"/>
              <a:t>Volání metody: </a:t>
            </a:r>
            <a:r>
              <a:rPr lang="en-US" b="1"/>
              <a:t>text.metoda()</a:t>
            </a:r>
            <a:endParaRPr lang="en-US"/>
          </a:p>
          <a:p>
            <a:pPr lvl="1"/>
            <a:r>
              <a:rPr lang="en-US">
                <a:sym typeface="+mn-ea"/>
              </a:rPr>
              <a:t>Volání</a:t>
            </a:r>
            <a:r>
              <a:rPr lang="en-US"/>
              <a:t> metody s parametry: </a:t>
            </a:r>
            <a:r>
              <a:rPr lang="en-US" b="1"/>
              <a:t>text.metoda(parametr1, paametr2)</a:t>
            </a:r>
          </a:p>
          <a:p>
            <a:pPr lvl="0"/>
            <a:r>
              <a:rPr lang="en-US"/>
              <a:t>Porovnání pomocí == ne vždy funguje</a:t>
            </a:r>
          </a:p>
          <a:p>
            <a:pPr lvl="1"/>
            <a:r>
              <a:rPr lang="en-US" sz="2800"/>
              <a:t>K porovnání slouží metoda </a:t>
            </a:r>
            <a:r>
              <a:rPr lang="en-US" sz="2800" b="1"/>
              <a:t>equals</a:t>
            </a: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Základy jazyka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 String - vybrané metody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>
                <a:sym typeface="+mn-ea"/>
              </a:rPr>
              <a:t>Vybrané metody pro práci s textem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length - počet znaků v textu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startsWith, endsWith - jestli začíná/končí daným textem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substring - vyber část textu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toUpperCase - všechna písmena změn na velká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indexOf - najdi text uvnitř</a:t>
            </a:r>
          </a:p>
          <a:p>
            <a:pPr lvl="1"/>
            <a:r>
              <a:rPr lang="en-US" sz="3200">
                <a:sym typeface="+mn-ea"/>
              </a:rPr>
              <a:t>equals - porovná, jestli jsou texty obsahovo stejné</a:t>
            </a:r>
          </a:p>
          <a:p>
            <a:pPr lvl="1"/>
            <a:r>
              <a:rPr lang="en-US" sz="3200">
                <a:sym typeface="+mn-ea"/>
              </a:rPr>
              <a:t>compareTo - porovná abecedně</a:t>
            </a:r>
            <a:endParaRPr lang="en-US" sz="320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Typ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"Učím se Javu".length()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String text =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"Učím se Javu"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text.startsWith(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"Učím se")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String velkaPismena = "Java".toUpperCase()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velkaPismena == "JAVA"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velkaPismena.equals("JAVA")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text.substring(5)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text.substring(0, 5)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text.indexOf("Javu")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text.substring(0, text.indexOf("Javu"))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"Auto".compareTo("Letadlo")</a:t>
            </a: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 String - speciální znaky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Znak </a:t>
            </a:r>
            <a:r>
              <a:rPr lang="en-US" b="1"/>
              <a:t>"</a:t>
            </a:r>
            <a:r>
              <a:rPr lang="en-US"/>
              <a:t> je potřeba odlišit od uvozovek, které text ohraničují</a:t>
            </a:r>
          </a:p>
          <a:p>
            <a:pPr lvl="1"/>
            <a:r>
              <a:rPr lang="en-US"/>
              <a:t>znak " uvnitř textu odlišíme pomocí escape znaku \</a:t>
            </a:r>
          </a:p>
          <a:p>
            <a:pPr lvl="2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"Znak \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 jsou uvozovky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"</a:t>
            </a:r>
          </a:p>
          <a:p>
            <a:pPr lvl="0"/>
            <a:r>
              <a:rPr lang="en-US"/>
              <a:t>Neviditelné znaky</a:t>
            </a:r>
          </a:p>
          <a:p>
            <a:pPr lvl="1"/>
            <a:r>
              <a:rPr lang="en-US"/>
              <a:t>zapíšeme pomocí escape znaku a příslušného viditelného znaku</a:t>
            </a:r>
          </a:p>
          <a:p>
            <a:pPr lvl="1"/>
            <a:r>
              <a:rPr lang="en-US"/>
              <a:t>Nový řádek: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\n</a:t>
            </a:r>
          </a:p>
          <a:p>
            <a:pPr lvl="1"/>
            <a:r>
              <a:rPr lang="en-US"/>
              <a:t>Tab: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\t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Speciální znaky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"Učím se jazyk \"Java\"."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System.out.println("Učím se jazyk \"Java\".")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System.out.println("Dobrý den\na nashledanou.")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System.out.println("========")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System.out.println("|\t|")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System.out.println("========")</a:t>
            </a: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Pole hodnot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Pole umožňuje ukládat více hodnot stejného typu</a:t>
            </a:r>
          </a:p>
          <a:p>
            <a:r>
              <a:rPr lang="en-US"/>
              <a:t>Předem daný počet hodnot, nemožno zvětšovat/zmenšovat</a:t>
            </a:r>
          </a:p>
          <a:p>
            <a:r>
              <a:rPr lang="en-US"/>
              <a:t>Atribut length: </a:t>
            </a:r>
            <a:r>
              <a:rPr lang="en-US" b="1"/>
              <a:t>pole.length</a:t>
            </a:r>
            <a:endParaRPr lang="en-US"/>
          </a:p>
          <a:p>
            <a:pPr lvl="1"/>
            <a:r>
              <a:rPr lang="en-US" sz="2800"/>
              <a:t>pozor, ne pole.length() - není to metoda jako u typu String</a:t>
            </a:r>
            <a:endParaRPr lang="en-US"/>
          </a:p>
          <a:p>
            <a:r>
              <a:rPr lang="en-US"/>
              <a:t>Příklady vytvoření pole</a:t>
            </a:r>
          </a:p>
          <a:p>
            <a:pPr lvl="1"/>
            <a:r>
              <a:rPr lang="en-US"/>
              <a:t>Pole pro 10 čísel: </a:t>
            </a:r>
            <a:r>
              <a:rPr lang="en-US" b="1"/>
              <a:t>int[] cisla = new int[10]</a:t>
            </a:r>
          </a:p>
          <a:p>
            <a:pPr lvl="1"/>
            <a:r>
              <a:rPr lang="en-US"/>
              <a:t>Pole pro konkrétní textové hodnoty: </a:t>
            </a:r>
            <a:br>
              <a:rPr lang="en-US"/>
            </a:br>
            <a:r>
              <a:rPr lang="en-US" b="1"/>
              <a:t>String[] jmena = new String[] { "Petra", "Jan", "Tomáš"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Pole hodnot - přístup k hodnotám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Každá hodnota má svoje číslo (index)</a:t>
            </a:r>
          </a:p>
          <a:p>
            <a:r>
              <a:rPr lang="en-US"/>
              <a:t>Index je přiřazován od 0</a:t>
            </a:r>
          </a:p>
          <a:p>
            <a:r>
              <a:rPr lang="en-US"/>
              <a:t>Poslední index je počet hodnot v poli mínus 1</a:t>
            </a:r>
          </a:p>
          <a:p>
            <a:r>
              <a:rPr lang="en-US"/>
              <a:t>Příklady přístupu k hodnotám:</a:t>
            </a:r>
          </a:p>
          <a:p>
            <a:pPr lvl="1"/>
            <a:r>
              <a:rPr lang="en-US"/>
              <a:t>První položka : </a:t>
            </a:r>
            <a:r>
              <a:rPr lang="en-US" b="1"/>
              <a:t>jmena[ 0 ]</a:t>
            </a:r>
          </a:p>
          <a:p>
            <a:pPr lvl="1"/>
            <a:r>
              <a:rPr lang="en-US"/>
              <a:t>Třetí položka: </a:t>
            </a:r>
            <a:r>
              <a:rPr lang="en-US" b="1"/>
              <a:t>jmena[ 3 - 1]</a:t>
            </a:r>
          </a:p>
          <a:p>
            <a:pPr lvl="1"/>
            <a:r>
              <a:rPr lang="en-US"/>
              <a:t>Položka s indexem v proměnné index: </a:t>
            </a:r>
            <a:r>
              <a:rPr lang="en-US" b="1"/>
              <a:t>jmena[ index ]</a:t>
            </a:r>
          </a:p>
          <a:p>
            <a:pPr lvl="1"/>
            <a:r>
              <a:rPr lang="en-US"/>
              <a:t>Poslední položka: </a:t>
            </a:r>
            <a:r>
              <a:rPr lang="en-US" b="1"/>
              <a:t>jmena[ jmena.length - 1]</a:t>
            </a:r>
          </a:p>
          <a:p>
            <a:pPr lvl="0"/>
            <a:r>
              <a:rPr lang="en-US" sz="2800"/>
              <a:t>Použití indexu mimo rozsahu ➝ ArrayIndexOutOfBoundsException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Pole hodnot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10972800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int[]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cisla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= new int[10];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cisla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[0] = 999;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System.out.println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(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cisla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[0] );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17220" y="2712085"/>
            <a:ext cx="10965180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String[] jmena = new String[] { "Petra", "Jan", "Tomáš" };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int index = 0;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while (index &lt; jmena.length) {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System.out.println( jmena[index] );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09600" y="4902835"/>
            <a:ext cx="10972800" cy="829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int[] cisla = new int[] { 1, 2, 3};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System.out.println( cisla[100] 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Opakování pro hodnoty v poli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Můžeme použít </a:t>
            </a:r>
            <a:r>
              <a:rPr lang="en-US" b="1"/>
              <a:t>for </a:t>
            </a:r>
            <a:r>
              <a:rPr lang="en-US"/>
              <a:t>pro opakování pro všechny hodnoty</a:t>
            </a:r>
          </a:p>
          <a:p>
            <a:r>
              <a:rPr lang="en-US"/>
              <a:t>Příklady:</a:t>
            </a:r>
          </a:p>
          <a:p>
            <a:pPr lvl="1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for (int cislo : cisla) { </a:t>
            </a:r>
            <a:b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</a:b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System.out.println( cislo ); </a:t>
            </a:r>
            <a:b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</a:b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  <a:p>
            <a:pPr lvl="1" algn="l">
              <a:buClrTx/>
              <a:buSzTx/>
              <a:buFontTx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for (String jmeno : jmena)  { </a:t>
            </a:r>
            <a:b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</a:b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System.out.println( jmeno); </a:t>
            </a:r>
            <a:b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</a:b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Cvičení: Opakování for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10972800" cy="15696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int[]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cisla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 = new int[] { 1, 2, 3};</a:t>
            </a:r>
          </a:p>
          <a:p>
            <a:pPr lvl="0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for (int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cislo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 :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cisla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) { 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 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System.out.println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(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cislo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 ); 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}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165091"/>
            <a:ext cx="10965180" cy="1568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String[]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jmena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= new String[] { "Petra", "Jan", "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Tomáš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" };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for (String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jmeno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: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jmena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) {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System.out.println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(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jmeno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);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Úkoly: Pole hodnot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Vytvořte pole čísel od 1 do 10, vypište je pomocí </a:t>
            </a:r>
            <a:r>
              <a:rPr lang="en-US" b="1"/>
              <a:t>for</a:t>
            </a:r>
          </a:p>
          <a:p>
            <a:r>
              <a:rPr lang="en-US">
                <a:sym typeface="+mn-ea"/>
              </a:rPr>
              <a:t>Vytvořte pole nékolik náhodných čísel a vypište, kolik čísel je v poli</a:t>
            </a:r>
          </a:p>
          <a:p>
            <a:r>
              <a:rPr lang="en-US">
                <a:sym typeface="+mn-ea"/>
              </a:rPr>
              <a:t>Vytvořte pole s několika jmény (např. "Petra", "Jan", "Tomáš") a vypište je spolu s jejich délkami (počtem písmen)</a:t>
            </a:r>
          </a:p>
          <a:p>
            <a:r>
              <a:rPr lang="en-US">
                <a:sym typeface="+mn-ea"/>
              </a:rPr>
              <a:t>Vytvořte pole 10 čísel v náhodném pořadí, poté pomocí for nalezněte největší z nich a vypište ho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Charakteristika jazyka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Jeden ze 3 nejpoužívanějších jazyků</a:t>
            </a:r>
          </a:p>
          <a:p>
            <a:r>
              <a:rPr lang="en-US"/>
              <a:t>Na mnoha různých platformách a zařízeních</a:t>
            </a:r>
          </a:p>
          <a:p>
            <a:r>
              <a:rPr lang="en-US"/>
              <a:t>Podobné jazyky: JavaScript, C, C++</a:t>
            </a:r>
          </a:p>
          <a:p>
            <a:r>
              <a:rPr lang="en-US"/>
              <a:t>První verze jazyka Java v roce 1996</a:t>
            </a:r>
          </a:p>
          <a:p>
            <a:r>
              <a:rPr lang="en-US"/>
              <a:t>Rozvoj jazyka z větší části řizen firmou Oracle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Úvod do objektově orientovaného programování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Objekt - zeskupení hodnot a metod, které spolu souvisí</a:t>
            </a:r>
          </a:p>
          <a:p>
            <a:r>
              <a:rPr lang="en-US"/>
              <a:t>Třída - předpis, co obsahují objekty stejného typu</a:t>
            </a:r>
          </a:p>
          <a:p>
            <a:pPr lvl="1"/>
            <a:r>
              <a:rPr lang="en-US"/>
              <a:t>typy a názvy hodnot</a:t>
            </a:r>
          </a:p>
          <a:p>
            <a:pPr lvl="1"/>
            <a:r>
              <a:rPr lang="en-US"/>
              <a:t>metody</a:t>
            </a:r>
          </a:p>
          <a:p>
            <a:pPr lvl="0"/>
            <a:r>
              <a:rPr lang="en-US"/>
              <a:t>Třída je zložený typ</a:t>
            </a:r>
          </a:p>
          <a:p>
            <a:pPr lvl="0"/>
            <a:r>
              <a:rPr lang="en-US"/>
              <a:t>Objekt je hodnota kterou můžeme uložit do proměnné</a:t>
            </a:r>
          </a:p>
          <a:p>
            <a:pPr lvl="0"/>
            <a:r>
              <a:rPr lang="en-US"/>
              <a:t>Pro jednu třídu můžeme vytvořit více objektů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Příklad třídy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10972800" cy="341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class Ctverec {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String barva;</a:t>
            </a:r>
          </a:p>
          <a:p>
            <a:pPr marL="0" lvl="1" algn="l">
              <a:buClrTx/>
              <a:buSzTx/>
              <a:buFontTx/>
              <a:buNone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int delkaStrany;</a:t>
            </a:r>
          </a:p>
          <a:p>
            <a:pPr marL="0" lvl="1" algn="l">
              <a:buClrTx/>
              <a:buSzTx/>
              <a:buFontTx/>
              <a:buNone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int obsah() {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  return delkaStrany * 2;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}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Příklad objektů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9600" y="1260475"/>
            <a:ext cx="10972800" cy="37846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Ctverec velkyCerveny = new Ctverec();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velkyCerveny.barva = "cervena";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velkyCerveny.delkaStrany = 100;</a:t>
            </a: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int obsahCerveneho = velkyCerveny.obsah();</a:t>
            </a:r>
          </a:p>
          <a:p>
            <a:pPr marL="0" lvl="1" algn="l">
              <a:buClrTx/>
              <a:buSzTx/>
              <a:buFontTx/>
              <a:buNone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Ctverec malyModry = new Ctverec();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malyModry.barva = "modra";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malyModry.delkaStrany = 1;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  <a:sym typeface="+mn-ea"/>
              </a:rPr>
              <a:t>int obsahModreho = malyModry.obsah();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lvl="1" algn="l">
              <a:buClrTx/>
              <a:buSzTx/>
              <a:buFontTx/>
              <a:buNone/>
            </a:pP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Zapouzdření objektu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Zapouzdření − objekt schová detaily a navenek zpřístupní jenom důležité hodnoty a metody</a:t>
            </a:r>
          </a:p>
          <a:p>
            <a:pPr lvl="1"/>
            <a:r>
              <a:rPr lang="en-US" b="1"/>
              <a:t>private </a:t>
            </a:r>
            <a:r>
              <a:rPr lang="en-US"/>
              <a:t>- hodnoty a metody dostupné jenom objektu stejné třídy</a:t>
            </a:r>
          </a:p>
          <a:p>
            <a:pPr lvl="1"/>
            <a:r>
              <a:rPr lang="en-US" b="1"/>
              <a:t>public </a:t>
            </a:r>
            <a:r>
              <a:rPr lang="en-US"/>
              <a:t>- hodnoty a metody dostupné i objektům jiných tříd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Příklady zapouzdření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>
                <a:sym typeface="+mn-ea"/>
              </a:rPr>
              <a:t>Třída Auto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public: délka, zrychli(), brzdi()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private: nabitiBaterie, vstrikniPalivoDoMotoru()</a:t>
            </a:r>
            <a:endParaRPr lang="en-US" sz="3200"/>
          </a:p>
          <a:p>
            <a:pPr lvl="0"/>
            <a:r>
              <a:rPr lang="en-US" sz="3200">
                <a:sym typeface="+mn-ea"/>
              </a:rPr>
              <a:t>Třída KuchynskyMixer</a:t>
            </a:r>
            <a:endParaRPr lang="en-US" sz="3200"/>
          </a:p>
          <a:p>
            <a:pPr lvl="1"/>
            <a:r>
              <a:rPr lang="en-US">
                <a:sym typeface="+mn-ea"/>
              </a:rPr>
              <a:t>public: barva, nastavRychlost(), zapni(), vypni()</a:t>
            </a:r>
            <a:endParaRPr lang="en-US" sz="3200">
              <a:sym typeface="+mn-ea"/>
            </a:endParaRPr>
          </a:p>
          <a:p>
            <a:pPr lvl="1"/>
            <a:r>
              <a:rPr lang="en-US"/>
              <a:t>private: orackyMotoru, rozsvitKontrolkuZapnuti(), pridejVykon()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Skládání objektů (kompozice)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Objekty můžou obsahovat další objekty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class Pedal {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  <a:p>
            <a:pPr marL="0" indent="0">
              <a:buNone/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class Auto {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private Pedal plynovyPedal;</a:t>
            </a:r>
          </a:p>
          <a:p>
            <a:pPr marL="0" indent="0">
              <a:buNone/>
            </a:pPr>
            <a:endParaRPr lang="en-US" sz="1000" b="1">
              <a:solidFill>
                <a:schemeClr val="tx1">
                  <a:lumMod val="75000"/>
                  <a:lumOff val="25000"/>
                </a:schemeClr>
              </a:solidFill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public pridej() {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  plynovyPedal.zmackni();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  }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FreeMono" panose="020F0409020205020404" charset="0"/>
                <a:cs typeface="FreeMono" panose="020F04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Podobné třídy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Čtverec - delkaStrany, </a:t>
            </a:r>
            <a:r>
              <a:rPr lang="en-US" b="1"/>
              <a:t>barva</a:t>
            </a:r>
          </a:p>
          <a:p>
            <a:r>
              <a:rPr lang="en-US"/>
              <a:t>Kruh - poloměr, </a:t>
            </a:r>
            <a:r>
              <a:rPr lang="en-US" b="1"/>
              <a:t>barva</a:t>
            </a:r>
          </a:p>
          <a:p>
            <a:endParaRPr lang="en-US" b="1"/>
          </a:p>
          <a:p>
            <a:r>
              <a:rPr lang="en-US"/>
              <a:t>Auto - volant, </a:t>
            </a:r>
            <a:r>
              <a:rPr lang="en-US" b="1"/>
              <a:t>barva, rychlost</a:t>
            </a:r>
            <a:r>
              <a:rPr lang="en-US"/>
              <a:t>, spalovací motor</a:t>
            </a:r>
          </a:p>
          <a:p>
            <a:r>
              <a:rPr lang="en-US"/>
              <a:t>Letadlo - křídla, </a:t>
            </a:r>
            <a:r>
              <a:rPr lang="en-US" b="1"/>
              <a:t>barva, rychlost</a:t>
            </a:r>
            <a:r>
              <a:rPr lang="en-US"/>
              <a:t>, prodový motor</a:t>
            </a: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Podobné třídy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Tvar - </a:t>
            </a:r>
            <a:r>
              <a:rPr lang="en-US" b="1">
                <a:sym typeface="+mn-ea"/>
              </a:rPr>
              <a:t>barva</a:t>
            </a:r>
            <a:endParaRPr lang="en-US"/>
          </a:p>
          <a:p>
            <a:pPr lvl="1"/>
            <a:r>
              <a:rPr lang="en-US"/>
              <a:t>Čtverec - to co Tvar, delkaStrany,</a:t>
            </a:r>
            <a:endParaRPr lang="en-US" b="1"/>
          </a:p>
          <a:p>
            <a:pPr lvl="1"/>
            <a:r>
              <a:rPr lang="en-US"/>
              <a:t>Kruh - </a:t>
            </a:r>
            <a:r>
              <a:rPr lang="en-US">
                <a:sym typeface="+mn-ea"/>
              </a:rPr>
              <a:t>to co Tvar, </a:t>
            </a:r>
            <a:r>
              <a:rPr lang="en-US"/>
              <a:t>poloměr</a:t>
            </a:r>
          </a:p>
          <a:p>
            <a:pPr lvl="1"/>
            <a:endParaRPr lang="en-US" b="1"/>
          </a:p>
          <a:p>
            <a:pPr lvl="0"/>
            <a:r>
              <a:rPr lang="en-US"/>
              <a:t>Dopravní prostředek - </a:t>
            </a:r>
            <a:r>
              <a:rPr lang="en-US" b="1">
                <a:sym typeface="+mn-ea"/>
              </a:rPr>
              <a:t>barva, rychlost</a:t>
            </a:r>
            <a:endParaRPr lang="en-US" b="1"/>
          </a:p>
          <a:p>
            <a:pPr lvl="1"/>
            <a:r>
              <a:rPr lang="en-US"/>
              <a:t>Auto - to co Dopravní prostředek, volant, spalovací motor</a:t>
            </a:r>
          </a:p>
          <a:p>
            <a:pPr lvl="1"/>
            <a:r>
              <a:rPr lang="en-US"/>
              <a:t>Letadlo - </a:t>
            </a:r>
            <a:r>
              <a:rPr lang="en-US">
                <a:sym typeface="+mn-ea"/>
              </a:rPr>
              <a:t>to co Dopravní prostředek, </a:t>
            </a:r>
            <a:r>
              <a:rPr lang="en-US"/>
              <a:t>křídla, prodový motor</a:t>
            </a: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Dědičnost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Nová třída (potomek) se chová jako jiná (předek)</a:t>
            </a:r>
          </a:p>
          <a:p>
            <a:r>
              <a:rPr lang="en-US"/>
              <a:t>Potomek může doplnit nebo změnit vlastnosti </a:t>
            </a:r>
          </a:p>
          <a:p>
            <a:pPr lvl="1"/>
            <a:r>
              <a:rPr lang="en-US"/>
              <a:t>nemůže je ale vymazat</a:t>
            </a:r>
          </a:p>
          <a:p>
            <a:pPr lvl="0"/>
            <a:r>
              <a:rPr lang="en-US"/>
              <a:t>Více potomků může sdílet stejné vlastnosti definované v předkovi</a:t>
            </a:r>
          </a:p>
          <a:p>
            <a:pPr lvl="1" algn="l"/>
            <a:r>
              <a:rPr lang="en-US" b="1"/>
              <a:t>protected</a:t>
            </a:r>
            <a:r>
              <a:rPr lang="en-US"/>
              <a:t> - </a:t>
            </a:r>
            <a:r>
              <a:rPr lang="en-US">
                <a:sym typeface="+mn-ea"/>
              </a:rPr>
              <a:t>dostupné jenom objektu stejné třídy nebo třídy potomka</a:t>
            </a:r>
          </a:p>
          <a:p>
            <a:pPr lvl="0" algn="l"/>
            <a:r>
              <a:rPr lang="en-US">
                <a:sym typeface="+mn-ea"/>
              </a:rPr>
              <a:t>Viditelnost: private &lt; protected &lt; public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Polymorfizmus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Potomek na venek vypadá jako předek, ale může změnit chování</a:t>
            </a:r>
          </a:p>
          <a:p>
            <a:r>
              <a:rPr lang="en-US"/>
              <a:t>Do proměnné s typem předka je možné uložit objekt potomka</a:t>
            </a:r>
          </a:p>
          <a:p>
            <a:pPr lvl="1"/>
            <a:r>
              <a:rPr lang="en-US"/>
              <a:t>potomek se vydává za předka, ale funguje jinak</a:t>
            </a:r>
          </a:p>
          <a:p>
            <a:pPr lvl="0"/>
            <a:r>
              <a:rPr lang="en-US"/>
              <a:t>Příklad:</a:t>
            </a:r>
          </a:p>
          <a:p>
            <a:pPr lvl="1"/>
            <a:r>
              <a:rPr lang="en-US"/>
              <a:t>Předek - Auto se spalovacím motorem</a:t>
            </a:r>
          </a:p>
          <a:p>
            <a:pPr lvl="1"/>
            <a:r>
              <a:rPr lang="en-US"/>
              <a:t>Potomek - Auto s hybridním pohonem</a:t>
            </a:r>
          </a:p>
          <a:p>
            <a:pPr lvl="2"/>
            <a:r>
              <a:rPr lang="en-US"/>
              <a:t>navenek funguje stejně: plyn, brzda, spojka, zrychli(), zpomal()</a:t>
            </a:r>
          </a:p>
          <a:p>
            <a:pPr lvl="2"/>
            <a:r>
              <a:rPr lang="en-US"/>
              <a:t>metody zrychli() a zpomal() ale pracují jinak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Ukázka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2552065"/>
            <a:ext cx="10960735" cy="217043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Abstraktní polymorfizmus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Předek neobsahuje všechno aby šel použít samostatně</a:t>
            </a:r>
          </a:p>
          <a:p>
            <a:pPr lvl="1"/>
            <a:r>
              <a:rPr lang="en-US"/>
              <a:t>např. třída Tvar - nejde vypočítat obsah a obvod bez znalosti skutečného tvaru</a:t>
            </a:r>
          </a:p>
          <a:p>
            <a:pPr lvl="1"/>
            <a:r>
              <a:rPr lang="en-US"/>
              <a:t>až potomek (např. čtverec) definuje tvar a umí to vypočítat</a:t>
            </a:r>
          </a:p>
          <a:p>
            <a:pPr lvl="0"/>
            <a:r>
              <a:rPr lang="en-US" sz="3200"/>
              <a:t>Abstraktní třída - některé metody jenom deklaruje ale nedefinuje jejich chování</a:t>
            </a:r>
          </a:p>
          <a:p>
            <a:pPr lvl="1"/>
            <a:r>
              <a:rPr lang="en-US" sz="2800"/>
              <a:t>abstraktní metody</a:t>
            </a:r>
          </a:p>
          <a:p>
            <a:pPr lvl="0"/>
            <a:r>
              <a:rPr lang="en-US" sz="3200"/>
              <a:t>Potomek musí doplnit chování do abstraktních metod</a:t>
            </a:r>
          </a:p>
          <a:p>
            <a:pPr lvl="0"/>
            <a:r>
              <a:rPr lang="en-US" sz="3200"/>
              <a:t>Další příklady: Zvíře (předek), Pes (potomek)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Charakteristika jazyka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Striktně typovaný</a:t>
            </a:r>
          </a:p>
          <a:p>
            <a:pPr lvl="1"/>
            <a:r>
              <a:rPr lang="en-US"/>
              <a:t>proměnná má vždy daný typ</a:t>
            </a:r>
          </a:p>
          <a:p>
            <a:r>
              <a:rPr lang="en-US"/>
              <a:t>Kompilovaný</a:t>
            </a:r>
          </a:p>
          <a:p>
            <a:pPr lvl="1"/>
            <a:r>
              <a:rPr lang="en-US"/>
              <a:t>je potřeba program “přeložit” před spuštěním</a:t>
            </a:r>
          </a:p>
          <a:p>
            <a:r>
              <a:rPr lang="en-US"/>
              <a:t>Interpretovaný</a:t>
            </a:r>
          </a:p>
          <a:p>
            <a:pPr lvl="1"/>
            <a:r>
              <a:rPr lang="en-US"/>
              <a:t>“přeložený” program se spouští příkazem </a:t>
            </a:r>
            <a:r>
              <a:rPr lang="en-US" b="1"/>
              <a:t>java</a:t>
            </a:r>
          </a:p>
          <a:p>
            <a:r>
              <a:rPr lang="en-US"/>
              <a:t>Objektově-orientovaný</a:t>
            </a:r>
          </a:p>
          <a:p>
            <a:pPr lvl="1"/>
            <a:r>
              <a:rPr lang="en-US"/>
              <a:t>kód a data jsou seskupené do objektů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Datové typy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Typy informací, které možné uložit do paměti</a:t>
            </a:r>
          </a:p>
          <a:p>
            <a:r>
              <a:rPr lang="en-US"/>
              <a:t>Základní (primitive types)</a:t>
            </a:r>
          </a:p>
          <a:p>
            <a:pPr lvl="1"/>
            <a:r>
              <a:rPr lang="en-US"/>
              <a:t>celá čísla, reálná čísla, boolean (pravda/nepravda), textový znak</a:t>
            </a:r>
          </a:p>
          <a:p>
            <a:pPr lvl="0"/>
            <a:r>
              <a:rPr lang="en-US"/>
              <a:t>Pole (více položek stejného typu)</a:t>
            </a:r>
          </a:p>
          <a:p>
            <a:r>
              <a:rPr lang="en-US"/>
              <a:t>Textový řetězec (String)</a:t>
            </a:r>
          </a:p>
          <a:p>
            <a:r>
              <a:rPr lang="en-US"/>
              <a:t>Typy pro datum a čas</a:t>
            </a:r>
          </a:p>
          <a:p>
            <a:r>
              <a:rPr lang="en-US"/>
              <a:t>Třídy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Základní datový typ: int (celé číslo)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int</a:t>
            </a:r>
            <a:r>
              <a:rPr lang="en-US"/>
              <a:t> je zkratka ze slova “integer” - celé číslo</a:t>
            </a:r>
          </a:p>
          <a:p>
            <a:r>
              <a:rPr lang="en-US"/>
              <a:t>všechna celá čísla (kladná, záporná, nula)</a:t>
            </a:r>
          </a:p>
          <a:p>
            <a:r>
              <a:rPr lang="en-US"/>
              <a:t>Běžné číselné operace:</a:t>
            </a:r>
          </a:p>
          <a:p>
            <a:pPr lvl="1"/>
            <a:r>
              <a:rPr lang="en-US"/>
              <a:t>plus: 5 + 5; mínus: 3 - 2; násobení: 5 * 4</a:t>
            </a:r>
          </a:p>
          <a:p>
            <a:pPr lvl="0"/>
            <a:r>
              <a:rPr lang="en-US"/>
              <a:t>Porovnání: 2 &lt; 3; 3 &lt;= 5; 6 &gt;= 3</a:t>
            </a:r>
          </a:p>
          <a:p>
            <a:pPr lvl="0"/>
            <a:r>
              <a:rPr lang="en-US"/>
              <a:t>Rovnost: 3 == 3 (!! zdvojené =); 3 != 4</a:t>
            </a:r>
          </a:p>
          <a:p>
            <a:pPr lvl="0"/>
            <a:r>
              <a:rPr lang="en-US"/>
              <a:t>Celočíselné dělení: 25 / 5 = 5; 5 / 3 = 1</a:t>
            </a:r>
          </a:p>
          <a:p>
            <a:pPr lvl="0"/>
            <a:r>
              <a:rPr lang="en-US"/>
              <a:t>Zbytek po dělení: 5 % 3 =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3445</Words>
  <Application>Microsoft Office PowerPoint</Application>
  <PresentationFormat>Širokoúhlá obrazovka</PresentationFormat>
  <Paragraphs>533</Paragraphs>
  <Slides>60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60</vt:i4>
      </vt:variant>
    </vt:vector>
  </HeadingPairs>
  <TitlesOfParts>
    <vt:vector size="65" baseType="lpstr">
      <vt:lpstr>宋体</vt:lpstr>
      <vt:lpstr>Arial</vt:lpstr>
      <vt:lpstr>Calibri</vt:lpstr>
      <vt:lpstr>FreeMono</vt:lpstr>
      <vt:lpstr>Data Pie Charts</vt:lpstr>
      <vt:lpstr>Java - úvod do programování</vt:lpstr>
      <vt:lpstr>Agenda</vt:lpstr>
      <vt:lpstr>Agenda - 1. deň</vt:lpstr>
      <vt:lpstr>Základy jazyka Java</vt:lpstr>
      <vt:lpstr>Charakteristika jazyka Java</vt:lpstr>
      <vt:lpstr>Ukázka</vt:lpstr>
      <vt:lpstr>Charakteristika jazyka Java</vt:lpstr>
      <vt:lpstr>Datové typy</vt:lpstr>
      <vt:lpstr>Základní datový typ: int (celé číslo)</vt:lpstr>
      <vt:lpstr>Cvičení s JShell</vt:lpstr>
      <vt:lpstr>Cvičení: Typ int</vt:lpstr>
      <vt:lpstr>Základní datový typ: double (reálné číslo)</vt:lpstr>
      <vt:lpstr>Implicitní změna typu: int ➝ double</vt:lpstr>
      <vt:lpstr>Cvičení: Typ double</vt:lpstr>
      <vt:lpstr>Základní datový typ: boolean (pravda/nepravda)</vt:lpstr>
      <vt:lpstr>Cvičení: Typ boolean</vt:lpstr>
      <vt:lpstr>Základní datový typ: char (textový znak)</vt:lpstr>
      <vt:lpstr>String - Textové řetězce</vt:lpstr>
      <vt:lpstr>Implicitní změna typu: char ➝ int, String</vt:lpstr>
      <vt:lpstr>Implicitní změna typu: cokoliv ➝ String</vt:lpstr>
      <vt:lpstr>Cvičení: Typ char a String</vt:lpstr>
      <vt:lpstr>Proměnné</vt:lpstr>
      <vt:lpstr>Přiřazení hodnoty do proměnné</vt:lpstr>
      <vt:lpstr>Cvičení: proměnné</vt:lpstr>
      <vt:lpstr>Cvičení: boolean proměnné</vt:lpstr>
      <vt:lpstr>Úkoly: Proměnné</vt:lpstr>
      <vt:lpstr>Příkazy</vt:lpstr>
      <vt:lpstr>Jednoduché příkazy</vt:lpstr>
      <vt:lpstr>Větvení</vt:lpstr>
      <vt:lpstr>Větvení - příklad s jedním příkazem</vt:lpstr>
      <vt:lpstr>Cvičení: Větvení s jedním příkazem</vt:lpstr>
      <vt:lpstr>Větvení - příklad se dvěma příkazy</vt:lpstr>
      <vt:lpstr>Cvičení: Větvení se dvěma příkazy</vt:lpstr>
      <vt:lpstr>Opakování s podmínkou</vt:lpstr>
      <vt:lpstr>Pevný počet opakování</vt:lpstr>
      <vt:lpstr>Výpis na obrazovku</vt:lpstr>
      <vt:lpstr>Cvičení: Výpis na obrazovku</vt:lpstr>
      <vt:lpstr>Úkoly - opakování pomocí while</vt:lpstr>
      <vt:lpstr>Textové řetězce a třída String</vt:lpstr>
      <vt:lpstr>Typ String - vybrané metody</vt:lpstr>
      <vt:lpstr>Cvičení: Typ String</vt:lpstr>
      <vt:lpstr>Typ String - speciální znaky</vt:lpstr>
      <vt:lpstr>Cvičení: Speciální znaky</vt:lpstr>
      <vt:lpstr>Pole hodnot</vt:lpstr>
      <vt:lpstr>Pole hodnot - přístup k hodnotám</vt:lpstr>
      <vt:lpstr>Cvičení: Pole hodnot</vt:lpstr>
      <vt:lpstr>Opakování pro hodnoty v poli</vt:lpstr>
      <vt:lpstr>Cvičení: Opakování for</vt:lpstr>
      <vt:lpstr>Úkoly: Pole hodnot</vt:lpstr>
      <vt:lpstr>Úvod do objektově orientovaného programování</vt:lpstr>
      <vt:lpstr>Příklad třídy</vt:lpstr>
      <vt:lpstr>Příklad objektů</vt:lpstr>
      <vt:lpstr>Zapouzdření objektu</vt:lpstr>
      <vt:lpstr>Příklady zapouzdření</vt:lpstr>
      <vt:lpstr>Skládání objektů (kompozice)</vt:lpstr>
      <vt:lpstr>Podobné třídy</vt:lpstr>
      <vt:lpstr>Podobné třídy</vt:lpstr>
      <vt:lpstr>Dědičnost</vt:lpstr>
      <vt:lpstr>Polymorfizmus</vt:lpstr>
      <vt:lpstr>Abstraktní polymorfizmus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úvod do programování</dc:title>
  <dc:creator/>
  <cp:lastModifiedBy>Student</cp:lastModifiedBy>
  <cp:revision>23</cp:revision>
  <dcterms:created xsi:type="dcterms:W3CDTF">2022-04-05T11:57:59Z</dcterms:created>
  <dcterms:modified xsi:type="dcterms:W3CDTF">2022-04-06T15:07:31Z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