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  <p:sldId id="273" r:id="rId12"/>
    <p:sldId id="266" r:id="rId13"/>
    <p:sldId id="267" r:id="rId14"/>
    <p:sldId id="268" r:id="rId15"/>
    <p:sldId id="274" r:id="rId16"/>
    <p:sldId id="269" r:id="rId17"/>
    <p:sldId id="270" r:id="rId18"/>
    <p:sldId id="271" r:id="rId19"/>
    <p:sldId id="275" r:id="rId20"/>
    <p:sldId id="272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4771"/>
  </p:normalViewPr>
  <p:slideViewPr>
    <p:cSldViewPr snapToGrid="0" snapToObjects="1">
      <p:cViewPr varScale="1">
        <p:scale>
          <a:sx n="110" d="100"/>
          <a:sy n="110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F95A0-C69E-9647-A653-6A8B13B98089}" type="datetimeFigureOut">
              <a:rPr kumimoji="1" lang="zh-TW" altLang="en-US" smtClean="0"/>
              <a:t>2017/12/4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8F501-067D-FB4B-823F-2B9EF1EBEC6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1099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97F0-2723-6346-A5F6-2B8311242FC8}" type="datetimeFigureOut">
              <a:rPr kumimoji="1" lang="zh-TW" altLang="en-US" smtClean="0"/>
              <a:t>2017/12/4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375C-7070-FA46-A621-1B8097DBA9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91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97F0-2723-6346-A5F6-2B8311242FC8}" type="datetimeFigureOut">
              <a:rPr kumimoji="1" lang="zh-TW" altLang="en-US" smtClean="0"/>
              <a:t>2017/12/4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375C-7070-FA46-A621-1B8097DBA9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648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97F0-2723-6346-A5F6-2B8311242FC8}" type="datetimeFigureOut">
              <a:rPr kumimoji="1" lang="zh-TW" altLang="en-US" smtClean="0"/>
              <a:t>2017/12/4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375C-7070-FA46-A621-1B8097DBA9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633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97F0-2723-6346-A5F6-2B8311242FC8}" type="datetimeFigureOut">
              <a:rPr kumimoji="1" lang="zh-TW" altLang="en-US" smtClean="0"/>
              <a:t>2017/12/4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375C-7070-FA46-A621-1B8097DBA9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648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97F0-2723-6346-A5F6-2B8311242FC8}" type="datetimeFigureOut">
              <a:rPr kumimoji="1" lang="zh-TW" altLang="en-US" smtClean="0"/>
              <a:t>2017/12/4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375C-7070-FA46-A621-1B8097DBA9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228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97F0-2723-6346-A5F6-2B8311242FC8}" type="datetimeFigureOut">
              <a:rPr kumimoji="1" lang="zh-TW" altLang="en-US" smtClean="0"/>
              <a:t>2017/12/4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375C-7070-FA46-A621-1B8097DBA9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595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97F0-2723-6346-A5F6-2B8311242FC8}" type="datetimeFigureOut">
              <a:rPr kumimoji="1" lang="zh-TW" altLang="en-US" smtClean="0"/>
              <a:t>2017/12/4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375C-7070-FA46-A621-1B8097DBA9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809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97F0-2723-6346-A5F6-2B8311242FC8}" type="datetimeFigureOut">
              <a:rPr kumimoji="1" lang="zh-TW" altLang="en-US" smtClean="0"/>
              <a:t>2017/12/4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375C-7070-FA46-A621-1B8097DBA9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410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97F0-2723-6346-A5F6-2B8311242FC8}" type="datetimeFigureOut">
              <a:rPr kumimoji="1" lang="zh-TW" altLang="en-US" smtClean="0"/>
              <a:t>2017/12/4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375C-7070-FA46-A621-1B8097DBA9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175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97F0-2723-6346-A5F6-2B8311242FC8}" type="datetimeFigureOut">
              <a:rPr kumimoji="1" lang="zh-TW" altLang="en-US" smtClean="0"/>
              <a:t>2017/12/4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375C-7070-FA46-A621-1B8097DBA9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157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97F0-2723-6346-A5F6-2B8311242FC8}" type="datetimeFigureOut">
              <a:rPr kumimoji="1" lang="zh-TW" altLang="en-US" smtClean="0"/>
              <a:t>2017/12/4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375C-7070-FA46-A621-1B8097DBA9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220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397F0-2723-6346-A5F6-2B8311242FC8}" type="datetimeFigureOut">
              <a:rPr kumimoji="1" lang="zh-TW" altLang="en-US" smtClean="0"/>
              <a:t>2017/12/4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6375C-7070-FA46-A621-1B8097DBA9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34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earningtensorflow.com/lesson11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rive.google.com/file/d/0B_NX2TXJp4ItVlV0Z1ZfZkVoYzA/view?usp=sharin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enkuanlee/IPD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IPDC</a:t>
            </a:r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Kevin Yen-</a:t>
            </a:r>
            <a:r>
              <a:rPr kumimoji="1" lang="en-US" altLang="zh-TW" dirty="0" err="1" smtClean="0">
                <a:latin typeface="Tahoma" charset="0"/>
                <a:ea typeface="Tahoma" charset="0"/>
                <a:cs typeface="Tahoma" charset="0"/>
              </a:rPr>
              <a:t>Kuan</a:t>
            </a:r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 Lee</a:t>
            </a:r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72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IPDC Projects</a:t>
            </a:r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latin typeface="Tahoma" charset="0"/>
                <a:ea typeface="Tahoma" charset="0"/>
                <a:cs typeface="Tahoma" charset="0"/>
              </a:rPr>
              <a:t>Everything as a </a:t>
            </a:r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service</a:t>
            </a:r>
          </a:p>
          <a:p>
            <a:pPr lvl="1"/>
            <a:r>
              <a:rPr kumimoji="1" lang="en-US" altLang="zh-TW" dirty="0">
                <a:latin typeface="Tahoma" charset="0"/>
                <a:ea typeface="Tahoma" charset="0"/>
                <a:cs typeface="Tahoma" charset="0"/>
              </a:rPr>
              <a:t>Every distributed computing </a:t>
            </a:r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framework can </a:t>
            </a:r>
            <a:r>
              <a:rPr kumimoji="1" lang="en-US" altLang="zh-TW" dirty="0">
                <a:latin typeface="Tahoma" charset="0"/>
                <a:ea typeface="Tahoma" charset="0"/>
                <a:cs typeface="Tahoma" charset="0"/>
              </a:rPr>
              <a:t>be </a:t>
            </a:r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implement</a:t>
            </a:r>
            <a:endParaRPr kumimoji="1" lang="en-US" altLang="zh-TW" dirty="0">
              <a:latin typeface="Tahoma" charset="0"/>
              <a:ea typeface="Tahoma" charset="0"/>
              <a:cs typeface="Tahoma" charset="0"/>
            </a:endParaRPr>
          </a:p>
          <a:p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IPDC is divided into five kinds of architecture currently </a:t>
            </a:r>
            <a:r>
              <a:rPr lang="en-US" altLang="zh-TW" dirty="0" smtClean="0">
                <a:latin typeface="Tahoma" charset="0"/>
                <a:ea typeface="Tahoma" charset="0"/>
                <a:cs typeface="Tahoma" charset="0"/>
              </a:rPr>
              <a:t>:</a:t>
            </a:r>
            <a:endParaRPr lang="en-US" altLang="zh-TW" dirty="0">
              <a:latin typeface="Tahoma" charset="0"/>
              <a:ea typeface="Tahoma" charset="0"/>
              <a:cs typeface="Tahoma" charset="0"/>
            </a:endParaRPr>
          </a:p>
          <a:p>
            <a:pPr lvl="1"/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MR (Map-Reduce)</a:t>
            </a:r>
          </a:p>
          <a:p>
            <a:pPr lvl="1"/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TF (</a:t>
            </a:r>
            <a:r>
              <a:rPr lang="en-US" altLang="zh-TW" dirty="0" err="1">
                <a:latin typeface="Tahoma" charset="0"/>
                <a:ea typeface="Tahoma" charset="0"/>
                <a:cs typeface="Tahoma" charset="0"/>
              </a:rPr>
              <a:t>Tensorflow</a:t>
            </a:r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)</a:t>
            </a:r>
          </a:p>
          <a:p>
            <a:pPr lvl="1"/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CL (Big Crawler)</a:t>
            </a:r>
          </a:p>
          <a:p>
            <a:pPr lvl="1"/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ER (</a:t>
            </a:r>
            <a:r>
              <a:rPr lang="en-US" altLang="zh-TW" dirty="0" err="1">
                <a:latin typeface="Tahoma" charset="0"/>
                <a:ea typeface="Tahoma" charset="0"/>
                <a:cs typeface="Tahoma" charset="0"/>
              </a:rPr>
              <a:t>Ethereum</a:t>
            </a:r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)</a:t>
            </a:r>
          </a:p>
          <a:p>
            <a:pPr lvl="1"/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EM (Edge Computing</a:t>
            </a:r>
            <a:r>
              <a:rPr lang="en-US" altLang="zh-TW" dirty="0" smtClean="0">
                <a:latin typeface="Tahoma" charset="0"/>
                <a:ea typeface="Tahoma" charset="0"/>
                <a:cs typeface="Tahoma" charset="0"/>
              </a:rPr>
              <a:t>)</a:t>
            </a:r>
            <a:endParaRPr kumimoji="1" lang="en-US" altLang="zh-TW" dirty="0" smtClean="0">
              <a:latin typeface="Tahoma" charset="0"/>
              <a:ea typeface="Tahoma" charset="0"/>
              <a:cs typeface="Tahoma" charset="0"/>
            </a:endParaRPr>
          </a:p>
          <a:p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260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IPDC MR</a:t>
            </a:r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Map-Reduce</a:t>
            </a:r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986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IPDC MR</a:t>
            </a:r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IPDC MR is based on Map-Reduce framework with characteristic of decentralized, multi-master and extremely light. </a:t>
            </a:r>
            <a:endParaRPr lang="en-US" altLang="zh-TW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en-US" altLang="zh-TW" dirty="0" smtClean="0">
                <a:latin typeface="Tahoma" charset="0"/>
                <a:ea typeface="Tahoma" charset="0"/>
                <a:cs typeface="Tahoma" charset="0"/>
              </a:rPr>
              <a:t>Users </a:t>
            </a:r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can write logic in </a:t>
            </a:r>
            <a:r>
              <a:rPr lang="en-US" altLang="zh-TW" dirty="0" err="1">
                <a:latin typeface="Tahoma" charset="0"/>
                <a:ea typeface="Tahoma" charset="0"/>
                <a:cs typeface="Tahoma" charset="0"/>
              </a:rPr>
              <a:t>Map.py</a:t>
            </a:r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 and </a:t>
            </a:r>
            <a:r>
              <a:rPr lang="en-US" altLang="zh-TW" dirty="0" err="1">
                <a:latin typeface="Tahoma" charset="0"/>
                <a:ea typeface="Tahoma" charset="0"/>
                <a:cs typeface="Tahoma" charset="0"/>
              </a:rPr>
              <a:t>Reduce.py</a:t>
            </a:r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TW" dirty="0" smtClean="0">
                <a:latin typeface="Tahoma" charset="0"/>
                <a:ea typeface="Tahoma" charset="0"/>
                <a:cs typeface="Tahoma" charset="0"/>
              </a:rPr>
              <a:t>. </a:t>
            </a:r>
          </a:p>
          <a:p>
            <a:r>
              <a:rPr lang="en-US" altLang="zh-TW" dirty="0" smtClean="0">
                <a:latin typeface="Tahoma" charset="0"/>
                <a:ea typeface="Tahoma" charset="0"/>
                <a:cs typeface="Tahoma" charset="0"/>
              </a:rPr>
              <a:t>All </a:t>
            </a:r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peers in IPFS can be compute nodes for IPDC </a:t>
            </a:r>
            <a:r>
              <a:rPr lang="en-US" altLang="zh-TW" dirty="0" smtClean="0">
                <a:latin typeface="Tahoma" charset="0"/>
                <a:ea typeface="Tahoma" charset="0"/>
                <a:cs typeface="Tahoma" charset="0"/>
              </a:rPr>
              <a:t>(can </a:t>
            </a:r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set the distributed number).</a:t>
            </a:r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896" y="3683650"/>
            <a:ext cx="5754414" cy="317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0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Theorem of IPDC </a:t>
            </a:r>
            <a:r>
              <a:rPr lang="en-US" altLang="zh-TW" dirty="0" smtClean="0">
                <a:latin typeface="Tahoma" charset="0"/>
                <a:ea typeface="Tahoma" charset="0"/>
                <a:cs typeface="Tahoma" charset="0"/>
              </a:rPr>
              <a:t>MR</a:t>
            </a:r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The controller determines and chooses </a:t>
            </a:r>
            <a:r>
              <a:rPr lang="en-US" altLang="zh-TW" dirty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K (distributed number)</a:t>
            </a:r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 workers through the </a:t>
            </a:r>
            <a:r>
              <a:rPr lang="en-US" altLang="zh-TW" dirty="0" err="1">
                <a:latin typeface="Tahoma" charset="0"/>
                <a:ea typeface="Tahoma" charset="0"/>
                <a:cs typeface="Tahoma" charset="0"/>
              </a:rPr>
              <a:t>peerID</a:t>
            </a:r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 hash of each node in IPDC.</a:t>
            </a:r>
          </a:p>
          <a:p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The controller will upload the input file, </a:t>
            </a:r>
            <a:r>
              <a:rPr lang="en-US" altLang="zh-TW" dirty="0" err="1">
                <a:latin typeface="Tahoma" charset="0"/>
                <a:ea typeface="Tahoma" charset="0"/>
                <a:cs typeface="Tahoma" charset="0"/>
              </a:rPr>
              <a:t>Map.py</a:t>
            </a:r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, </a:t>
            </a:r>
            <a:r>
              <a:rPr lang="en-US" altLang="zh-TW" dirty="0" err="1">
                <a:latin typeface="Tahoma" charset="0"/>
                <a:ea typeface="Tahoma" charset="0"/>
                <a:cs typeface="Tahoma" charset="0"/>
              </a:rPr>
              <a:t>Reduce.py</a:t>
            </a:r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 to IPFS and notify K workers through MQTT to </a:t>
            </a:r>
            <a:r>
              <a:rPr lang="en-US" altLang="zh-TW" dirty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download</a:t>
            </a:r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 the file.</a:t>
            </a:r>
          </a:p>
          <a:p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The controller call each workers by </a:t>
            </a:r>
            <a:r>
              <a:rPr lang="en-US" altLang="zh-TW" dirty="0" smtClean="0">
                <a:latin typeface="Tahoma" charset="0"/>
                <a:ea typeface="Tahoma" charset="0"/>
                <a:cs typeface="Tahoma" charset="0"/>
              </a:rPr>
              <a:t>MQTT to </a:t>
            </a:r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start the </a:t>
            </a:r>
            <a:r>
              <a:rPr lang="en-US" altLang="zh-TW" dirty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Mapper</a:t>
            </a:r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. </a:t>
            </a:r>
            <a:r>
              <a:rPr lang="en-US" altLang="zh-TW" dirty="0" smtClean="0">
                <a:latin typeface="Tahoma" charset="0"/>
                <a:ea typeface="Tahoma" charset="0"/>
                <a:cs typeface="Tahoma" charset="0"/>
              </a:rPr>
              <a:t>By </a:t>
            </a:r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using worker's </a:t>
            </a:r>
            <a:r>
              <a:rPr lang="en-US" altLang="zh-TW" dirty="0" err="1">
                <a:latin typeface="Tahoma" charset="0"/>
                <a:ea typeface="Tahoma" charset="0"/>
                <a:cs typeface="Tahoma" charset="0"/>
              </a:rPr>
              <a:t>peerID</a:t>
            </a:r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 and line number of input file as key, we can assign a worker several keys to map</a:t>
            </a:r>
            <a:r>
              <a:rPr lang="en-US" altLang="zh-TW" dirty="0" smtClean="0">
                <a:latin typeface="Tahoma" charset="0"/>
                <a:ea typeface="Tahoma" charset="0"/>
                <a:cs typeface="Tahoma" charset="0"/>
              </a:rPr>
              <a:t>.</a:t>
            </a:r>
          </a:p>
          <a:p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As with Hadoop, mapper eventually throws the result as Key-Value pair into the corresponding </a:t>
            </a:r>
            <a:r>
              <a:rPr lang="en-US" altLang="zh-TW" dirty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buffer</a:t>
            </a:r>
            <a:r>
              <a:rPr lang="en-US" altLang="zh-TW" dirty="0" smtClean="0">
                <a:latin typeface="Tahoma" charset="0"/>
                <a:ea typeface="Tahoma" charset="0"/>
                <a:cs typeface="Tahoma" charset="0"/>
              </a:rPr>
              <a:t>.</a:t>
            </a:r>
            <a:endParaRPr lang="en-US" altLang="zh-TW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233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Theorem of IPDC MR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Each worker's Buffer finish to collect Key-Value pair and starting </a:t>
            </a:r>
            <a:r>
              <a:rPr lang="en-US" altLang="zh-TW" dirty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reduce</a:t>
            </a:r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 job .</a:t>
            </a:r>
          </a:p>
          <a:p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After the end of each reducer, the results will be written into local disk and </a:t>
            </a:r>
            <a:r>
              <a:rPr lang="en-US" altLang="zh-TW" dirty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upload to IPFS</a:t>
            </a:r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. Through the MQTT, output hash will be passed to master who triggered the MR job.</a:t>
            </a:r>
          </a:p>
          <a:p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MR master collected and </a:t>
            </a:r>
            <a:r>
              <a:rPr lang="en-US" altLang="zh-TW" dirty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download all output hash</a:t>
            </a:r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 of each </a:t>
            </a:r>
            <a:r>
              <a:rPr lang="en-US" altLang="zh-TW" dirty="0" err="1">
                <a:latin typeface="Tahoma" charset="0"/>
                <a:ea typeface="Tahoma" charset="0"/>
                <a:cs typeface="Tahoma" charset="0"/>
              </a:rPr>
              <a:t>workers,and</a:t>
            </a:r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 finish the entire MR job</a:t>
            </a:r>
            <a:r>
              <a:rPr lang="en-US" altLang="zh-TW" dirty="0" smtClean="0">
                <a:latin typeface="Tahoma" charset="0"/>
                <a:ea typeface="Tahoma" charset="0"/>
                <a:cs typeface="Tahoma" charset="0"/>
              </a:rPr>
              <a:t>.</a:t>
            </a:r>
            <a:endParaRPr lang="en-US" altLang="zh-TW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097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IPDC TF</a:t>
            </a:r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err="1" smtClean="0">
                <a:latin typeface="Tahoma" charset="0"/>
                <a:ea typeface="Tahoma" charset="0"/>
                <a:cs typeface="Tahoma" charset="0"/>
              </a:rPr>
              <a:t>Tensorflow</a:t>
            </a:r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 Cluster</a:t>
            </a:r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105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IPDC TF is the framework of distributed </a:t>
            </a:r>
            <a:r>
              <a:rPr lang="en-US" altLang="zh-TW" dirty="0" err="1">
                <a:latin typeface="Tahoma" charset="0"/>
                <a:ea typeface="Tahoma" charset="0"/>
                <a:cs typeface="Tahoma" charset="0"/>
              </a:rPr>
              <a:t>tensorflow</a:t>
            </a:r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.</a:t>
            </a:r>
            <a:endParaRPr lang="en-US" altLang="zh-TW" dirty="0" smtClean="0">
              <a:latin typeface="Tahoma" charset="0"/>
              <a:ea typeface="Tahoma" charset="0"/>
              <a:cs typeface="Tahoma" charset="0"/>
            </a:endParaRPr>
          </a:p>
          <a:p>
            <a:pPr lvl="1"/>
            <a:r>
              <a:rPr lang="en-US" altLang="zh-TW" dirty="0">
                <a:latin typeface="Tahoma" charset="0"/>
                <a:ea typeface="Tahoma" charset="0"/>
                <a:cs typeface="Tahoma" charset="0"/>
                <a:hlinkClick r:id="rId2"/>
              </a:rPr>
              <a:t>https://learningtensorflow.com/lesson11</a:t>
            </a:r>
            <a:r>
              <a:rPr lang="en-US" altLang="zh-TW" dirty="0" smtClean="0">
                <a:latin typeface="Tahoma" charset="0"/>
                <a:ea typeface="Tahoma" charset="0"/>
                <a:cs typeface="Tahoma" charset="0"/>
                <a:hlinkClick r:id="rId2"/>
              </a:rPr>
              <a:t>/</a:t>
            </a:r>
            <a:r>
              <a:rPr lang="en-US" altLang="zh-TW" dirty="0" smtClean="0">
                <a:latin typeface="Tahoma" charset="0"/>
                <a:ea typeface="Tahoma" charset="0"/>
                <a:cs typeface="Tahoma" charset="0"/>
              </a:rPr>
              <a:t> </a:t>
            </a:r>
          </a:p>
          <a:p>
            <a:r>
              <a:rPr lang="en-US" altLang="zh-TW" dirty="0" smtClean="0">
                <a:latin typeface="Tahoma" charset="0"/>
                <a:ea typeface="Tahoma" charset="0"/>
                <a:cs typeface="Tahoma" charset="0"/>
              </a:rPr>
              <a:t>Users </a:t>
            </a:r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fill in the virtual cluster specification file (</a:t>
            </a:r>
            <a:r>
              <a:rPr lang="en-US" altLang="zh-TW" dirty="0" err="1">
                <a:latin typeface="Tahoma" charset="0"/>
                <a:ea typeface="Tahoma" charset="0"/>
                <a:cs typeface="Tahoma" charset="0"/>
              </a:rPr>
              <a:t>ClusterSpec.conf</a:t>
            </a:r>
            <a:r>
              <a:rPr lang="en-US" altLang="zh-TW" dirty="0" smtClean="0">
                <a:latin typeface="Tahoma" charset="0"/>
                <a:ea typeface="Tahoma" charset="0"/>
                <a:cs typeface="Tahoma" charset="0"/>
              </a:rPr>
              <a:t>).</a:t>
            </a:r>
          </a:p>
          <a:p>
            <a:r>
              <a:rPr lang="en-US" altLang="zh-TW" dirty="0" smtClean="0">
                <a:latin typeface="Tahoma" charset="0"/>
                <a:ea typeface="Tahoma" charset="0"/>
                <a:cs typeface="Tahoma" charset="0"/>
              </a:rPr>
              <a:t>Then </a:t>
            </a:r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IPDC picks compute nodes from IPFS peers and produces real cluster specs (</a:t>
            </a:r>
            <a:r>
              <a:rPr lang="en-US" altLang="zh-TW" dirty="0" err="1">
                <a:latin typeface="Tahoma" charset="0"/>
                <a:ea typeface="Tahoma" charset="0"/>
                <a:cs typeface="Tahoma" charset="0"/>
              </a:rPr>
              <a:t>ClusterSpec.json</a:t>
            </a:r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) to upload to IPFS, so the controller can notify all compute nodes through MQTT to complete the establishment of distributed </a:t>
            </a:r>
            <a:r>
              <a:rPr lang="en-US" altLang="zh-TW" dirty="0" err="1">
                <a:latin typeface="Tahoma" charset="0"/>
                <a:ea typeface="Tahoma" charset="0"/>
                <a:cs typeface="Tahoma" charset="0"/>
              </a:rPr>
              <a:t>tensorflow</a:t>
            </a:r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 cluster.</a:t>
            </a:r>
          </a:p>
          <a:p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76424" y="5445019"/>
            <a:ext cx="28811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TW" dirty="0">
                <a:solidFill>
                  <a:srgbClr val="24292E"/>
                </a:solidFill>
                <a:latin typeface="-apple-system" charset="0"/>
              </a:rPr>
              <a:t>{"</a:t>
            </a:r>
            <a:r>
              <a:rPr lang="mr-IN" altLang="zh-TW" dirty="0" err="1">
                <a:solidFill>
                  <a:srgbClr val="24292E"/>
                </a:solidFill>
                <a:latin typeface="-apple-system" charset="0"/>
              </a:rPr>
              <a:t>local</a:t>
            </a:r>
            <a:r>
              <a:rPr lang="mr-IN" altLang="zh-TW" dirty="0">
                <a:solidFill>
                  <a:srgbClr val="24292E"/>
                </a:solidFill>
                <a:latin typeface="-apple-system" charset="0"/>
              </a:rPr>
              <a:t>": [0, 1</a:t>
            </a:r>
            <a:r>
              <a:rPr lang="mr-IN" altLang="zh-TW" dirty="0" smtClean="0">
                <a:solidFill>
                  <a:srgbClr val="24292E"/>
                </a:solidFill>
                <a:latin typeface="-apple-system" charset="0"/>
              </a:rPr>
              <a:t>]}</a:t>
            </a:r>
            <a:endParaRPr lang="en-US" altLang="zh-TW" dirty="0" smtClean="0">
              <a:solidFill>
                <a:srgbClr val="24292E"/>
              </a:solidFill>
              <a:latin typeface="-apple-system" charset="0"/>
            </a:endParaRPr>
          </a:p>
          <a:p>
            <a:pPr algn="ctr"/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virtual cluster specification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95821" y="5445019"/>
            <a:ext cx="57583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altLang="zh-TW" dirty="0">
                <a:solidFill>
                  <a:srgbClr val="24292E"/>
                </a:solidFill>
                <a:latin typeface="-apple-system" charset="0"/>
              </a:rPr>
              <a:t>{"local": ["</a:t>
            </a:r>
            <a:r>
              <a:rPr lang="pt-BR" altLang="zh-TW" dirty="0" smtClean="0">
                <a:solidFill>
                  <a:srgbClr val="24292E"/>
                </a:solidFill>
                <a:latin typeface="-apple-system" charset="0"/>
              </a:rPr>
              <a:t>140.92.143.140:2222</a:t>
            </a:r>
            <a:r>
              <a:rPr lang="pt-BR" altLang="zh-TW" dirty="0">
                <a:solidFill>
                  <a:srgbClr val="24292E"/>
                </a:solidFill>
                <a:latin typeface="-apple-system" charset="0"/>
              </a:rPr>
              <a:t>", </a:t>
            </a:r>
            <a:r>
              <a:rPr lang="pt-BR" altLang="zh-TW" dirty="0" smtClean="0">
                <a:solidFill>
                  <a:srgbClr val="24292E"/>
                </a:solidFill>
                <a:latin typeface="-apple-system" charset="0"/>
              </a:rPr>
              <a:t>”140.92.143.212:2222"]}</a:t>
            </a:r>
          </a:p>
          <a:p>
            <a:pPr algn="ctr"/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real cluster specs</a:t>
            </a:r>
            <a:endParaRPr lang="zh-TW" altLang="en-US" dirty="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IPDC TF</a:t>
            </a:r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345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Set </a:t>
            </a:r>
            <a:r>
              <a:rPr lang="en-US" altLang="zh-TW" dirty="0" smtClean="0">
                <a:latin typeface="Tahoma" charset="0"/>
                <a:ea typeface="Tahoma" charset="0"/>
                <a:cs typeface="Tahoma" charset="0"/>
              </a:rPr>
              <a:t>Cluster Spec</a:t>
            </a:r>
          </a:p>
          <a:p>
            <a:pPr lvl="1"/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virtual </a:t>
            </a:r>
            <a:r>
              <a:rPr lang="en-US" altLang="zh-TW" dirty="0" smtClean="0">
                <a:latin typeface="Tahoma" charset="0"/>
                <a:ea typeface="Tahoma" charset="0"/>
                <a:cs typeface="Tahoma" charset="0"/>
              </a:rPr>
              <a:t>specs to real specs</a:t>
            </a:r>
          </a:p>
          <a:p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Generate </a:t>
            </a:r>
            <a:r>
              <a:rPr lang="en-US" altLang="zh-TW" dirty="0" err="1" smtClean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create_worker</a:t>
            </a:r>
            <a:r>
              <a:rPr lang="en-US" altLang="zh-TW" dirty="0" err="1" smtClean="0">
                <a:latin typeface="Tahoma" charset="0"/>
                <a:ea typeface="Tahoma" charset="0"/>
                <a:cs typeface="Tahoma" charset="0"/>
              </a:rPr>
              <a:t>.py</a:t>
            </a:r>
            <a:endParaRPr lang="en-US" altLang="zh-TW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Cluster </a:t>
            </a:r>
            <a:r>
              <a:rPr lang="en-US" altLang="zh-TW" dirty="0" smtClean="0">
                <a:latin typeface="Tahoma" charset="0"/>
                <a:ea typeface="Tahoma" charset="0"/>
                <a:cs typeface="Tahoma" charset="0"/>
              </a:rPr>
              <a:t>deploy</a:t>
            </a:r>
          </a:p>
          <a:p>
            <a:pPr lvl="1"/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Upload </a:t>
            </a:r>
            <a:r>
              <a:rPr lang="en-US" altLang="zh-TW" dirty="0" err="1">
                <a:latin typeface="Tahoma" charset="0"/>
                <a:ea typeface="Tahoma" charset="0"/>
                <a:cs typeface="Tahoma" charset="0"/>
              </a:rPr>
              <a:t>create_worker.py</a:t>
            </a:r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 and </a:t>
            </a:r>
            <a:r>
              <a:rPr lang="en-US" altLang="zh-TW" dirty="0" err="1">
                <a:latin typeface="Tahoma" charset="0"/>
                <a:ea typeface="Tahoma" charset="0"/>
                <a:cs typeface="Tahoma" charset="0"/>
              </a:rPr>
              <a:t>ClusterSpec.json</a:t>
            </a:r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 to IPFS.</a:t>
            </a:r>
          </a:p>
          <a:p>
            <a:pPr lvl="1"/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M</a:t>
            </a:r>
            <a:r>
              <a:rPr lang="en-US" altLang="zh-TW" dirty="0" smtClean="0">
                <a:latin typeface="Tahoma" charset="0"/>
                <a:ea typeface="Tahoma" charset="0"/>
                <a:cs typeface="Tahoma" charset="0"/>
              </a:rPr>
              <a:t>essage </a:t>
            </a:r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queue to </a:t>
            </a:r>
            <a:r>
              <a:rPr lang="en-US" altLang="zh-TW" dirty="0" smtClean="0">
                <a:latin typeface="Tahoma" charset="0"/>
                <a:ea typeface="Tahoma" charset="0"/>
                <a:cs typeface="Tahoma" charset="0"/>
              </a:rPr>
              <a:t>workers</a:t>
            </a:r>
          </a:p>
          <a:p>
            <a:pPr lvl="1"/>
            <a:r>
              <a:rPr lang="en-US" altLang="zh-TW" dirty="0" err="1">
                <a:latin typeface="Tahoma" charset="0"/>
                <a:ea typeface="Tahoma" charset="0"/>
                <a:cs typeface="Tahoma" charset="0"/>
              </a:rPr>
              <a:t>Dmqtt</a:t>
            </a:r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 of worker received the </a:t>
            </a:r>
            <a:r>
              <a:rPr lang="en-US" altLang="zh-TW" dirty="0" smtClean="0">
                <a:latin typeface="Tahoma" charset="0"/>
                <a:ea typeface="Tahoma" charset="0"/>
                <a:cs typeface="Tahoma" charset="0"/>
              </a:rPr>
              <a:t>message</a:t>
            </a:r>
          </a:p>
          <a:p>
            <a:pPr lvl="2"/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Download </a:t>
            </a:r>
            <a:r>
              <a:rPr lang="en-US" altLang="zh-TW" dirty="0" err="1">
                <a:latin typeface="Tahoma" charset="0"/>
                <a:ea typeface="Tahoma" charset="0"/>
                <a:cs typeface="Tahoma" charset="0"/>
              </a:rPr>
              <a:t>create_worker.py</a:t>
            </a:r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 and </a:t>
            </a:r>
            <a:r>
              <a:rPr lang="en-US" altLang="zh-TW" dirty="0" err="1">
                <a:latin typeface="Tahoma" charset="0"/>
                <a:ea typeface="Tahoma" charset="0"/>
                <a:cs typeface="Tahoma" charset="0"/>
              </a:rPr>
              <a:t>ClusterSpec.json</a:t>
            </a:r>
            <a:endParaRPr lang="en-US" altLang="zh-TW" dirty="0">
              <a:latin typeface="Tahoma" charset="0"/>
              <a:ea typeface="Tahoma" charset="0"/>
              <a:cs typeface="Tahoma" charset="0"/>
            </a:endParaRPr>
          </a:p>
          <a:p>
            <a:pPr lvl="2"/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Configure the task index and run </a:t>
            </a:r>
            <a:r>
              <a:rPr lang="en-US" altLang="zh-TW" dirty="0" err="1">
                <a:latin typeface="Tahoma" charset="0"/>
                <a:ea typeface="Tahoma" charset="0"/>
                <a:cs typeface="Tahoma" charset="0"/>
              </a:rPr>
              <a:t>create_worker.py</a:t>
            </a:r>
            <a:endParaRPr lang="en-US" altLang="zh-TW" dirty="0" smtClean="0">
              <a:latin typeface="Tahoma" charset="0"/>
              <a:ea typeface="Tahoma" charset="0"/>
              <a:cs typeface="Tahoma" charset="0"/>
            </a:endParaRPr>
          </a:p>
          <a:p>
            <a:endParaRPr lang="en-US" altLang="zh-TW" dirty="0"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295" y="365125"/>
            <a:ext cx="2801592" cy="3245178"/>
          </a:xfrm>
          <a:prstGeom prst="rect">
            <a:avLst/>
          </a:prstGeom>
        </p:spPr>
      </p:pic>
      <p:sp>
        <p:nvSpPr>
          <p:cNvPr id="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>
                <a:latin typeface="Tahoma" charset="0"/>
                <a:ea typeface="Tahoma" charset="0"/>
                <a:cs typeface="Tahoma" charset="0"/>
              </a:rPr>
              <a:t>Runnung</a:t>
            </a:r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 IPDC TF</a:t>
            </a:r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019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User coding</a:t>
            </a:r>
          </a:p>
          <a:p>
            <a:pPr lvl="1"/>
            <a:r>
              <a:rPr lang="pt-BR" altLang="zh-TW" dirty="0">
                <a:latin typeface="Tahoma" charset="0"/>
                <a:ea typeface="Tahoma" charset="0"/>
                <a:cs typeface="Tahoma" charset="0"/>
              </a:rPr>
              <a:t>cluster = </a:t>
            </a:r>
            <a:r>
              <a:rPr lang="pt-BR" altLang="zh-TW" dirty="0" err="1">
                <a:latin typeface="Tahoma" charset="0"/>
                <a:ea typeface="Tahoma" charset="0"/>
                <a:cs typeface="Tahoma" charset="0"/>
              </a:rPr>
              <a:t>tf.train.ClusterSpec</a:t>
            </a:r>
            <a:r>
              <a:rPr lang="pt-BR" altLang="zh-TW" dirty="0">
                <a:latin typeface="Tahoma" charset="0"/>
                <a:ea typeface="Tahoma" charset="0"/>
                <a:cs typeface="Tahoma" charset="0"/>
              </a:rPr>
              <a:t>({"local": ["140.92.143.140:2222", "140.92.143.212:2222"]})</a:t>
            </a:r>
            <a:endParaRPr lang="en-US" altLang="zh-TW" dirty="0">
              <a:latin typeface="Tahoma" charset="0"/>
              <a:ea typeface="Tahoma" charset="0"/>
              <a:cs typeface="Tahoma" charset="0"/>
            </a:endParaRPr>
          </a:p>
          <a:p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Execution</a:t>
            </a:r>
          </a:p>
          <a:p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7" name="內容版面配置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006" y="3590925"/>
            <a:ext cx="6249987" cy="2720975"/>
          </a:xfrm>
          <a:prstGeom prst="rect">
            <a:avLst/>
          </a:prstGeom>
        </p:spPr>
      </p:pic>
      <p:sp>
        <p:nvSpPr>
          <p:cNvPr id="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>
                <a:latin typeface="Tahoma" charset="0"/>
                <a:ea typeface="Tahoma" charset="0"/>
                <a:cs typeface="Tahoma" charset="0"/>
              </a:rPr>
              <a:t>Runnung</a:t>
            </a:r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 IPDC TF</a:t>
            </a:r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040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IPDC CL</a:t>
            </a:r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Big Crawler</a:t>
            </a:r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5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IPDC</a:t>
            </a:r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IPDC(</a:t>
            </a:r>
            <a:r>
              <a:rPr lang="en-US" altLang="zh-TW" dirty="0" err="1">
                <a:latin typeface="Tahoma" charset="0"/>
                <a:ea typeface="Tahoma" charset="0"/>
                <a:cs typeface="Tahoma" charset="0"/>
              </a:rPr>
              <a:t>InterPlanetary</a:t>
            </a:r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 Distributed Computing) is </a:t>
            </a:r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a</a:t>
            </a:r>
            <a:r>
              <a:rPr lang="en-US" altLang="zh-TW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Distributed Computation service, A peer-to-peer hypermedia protocol to make the computation faster, flexible, and more scalable.</a:t>
            </a:r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593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IPDC CL</a:t>
            </a:r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IPDC CL is a simple distributed framework. Each compute node will do a </a:t>
            </a:r>
            <a:r>
              <a:rPr lang="en-US" altLang="zh-TW" dirty="0" smtClean="0">
                <a:latin typeface="Tahoma" charset="0"/>
                <a:ea typeface="Tahoma" charset="0"/>
                <a:cs typeface="Tahoma" charset="0"/>
              </a:rPr>
              <a:t>independent </a:t>
            </a:r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operation.</a:t>
            </a:r>
          </a:p>
          <a:p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The idea comes from TAAI 2015's </a:t>
            </a:r>
            <a:r>
              <a:rPr lang="en-US" altLang="zh-TW" dirty="0" smtClean="0">
                <a:latin typeface="Tahoma" charset="0"/>
                <a:ea typeface="Tahoma" charset="0"/>
                <a:cs typeface="Tahoma" charset="0"/>
              </a:rPr>
              <a:t>paper:</a:t>
            </a:r>
          </a:p>
          <a:p>
            <a:pPr lvl="1"/>
            <a:r>
              <a:rPr lang="en-US" altLang="zh-TW" dirty="0">
                <a:latin typeface="Tahoma" charset="0"/>
                <a:ea typeface="Tahoma" charset="0"/>
                <a:cs typeface="Tahoma" charset="0"/>
                <a:hlinkClick r:id="rId2"/>
              </a:rPr>
              <a:t>https://drive.google.com/file/d/0B_NX2TXJp4ItVlV0Z1ZfZkVoYzA/view?usp=sharing</a:t>
            </a:r>
            <a:endParaRPr lang="en-US" altLang="zh-TW" dirty="0">
              <a:latin typeface="Tahoma" charset="0"/>
              <a:ea typeface="Tahoma" charset="0"/>
              <a:cs typeface="Tahoma" charset="0"/>
            </a:endParaRPr>
          </a:p>
          <a:p>
            <a:pPr lvl="1"/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Through the Apache Pig's UDF, let each node in the Cluster operate independently, and then complete the results</a:t>
            </a:r>
            <a:endParaRPr kumimoji="1" lang="en-US" altLang="zh-TW" dirty="0">
              <a:latin typeface="Tahoma" charset="0"/>
              <a:ea typeface="Tahoma" charset="0"/>
              <a:cs typeface="Tahoma" charset="0"/>
            </a:endParaRPr>
          </a:p>
          <a:p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In this project, we use a crawler to be a CL example, which can be distributed by target </a:t>
            </a:r>
            <a:r>
              <a:rPr lang="en-US" altLang="zh-TW" dirty="0" err="1">
                <a:latin typeface="Tahoma" charset="0"/>
                <a:ea typeface="Tahoma" charset="0"/>
                <a:cs typeface="Tahoma" charset="0"/>
              </a:rPr>
              <a:t>url</a:t>
            </a:r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 and crawl </a:t>
            </a:r>
            <a:r>
              <a:rPr lang="en-US" altLang="zh-TW" dirty="0" smtClean="0">
                <a:latin typeface="Tahoma" charset="0"/>
                <a:ea typeface="Tahoma" charset="0"/>
                <a:cs typeface="Tahoma" charset="0"/>
              </a:rPr>
              <a:t>independently.</a:t>
            </a:r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420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ahoma" charset="0"/>
                <a:ea typeface="Tahoma" charset="0"/>
                <a:cs typeface="Tahoma" charset="0"/>
              </a:rPr>
              <a:t>IPDC CL</a:t>
            </a:r>
            <a:endParaRPr kumimoji="1" lang="zh-TW" altLang="en-US" dirty="0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688" y="1573000"/>
            <a:ext cx="2591172" cy="2032292"/>
          </a:xfrm>
          <a:prstGeom prst="rect">
            <a:avLst/>
          </a:prstGeom>
        </p:spPr>
      </p:pic>
      <p:sp>
        <p:nvSpPr>
          <p:cNvPr id="31" name="圓角矩形 30"/>
          <p:cNvSpPr/>
          <p:nvPr/>
        </p:nvSpPr>
        <p:spPr>
          <a:xfrm>
            <a:off x="1819443" y="2365981"/>
            <a:ext cx="1656184" cy="50405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3600" b="1" dirty="0" smtClean="0">
                <a:solidFill>
                  <a:srgbClr val="0070C0"/>
                </a:solidFill>
              </a:rPr>
              <a:t>Job</a:t>
            </a:r>
            <a:endParaRPr kumimoji="1" lang="zh-TW" altLang="en-US" sz="3600" b="1" dirty="0">
              <a:solidFill>
                <a:srgbClr val="0070C0"/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4129201" y="1588711"/>
            <a:ext cx="500137" cy="4172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4921289" y="2237018"/>
            <a:ext cx="500137" cy="4172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4341306" y="3100879"/>
            <a:ext cx="500137" cy="4172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6" name="直線箭頭接點 35"/>
          <p:cNvCxnSpPr>
            <a:endCxn id="37" idx="2"/>
          </p:cNvCxnSpPr>
          <p:nvPr/>
        </p:nvCxnSpPr>
        <p:spPr>
          <a:xfrm flipV="1">
            <a:off x="3475627" y="1797326"/>
            <a:ext cx="653574" cy="5686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箭頭接點 36"/>
          <p:cNvCxnSpPr/>
          <p:nvPr/>
        </p:nvCxnSpPr>
        <p:spPr>
          <a:xfrm flipV="1">
            <a:off x="3505167" y="2445634"/>
            <a:ext cx="1416122" cy="1525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37"/>
          <p:cNvCxnSpPr>
            <a:endCxn id="39" idx="2"/>
          </p:cNvCxnSpPr>
          <p:nvPr/>
        </p:nvCxnSpPr>
        <p:spPr>
          <a:xfrm>
            <a:off x="3475627" y="2878575"/>
            <a:ext cx="865679" cy="4309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/>
          <p:cNvCxnSpPr/>
          <p:nvPr/>
        </p:nvCxnSpPr>
        <p:spPr>
          <a:xfrm flipV="1">
            <a:off x="4629338" y="1797326"/>
            <a:ext cx="1657143" cy="244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箭頭接點 39"/>
          <p:cNvCxnSpPr>
            <a:stCxn id="38" idx="6"/>
          </p:cNvCxnSpPr>
          <p:nvPr/>
        </p:nvCxnSpPr>
        <p:spPr>
          <a:xfrm flipV="1">
            <a:off x="5421426" y="2444152"/>
            <a:ext cx="865055" cy="14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箭頭接點 40"/>
          <p:cNvCxnSpPr>
            <a:stCxn id="39" idx="6"/>
          </p:cNvCxnSpPr>
          <p:nvPr/>
        </p:nvCxnSpPr>
        <p:spPr>
          <a:xfrm flipV="1">
            <a:off x="4841443" y="3306395"/>
            <a:ext cx="1445038" cy="3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圖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384" y="4654169"/>
            <a:ext cx="2591172" cy="2032292"/>
          </a:xfrm>
          <a:prstGeom prst="rect">
            <a:avLst/>
          </a:prstGeom>
        </p:spPr>
      </p:pic>
      <p:cxnSp>
        <p:nvCxnSpPr>
          <p:cNvPr id="44" name="直線箭頭接點 43"/>
          <p:cNvCxnSpPr/>
          <p:nvPr/>
        </p:nvCxnSpPr>
        <p:spPr>
          <a:xfrm flipH="1">
            <a:off x="2644080" y="5773351"/>
            <a:ext cx="52970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箭頭接點 44"/>
          <p:cNvCxnSpPr/>
          <p:nvPr/>
        </p:nvCxnSpPr>
        <p:spPr>
          <a:xfrm flipH="1" flipV="1">
            <a:off x="2105554" y="2878575"/>
            <a:ext cx="1921" cy="23677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2107475" y="4218257"/>
            <a:ext cx="2678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+mn-ea"/>
              </a:rPr>
              <a:t>S</a:t>
            </a:r>
            <a:r>
              <a:rPr kumimoji="1" lang="en-US" altLang="zh-TW" dirty="0" smtClean="0">
                <a:latin typeface="+mn-ea"/>
              </a:rPr>
              <a:t>ubmit</a:t>
            </a:r>
            <a:r>
              <a:rPr kumimoji="1" lang="en-US" altLang="zh-TW" dirty="0" smtClean="0">
                <a:latin typeface="+mn-ea"/>
                <a:ea typeface="+mn-ea"/>
              </a:rPr>
              <a:t> Job</a:t>
            </a:r>
          </a:p>
          <a:p>
            <a:r>
              <a:rPr kumimoji="1" lang="en-US" altLang="zh-TW" dirty="0" smtClean="0">
                <a:latin typeface="+mn-ea"/>
                <a:ea typeface="+mn-ea"/>
              </a:rPr>
              <a:t>Push codes and data to IPFS</a:t>
            </a:r>
            <a:endParaRPr kumimoji="1" lang="zh-TW" altLang="en-US" dirty="0">
              <a:latin typeface="+mn-ea"/>
              <a:ea typeface="+mn-ea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9382452" y="3299120"/>
            <a:ext cx="154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>
                <a:latin typeface="+mn-ea"/>
                <a:ea typeface="+mn-ea"/>
              </a:rPr>
              <a:t>Results to</a:t>
            </a:r>
            <a:r>
              <a:rPr kumimoji="1" lang="en-US" altLang="zh-TW" dirty="0">
                <a:latin typeface="+mn-ea"/>
              </a:rPr>
              <a:t> </a:t>
            </a:r>
            <a:r>
              <a:rPr kumimoji="1" lang="en-US" altLang="zh-TW" smtClean="0">
                <a:latin typeface="+mn-ea"/>
                <a:ea typeface="+mn-ea"/>
              </a:rPr>
              <a:t>IPFS</a:t>
            </a:r>
            <a:endParaRPr kumimoji="1" lang="zh-TW" altLang="en-US" dirty="0">
              <a:latin typeface="+mn-ea"/>
              <a:ea typeface="+mn-ea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3358326" y="186192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 smtClean="0">
                <a:solidFill>
                  <a:srgbClr val="FFFF00"/>
                </a:solidFill>
              </a:rPr>
              <a:t>MQTT</a:t>
            </a:r>
            <a:endParaRPr kumimoji="1"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848369" y="235668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 smtClean="0">
                <a:solidFill>
                  <a:srgbClr val="FFFF00"/>
                </a:solidFill>
              </a:rPr>
              <a:t>MQTT</a:t>
            </a:r>
            <a:endParaRPr kumimoji="1"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3383068" y="299087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 smtClean="0">
                <a:solidFill>
                  <a:srgbClr val="FFFF00"/>
                </a:solidFill>
              </a:rPr>
              <a:t>MQTT</a:t>
            </a:r>
            <a:endParaRPr kumimoji="1"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4300766" y="5884483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+mn-ea"/>
              </a:rPr>
              <a:t>A</a:t>
            </a:r>
            <a:r>
              <a:rPr lang="en-US" altLang="zh-TW" smtClean="0">
                <a:latin typeface="+mn-ea"/>
                <a:ea typeface="+mn-ea"/>
              </a:rPr>
              <a:t>ggregate</a:t>
            </a:r>
            <a:r>
              <a:rPr lang="en-US" altLang="zh-TW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to</a:t>
            </a:r>
            <a:r>
              <a:rPr lang="en-US" altLang="zh-TW" dirty="0" smtClean="0">
                <a:latin typeface="+mn-ea"/>
                <a:ea typeface="+mn-ea"/>
              </a:rPr>
              <a:t> user</a:t>
            </a:r>
            <a:endParaRPr kumimoji="1" lang="zh-TW" altLang="en-US" dirty="0">
              <a:latin typeface="+mn-ea"/>
              <a:ea typeface="+mn-ea"/>
            </a:endParaRPr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067" y="5338951"/>
            <a:ext cx="862013" cy="868800"/>
          </a:xfrm>
          <a:prstGeom prst="rect">
            <a:avLst/>
          </a:prstGeom>
        </p:spPr>
      </p:pic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6286481" y="135720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81" y="1238962"/>
            <a:ext cx="25781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6365991" y="22312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25" y="2086312"/>
            <a:ext cx="25781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6"/>
          <p:cNvSpPr>
            <a:spLocks noChangeArrowheads="1"/>
          </p:cNvSpPr>
          <p:nvPr/>
        </p:nvSpPr>
        <p:spPr bwMode="auto">
          <a:xfrm>
            <a:off x="6366848" y="30650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81" y="2907638"/>
            <a:ext cx="25781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矩形 58"/>
          <p:cNvSpPr/>
          <p:nvPr/>
        </p:nvSpPr>
        <p:spPr>
          <a:xfrm>
            <a:off x="6218159" y="3705331"/>
            <a:ext cx="2728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+mn-ea"/>
              </a:rPr>
              <a:t>Independent Cascade Model</a:t>
            </a:r>
            <a:r>
              <a:rPr lang="zh-TW" altLang="zh-TW" dirty="0">
                <a:latin typeface="+mn-ea"/>
              </a:rPr>
              <a:t> </a:t>
            </a:r>
            <a:endParaRPr lang="zh-TW" altLang="en-US" dirty="0">
              <a:latin typeface="+mn-ea"/>
            </a:endParaRPr>
          </a:p>
        </p:txBody>
      </p:sp>
      <p:cxnSp>
        <p:nvCxnSpPr>
          <p:cNvPr id="61" name="肘形接點 60"/>
          <p:cNvCxnSpPr>
            <a:stCxn id="1027" idx="3"/>
            <a:endCxn id="42" idx="0"/>
          </p:cNvCxnSpPr>
          <p:nvPr/>
        </p:nvCxnSpPr>
        <p:spPr>
          <a:xfrm>
            <a:off x="8871525" y="2505412"/>
            <a:ext cx="413445" cy="214875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53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IPDC ER</a:t>
            </a:r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err="1" smtClean="0">
                <a:latin typeface="Tahoma" charset="0"/>
                <a:ea typeface="Tahoma" charset="0"/>
                <a:cs typeface="Tahoma" charset="0"/>
              </a:rPr>
              <a:t>Ethereum</a:t>
            </a:r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0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IPDC ER</a:t>
            </a:r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IPDC ER combines IPFS node with </a:t>
            </a:r>
            <a:r>
              <a:rPr lang="en-US" altLang="zh-TW" dirty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private </a:t>
            </a:r>
            <a:r>
              <a:rPr lang="en-US" altLang="zh-TW" dirty="0" err="1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ethereum</a:t>
            </a:r>
            <a:r>
              <a:rPr lang="en-US" altLang="zh-TW" dirty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 node</a:t>
            </a:r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. There are several </a:t>
            </a:r>
            <a:r>
              <a:rPr lang="en-US" altLang="zh-TW" dirty="0" smtClean="0">
                <a:latin typeface="Tahoma" charset="0"/>
                <a:ea typeface="Tahoma" charset="0"/>
                <a:cs typeface="Tahoma" charset="0"/>
              </a:rPr>
              <a:t>benefits</a:t>
            </a:r>
          </a:p>
          <a:p>
            <a:pPr lvl="1"/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Users can save </a:t>
            </a:r>
            <a:r>
              <a:rPr lang="en-US" altLang="zh-TW" b="1" dirty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files to IPFS, and put the file hash into </a:t>
            </a:r>
            <a:r>
              <a:rPr lang="en-US" altLang="zh-TW" b="1" dirty="0" err="1" smtClean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ethereum</a:t>
            </a:r>
            <a:endParaRPr lang="en-US" altLang="zh-TW" b="1" dirty="0" smtClean="0">
              <a:solidFill>
                <a:srgbClr val="FF0000"/>
              </a:solidFill>
              <a:latin typeface="Tahoma" charset="0"/>
              <a:ea typeface="Tahoma" charset="0"/>
              <a:cs typeface="Tahoma" charset="0"/>
            </a:endParaRPr>
          </a:p>
          <a:p>
            <a:pPr lvl="1"/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Users can provide their devices for building some private </a:t>
            </a:r>
            <a:r>
              <a:rPr lang="en-US" altLang="zh-TW" dirty="0" smtClean="0">
                <a:latin typeface="Tahoma" charset="0"/>
                <a:ea typeface="Tahoma" charset="0"/>
                <a:cs typeface="Tahoma" charset="0"/>
              </a:rPr>
              <a:t>chain</a:t>
            </a:r>
            <a:r>
              <a:rPr lang="zh-TW" altLang="en-US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TW" dirty="0" smtClean="0">
                <a:latin typeface="Tahoma" charset="0"/>
                <a:ea typeface="Tahoma" charset="0"/>
                <a:cs typeface="Tahoma" charset="0"/>
              </a:rPr>
              <a:t>by IPDC</a:t>
            </a:r>
          </a:p>
          <a:p>
            <a:pPr lvl="1"/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Chain owner can ask resource to build a private chain through IPDC so that he can manage some </a:t>
            </a:r>
            <a:r>
              <a:rPr lang="en-US" altLang="zh-TW" dirty="0" err="1">
                <a:latin typeface="Tahoma" charset="0"/>
                <a:ea typeface="Tahoma" charset="0"/>
                <a:cs typeface="Tahoma" charset="0"/>
              </a:rPr>
              <a:t>blockchain</a:t>
            </a:r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TW" dirty="0" smtClean="0">
                <a:latin typeface="Tahoma" charset="0"/>
                <a:ea typeface="Tahoma" charset="0"/>
                <a:cs typeface="Tahoma" charset="0"/>
              </a:rPr>
              <a:t>application</a:t>
            </a:r>
          </a:p>
          <a:p>
            <a:pPr lvl="1"/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The </a:t>
            </a:r>
            <a:r>
              <a:rPr lang="en-US" altLang="zh-TW" dirty="0" err="1">
                <a:latin typeface="Tahoma" charset="0"/>
                <a:ea typeface="Tahoma" charset="0"/>
                <a:cs typeface="Tahoma" charset="0"/>
              </a:rPr>
              <a:t>blockchain</a:t>
            </a:r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 architecture is 100% suitable for </a:t>
            </a:r>
            <a:r>
              <a:rPr lang="en-US" altLang="zh-TW" dirty="0" smtClean="0">
                <a:latin typeface="Tahoma" charset="0"/>
                <a:ea typeface="Tahoma" charset="0"/>
                <a:cs typeface="Tahoma" charset="0"/>
              </a:rPr>
              <a:t>IPDC</a:t>
            </a:r>
          </a:p>
          <a:p>
            <a:pPr lvl="2"/>
            <a:r>
              <a:rPr kumimoji="1" lang="en-US" altLang="zh-TW" dirty="0" err="1" smtClean="0">
                <a:latin typeface="Tahoma" charset="0"/>
                <a:ea typeface="Tahoma" charset="0"/>
                <a:cs typeface="Tahoma" charset="0"/>
              </a:rPr>
              <a:t>Merkle</a:t>
            </a:r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 Dag</a:t>
            </a:r>
            <a:endParaRPr kumimoji="1" lang="en-US" altLang="zh-TW" dirty="0">
              <a:latin typeface="Tahoma" charset="0"/>
              <a:ea typeface="Tahoma" charset="0"/>
              <a:cs typeface="Tahoma" charset="0"/>
            </a:endParaRPr>
          </a:p>
          <a:p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722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IPDC ER</a:t>
            </a:r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There are three roles of IPDC ER </a:t>
            </a:r>
            <a:r>
              <a:rPr lang="en-US" altLang="zh-TW" dirty="0" smtClean="0"/>
              <a:t>users</a:t>
            </a:r>
          </a:p>
          <a:p>
            <a:pPr lvl="1"/>
            <a:r>
              <a:rPr lang="en-US" altLang="zh-TW" dirty="0">
                <a:solidFill>
                  <a:schemeClr val="accent1"/>
                </a:solidFill>
              </a:rPr>
              <a:t>Resource owner </a:t>
            </a:r>
            <a:r>
              <a:rPr lang="en-US" altLang="zh-TW" dirty="0"/>
              <a:t>: IPDC node, people who contribute his devices to </a:t>
            </a:r>
            <a:r>
              <a:rPr lang="en-US" altLang="zh-TW" dirty="0" smtClean="0"/>
              <a:t>IPDC</a:t>
            </a:r>
          </a:p>
          <a:p>
            <a:pPr lvl="1"/>
            <a:r>
              <a:rPr lang="en-US" altLang="zh-TW" dirty="0">
                <a:solidFill>
                  <a:schemeClr val="accent1"/>
                </a:solidFill>
              </a:rPr>
              <a:t>Chain owner </a:t>
            </a:r>
            <a:r>
              <a:rPr lang="en-US" altLang="zh-TW" dirty="0"/>
              <a:t>: IPDC node, people who want to use some IPDC nodes to build his private chain for some </a:t>
            </a:r>
            <a:r>
              <a:rPr lang="en-US" altLang="zh-TW" dirty="0" smtClean="0"/>
              <a:t>purpose</a:t>
            </a:r>
          </a:p>
          <a:p>
            <a:pPr lvl="1"/>
            <a:r>
              <a:rPr lang="en-US" altLang="zh-TW" dirty="0">
                <a:solidFill>
                  <a:schemeClr val="accent1"/>
                </a:solidFill>
              </a:rPr>
              <a:t>Chain user </a:t>
            </a:r>
            <a:r>
              <a:rPr lang="en-US" altLang="zh-TW" dirty="0"/>
              <a:t>: Non IPDC node, people who just use the specific chain, and need not to know anything about IPDC</a:t>
            </a:r>
            <a:endParaRPr kumimoji="1" lang="en-US" altLang="zh-TW" dirty="0"/>
          </a:p>
          <a:p>
            <a:r>
              <a:rPr lang="en-US" altLang="zh-TW" dirty="0"/>
              <a:t>IPDC ER is just a </a:t>
            </a:r>
            <a:r>
              <a:rPr lang="en-US" altLang="zh-TW" dirty="0" err="1"/>
              <a:t>blockchain</a:t>
            </a:r>
            <a:r>
              <a:rPr lang="en-US" altLang="zh-TW" dirty="0"/>
              <a:t> platform. The important thing is that we can run many </a:t>
            </a:r>
            <a:r>
              <a:rPr lang="en-US" altLang="zh-TW" dirty="0" err="1"/>
              <a:t>Dapps</a:t>
            </a:r>
            <a:r>
              <a:rPr lang="en-US" altLang="zh-TW" dirty="0"/>
              <a:t> on IPDC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b="1" dirty="0" err="1">
                <a:solidFill>
                  <a:srgbClr val="FF0000"/>
                </a:solidFill>
              </a:rPr>
              <a:t>Filesign</a:t>
            </a:r>
            <a:r>
              <a:rPr lang="en-US" altLang="zh-TW" dirty="0"/>
              <a:t> is a wonderful example of </a:t>
            </a:r>
            <a:r>
              <a:rPr lang="en-US" altLang="zh-TW" dirty="0" err="1"/>
              <a:t>Dapp</a:t>
            </a:r>
            <a:r>
              <a:rPr lang="en-US" altLang="zh-TW" dirty="0"/>
              <a:t> in project ER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2887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Running IPDC </a:t>
            </a:r>
            <a:r>
              <a:rPr lang="en-US" altLang="zh-TW" dirty="0" smtClean="0">
                <a:latin typeface="Tahoma" charset="0"/>
                <a:ea typeface="Tahoma" charset="0"/>
                <a:cs typeface="Tahoma" charset="0"/>
              </a:rPr>
              <a:t>ER</a:t>
            </a:r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set </a:t>
            </a:r>
            <a:r>
              <a:rPr lang="en-US" altLang="zh-TW" dirty="0" err="1" smtClean="0"/>
              <a:t>description.conf</a:t>
            </a:r>
            <a:endParaRPr lang="en-US" altLang="zh-TW" dirty="0" smtClean="0"/>
          </a:p>
          <a:p>
            <a:pPr lvl="1"/>
            <a:r>
              <a:rPr lang="en-US" altLang="zh-TW" dirty="0"/>
              <a:t>When the chain owner want to create a chain, he needs to create a file named </a:t>
            </a:r>
            <a:r>
              <a:rPr lang="en-US" altLang="zh-TW" dirty="0" err="1"/>
              <a:t>description.conf</a:t>
            </a:r>
            <a:r>
              <a:rPr lang="en-US" altLang="zh-TW" dirty="0"/>
              <a:t> under IPDC ER project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ask </a:t>
            </a:r>
            <a:r>
              <a:rPr lang="en-US" altLang="zh-TW" dirty="0" smtClean="0"/>
              <a:t>resource</a:t>
            </a:r>
          </a:p>
          <a:p>
            <a:pPr lvl="1"/>
            <a:r>
              <a:rPr lang="en-US" altLang="zh-TW" dirty="0"/>
              <a:t>There are an parameter in </a:t>
            </a:r>
            <a:r>
              <a:rPr lang="en-US" altLang="zh-TW" dirty="0" err="1"/>
              <a:t>chain.py</a:t>
            </a:r>
            <a:r>
              <a:rPr lang="en-US" altLang="zh-TW" dirty="0"/>
              <a:t> is "</a:t>
            </a:r>
            <a:r>
              <a:rPr lang="en-US" altLang="zh-TW" dirty="0" err="1" smtClean="0"/>
              <a:t>AskResource</a:t>
            </a:r>
            <a:r>
              <a:rPr lang="en-US" altLang="zh-TW" dirty="0" smtClean="0"/>
              <a:t>"</a:t>
            </a:r>
          </a:p>
          <a:p>
            <a:pPr lvl="2"/>
            <a:r>
              <a:rPr lang="en-US" altLang="zh-TW" dirty="0"/>
              <a:t>if </a:t>
            </a:r>
            <a:r>
              <a:rPr lang="en-US" altLang="zh-TW" dirty="0" err="1"/>
              <a:t>AskResource</a:t>
            </a:r>
            <a:r>
              <a:rPr lang="en-US" altLang="zh-TW" dirty="0"/>
              <a:t> is False, IPDC will skip the step and build a chain </a:t>
            </a:r>
            <a:r>
              <a:rPr lang="en-US" altLang="zh-TW" dirty="0" smtClean="0"/>
              <a:t>directly</a:t>
            </a:r>
            <a:endParaRPr lang="en-US" altLang="zh-TW" dirty="0"/>
          </a:p>
          <a:p>
            <a:pPr lvl="2"/>
            <a:r>
              <a:rPr lang="en-US" altLang="zh-TW" dirty="0"/>
              <a:t>if </a:t>
            </a:r>
            <a:r>
              <a:rPr lang="en-US" altLang="zh-TW" dirty="0" err="1"/>
              <a:t>AskResource</a:t>
            </a:r>
            <a:r>
              <a:rPr lang="en-US" altLang="zh-TW" dirty="0"/>
              <a:t> is True, IPDC will ask resource from IPDC ER node before building a chain</a:t>
            </a:r>
            <a:endParaRPr lang="en-US" altLang="zh-TW" dirty="0" smtClean="0"/>
          </a:p>
          <a:p>
            <a:r>
              <a:rPr lang="en-US" altLang="zh-TW" dirty="0"/>
              <a:t>Start a chain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175" y="4741043"/>
            <a:ext cx="3843649" cy="161027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256666" y="6351315"/>
            <a:ext cx="1678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mtClean="0">
                <a:solidFill>
                  <a:srgbClr val="24292E"/>
                </a:solidFill>
                <a:latin typeface="-apple-system" charset="0"/>
              </a:rPr>
              <a:t>description.conf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2607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>
                <a:latin typeface="Tahoma" charset="0"/>
                <a:ea typeface="Tahoma" charset="0"/>
                <a:cs typeface="Tahoma" charset="0"/>
              </a:rPr>
              <a:t>Filesign</a:t>
            </a:r>
            <a:r>
              <a:rPr kumimoji="1" lang="en-US" altLang="zh-TW" dirty="0">
                <a:latin typeface="Tahoma" charset="0"/>
                <a:ea typeface="Tahoma" charset="0"/>
                <a:cs typeface="Tahoma" charset="0"/>
              </a:rPr>
              <a:t> : a </a:t>
            </a:r>
            <a:r>
              <a:rPr kumimoji="1" lang="en-US" altLang="zh-TW" dirty="0" err="1">
                <a:latin typeface="Tahoma" charset="0"/>
                <a:ea typeface="Tahoma" charset="0"/>
                <a:cs typeface="Tahoma" charset="0"/>
              </a:rPr>
              <a:t>Dapp</a:t>
            </a:r>
            <a:r>
              <a:rPr kumimoji="1" lang="en-US" altLang="zh-TW" dirty="0">
                <a:latin typeface="Tahoma" charset="0"/>
                <a:ea typeface="Tahoma" charset="0"/>
                <a:cs typeface="Tahoma" charset="0"/>
              </a:rPr>
              <a:t> example</a:t>
            </a:r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Tahoma" charset="0"/>
                <a:ea typeface="Tahoma" charset="0"/>
                <a:cs typeface="Tahoma" charset="0"/>
              </a:rPr>
              <a:t>Filesign</a:t>
            </a:r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 is a command line tool built on IPDC ER. </a:t>
            </a:r>
            <a:endParaRPr lang="en-US" altLang="zh-TW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en-US" altLang="zh-TW" dirty="0" smtClean="0">
                <a:latin typeface="Tahoma" charset="0"/>
                <a:ea typeface="Tahoma" charset="0"/>
                <a:cs typeface="Tahoma" charset="0"/>
              </a:rPr>
              <a:t>It </a:t>
            </a:r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is an application about sending the certificate and verify the certificate. There are three roles in the </a:t>
            </a:r>
            <a:r>
              <a:rPr lang="en-US" altLang="zh-TW" dirty="0" err="1">
                <a:latin typeface="Tahoma" charset="0"/>
                <a:ea typeface="Tahoma" charset="0"/>
                <a:cs typeface="Tahoma" charset="0"/>
              </a:rPr>
              <a:t>filesign</a:t>
            </a:r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altLang="zh-TW" dirty="0" smtClean="0">
                <a:latin typeface="Tahoma" charset="0"/>
                <a:ea typeface="Tahoma" charset="0"/>
                <a:cs typeface="Tahoma" charset="0"/>
              </a:rPr>
              <a:t>application:</a:t>
            </a:r>
          </a:p>
          <a:p>
            <a:pPr lvl="1"/>
            <a:r>
              <a:rPr lang="en-US" altLang="zh-TW" dirty="0">
                <a:solidFill>
                  <a:schemeClr val="accent1"/>
                </a:solidFill>
              </a:rPr>
              <a:t>Sender</a:t>
            </a:r>
            <a:r>
              <a:rPr lang="en-US" altLang="zh-TW" dirty="0"/>
              <a:t> : people or organization who send the certificate to someone</a:t>
            </a:r>
          </a:p>
          <a:p>
            <a:pPr lvl="1"/>
            <a:r>
              <a:rPr lang="en-US" altLang="zh-TW" dirty="0">
                <a:solidFill>
                  <a:schemeClr val="accent1"/>
                </a:solidFill>
              </a:rPr>
              <a:t>Receiver</a:t>
            </a:r>
            <a:r>
              <a:rPr lang="en-US" altLang="zh-TW" dirty="0"/>
              <a:t> : people who receives the certificate</a:t>
            </a:r>
          </a:p>
          <a:p>
            <a:pPr lvl="1"/>
            <a:r>
              <a:rPr lang="en-US" altLang="zh-TW" dirty="0" err="1">
                <a:solidFill>
                  <a:schemeClr val="accent1"/>
                </a:solidFill>
              </a:rPr>
              <a:t>Varifier</a:t>
            </a:r>
            <a:r>
              <a:rPr lang="en-US" altLang="zh-TW" dirty="0"/>
              <a:t> : people who want to verify someone's </a:t>
            </a:r>
            <a:r>
              <a:rPr lang="en-US" altLang="zh-TW" dirty="0" smtClean="0"/>
              <a:t>certificate</a:t>
            </a:r>
            <a:endParaRPr kumimoji="1" lang="en-US" altLang="zh-TW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en-US" altLang="zh-TW" dirty="0" err="1"/>
              <a:t>Filesign</a:t>
            </a:r>
            <a:r>
              <a:rPr lang="en-US" altLang="zh-TW" dirty="0"/>
              <a:t> command line tool is put on every IPDC ER node, each IPDC ER node is a </a:t>
            </a:r>
            <a:r>
              <a:rPr lang="en-US" altLang="zh-TW" dirty="0" err="1"/>
              <a:t>filesign</a:t>
            </a:r>
            <a:r>
              <a:rPr lang="en-US" altLang="zh-TW" dirty="0"/>
              <a:t> sender.</a:t>
            </a:r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739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>
                <a:latin typeface="Tahoma" charset="0"/>
                <a:ea typeface="Tahoma" charset="0"/>
                <a:cs typeface="Tahoma" charset="0"/>
              </a:rPr>
              <a:t>Filesign</a:t>
            </a:r>
            <a:r>
              <a:rPr kumimoji="1" lang="en-US" altLang="zh-TW" dirty="0">
                <a:latin typeface="Tahoma" charset="0"/>
                <a:ea typeface="Tahoma" charset="0"/>
                <a:cs typeface="Tahoma" charset="0"/>
              </a:rPr>
              <a:t> : a </a:t>
            </a:r>
            <a:r>
              <a:rPr kumimoji="1" lang="en-US" altLang="zh-TW" dirty="0" err="1">
                <a:latin typeface="Tahoma" charset="0"/>
                <a:ea typeface="Tahoma" charset="0"/>
                <a:cs typeface="Tahoma" charset="0"/>
              </a:rPr>
              <a:t>Dapp</a:t>
            </a:r>
            <a:r>
              <a:rPr kumimoji="1" lang="en-US" altLang="zh-TW" dirty="0">
                <a:latin typeface="Tahoma" charset="0"/>
                <a:ea typeface="Tahoma" charset="0"/>
                <a:cs typeface="Tahoma" charset="0"/>
              </a:rPr>
              <a:t> example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Execution</a:t>
            </a:r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54" y="2425021"/>
            <a:ext cx="4533156" cy="4066355"/>
          </a:xfrm>
          <a:prstGeom prst="rect">
            <a:avLst/>
          </a:prstGeom>
        </p:spPr>
      </p:pic>
      <p:sp>
        <p:nvSpPr>
          <p:cNvPr id="35" name="圓角矩形 34"/>
          <p:cNvSpPr/>
          <p:nvPr/>
        </p:nvSpPr>
        <p:spPr>
          <a:xfrm>
            <a:off x="8137046" y="2425021"/>
            <a:ext cx="1362985" cy="96331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4000" b="1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ahoma" charset="0"/>
                <a:ea typeface="Tahoma" charset="0"/>
                <a:cs typeface="Tahoma" charset="0"/>
              </a:rPr>
              <a:t>學校</a:t>
            </a:r>
            <a:endParaRPr kumimoji="1" lang="zh-TW" altLang="en-US" sz="4000" b="1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6062028" y="5213646"/>
            <a:ext cx="1362985" cy="96331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ahoma" charset="0"/>
                <a:ea typeface="Tahoma" charset="0"/>
                <a:cs typeface="Tahoma" charset="0"/>
              </a:rPr>
              <a:t>學生</a:t>
            </a:r>
          </a:p>
        </p:txBody>
      </p:sp>
      <p:sp>
        <p:nvSpPr>
          <p:cNvPr id="37" name="圓角矩形 36"/>
          <p:cNvSpPr/>
          <p:nvPr/>
        </p:nvSpPr>
        <p:spPr>
          <a:xfrm>
            <a:off x="10509068" y="5213646"/>
            <a:ext cx="1362985" cy="96331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ahoma" charset="0"/>
                <a:ea typeface="Tahoma" charset="0"/>
                <a:cs typeface="Tahoma" charset="0"/>
              </a:rPr>
              <a:t>公司</a:t>
            </a:r>
          </a:p>
        </p:txBody>
      </p:sp>
      <p:cxnSp>
        <p:nvCxnSpPr>
          <p:cNvPr id="38" name="直線箭頭接點 37"/>
          <p:cNvCxnSpPr/>
          <p:nvPr/>
        </p:nvCxnSpPr>
        <p:spPr>
          <a:xfrm flipH="1">
            <a:off x="6743521" y="2906679"/>
            <a:ext cx="1393525" cy="230696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/>
          <p:cNvCxnSpPr/>
          <p:nvPr/>
        </p:nvCxnSpPr>
        <p:spPr>
          <a:xfrm>
            <a:off x="7425013" y="5695305"/>
            <a:ext cx="308405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箭頭接點 39"/>
          <p:cNvCxnSpPr/>
          <p:nvPr/>
        </p:nvCxnSpPr>
        <p:spPr>
          <a:xfrm flipH="1" flipV="1">
            <a:off x="9500031" y="2906679"/>
            <a:ext cx="1629511" cy="230696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6437130" y="3712020"/>
            <a:ext cx="612779" cy="241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/>
              <a:t>取得證書</a:t>
            </a:r>
            <a:endParaRPr kumimoji="1"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8512148" y="5815249"/>
            <a:ext cx="612779" cy="241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/>
              <a:t>交付證書</a:t>
            </a:r>
            <a:endParaRPr kumimoji="1"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0509068" y="3712020"/>
            <a:ext cx="612779" cy="241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/>
              <a:t>驗證證書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8877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IPDC EM</a:t>
            </a:r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Edge Computing</a:t>
            </a:r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808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IPDC EM</a:t>
            </a:r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IPDC EM is not a clear architecture. It is an attitude !</a:t>
            </a:r>
          </a:p>
          <a:p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There are three level of Edge Computing:</a:t>
            </a:r>
          </a:p>
          <a:p>
            <a:pPr lvl="1"/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Sensors / Devices</a:t>
            </a:r>
          </a:p>
          <a:p>
            <a:pPr lvl="1"/>
            <a:r>
              <a:rPr kumimoji="1" lang="en-US" altLang="zh-TW" b="1" dirty="0" smtClean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Gateway</a:t>
            </a:r>
          </a:p>
          <a:p>
            <a:pPr lvl="2"/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IPDC node</a:t>
            </a:r>
          </a:p>
          <a:p>
            <a:pPr lvl="1"/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Cloud</a:t>
            </a:r>
          </a:p>
          <a:p>
            <a:pPr lvl="2"/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IPDC</a:t>
            </a:r>
            <a:endParaRPr kumimoji="1" lang="en-US" altLang="zh-TW" dirty="0">
              <a:latin typeface="Tahoma" charset="0"/>
              <a:ea typeface="Tahoma" charset="0"/>
              <a:cs typeface="Tahoma" charset="0"/>
            </a:endParaRPr>
          </a:p>
          <a:p>
            <a:r>
              <a:rPr lang="en-US" altLang="zh-TW" dirty="0"/>
              <a:t>IPDC EM node can become a gateway of edge </a:t>
            </a:r>
            <a:r>
              <a:rPr lang="en-US" altLang="zh-TW" dirty="0" smtClean="0"/>
              <a:t>computing.</a:t>
            </a:r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07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Abstract</a:t>
            </a:r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IPDC is a decentralized computing system (or service) built on </a:t>
            </a:r>
            <a:r>
              <a:rPr lang="en-US" altLang="zh-TW" b="1" dirty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IPFS</a:t>
            </a:r>
            <a:r>
              <a:rPr lang="en-US" altLang="zh-TW" dirty="0" smtClean="0">
                <a:latin typeface="Tahoma" charset="0"/>
                <a:ea typeface="Tahoma" charset="0"/>
                <a:cs typeface="Tahoma" charset="0"/>
              </a:rPr>
              <a:t>.</a:t>
            </a:r>
          </a:p>
          <a:p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The traditional IPFS is an </a:t>
            </a:r>
            <a:r>
              <a:rPr kumimoji="1" lang="en-US" altLang="zh-TW" b="1" dirty="0" err="1" smtClean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InterPlanetary</a:t>
            </a:r>
            <a:r>
              <a:rPr kumimoji="1" lang="en-US" altLang="zh-TW" b="1" dirty="0" smtClean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 distributed file system</a:t>
            </a:r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, users can quickly and easily add their own computers to IPFS environment. After joining IPFS, people can upload their own files (or directory), download, sync ... and so on. </a:t>
            </a:r>
          </a:p>
          <a:p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IPFS is actively integrating with </a:t>
            </a:r>
            <a:r>
              <a:rPr kumimoji="1" lang="en-US" altLang="zh-TW" dirty="0" err="1" smtClean="0">
                <a:latin typeface="Tahoma" charset="0"/>
                <a:ea typeface="Tahoma" charset="0"/>
                <a:cs typeface="Tahoma" charset="0"/>
              </a:rPr>
              <a:t>Ethereum</a:t>
            </a:r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 with the goal of becoming the storage of the </a:t>
            </a:r>
            <a:r>
              <a:rPr kumimoji="1" lang="en-US" altLang="zh-TW" dirty="0" err="1" smtClean="0">
                <a:latin typeface="Tahoma" charset="0"/>
                <a:ea typeface="Tahoma" charset="0"/>
                <a:cs typeface="Tahoma" charset="0"/>
              </a:rPr>
              <a:t>blockchain</a:t>
            </a:r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.</a:t>
            </a:r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542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IPDC EM</a:t>
            </a:r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6316" y="3972910"/>
            <a:ext cx="4129657" cy="218628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322" y="1524709"/>
            <a:ext cx="2591172" cy="2032292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4698125" y="2451538"/>
            <a:ext cx="441434" cy="3547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8" name="直線箭頭接點 7"/>
          <p:cNvCxnSpPr>
            <a:stCxn id="6" idx="4"/>
          </p:cNvCxnSpPr>
          <p:nvPr/>
        </p:nvCxnSpPr>
        <p:spPr>
          <a:xfrm>
            <a:off x="4918842" y="2806263"/>
            <a:ext cx="55179" cy="2183524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397055" y="5523910"/>
            <a:ext cx="1217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24292E"/>
                </a:solidFill>
                <a:latin typeface="-apple-system" charset="0"/>
              </a:rPr>
              <a:t>IPDC node</a:t>
            </a:r>
            <a:endParaRPr lang="zh-TW" altLang="en-US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4698125" y="5563325"/>
            <a:ext cx="54391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545973" y="4328359"/>
            <a:ext cx="1217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24292E"/>
                </a:solidFill>
                <a:latin typeface="-apple-system" charset="0"/>
              </a:rPr>
              <a:t>IPDC node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545972" y="4928934"/>
            <a:ext cx="1217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24292E"/>
                </a:solidFill>
                <a:latin typeface="-apple-system" charset="0"/>
              </a:rPr>
              <a:t>IPDC node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545972" y="5544066"/>
            <a:ext cx="1217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24292E"/>
                </a:solidFill>
                <a:latin typeface="-apple-system" charset="0"/>
              </a:rPr>
              <a:t>IPDC node</a:t>
            </a:r>
            <a:endParaRPr lang="zh-TW" altLang="en-US" dirty="0"/>
          </a:p>
        </p:txBody>
      </p:sp>
      <p:cxnSp>
        <p:nvCxnSpPr>
          <p:cNvPr id="15" name="直線接點 14"/>
          <p:cNvCxnSpPr/>
          <p:nvPr/>
        </p:nvCxnSpPr>
        <p:spPr>
          <a:xfrm>
            <a:off x="5800791" y="5195462"/>
            <a:ext cx="54391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725403" y="5178506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24292E"/>
                </a:solidFill>
                <a:latin typeface="-apple-system" charset="0"/>
              </a:rPr>
              <a:t>IPDC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0818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Advantage of </a:t>
            </a:r>
            <a:r>
              <a:rPr lang="en-US" altLang="zh-TW" dirty="0" smtClean="0">
                <a:latin typeface="Tahoma" charset="0"/>
                <a:ea typeface="Tahoma" charset="0"/>
                <a:cs typeface="Tahoma" charset="0"/>
              </a:rPr>
              <a:t>IPDC</a:t>
            </a:r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Extremely </a:t>
            </a:r>
            <a:r>
              <a:rPr lang="en-US" altLang="zh-TW" dirty="0" smtClean="0"/>
              <a:t>light</a:t>
            </a:r>
          </a:p>
          <a:p>
            <a:pPr lvl="1"/>
            <a:r>
              <a:rPr lang="en-US" altLang="zh-TW" dirty="0"/>
              <a:t>IPFS and MQTT can be installed on a variety of devices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Extremely </a:t>
            </a:r>
            <a:r>
              <a:rPr lang="en-US" altLang="zh-TW" dirty="0" smtClean="0"/>
              <a:t>flexible</a:t>
            </a:r>
          </a:p>
          <a:p>
            <a:pPr lvl="1"/>
            <a:r>
              <a:rPr lang="en-US" altLang="zh-TW" dirty="0"/>
              <a:t>IPDC is a very flexible framework that enables a wide range of decentralized architectures by making the </a:t>
            </a:r>
            <a:r>
              <a:rPr lang="en-US" altLang="zh-TW" dirty="0" err="1">
                <a:solidFill>
                  <a:srgbClr val="FF0000"/>
                </a:solidFill>
              </a:rPr>
              <a:t>Dmqtt.py</a:t>
            </a:r>
            <a:r>
              <a:rPr lang="en-US" altLang="zh-TW" dirty="0"/>
              <a:t> channel and modifying the logic of </a:t>
            </a:r>
            <a:r>
              <a:rPr lang="en-US" altLang="zh-TW" dirty="0" err="1">
                <a:solidFill>
                  <a:srgbClr val="FF0000"/>
                </a:solidFill>
              </a:rPr>
              <a:t>control.py</a:t>
            </a:r>
            <a:r>
              <a:rPr lang="en-US" altLang="zh-TW" dirty="0"/>
              <a:t> and adding the necessary code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Scalable</a:t>
            </a:r>
          </a:p>
          <a:p>
            <a:pPr lvl="1"/>
            <a:r>
              <a:rPr lang="en-US" altLang="zh-TW" dirty="0" smtClean="0"/>
              <a:t>cross domains growing up</a:t>
            </a:r>
          </a:p>
        </p:txBody>
      </p:sp>
    </p:spTree>
    <p:extLst>
      <p:ext uri="{BB962C8B-B14F-4D97-AF65-F5344CB8AC3E}">
        <p14:creationId xmlns:p14="http://schemas.microsoft.com/office/powerpoint/2010/main" val="202916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Advantage of IPDC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Open and </a:t>
            </a:r>
            <a:r>
              <a:rPr lang="en-US" altLang="zh-TW" dirty="0" smtClean="0"/>
              <a:t>fast</a:t>
            </a:r>
          </a:p>
          <a:p>
            <a:pPr lvl="1"/>
            <a:r>
              <a:rPr lang="en-US" altLang="zh-TW" dirty="0"/>
              <a:t>IPDC inherits the advantages of IPFS, so that data and code exist in the </a:t>
            </a:r>
            <a:r>
              <a:rPr lang="en-US" altLang="zh-TW" dirty="0" smtClean="0"/>
              <a:t>IPFS</a:t>
            </a:r>
          </a:p>
          <a:p>
            <a:pPr lvl="2"/>
            <a:r>
              <a:rPr lang="en-US" altLang="zh-TW" dirty="0"/>
              <a:t>Hash passed through MQTT to make data and code more </a:t>
            </a:r>
            <a:r>
              <a:rPr lang="en-US" altLang="zh-TW" dirty="0" smtClean="0"/>
              <a:t>open</a:t>
            </a:r>
          </a:p>
          <a:p>
            <a:pPr lvl="1"/>
            <a:r>
              <a:rPr lang="en-US" altLang="zh-TW" dirty="0"/>
              <a:t>IPDC also has the advantage of </a:t>
            </a:r>
            <a:r>
              <a:rPr lang="en-US" altLang="zh-TW" dirty="0" smtClean="0"/>
              <a:t>MQTT</a:t>
            </a:r>
          </a:p>
          <a:p>
            <a:pPr lvl="2"/>
            <a:r>
              <a:rPr lang="en-US" altLang="zh-TW" dirty="0"/>
              <a:t>high speed to publish </a:t>
            </a:r>
            <a:r>
              <a:rPr lang="en-US" altLang="zh-TW" dirty="0" smtClean="0"/>
              <a:t>message</a:t>
            </a:r>
          </a:p>
          <a:p>
            <a:pPr lvl="2"/>
            <a:r>
              <a:rPr lang="en-US" altLang="zh-TW" dirty="0"/>
              <a:t>M2M conforms to the advantages of IPFS decentralization, increasing computing </a:t>
            </a:r>
            <a:r>
              <a:rPr lang="en-US" altLang="zh-TW" dirty="0" smtClean="0"/>
              <a:t>efficiency</a:t>
            </a:r>
          </a:p>
          <a:p>
            <a:pPr lvl="2"/>
            <a:r>
              <a:rPr lang="en-US" altLang="zh-TW" dirty="0" smtClean="0"/>
              <a:t>enhance </a:t>
            </a:r>
            <a:r>
              <a:rPr lang="en-US" altLang="zh-TW" dirty="0"/>
              <a:t>IPFS from storage to computing</a:t>
            </a:r>
          </a:p>
          <a:p>
            <a:r>
              <a:rPr lang="en-US" altLang="zh-TW" dirty="0"/>
              <a:t>Multi-Master architecture</a:t>
            </a:r>
            <a:endParaRPr kumimoji="1" lang="zh-TW" altLang="en-US" dirty="0"/>
          </a:p>
          <a:p>
            <a:pPr lvl="1"/>
            <a:r>
              <a:rPr lang="en-US" altLang="zh-TW" dirty="0" smtClean="0"/>
              <a:t>solve </a:t>
            </a:r>
            <a:r>
              <a:rPr lang="en-US" altLang="zh-TW" dirty="0"/>
              <a:t>the problem of unbalanced load of </a:t>
            </a:r>
            <a:r>
              <a:rPr lang="en-US" altLang="zh-TW" dirty="0" smtClean="0"/>
              <a:t>Master-Slaves</a:t>
            </a:r>
          </a:p>
          <a:p>
            <a:pPr lvl="1"/>
            <a:r>
              <a:rPr lang="en-US" altLang="zh-TW" dirty="0"/>
              <a:t>Completely decentralized and minimize the redundant transmission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0176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Q&amp;A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2525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Acknowledgements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7053" y="1436460"/>
            <a:ext cx="5717894" cy="542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6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Abstract</a:t>
            </a:r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Even though IPFS looks highly forward-looking, it seems that most people's point of view are purely in terms of storage. However, when a large number of users join the IPFS to contribute storage space, the computing resources of these devices are also very valuable. </a:t>
            </a:r>
            <a:r>
              <a:rPr lang="en-US" altLang="zh-TW" dirty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IPDC hopes to make full use of these computing resources</a:t>
            </a:r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.</a:t>
            </a:r>
          </a:p>
          <a:p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IPDC is built on IPFS and communicates with M2M through </a:t>
            </a:r>
            <a:r>
              <a:rPr lang="en-US" altLang="zh-TW" b="1" dirty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MQTT</a:t>
            </a:r>
            <a:r>
              <a:rPr lang="en-US" altLang="zh-TW" dirty="0">
                <a:latin typeface="Tahoma" charset="0"/>
                <a:ea typeface="Tahoma" charset="0"/>
                <a:cs typeface="Tahoma" charset="0"/>
              </a:rPr>
              <a:t> technology. IPDC is divided into five kinds of architecture </a:t>
            </a:r>
            <a:r>
              <a:rPr lang="en-US" altLang="zh-TW" dirty="0" smtClean="0">
                <a:latin typeface="Tahoma" charset="0"/>
                <a:ea typeface="Tahoma" charset="0"/>
                <a:cs typeface="Tahoma" charset="0"/>
              </a:rPr>
              <a:t>currently.</a:t>
            </a:r>
            <a:br>
              <a:rPr lang="en-US" altLang="zh-TW" dirty="0" smtClean="0">
                <a:latin typeface="Tahoma" charset="0"/>
                <a:ea typeface="Tahoma" charset="0"/>
                <a:cs typeface="Tahoma" charset="0"/>
              </a:rPr>
            </a:br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49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ahoma" charset="0"/>
                <a:ea typeface="Tahoma" charset="0"/>
                <a:cs typeface="Tahoma" charset="0"/>
              </a:rPr>
              <a:t>O</a:t>
            </a:r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utline</a:t>
            </a:r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Introduction</a:t>
            </a:r>
          </a:p>
          <a:p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Projects</a:t>
            </a:r>
          </a:p>
          <a:p>
            <a:pPr lvl="1"/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MR : Map-Reduce</a:t>
            </a:r>
          </a:p>
          <a:p>
            <a:pPr lvl="1"/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TF : </a:t>
            </a:r>
            <a:r>
              <a:rPr kumimoji="1" lang="en-US" altLang="zh-TW" dirty="0" err="1" smtClean="0">
                <a:latin typeface="Tahoma" charset="0"/>
                <a:ea typeface="Tahoma" charset="0"/>
                <a:cs typeface="Tahoma" charset="0"/>
              </a:rPr>
              <a:t>Tensorflow</a:t>
            </a:r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 Cluster</a:t>
            </a:r>
          </a:p>
          <a:p>
            <a:pPr lvl="1"/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CL : Big Crawler</a:t>
            </a:r>
          </a:p>
          <a:p>
            <a:pPr lvl="1"/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ER : </a:t>
            </a:r>
            <a:r>
              <a:rPr kumimoji="1" lang="en-US" altLang="zh-TW" dirty="0" err="1" smtClean="0">
                <a:latin typeface="Tahoma" charset="0"/>
                <a:ea typeface="Tahoma" charset="0"/>
                <a:cs typeface="Tahoma" charset="0"/>
              </a:rPr>
              <a:t>Ethereum</a:t>
            </a:r>
            <a:endParaRPr kumimoji="1" lang="en-US" altLang="zh-TW" dirty="0" smtClean="0">
              <a:latin typeface="Tahoma" charset="0"/>
              <a:ea typeface="Tahoma" charset="0"/>
              <a:cs typeface="Tahoma" charset="0"/>
            </a:endParaRPr>
          </a:p>
          <a:p>
            <a:pPr lvl="1"/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EM : Edge Computing</a:t>
            </a:r>
          </a:p>
          <a:p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Advantages</a:t>
            </a:r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549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Introduction</a:t>
            </a:r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Distributed</a:t>
            </a:r>
            <a:r>
              <a:rPr kumimoji="1" lang="zh-TW" altLang="en-US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computing system</a:t>
            </a:r>
            <a:r>
              <a:rPr kumimoji="1" lang="zh-TW" altLang="en-US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have been developed for many years, and </a:t>
            </a:r>
            <a:r>
              <a:rPr kumimoji="1" lang="en-US" altLang="zh-TW" dirty="0">
                <a:latin typeface="Tahoma" charset="0"/>
                <a:ea typeface="Tahoma" charset="0"/>
                <a:cs typeface="Tahoma" charset="0"/>
              </a:rPr>
              <a:t>o</a:t>
            </a:r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ne of the most famous is </a:t>
            </a:r>
            <a:r>
              <a:rPr kumimoji="1" lang="en-US" altLang="zh-TW" b="1" dirty="0" smtClean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Hadoop</a:t>
            </a:r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.</a:t>
            </a:r>
          </a:p>
          <a:p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In recent years, there have been several hot topics in the information industry :</a:t>
            </a:r>
          </a:p>
          <a:p>
            <a:pPr lvl="1"/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Deep Learning</a:t>
            </a:r>
          </a:p>
          <a:p>
            <a:pPr lvl="1"/>
            <a:r>
              <a:rPr kumimoji="1" lang="en-US" altLang="zh-TW" dirty="0" err="1" smtClean="0">
                <a:latin typeface="Tahoma" charset="0"/>
                <a:ea typeface="Tahoma" charset="0"/>
                <a:cs typeface="Tahoma" charset="0"/>
              </a:rPr>
              <a:t>Blockchain</a:t>
            </a:r>
            <a:endParaRPr kumimoji="1" lang="en-US" altLang="zh-TW" dirty="0" smtClean="0">
              <a:latin typeface="Tahoma" charset="0"/>
              <a:ea typeface="Tahoma" charset="0"/>
              <a:cs typeface="Tahoma" charset="0"/>
            </a:endParaRPr>
          </a:p>
          <a:p>
            <a:pPr lvl="1"/>
            <a:r>
              <a:rPr kumimoji="1" lang="en-US" altLang="zh-TW" dirty="0" err="1" smtClean="0">
                <a:latin typeface="Tahoma" charset="0"/>
                <a:ea typeface="Tahoma" charset="0"/>
                <a:cs typeface="Tahoma" charset="0"/>
              </a:rPr>
              <a:t>IoT</a:t>
            </a:r>
            <a:endParaRPr kumimoji="1" lang="en-US" altLang="zh-TW" dirty="0">
              <a:latin typeface="Tahoma" charset="0"/>
              <a:ea typeface="Tahoma" charset="0"/>
              <a:cs typeface="Tahoma" charset="0"/>
            </a:endParaRPr>
          </a:p>
          <a:p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However, each topics was not built on Hadoop</a:t>
            </a:r>
            <a:r>
              <a:rPr kumimoji="1" lang="zh-TW" altLang="en-US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even if all of them are distributed computing problems.</a:t>
            </a:r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006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Introduction</a:t>
            </a:r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Hadoop is a centralized</a:t>
            </a:r>
            <a:r>
              <a:rPr kumimoji="1" lang="zh-TW" altLang="en-US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distributed computing system</a:t>
            </a:r>
          </a:p>
          <a:p>
            <a:pPr lvl="1"/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Storage : HDFS</a:t>
            </a:r>
          </a:p>
          <a:p>
            <a:pPr lvl="2"/>
            <a:r>
              <a:rPr kumimoji="1" lang="en-US" altLang="zh-TW" dirty="0" smtClean="0">
                <a:solidFill>
                  <a:schemeClr val="bg1">
                    <a:lumMod val="7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Master-Slaves cause</a:t>
            </a:r>
            <a:r>
              <a:rPr kumimoji="1" lang="zh-TW" altLang="en-US" dirty="0" smtClean="0">
                <a:solidFill>
                  <a:schemeClr val="bg1">
                    <a:lumMod val="7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kumimoji="1" lang="en-US" altLang="zh-TW" dirty="0" smtClean="0">
                <a:solidFill>
                  <a:schemeClr val="bg1">
                    <a:lumMod val="75000"/>
                  </a:schemeClr>
                </a:solidFill>
                <a:latin typeface="Tahoma" charset="0"/>
                <a:ea typeface="Tahoma" charset="0"/>
                <a:cs typeface="Tahoma" charset="0"/>
              </a:rPr>
              <a:t>restriction</a:t>
            </a:r>
            <a:r>
              <a:rPr kumimoji="1" lang="zh-TW" altLang="en-US" dirty="0" smtClean="0">
                <a:solidFill>
                  <a:schemeClr val="bg1">
                    <a:lumMod val="7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kumimoji="1" lang="en-US" altLang="zh-TW" dirty="0" smtClean="0">
                <a:solidFill>
                  <a:schemeClr val="bg1">
                    <a:lumMod val="75000"/>
                  </a:schemeClr>
                </a:solidFill>
                <a:latin typeface="Tahoma" charset="0"/>
                <a:ea typeface="Tahoma" charset="0"/>
                <a:cs typeface="Tahoma" charset="0"/>
              </a:rPr>
              <a:t>of scalability</a:t>
            </a:r>
          </a:p>
          <a:p>
            <a:pPr lvl="1"/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Computing Framework : Map-Reduce</a:t>
            </a:r>
          </a:p>
          <a:p>
            <a:pPr lvl="2"/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  <a:latin typeface="Tahoma" charset="0"/>
                <a:ea typeface="Tahoma" charset="0"/>
                <a:cs typeface="Tahoma" charset="0"/>
              </a:rPr>
              <a:t>No flexibility</a:t>
            </a:r>
            <a:endParaRPr kumimoji="1" lang="zh-TW" altLang="en-US" dirty="0">
              <a:solidFill>
                <a:schemeClr val="bg1">
                  <a:lumMod val="7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72910"/>
            <a:ext cx="4219362" cy="220405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973" y="4001294"/>
            <a:ext cx="5136827" cy="223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4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Introduction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IPDC is a de-centralized</a:t>
            </a:r>
            <a:r>
              <a:rPr kumimoji="1" lang="zh-TW" altLang="en-US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distributed computing system</a:t>
            </a:r>
          </a:p>
          <a:p>
            <a:pPr lvl="1"/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Storage</a:t>
            </a:r>
            <a:r>
              <a:rPr kumimoji="1" lang="zh-TW" altLang="en-US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: IPFS</a:t>
            </a:r>
          </a:p>
          <a:p>
            <a:pPr lvl="2"/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Faster, safer, and more scalable</a:t>
            </a:r>
          </a:p>
          <a:p>
            <a:pPr lvl="1"/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Computing Framework :</a:t>
            </a:r>
          </a:p>
          <a:p>
            <a:pPr lvl="2"/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Map-Reduce</a:t>
            </a:r>
          </a:p>
          <a:p>
            <a:pPr lvl="2"/>
            <a:r>
              <a:rPr kumimoji="1" lang="en-US" altLang="zh-TW" dirty="0" err="1" smtClean="0">
                <a:latin typeface="Tahoma" charset="0"/>
                <a:ea typeface="Tahoma" charset="0"/>
                <a:cs typeface="Tahoma" charset="0"/>
              </a:rPr>
              <a:t>Tensorflow</a:t>
            </a:r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 Cluster (Deep Learning)</a:t>
            </a:r>
          </a:p>
          <a:p>
            <a:pPr lvl="2"/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Big Crawler</a:t>
            </a:r>
          </a:p>
          <a:p>
            <a:pPr lvl="2"/>
            <a:r>
              <a:rPr kumimoji="1" lang="en-US" altLang="zh-TW" dirty="0" err="1" smtClean="0">
                <a:latin typeface="Tahoma" charset="0"/>
                <a:ea typeface="Tahoma" charset="0"/>
                <a:cs typeface="Tahoma" charset="0"/>
              </a:rPr>
              <a:t>Ethereum</a:t>
            </a:r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 (</a:t>
            </a:r>
            <a:r>
              <a:rPr kumimoji="1" lang="en-US" altLang="zh-TW" dirty="0" err="1" smtClean="0">
                <a:latin typeface="Tahoma" charset="0"/>
                <a:ea typeface="Tahoma" charset="0"/>
                <a:cs typeface="Tahoma" charset="0"/>
              </a:rPr>
              <a:t>Blockchain</a:t>
            </a:r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)</a:t>
            </a:r>
          </a:p>
          <a:p>
            <a:pPr lvl="2"/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Edge Computing (</a:t>
            </a:r>
            <a:r>
              <a:rPr kumimoji="1" lang="en-US" altLang="zh-TW" dirty="0" err="1" smtClean="0">
                <a:latin typeface="Tahoma" charset="0"/>
                <a:ea typeface="Tahoma" charset="0"/>
                <a:cs typeface="Tahoma" charset="0"/>
              </a:rPr>
              <a:t>IoT</a:t>
            </a:r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)</a:t>
            </a:r>
          </a:p>
          <a:p>
            <a:pPr lvl="2"/>
            <a:r>
              <a:rPr kumimoji="1" lang="en-US" altLang="zh-TW" dirty="0" smtClean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Every distributed computing framework</a:t>
            </a:r>
            <a:endParaRPr kumimoji="1" lang="en-US" altLang="zh-TW" dirty="0">
              <a:solidFill>
                <a:srgbClr val="FF0000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Everything as a service</a:t>
            </a:r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928900" y="3019090"/>
            <a:ext cx="4761231" cy="1508720"/>
            <a:chOff x="1568624" y="3996382"/>
            <a:chExt cx="8003694" cy="2312938"/>
          </a:xfrm>
        </p:grpSpPr>
        <p:pic>
          <p:nvPicPr>
            <p:cNvPr id="5" name="內容版面配置區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8624" y="4972868"/>
              <a:ext cx="3053808" cy="1336452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3519775" y="4990417"/>
              <a:ext cx="504056" cy="23878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0672" y="4005064"/>
              <a:ext cx="1352550" cy="105410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28774" y="4005064"/>
              <a:ext cx="1352550" cy="1054100"/>
            </a:xfrm>
            <a:prstGeom prst="rect">
              <a:avLst/>
            </a:prstGeom>
          </p:spPr>
        </p:pic>
        <p:sp>
          <p:nvSpPr>
            <p:cNvPr id="9" name="向右箭號 8"/>
            <p:cNvSpPr/>
            <p:nvPr/>
          </p:nvSpPr>
          <p:spPr>
            <a:xfrm>
              <a:off x="4304928" y="4221088"/>
              <a:ext cx="3024336" cy="622052"/>
            </a:xfrm>
            <a:prstGeom prst="rightArrow">
              <a:avLst/>
            </a:prstGeom>
            <a:solidFill>
              <a:srgbClr val="FF0000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4448944" y="4601976"/>
              <a:ext cx="240803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6000" b="1" i="1" dirty="0" smtClean="0">
                  <a:latin typeface="Tahoma" charset="0"/>
                  <a:ea typeface="Tahoma" charset="0"/>
                  <a:cs typeface="Tahoma" charset="0"/>
                </a:rPr>
                <a:t>MQTT</a:t>
              </a:r>
              <a:endParaRPr kumimoji="1" lang="zh-TW" altLang="en-US" sz="6000" b="1" i="1" dirty="0">
                <a:latin typeface="Tahoma" charset="0"/>
                <a:ea typeface="Tahoma" charset="0"/>
                <a:cs typeface="Tahoma" charset="0"/>
              </a:endParaRPr>
            </a:p>
          </p:txBody>
        </p:sp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5646" y="3996382"/>
              <a:ext cx="676672" cy="1073747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V="1">
              <a:off x="5140332" y="4316593"/>
              <a:ext cx="1041144" cy="441120"/>
            </a:xfrm>
            <a:prstGeom prst="rect">
              <a:avLst/>
            </a:prstGeom>
          </p:spPr>
        </p:pic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9384" y="4496509"/>
            <a:ext cx="2591172" cy="203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ahoma" charset="0"/>
                <a:ea typeface="Tahoma" charset="0"/>
                <a:cs typeface="Tahoma" charset="0"/>
              </a:rPr>
              <a:t>Easy to Join</a:t>
            </a:r>
            <a:endParaRPr kumimoji="1" lang="zh-TW" alt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Git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$ </a:t>
            </a:r>
            <a:r>
              <a:rPr lang="en-US" altLang="zh-TW" dirty="0" err="1"/>
              <a:t>git</a:t>
            </a:r>
            <a:r>
              <a:rPr lang="en-US" altLang="zh-TW" dirty="0"/>
              <a:t> clone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github.com/yenkuanlee/IPDC</a:t>
            </a:r>
            <a:endParaRPr lang="en-US" altLang="zh-TW" dirty="0" smtClean="0"/>
          </a:p>
          <a:p>
            <a:pPr lvl="1"/>
            <a:r>
              <a:rPr kumimoji="1" lang="en-US" altLang="zh-TW" dirty="0" smtClean="0"/>
              <a:t>Modify </a:t>
            </a:r>
            <a:r>
              <a:rPr kumimoji="1" lang="en-US" altLang="zh-TW" dirty="0" err="1" smtClean="0"/>
              <a:t>ipdc.conf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$ </a:t>
            </a:r>
            <a:r>
              <a:rPr lang="en-US" altLang="zh-TW" dirty="0"/>
              <a:t>python </a:t>
            </a:r>
            <a:r>
              <a:rPr lang="en-US" altLang="zh-TW" dirty="0" err="1"/>
              <a:t>deploy.py</a:t>
            </a:r>
            <a:r>
              <a:rPr lang="en-US" altLang="zh-TW" dirty="0"/>
              <a:t> </a:t>
            </a:r>
            <a:r>
              <a:rPr lang="en-US" altLang="zh-TW" dirty="0" err="1" smtClean="0"/>
              <a:t>init</a:t>
            </a:r>
            <a:endParaRPr lang="en-US" altLang="zh-TW" dirty="0" smtClean="0"/>
          </a:p>
          <a:p>
            <a:pPr lvl="1"/>
            <a:r>
              <a:rPr kumimoji="1" lang="en-US" altLang="zh-TW" dirty="0" smtClean="0"/>
              <a:t>$ </a:t>
            </a:r>
            <a:r>
              <a:rPr lang="en-US" altLang="zh-TW" dirty="0"/>
              <a:t>python </a:t>
            </a:r>
            <a:r>
              <a:rPr lang="en-US" altLang="zh-TW" dirty="0" err="1" smtClean="0"/>
              <a:t>deploy.py</a:t>
            </a:r>
            <a:r>
              <a:rPr lang="en-US" altLang="zh-TW" dirty="0" smtClean="0"/>
              <a:t> </a:t>
            </a:r>
            <a:r>
              <a:rPr lang="en-US" altLang="zh-TW" dirty="0"/>
              <a:t>start</a:t>
            </a:r>
            <a:endParaRPr kumimoji="1" lang="en-US" altLang="zh-TW" dirty="0" smtClean="0"/>
          </a:p>
          <a:p>
            <a:r>
              <a:rPr kumimoji="1" lang="en-US" altLang="zh-TW" dirty="0" smtClean="0"/>
              <a:t>Docker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7110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1430</Words>
  <Application>Microsoft Macintosh PowerPoint</Application>
  <PresentationFormat>寬螢幕</PresentationFormat>
  <Paragraphs>197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2" baseType="lpstr">
      <vt:lpstr>-apple-system</vt:lpstr>
      <vt:lpstr>Calibri</vt:lpstr>
      <vt:lpstr>Calibri Light</vt:lpstr>
      <vt:lpstr>Mangal</vt:lpstr>
      <vt:lpstr>Tahoma</vt:lpstr>
      <vt:lpstr>新細明體</vt:lpstr>
      <vt:lpstr>Arial</vt:lpstr>
      <vt:lpstr>Office 佈景主題</vt:lpstr>
      <vt:lpstr>IPDC</vt:lpstr>
      <vt:lpstr>IPDC</vt:lpstr>
      <vt:lpstr>Abstract</vt:lpstr>
      <vt:lpstr>Abstract</vt:lpstr>
      <vt:lpstr>Outline</vt:lpstr>
      <vt:lpstr>Introduction</vt:lpstr>
      <vt:lpstr>Introduction</vt:lpstr>
      <vt:lpstr>Introduction</vt:lpstr>
      <vt:lpstr>Easy to Join</vt:lpstr>
      <vt:lpstr>IPDC Projects</vt:lpstr>
      <vt:lpstr>IPDC MR</vt:lpstr>
      <vt:lpstr>IPDC MR</vt:lpstr>
      <vt:lpstr>Theorem of IPDC MR</vt:lpstr>
      <vt:lpstr>Theorem of IPDC MR</vt:lpstr>
      <vt:lpstr>IPDC TF</vt:lpstr>
      <vt:lpstr>IPDC TF</vt:lpstr>
      <vt:lpstr>Runnung IPDC TF</vt:lpstr>
      <vt:lpstr>Runnung IPDC TF</vt:lpstr>
      <vt:lpstr>IPDC CL</vt:lpstr>
      <vt:lpstr>IPDC CL</vt:lpstr>
      <vt:lpstr>IPDC CL</vt:lpstr>
      <vt:lpstr>IPDC ER</vt:lpstr>
      <vt:lpstr>IPDC ER</vt:lpstr>
      <vt:lpstr>IPDC ER</vt:lpstr>
      <vt:lpstr>Running IPDC ER</vt:lpstr>
      <vt:lpstr>Filesign : a Dapp example</vt:lpstr>
      <vt:lpstr>Filesign : a Dapp example</vt:lpstr>
      <vt:lpstr>IPDC EM</vt:lpstr>
      <vt:lpstr>IPDC EM</vt:lpstr>
      <vt:lpstr>IPDC EM</vt:lpstr>
      <vt:lpstr>Advantage of IPDC</vt:lpstr>
      <vt:lpstr>Advantage of IPDC</vt:lpstr>
      <vt:lpstr>Q&amp;A</vt:lpstr>
      <vt:lpstr>Acknowledgements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IPDC</dc:title>
  <dc:creator>Microsoft Office 使用者</dc:creator>
  <cp:lastModifiedBy>Microsoft Office 使用者</cp:lastModifiedBy>
  <cp:revision>39</cp:revision>
  <dcterms:created xsi:type="dcterms:W3CDTF">2017-12-04T02:37:45Z</dcterms:created>
  <dcterms:modified xsi:type="dcterms:W3CDTF">2017-12-04T09:51:24Z</dcterms:modified>
</cp:coreProperties>
</file>