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1" r:id="rId6"/>
    <p:sldMasterId id="2147484591" r:id="rId7"/>
    <p:sldMasterId id="2147484603" r:id="rId8"/>
  </p:sldMasterIdLst>
  <p:notesMasterIdLst>
    <p:notesMasterId r:id="rId28"/>
  </p:notesMasterIdLst>
  <p:handoutMasterIdLst>
    <p:handoutMasterId r:id="rId29"/>
  </p:handoutMasterIdLst>
  <p:sldIdLst>
    <p:sldId id="1393" r:id="rId9"/>
    <p:sldId id="1394" r:id="rId10"/>
    <p:sldId id="1400" r:id="rId11"/>
    <p:sldId id="1402" r:id="rId12"/>
    <p:sldId id="1403" r:id="rId13"/>
    <p:sldId id="1434" r:id="rId14"/>
    <p:sldId id="1435" r:id="rId15"/>
    <p:sldId id="1437" r:id="rId16"/>
    <p:sldId id="1436" r:id="rId17"/>
    <p:sldId id="1433" r:id="rId18"/>
    <p:sldId id="1401" r:id="rId19"/>
    <p:sldId id="1406" r:id="rId20"/>
    <p:sldId id="1438" r:id="rId21"/>
    <p:sldId id="1397" r:id="rId22"/>
    <p:sldId id="1439" r:id="rId23"/>
    <p:sldId id="1440" r:id="rId24"/>
    <p:sldId id="1441" r:id="rId25"/>
    <p:sldId id="1399" r:id="rId26"/>
    <p:sldId id="1442"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394"/>
            <p14:sldId id="1400"/>
            <p14:sldId id="1402"/>
            <p14:sldId id="1403"/>
            <p14:sldId id="1434"/>
            <p14:sldId id="1435"/>
            <p14:sldId id="1437"/>
            <p14:sldId id="1436"/>
            <p14:sldId id="1433"/>
            <p14:sldId id="1401"/>
            <p14:sldId id="1406"/>
            <p14:sldId id="1438"/>
            <p14:sldId id="1397"/>
            <p14:sldId id="1439"/>
            <p14:sldId id="1440"/>
            <p14:sldId id="1441"/>
            <p14:sldId id="1399"/>
            <p14:sldId id="14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Cesar De la Torre" initials="CDlT" lastIdx="1" clrIdx="4">
    <p:extLst>
      <p:ext uri="{19B8F6BF-5375-455C-9EA6-DF929625EA0E}">
        <p15:presenceInfo xmlns:p15="http://schemas.microsoft.com/office/powerpoint/2012/main" userId="f9c14db2e5fef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69819" autoAdjust="0"/>
  </p:normalViewPr>
  <p:slideViewPr>
    <p:cSldViewPr>
      <p:cViewPr varScale="1">
        <p:scale>
          <a:sx n="111" d="100"/>
          <a:sy n="111" d="100"/>
        </p:scale>
        <p:origin x="78"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9/23/2017 2:49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9/23/2017 2:47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9410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23</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2:47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96332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6136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https://blogs.msdn.microsoft.com/stevelasker/2016/09/29/building-optimized-docker-images-with-asp-net-core/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2004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these steps: https://www.microsoft.com/net/core#dockercmd</a:t>
            </a:r>
          </a:p>
          <a:p>
            <a:endParaRPr lang="en-US" dirty="0"/>
          </a:p>
          <a:p>
            <a:r>
              <a:rPr lang="en-US" dirty="0"/>
              <a:t>Screenshots in following 3 slides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8070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2681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3685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77463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demo, just create a new ASP.NET Core web application with Docker support. Show the included </a:t>
            </a:r>
            <a:r>
              <a:rPr lang="en-US" dirty="0" err="1"/>
              <a:t>dockerfile</a:t>
            </a:r>
            <a:r>
              <a:rPr lang="en-US" dirty="0"/>
              <a:t> and docker-compose setup. If desired, run the application under Docker.</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27624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4565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51927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Times New Roman" panose="02020603050405020304" pitchFamily="18" charset="0"/>
              </a:rPr>
              <a:t>Docker is also a company promoting and evolving this technology with a tight collaboration with cloud, Linux and Windows vendors, like Microsoft.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23</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2:47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85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require significant resources for each application, since each VM runs a separate instance of the operating system.</a:t>
            </a:r>
          </a:p>
          <a:p>
            <a:endParaRPr lang="en-US" dirty="0"/>
          </a:p>
          <a:p>
            <a:r>
              <a:rPr lang="en-US" sz="900" b="0" i="0" kern="1200" dirty="0">
                <a:solidFill>
                  <a:schemeClr val="tx1"/>
                </a:solidFill>
                <a:effectLst/>
                <a:latin typeface="Segoe UI Light" pitchFamily="34" charset="0"/>
                <a:ea typeface="+mn-ea"/>
                <a:cs typeface="+mn-cs"/>
              </a:rPr>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84F0CD-52B3-4AAD-A69A-8FE4FC365552}"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78097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making significant progress towards enabling multi-container, distributed applications in the past few months. Composing multi-Docker container applications will become significantly easier as we integrate Fig into Docker.  We’ve also been making progress on other critical capabilities for orchestration including provisioning and managing Docker hosts, creating clusters of Docker hosts, and inter-Docker container networking, all of which will be previewed this quarter.</a:t>
            </a:r>
          </a:p>
          <a:p>
            <a:r>
              <a:rPr lang="en-US" dirty="0"/>
              <a:t>Microsoft’s endorsement and early work with our orchestration APIs is hugely exciting.  Microsoft and Docker share a common vision that multi-container applications should be assembled using both </a:t>
            </a:r>
            <a:r>
              <a:rPr lang="en-US" dirty="0" err="1"/>
              <a:t>Dockerized</a:t>
            </a:r>
            <a:r>
              <a:rPr lang="en-US" dirty="0"/>
              <a:t> Windows and </a:t>
            </a:r>
            <a:r>
              <a:rPr lang="en-US" dirty="0" err="1"/>
              <a:t>Dockerized</a:t>
            </a:r>
            <a:r>
              <a:rPr lang="en-US" dirty="0"/>
              <a:t> Linux components.  The two companies will work with emergent infrastructure tools for multi-container applications like Kubernetes, Mesos, Helios etc. to provide a uniform Docker interface that provides developers with multi-platform orchestration capabilities leveraging </a:t>
            </a:r>
            <a:r>
              <a:rPr lang="en-US" dirty="0" err="1"/>
              <a:t>Dockerized</a:t>
            </a:r>
            <a:r>
              <a:rPr lang="en-US" dirty="0"/>
              <a:t> content from these two ecosystems.</a:t>
            </a:r>
          </a:p>
          <a:p>
            <a:endParaRPr lang="es-ES_trad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470FB5-3232-4420-84AB-6A75F66C8201}" type="slidenum">
              <a:rPr kumimoji="0" lang="es-ES_tradnl"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_tradnl"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005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on Windows supports two models. The first is similar to standard Linux containers: the container runs on top of the kernel</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DAD58-0E56-0C49-A9EB-4F2A1F7C1E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4907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Server also supports running Docker instances using Hyper-V Isolation, which gives increased security and isolation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DAD58-0E56-0C49-A9EB-4F2A1F7C1E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2259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and Docker teams just announced (September 13,2017) preview support for Linux containers on Windows Server</a:t>
            </a:r>
          </a:p>
          <a:p>
            <a:r>
              <a:rPr lang="en-US" dirty="0"/>
              <a:t>https://blog.docker.com/2017/09/preview-linux-containers-on-windows/</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2:47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31724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support also runs with Hyper-V Isolation, running on individual Linux distributions or via </a:t>
            </a:r>
            <a:r>
              <a:rPr lang="en-US" dirty="0" err="1"/>
              <a:t>LinuxKit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DAD58-0E56-0C49-A9EB-4F2A1F7C1E6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0567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157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41326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64505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8E97784-E3E6-405D-A188-BB21A2BFA422}"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62534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Fond Blanc">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normAutofit/>
          </a:bodyPr>
          <a:lstStyle>
            <a:lvl1pPr>
              <a:defRPr sz="4896">
                <a:solidFill>
                  <a:sysClr val="windowText" lastClr="000000"/>
                </a:solidFill>
                <a:latin typeface="Corbel" panose="020B0503020204020204" pitchFamily="34" charset="0"/>
              </a:defRPr>
            </a:lvl1pPr>
          </a:lstStyle>
          <a:p>
            <a:r>
              <a:rPr lang="en-US" dirty="0"/>
              <a:t>Click to edit Master title style</a:t>
            </a:r>
          </a:p>
        </p:txBody>
      </p:sp>
      <p:sp>
        <p:nvSpPr>
          <p:cNvPr id="4" name="Content Placeholder 3"/>
          <p:cNvSpPr>
            <a:spLocks noGrp="1"/>
          </p:cNvSpPr>
          <p:nvPr>
            <p:ph sz="quarter" idx="10"/>
          </p:nvPr>
        </p:nvSpPr>
        <p:spPr>
          <a:xfrm>
            <a:off x="274802" y="1288066"/>
            <a:ext cx="11887037" cy="4929291"/>
          </a:xfrm>
        </p:spPr>
        <p:txBody>
          <a:bodyPr/>
          <a:lstStyle>
            <a:lvl1pPr>
              <a:defRPr sz="2599">
                <a:solidFill>
                  <a:sysClr val="windowText" lastClr="000000"/>
                </a:solidFill>
                <a:latin typeface="+mn-lt"/>
              </a:defRPr>
            </a:lvl1pPr>
            <a:lvl2pPr>
              <a:defRPr sz="2399">
                <a:solidFill>
                  <a:sysClr val="windowText" lastClr="000000"/>
                </a:solidFill>
              </a:defRPr>
            </a:lvl2pPr>
            <a:lvl3pPr>
              <a:defRPr sz="1999">
                <a:solidFill>
                  <a:sysClr val="windowText" lastClr="000000"/>
                </a:solidFill>
              </a:defRPr>
            </a:lvl3pPr>
            <a:lvl4pPr>
              <a:defRPr sz="1799">
                <a:solidFill>
                  <a:sysClr val="windowText" lastClr="000000"/>
                </a:solidFill>
              </a:defRPr>
            </a:lvl4pPr>
            <a:lvl5pPr>
              <a:defRPr sz="1799">
                <a:solidFill>
                  <a:sysClr val="windowText" lastClr="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231626" y="6389912"/>
            <a:ext cx="1924894" cy="414222"/>
          </a:xfrm>
          <a:prstGeom prst="rect">
            <a:avLst/>
          </a:prstGeom>
          <a:noFill/>
        </p:spPr>
        <p:txBody>
          <a:bodyPr wrap="none" rtlCol="0">
            <a:spAutoFit/>
          </a:bodyPr>
          <a:lstStyle/>
          <a:p>
            <a:pPr>
              <a:defRPr/>
            </a:pPr>
            <a:r>
              <a:rPr lang="en-US" sz="2039" kern="0" dirty="0">
                <a:solidFill>
                  <a:srgbClr val="002060"/>
                </a:solidFill>
              </a:rPr>
              <a:t>Microsoft Azure</a:t>
            </a:r>
          </a:p>
        </p:txBody>
      </p:sp>
      <p:sp>
        <p:nvSpPr>
          <p:cNvPr id="6" name="Slide Number Placeholder 3"/>
          <p:cNvSpPr>
            <a:spLocks noGrp="1"/>
          </p:cNvSpPr>
          <p:nvPr>
            <p:ph type="sldNum" sz="quarter" idx="12"/>
          </p:nvPr>
        </p:nvSpPr>
        <p:spPr>
          <a:xfrm>
            <a:off x="9328894" y="6407701"/>
            <a:ext cx="2798207" cy="372394"/>
          </a:xfrm>
          <a:prstGeom prst="rect">
            <a:avLst/>
          </a:prstGeom>
        </p:spPr>
        <p:txBody>
          <a:bodyPr/>
          <a:lstStyle>
            <a:lvl1pPr>
              <a:defRPr>
                <a:solidFill>
                  <a:srgbClr val="002060"/>
                </a:solidFill>
              </a:defRPr>
            </a:lvl1p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86121163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2" name="Picture 1" descr="body-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spTree>
    <p:extLst>
      <p:ext uri="{BB962C8B-B14F-4D97-AF65-F5344CB8AC3E}">
        <p14:creationId xmlns:p14="http://schemas.microsoft.com/office/powerpoint/2010/main" val="3434847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8E97784-E3E6-405D-A188-BB21A2BFA422}"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44537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97784-E3E6-405D-A188-BB21A2BFA422}"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658434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97784-E3E6-405D-A188-BB21A2BFA422}"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3189733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97784-E3E6-405D-A188-BB21A2BFA422}"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23617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97784-E3E6-405D-A188-BB21A2BFA422}" type="datetimeFigureOut">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224846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97784-E3E6-405D-A188-BB21A2BFA422}" type="datetimeFigureOut">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565899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97784-E3E6-405D-A188-BB21A2BFA422}" type="datetimeFigureOut">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09227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F8E97784-E3E6-405D-A188-BB21A2BFA422}"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705432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F8E97784-E3E6-405D-A188-BB21A2BFA422}"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3859316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97784-E3E6-405D-A188-BB21A2BFA422}"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901057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97784-E3E6-405D-A188-BB21A2BFA422}"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21269323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067880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3840741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078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48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29346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28607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09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63178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136344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02852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738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788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744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308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84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504313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2140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Accent Color 2">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4519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95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327676048"/>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2.13345E-6 L 1.62369E-6 2.13345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2.09714E-6 L -4.54174E-6 -2.09714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85390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2.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3.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image" Target="../media/image1.emf"/><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807344856"/>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621"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F8E97784-E3E6-405D-A188-BB21A2BFA422}" type="datetimeFigureOut">
              <a:rPr lang="en-US" smtClean="0"/>
              <a:t>9/23/2017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9553DE1E-725A-4079-ADE7-6C8DF8549E49}" type="slidenum">
              <a:rPr lang="en-US" smtClean="0"/>
              <a:t>‹#›</a:t>
            </a:fld>
            <a:endParaRPr lang="en-US"/>
          </a:p>
        </p:txBody>
      </p:sp>
    </p:spTree>
    <p:extLst>
      <p:ext uri="{BB962C8B-B14F-4D97-AF65-F5344CB8AC3E}">
        <p14:creationId xmlns:p14="http://schemas.microsoft.com/office/powerpoint/2010/main" val="3904554876"/>
      </p:ext>
    </p:extLst>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4116191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 id="2147484620"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1.png"/><Relationship Id="rId4" Type="http://schemas.openxmlformats.org/officeDocument/2006/relationships/hyperlink" Target="https://hub.docker.com/r/microsoft/dot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ka.ms/aspnetcore-docker-workflow"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6141" y="1394165"/>
            <a:ext cx="9143936" cy="1828786"/>
          </a:xfrm>
        </p:spPr>
        <p:txBody>
          <a:bodyPr/>
          <a:lstStyle/>
          <a:p>
            <a:r>
              <a:rPr lang="en-US" dirty="0"/>
              <a:t>.NET Core Microservices</a:t>
            </a:r>
          </a:p>
        </p:txBody>
      </p:sp>
      <p:sp>
        <p:nvSpPr>
          <p:cNvPr id="6" name="Text Placeholder 4"/>
          <p:cNvSpPr>
            <a:spLocks noGrp="1"/>
          </p:cNvSpPr>
          <p:nvPr>
            <p:ph type="body" sz="quarter" idx="12"/>
          </p:nvPr>
        </p:nvSpPr>
        <p:spPr>
          <a:xfrm>
            <a:off x="457580" y="3497262"/>
            <a:ext cx="4572000" cy="1676400"/>
          </a:xfrm>
        </p:spPr>
        <p:txBody>
          <a:bodyPr/>
          <a:lstStyle/>
          <a:p>
            <a:r>
              <a:rPr lang="en-US" dirty="0"/>
              <a:t>Speaker Name</a:t>
            </a:r>
            <a:endParaRPr lang="en-US" sz="2800"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58" y="2674311"/>
            <a:ext cx="11889564" cy="917575"/>
          </a:xfrm>
        </p:spPr>
        <p:txBody>
          <a:bodyPr/>
          <a:lstStyle/>
          <a:p>
            <a:r>
              <a:rPr lang="en-US" dirty="0"/>
              <a:t>Docker and .NET Core</a:t>
            </a:r>
          </a:p>
        </p:txBody>
      </p:sp>
    </p:spTree>
    <p:extLst>
      <p:ext uri="{BB962C8B-B14F-4D97-AF65-F5344CB8AC3E}">
        <p14:creationId xmlns:p14="http://schemas.microsoft.com/office/powerpoint/2010/main" val="7940662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667543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a:xfrm>
            <a:off x="61118" y="75701"/>
            <a:ext cx="6553200" cy="1015663"/>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Segoe UI Light"/>
                <a:ea typeface="+mn-ea"/>
                <a:cs typeface="+mn-cs"/>
              </a:rPr>
              <a:t>Docker and .NET</a:t>
            </a:r>
          </a:p>
        </p:txBody>
      </p:sp>
      <p:sp>
        <p:nvSpPr>
          <p:cNvPr id="7" name="Rectangle 6"/>
          <p:cNvSpPr/>
          <p:nvPr/>
        </p:nvSpPr>
        <p:spPr>
          <a:xfrm>
            <a:off x="731837" y="1741994"/>
            <a:ext cx="5638800" cy="2677656"/>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rPr>
              <a:t>.NET Core </a:t>
            </a: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Docker 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   </a:t>
            </a:r>
            <a:r>
              <a:rPr lang="en-US" sz="2800" dirty="0">
                <a:solidFill>
                  <a:srgbClr val="FFFFFF"/>
                </a:solidFill>
                <a:latin typeface="Segoe UI Light"/>
                <a:cs typeface="Times New Roman" panose="02020603050405020304" pitchFamily="18" charset="0"/>
              </a:rPr>
              <a:t>xPlat. (Linux &amp; Windows)</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endParaRP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rPr>
              <a:t>.NET Framework </a:t>
            </a: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   Windows only</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51037" y="5326062"/>
            <a:ext cx="3096241" cy="1343253"/>
          </a:xfrm>
          <a:prstGeom prst="rect">
            <a:avLst/>
          </a:prstGeom>
        </p:spPr>
      </p:pic>
      <p:sp>
        <p:nvSpPr>
          <p:cNvPr id="2" name="Rectangle 1"/>
          <p:cNvSpPr/>
          <p:nvPr/>
        </p:nvSpPr>
        <p:spPr>
          <a:xfrm>
            <a:off x="1874837" y="4956730"/>
            <a:ext cx="2076402"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rPr>
              <a:t>See at </a:t>
            </a:r>
            <a:r>
              <a:rPr kumimoji="0" lang="en-US" sz="1800" b="0" i="0" u="none" strike="noStrike" kern="1200" cap="none" spc="0" normalizeH="0" baseline="0" noProof="0" dirty="0">
                <a:ln>
                  <a:noFill/>
                </a:ln>
                <a:solidFill>
                  <a:srgbClr val="FFFFFF"/>
                </a:solidFill>
                <a:effectLst/>
                <a:uLnTx/>
                <a:uFillTx/>
                <a:latin typeface="Segoe UI"/>
                <a:ea typeface="+mn-ea"/>
                <a:cs typeface="Times New Roman" panose="02020603050405020304" pitchFamily="18" charset="0"/>
                <a:hlinkClick r:id="rId4"/>
              </a:rPr>
              <a:t>Docker Hub</a:t>
            </a: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8" name="Picture 4" descr="Image result for dock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037" y="1427647"/>
            <a:ext cx="46482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pbs.twimg.com/media/CnSOGGzUIAAaD2N.jpg:large"/>
          <p:cNvPicPr>
            <a:picLocks noChangeAspect="1" noChangeArrowheads="1"/>
          </p:cNvPicPr>
          <p:nvPr/>
        </p:nvPicPr>
        <p:blipFill rotWithShape="1">
          <a:blip r:embed="rId6">
            <a:extLst>
              <a:ext uri="{28A0092B-C50C-407E-A947-70E740481C1C}">
                <a14:useLocalDpi xmlns:a14="http://schemas.microsoft.com/office/drawing/2010/main" val="0"/>
              </a:ext>
            </a:extLst>
          </a:blip>
          <a:srcRect l="13782" t="2612" r="58311" b="59304"/>
          <a:stretch/>
        </p:blipFill>
        <p:spPr bwMode="auto">
          <a:xfrm>
            <a:off x="7818437" y="1820862"/>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93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bwMode="auto">
          <a:xfrm>
            <a:off x="914775" y="388336"/>
            <a:ext cx="10698363" cy="5852096"/>
          </a:xfrm>
          <a:prstGeom prst="rect">
            <a:avLst/>
          </a:prstGeom>
        </p:spPr>
      </p:pic>
    </p:spTree>
    <p:extLst>
      <p:ext uri="{BB962C8B-B14F-4D97-AF65-F5344CB8AC3E}">
        <p14:creationId xmlns:p14="http://schemas.microsoft.com/office/powerpoint/2010/main" val="781870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B7991C4-309F-49BB-A1B6-F532218A8D84}"/>
              </a:ext>
            </a:extLst>
          </p:cNvPr>
          <p:cNvSpPr>
            <a:spLocks noGrp="1"/>
          </p:cNvSpPr>
          <p:nvPr>
            <p:ph type="body" sz="quarter" idx="10"/>
          </p:nvPr>
        </p:nvSpPr>
        <p:spPr>
          <a:xfrm>
            <a:off x="274638" y="1212850"/>
            <a:ext cx="11887200" cy="5539978"/>
          </a:xfrm>
        </p:spPr>
        <p:txBody>
          <a:bodyPr/>
          <a:lstStyle/>
          <a:p>
            <a:r>
              <a:rPr lang="en-US" dirty="0"/>
              <a:t>dotnet (1.64GB)</a:t>
            </a:r>
          </a:p>
          <a:p>
            <a:pPr lvl="1"/>
            <a:r>
              <a:rPr lang="en-US" dirty="0"/>
              <a:t>Official images for .NET Core for Linux and Windows Server 2016 Nano Server</a:t>
            </a:r>
          </a:p>
          <a:p>
            <a:r>
              <a:rPr lang="en-US" dirty="0" err="1"/>
              <a:t>aspnetcore</a:t>
            </a:r>
            <a:r>
              <a:rPr lang="en-US" dirty="0"/>
              <a:t> (280MB)</a:t>
            </a:r>
          </a:p>
          <a:p>
            <a:pPr lvl="1"/>
            <a:r>
              <a:rPr lang="en-US" dirty="0"/>
              <a:t>Optimized runtime image</a:t>
            </a:r>
          </a:p>
          <a:p>
            <a:pPr lvl="1"/>
            <a:r>
              <a:rPr lang="en-US" dirty="0"/>
              <a:t>Contains only what you need to </a:t>
            </a:r>
            <a:r>
              <a:rPr lang="en-US" b="1" dirty="0"/>
              <a:t>run</a:t>
            </a:r>
            <a:r>
              <a:rPr lang="en-US" dirty="0"/>
              <a:t> your ASP.NET Core application</a:t>
            </a:r>
          </a:p>
          <a:p>
            <a:r>
              <a:rPr lang="en-US" dirty="0" err="1"/>
              <a:t>aspnetcore</a:t>
            </a:r>
            <a:r>
              <a:rPr lang="en-US" dirty="0"/>
              <a:t>-build (1.85GB)</a:t>
            </a:r>
          </a:p>
          <a:p>
            <a:pPr lvl="1"/>
            <a:r>
              <a:rPr lang="en-US" dirty="0"/>
              <a:t>Contains tools and SDKs to </a:t>
            </a:r>
            <a:r>
              <a:rPr lang="en-US" b="1" dirty="0"/>
              <a:t>build</a:t>
            </a:r>
            <a:r>
              <a:rPr lang="en-US" dirty="0"/>
              <a:t> your applications</a:t>
            </a:r>
          </a:p>
          <a:p>
            <a:pPr lvl="1"/>
            <a:r>
              <a:rPr lang="en-US" dirty="0"/>
              <a:t>.NET Core, ASP.NET SDK, NPM, Bower, Gulp</a:t>
            </a:r>
          </a:p>
          <a:p>
            <a:r>
              <a:rPr lang="en-US" dirty="0"/>
              <a:t>dotnet-samples (219MB)</a:t>
            </a:r>
          </a:p>
          <a:p>
            <a:pPr lvl="1"/>
            <a:r>
              <a:rPr lang="en-US" dirty="0"/>
              <a:t>Contains several Docker sample images, useful as best practice patterns and starting templates for your own Docker images</a:t>
            </a:r>
          </a:p>
        </p:txBody>
      </p:sp>
      <p:sp>
        <p:nvSpPr>
          <p:cNvPr id="4" name="Title 3">
            <a:extLst>
              <a:ext uri="{FF2B5EF4-FFF2-40B4-BE49-F238E27FC236}">
                <a16:creationId xmlns:a16="http://schemas.microsoft.com/office/drawing/2014/main" id="{007DD6C8-66B4-464A-A517-6C2AFA35B580}"/>
              </a:ext>
            </a:extLst>
          </p:cNvPr>
          <p:cNvSpPr>
            <a:spLocks noGrp="1"/>
          </p:cNvSpPr>
          <p:nvPr>
            <p:ph type="title"/>
          </p:nvPr>
        </p:nvSpPr>
        <p:spPr/>
        <p:txBody>
          <a:bodyPr/>
          <a:lstStyle/>
          <a:p>
            <a:r>
              <a:rPr lang="en-US" dirty="0"/>
              <a:t>.NET Core Docker Images</a:t>
            </a:r>
          </a:p>
        </p:txBody>
      </p:sp>
    </p:spTree>
    <p:extLst>
      <p:ext uri="{BB962C8B-B14F-4D97-AF65-F5344CB8AC3E}">
        <p14:creationId xmlns:p14="http://schemas.microsoft.com/office/powerpoint/2010/main" val="35196761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125677"/>
            <a:ext cx="11064183" cy="2179058"/>
          </a:xfrm>
        </p:spPr>
        <p:txBody>
          <a:bodyPr/>
          <a:lstStyle/>
          <a:p>
            <a:r>
              <a:rPr lang="en-US" dirty="0"/>
              <a:t>Demo: .NET Core on Docker</a:t>
            </a:r>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84627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1ABAE8D0-F500-4E16-BD14-0D069E855C40}"/>
              </a:ext>
            </a:extLst>
          </p:cNvPr>
          <p:cNvPicPr>
            <a:picLocks noChangeAspect="1"/>
          </p:cNvPicPr>
          <p:nvPr/>
        </p:nvPicPr>
        <p:blipFill>
          <a:blip r:embed="rId3"/>
          <a:stretch>
            <a:fillRect/>
          </a:stretch>
        </p:blipFill>
        <p:spPr>
          <a:xfrm>
            <a:off x="0" y="-53366"/>
            <a:ext cx="12436475" cy="6019481"/>
          </a:xfrm>
          <a:prstGeom prst="rect">
            <a:avLst/>
          </a:prstGeom>
        </p:spPr>
      </p:pic>
      <p:sp>
        <p:nvSpPr>
          <p:cNvPr id="6" name="TextBox 5">
            <a:extLst>
              <a:ext uri="{FF2B5EF4-FFF2-40B4-BE49-F238E27FC236}">
                <a16:creationId xmlns:a16="http://schemas.microsoft.com/office/drawing/2014/main" id="{285442CC-58E6-4242-A573-1C3F27CEEC46}"/>
              </a:ext>
            </a:extLst>
          </p:cNvPr>
          <p:cNvSpPr txBox="1"/>
          <p:nvPr/>
        </p:nvSpPr>
        <p:spPr>
          <a:xfrm>
            <a:off x="1082311" y="6057554"/>
            <a:ext cx="10271851" cy="794064"/>
          </a:xfrm>
          <a:prstGeom prst="rect">
            <a:avLst/>
          </a:prstGeom>
          <a:noFill/>
          <a:ln>
            <a:solidFill>
              <a:schemeClr val="bg1"/>
            </a:solidFill>
          </a:ln>
        </p:spPr>
        <p:txBody>
          <a:bodyPr wrap="none" lIns="182880" tIns="146304" rIns="182880" bIns="146304" rtlCol="0">
            <a:spAutoFit/>
          </a:bodyPr>
          <a:lstStyle/>
          <a:p>
            <a:pPr>
              <a:lnSpc>
                <a:spcPct val="90000"/>
              </a:lnSpc>
              <a:spcAft>
                <a:spcPts val="600"/>
              </a:spcAft>
            </a:pPr>
            <a:r>
              <a:rPr lang="en-US" sz="3600" dirty="0">
                <a:solidFill>
                  <a:schemeClr val="bg1"/>
                </a:solidFill>
              </a:rPr>
              <a:t>https://www.microsoft.com/net/core#dockercmd</a:t>
            </a:r>
          </a:p>
        </p:txBody>
      </p:sp>
    </p:spTree>
    <p:extLst>
      <p:ext uri="{BB962C8B-B14F-4D97-AF65-F5344CB8AC3E}">
        <p14:creationId xmlns:p14="http://schemas.microsoft.com/office/powerpoint/2010/main" val="8020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B0B81A7F-3F8E-4030-AF6C-4610F4DBD4E2}"/>
              </a:ext>
            </a:extLst>
          </p:cNvPr>
          <p:cNvPicPr>
            <a:picLocks noChangeAspect="1"/>
          </p:cNvPicPr>
          <p:nvPr/>
        </p:nvPicPr>
        <p:blipFill>
          <a:blip r:embed="rId3"/>
          <a:stretch>
            <a:fillRect/>
          </a:stretch>
        </p:blipFill>
        <p:spPr>
          <a:xfrm>
            <a:off x="325014" y="0"/>
            <a:ext cx="11786447" cy="6994525"/>
          </a:xfrm>
          <a:prstGeom prst="rect">
            <a:avLst/>
          </a:prstGeom>
        </p:spPr>
      </p:pic>
    </p:spTree>
    <p:extLst>
      <p:ext uri="{BB962C8B-B14F-4D97-AF65-F5344CB8AC3E}">
        <p14:creationId xmlns:p14="http://schemas.microsoft.com/office/powerpoint/2010/main" val="38817542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D59105F9-3F18-4355-9B5F-20AF688A69DC}"/>
              </a:ext>
            </a:extLst>
          </p:cNvPr>
          <p:cNvPicPr>
            <a:picLocks noChangeAspect="1"/>
          </p:cNvPicPr>
          <p:nvPr/>
        </p:nvPicPr>
        <p:blipFill>
          <a:blip r:embed="rId3"/>
          <a:stretch>
            <a:fillRect/>
          </a:stretch>
        </p:blipFill>
        <p:spPr>
          <a:xfrm>
            <a:off x="1912336" y="710811"/>
            <a:ext cx="8611802" cy="5572903"/>
          </a:xfrm>
          <a:prstGeom prst="rect">
            <a:avLst/>
          </a:prstGeom>
        </p:spPr>
      </p:pic>
    </p:spTree>
    <p:extLst>
      <p:ext uri="{BB962C8B-B14F-4D97-AF65-F5344CB8AC3E}">
        <p14:creationId xmlns:p14="http://schemas.microsoft.com/office/powerpoint/2010/main" val="4530878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125677"/>
            <a:ext cx="11064183" cy="2179058"/>
          </a:xfrm>
        </p:spPr>
        <p:txBody>
          <a:bodyPr/>
          <a:lstStyle/>
          <a:p>
            <a:r>
              <a:rPr lang="en-US" dirty="0"/>
              <a:t>Demo: </a:t>
            </a:r>
            <a:br>
              <a:rPr lang="en-US" dirty="0"/>
            </a:br>
            <a:r>
              <a:rPr lang="en-US" dirty="0"/>
              <a:t>Visual Studio Docker Tools</a:t>
            </a:r>
          </a:p>
        </p:txBody>
      </p:sp>
      <p:sp>
        <p:nvSpPr>
          <p:cNvPr id="3" name="Text Placeholder 2"/>
          <p:cNvSpPr>
            <a:spLocks noGrp="1"/>
          </p:cNvSpPr>
          <p:nvPr>
            <p:ph type="body" sz="quarter" idx="12"/>
          </p:nvPr>
        </p:nvSpPr>
        <p:spPr>
          <a:xfrm>
            <a:off x="274638" y="4678817"/>
            <a:ext cx="10058401" cy="738664"/>
          </a:xfrm>
        </p:spPr>
        <p:txBody>
          <a:bodyPr/>
          <a:lstStyle/>
          <a:p>
            <a:endParaRPr lang="en-US"/>
          </a:p>
        </p:txBody>
      </p:sp>
    </p:spTree>
    <p:extLst>
      <p:ext uri="{BB962C8B-B14F-4D97-AF65-F5344CB8AC3E}">
        <p14:creationId xmlns:p14="http://schemas.microsoft.com/office/powerpoint/2010/main" val="113133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37" y="1119848"/>
            <a:ext cx="11064183" cy="3176254"/>
          </a:xfrm>
        </p:spPr>
        <p:txBody>
          <a:bodyPr/>
          <a:lstStyle/>
          <a:p>
            <a:r>
              <a:rPr lang="en-US" dirty="0"/>
              <a:t>Lab: </a:t>
            </a:r>
            <a:br>
              <a:rPr lang="en-US" dirty="0"/>
            </a:br>
            <a:r>
              <a:rPr lang="en-US" dirty="0"/>
              <a:t>Development workflow for Docker apps</a:t>
            </a:r>
          </a:p>
        </p:txBody>
      </p:sp>
      <p:sp>
        <p:nvSpPr>
          <p:cNvPr id="3" name="Text Placeholder 2"/>
          <p:cNvSpPr>
            <a:spLocks noGrp="1"/>
          </p:cNvSpPr>
          <p:nvPr>
            <p:ph type="body" sz="quarter" idx="12"/>
          </p:nvPr>
        </p:nvSpPr>
        <p:spPr>
          <a:xfrm>
            <a:off x="277597" y="5417481"/>
            <a:ext cx="10058401" cy="738664"/>
          </a:xfrm>
        </p:spPr>
        <p:txBody>
          <a:bodyPr/>
          <a:lstStyle/>
          <a:p>
            <a:r>
              <a:rPr lang="en-US" dirty="0">
                <a:hlinkClick r:id="rId3"/>
              </a:rPr>
              <a:t>https://aka.ms/aspnetcore-docker-workflow</a:t>
            </a:r>
            <a:r>
              <a:rPr lang="en-US" dirty="0"/>
              <a:t> </a:t>
            </a:r>
          </a:p>
        </p:txBody>
      </p:sp>
    </p:spTree>
    <p:extLst>
      <p:ext uri="{BB962C8B-B14F-4D97-AF65-F5344CB8AC3E}">
        <p14:creationId xmlns:p14="http://schemas.microsoft.com/office/powerpoint/2010/main" val="2208601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458" y="2674311"/>
            <a:ext cx="11889564" cy="917575"/>
          </a:xfrm>
        </p:spPr>
        <p:txBody>
          <a:bodyPr/>
          <a:lstStyle/>
          <a:p>
            <a:r>
              <a:rPr lang="en-US"/>
              <a:t>Introduction to </a:t>
            </a:r>
            <a:r>
              <a:rPr lang="en-US" dirty="0"/>
              <a:t>Docker</a:t>
            </a:r>
          </a:p>
        </p:txBody>
      </p:sp>
    </p:spTree>
    <p:extLst>
      <p:ext uri="{BB962C8B-B14F-4D97-AF65-F5344CB8AC3E}">
        <p14:creationId xmlns:p14="http://schemas.microsoft.com/office/powerpoint/2010/main" val="41163284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dock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237" y="1091364"/>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0" y="0"/>
            <a:ext cx="698023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3" name="Rectangle 2"/>
          <p:cNvSpPr/>
          <p:nvPr/>
        </p:nvSpPr>
        <p:spPr>
          <a:xfrm>
            <a:off x="61118" y="75701"/>
            <a:ext cx="6553200" cy="1015663"/>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Segoe UI Light"/>
                <a:ea typeface="+mn-ea"/>
                <a:cs typeface="+mn-cs"/>
              </a:rPr>
              <a:t>Docker Containers</a:t>
            </a:r>
          </a:p>
        </p:txBody>
      </p:sp>
      <p:sp>
        <p:nvSpPr>
          <p:cNvPr id="6" name="Rectangle 5"/>
          <p:cNvSpPr/>
          <p:nvPr/>
        </p:nvSpPr>
        <p:spPr>
          <a:xfrm>
            <a:off x="579437" y="1211262"/>
            <a:ext cx="5334000" cy="2677656"/>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rPr>
              <a:t>Docker helps automating the deployment of applications as portable, self-sufficient containers that can run on any cloud or on-premises. </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Segoe UI Light"/>
              <a:ea typeface="+mn-ea"/>
              <a:cs typeface="Times New Roman" panose="02020603050405020304" pitchFamily="18" charset="0"/>
            </a:endParaRPr>
          </a:p>
        </p:txBody>
      </p:sp>
      <p:pic>
        <p:nvPicPr>
          <p:cNvPr id="7" name="Picture 2" descr="Image result for windows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47237" y="4335462"/>
            <a:ext cx="1491259" cy="14912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Linux logo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47037" y="4488690"/>
            <a:ext cx="1066800" cy="125260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6702" y="3649655"/>
            <a:ext cx="3561809"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No more: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“It works in my dev machine!...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Why not in production?”</a:t>
            </a:r>
          </a:p>
        </p:txBody>
      </p:sp>
      <p:sp>
        <p:nvSpPr>
          <p:cNvPr id="10" name="Rectangle 9"/>
          <p:cNvSpPr/>
          <p:nvPr/>
        </p:nvSpPr>
        <p:spPr>
          <a:xfrm>
            <a:off x="1646237" y="5684720"/>
            <a:ext cx="3866443"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Key words about WHY Docker?</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Dependencies (self-sufficient)</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Deployment</a:t>
            </a:r>
          </a:p>
        </p:txBody>
      </p:sp>
      <p:sp>
        <p:nvSpPr>
          <p:cNvPr id="11" name="Rectangle 10"/>
          <p:cNvSpPr/>
          <p:nvPr/>
        </p:nvSpPr>
        <p:spPr>
          <a:xfrm>
            <a:off x="3471151" y="4426058"/>
            <a:ext cx="3677527" cy="1015663"/>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Now it is: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“If it works in Docker, it works in production”</a:t>
            </a:r>
          </a:p>
        </p:txBody>
      </p:sp>
      <p:sp>
        <p:nvSpPr>
          <p:cNvPr id="5" name="Arrow: Curved Right 4"/>
          <p:cNvSpPr/>
          <p:nvPr/>
        </p:nvSpPr>
        <p:spPr bwMode="auto">
          <a:xfrm rot="18687639">
            <a:off x="2844140" y="4654689"/>
            <a:ext cx="444697" cy="838200"/>
          </a:xfrm>
          <a:prstGeom prst="curved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9267364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28054"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solidFill>
                <a:srgbClr val="FFFFFF"/>
              </a:solidFill>
              <a:effectLst/>
              <a:uLnTx/>
              <a:uFillTx/>
              <a:latin typeface="Segoe UI"/>
              <a:ea typeface="+mn-ea"/>
              <a:cs typeface="Segoe UI Light" pitchFamily="34" charset="0"/>
            </a:endParaRPr>
          </a:p>
        </p:txBody>
      </p:sp>
      <p:sp>
        <p:nvSpPr>
          <p:cNvPr id="8" name="Rectangle 7"/>
          <p:cNvSpPr/>
          <p:nvPr/>
        </p:nvSpPr>
        <p:spPr>
          <a:xfrm>
            <a:off x="1028054"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a:ea typeface="+mn-ea"/>
                <a:cs typeface="Segoe UI Light" pitchFamily="34" charset="0"/>
              </a:rPr>
              <a:t> </a:t>
            </a:r>
          </a:p>
        </p:txBody>
      </p:sp>
      <p:sp>
        <p:nvSpPr>
          <p:cNvPr id="9" name="Rectangle 8"/>
          <p:cNvSpPr/>
          <p:nvPr/>
        </p:nvSpPr>
        <p:spPr>
          <a:xfrm>
            <a:off x="1024897" y="3258114"/>
            <a:ext cx="4727597" cy="806625"/>
          </a:xfrm>
          <a:prstGeom prst="rect">
            <a:avLst/>
          </a:prstGeom>
          <a:solidFill>
            <a:srgbClr val="F0E9E2"/>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10" name="Rectangle 9"/>
          <p:cNvSpPr/>
          <p:nvPr/>
        </p:nvSpPr>
        <p:spPr>
          <a:xfrm>
            <a:off x="2515559" y="4942447"/>
            <a:ext cx="1744945" cy="406265"/>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Infrastructure</a:t>
            </a:r>
          </a:p>
        </p:txBody>
      </p:sp>
      <p:sp>
        <p:nvSpPr>
          <p:cNvPr id="11" name="Rectangle 10"/>
          <p:cNvSpPr/>
          <p:nvPr/>
        </p:nvSpPr>
        <p:spPr>
          <a:xfrm>
            <a:off x="6673636" y="3258113"/>
            <a:ext cx="4727597" cy="806625"/>
          </a:xfrm>
          <a:prstGeom prst="rect">
            <a:avLst/>
          </a:prstGeom>
          <a:solidFill>
            <a:srgbClr val="61AEFF"/>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a:ea typeface="+mn-ea"/>
                <a:cs typeface="Segoe UI Light" pitchFamily="34" charset="0"/>
              </a:rPr>
              <a:t> </a:t>
            </a:r>
          </a:p>
        </p:txBody>
      </p:sp>
      <p:sp>
        <p:nvSpPr>
          <p:cNvPr id="15" name="Rectangle 14"/>
          <p:cNvSpPr/>
          <p:nvPr/>
        </p:nvSpPr>
        <p:spPr>
          <a:xfrm>
            <a:off x="1024898" y="1931576"/>
            <a:ext cx="1444410" cy="1274170"/>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17" name="Rectangle 16"/>
          <p:cNvSpPr/>
          <p:nvPr/>
        </p:nvSpPr>
        <p:spPr>
          <a:xfrm>
            <a:off x="6673636"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Segoe UI"/>
                <a:ea typeface="+mn-ea"/>
                <a:cs typeface="Segoe UI Light" pitchFamily="34" charset="0"/>
              </a:rPr>
              <a:t> </a:t>
            </a:r>
          </a:p>
        </p:txBody>
      </p:sp>
      <p:sp>
        <p:nvSpPr>
          <p:cNvPr id="18" name="Rectangle 17"/>
          <p:cNvSpPr/>
          <p:nvPr/>
        </p:nvSpPr>
        <p:spPr>
          <a:xfrm>
            <a:off x="8114889" y="4942447"/>
            <a:ext cx="1744945" cy="406265"/>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Infrastructure</a:t>
            </a:r>
          </a:p>
        </p:txBody>
      </p:sp>
      <p:sp>
        <p:nvSpPr>
          <p:cNvPr id="19" name="Rectangle 18"/>
          <p:cNvSpPr/>
          <p:nvPr/>
        </p:nvSpPr>
        <p:spPr>
          <a:xfrm>
            <a:off x="6673636"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solidFill>
                <a:srgbClr val="FFFFFF"/>
              </a:solidFill>
              <a:effectLst/>
              <a:uLnTx/>
              <a:uFillTx/>
              <a:latin typeface="Segoe UI"/>
              <a:ea typeface="+mn-ea"/>
              <a:cs typeface="Segoe UI Light" pitchFamily="34" charset="0"/>
            </a:endParaRPr>
          </a:p>
        </p:txBody>
      </p:sp>
      <p:sp>
        <p:nvSpPr>
          <p:cNvPr id="20" name="Rectangle 19"/>
          <p:cNvSpPr/>
          <p:nvPr/>
        </p:nvSpPr>
        <p:spPr>
          <a:xfrm>
            <a:off x="2665828" y="1931576"/>
            <a:ext cx="1444410" cy="1274170"/>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1" name="Rectangle 20"/>
          <p:cNvSpPr/>
          <p:nvPr/>
        </p:nvSpPr>
        <p:spPr>
          <a:xfrm>
            <a:off x="4306758" y="1931576"/>
            <a:ext cx="1444410" cy="1274170"/>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2" name="Rectangle 21"/>
          <p:cNvSpPr/>
          <p:nvPr/>
        </p:nvSpPr>
        <p:spPr>
          <a:xfrm>
            <a:off x="1024898" y="1465514"/>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3" name="Rectangle 22"/>
          <p:cNvSpPr/>
          <p:nvPr/>
        </p:nvSpPr>
        <p:spPr>
          <a:xfrm>
            <a:off x="2665828" y="1465514"/>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4" name="Rectangle 23"/>
          <p:cNvSpPr/>
          <p:nvPr/>
        </p:nvSpPr>
        <p:spPr>
          <a:xfrm>
            <a:off x="4306758" y="1465514"/>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5" name="Rectangle 24"/>
          <p:cNvSpPr/>
          <p:nvPr/>
        </p:nvSpPr>
        <p:spPr>
          <a:xfrm>
            <a:off x="1024898" y="999453"/>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6" name="Rectangle 25"/>
          <p:cNvSpPr/>
          <p:nvPr/>
        </p:nvSpPr>
        <p:spPr>
          <a:xfrm>
            <a:off x="2665828" y="999453"/>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27" name="Rectangle 26"/>
          <p:cNvSpPr/>
          <p:nvPr/>
        </p:nvSpPr>
        <p:spPr>
          <a:xfrm>
            <a:off x="4306758" y="999453"/>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34" name="Rectangle 33"/>
          <p:cNvSpPr/>
          <p:nvPr/>
        </p:nvSpPr>
        <p:spPr>
          <a:xfrm>
            <a:off x="1024898" y="431642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Host Operating System</a:t>
            </a:r>
          </a:p>
        </p:txBody>
      </p:sp>
      <p:sp>
        <p:nvSpPr>
          <p:cNvPr id="35" name="Rectangle 34"/>
          <p:cNvSpPr/>
          <p:nvPr/>
        </p:nvSpPr>
        <p:spPr>
          <a:xfrm>
            <a:off x="1024897" y="3450471"/>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ysClr val="windowText" lastClr="000000"/>
                </a:solidFill>
                <a:effectLst/>
                <a:uLnTx/>
                <a:uFillTx/>
                <a:latin typeface="Segoe UI"/>
                <a:ea typeface="ＭＳ Ｐゴシック" charset="0"/>
                <a:cs typeface="Segoe UI Light" pitchFamily="34" charset="0"/>
              </a:rPr>
              <a:t>Hypervisor</a:t>
            </a:r>
          </a:p>
        </p:txBody>
      </p:sp>
      <p:sp>
        <p:nvSpPr>
          <p:cNvPr id="36" name="Rectangle 35"/>
          <p:cNvSpPr/>
          <p:nvPr/>
        </p:nvSpPr>
        <p:spPr>
          <a:xfrm>
            <a:off x="1024898" y="235277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Guest OS</a:t>
            </a:r>
          </a:p>
        </p:txBody>
      </p:sp>
      <p:sp>
        <p:nvSpPr>
          <p:cNvPr id="37" name="Rectangle 36"/>
          <p:cNvSpPr/>
          <p:nvPr/>
        </p:nvSpPr>
        <p:spPr>
          <a:xfrm>
            <a:off x="1024898" y="1501599"/>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38" name="Rectangle 37"/>
          <p:cNvSpPr/>
          <p:nvPr/>
        </p:nvSpPr>
        <p:spPr>
          <a:xfrm>
            <a:off x="1024898" y="103004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1</a:t>
            </a:r>
          </a:p>
        </p:txBody>
      </p:sp>
      <p:sp>
        <p:nvSpPr>
          <p:cNvPr id="39" name="Rectangle 38"/>
          <p:cNvSpPr/>
          <p:nvPr/>
        </p:nvSpPr>
        <p:spPr>
          <a:xfrm>
            <a:off x="2662084" y="2347222"/>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Guest OS</a:t>
            </a:r>
          </a:p>
        </p:txBody>
      </p:sp>
      <p:sp>
        <p:nvSpPr>
          <p:cNvPr id="40" name="Rectangle 39"/>
          <p:cNvSpPr/>
          <p:nvPr/>
        </p:nvSpPr>
        <p:spPr>
          <a:xfrm>
            <a:off x="2662084" y="14851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41" name="Rectangle 40"/>
          <p:cNvSpPr/>
          <p:nvPr/>
        </p:nvSpPr>
        <p:spPr>
          <a:xfrm>
            <a:off x="2662084" y="101363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2</a:t>
            </a:r>
          </a:p>
        </p:txBody>
      </p:sp>
      <p:sp>
        <p:nvSpPr>
          <p:cNvPr id="42" name="Rectangle 41"/>
          <p:cNvSpPr/>
          <p:nvPr/>
        </p:nvSpPr>
        <p:spPr>
          <a:xfrm>
            <a:off x="4299270" y="234188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Guest OS</a:t>
            </a:r>
          </a:p>
        </p:txBody>
      </p:sp>
      <p:sp>
        <p:nvSpPr>
          <p:cNvPr id="43" name="Rectangle 42"/>
          <p:cNvSpPr/>
          <p:nvPr/>
        </p:nvSpPr>
        <p:spPr>
          <a:xfrm>
            <a:off x="4306758" y="147442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44" name="Rectangle 43"/>
          <p:cNvSpPr/>
          <p:nvPr/>
        </p:nvSpPr>
        <p:spPr>
          <a:xfrm>
            <a:off x="4306758" y="100287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3</a:t>
            </a:r>
          </a:p>
        </p:txBody>
      </p:sp>
      <p:sp>
        <p:nvSpPr>
          <p:cNvPr id="45" name="Rectangle 44"/>
          <p:cNvSpPr/>
          <p:nvPr/>
        </p:nvSpPr>
        <p:spPr>
          <a:xfrm>
            <a:off x="6673636" y="2797361"/>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6" name="Rectangle 45"/>
          <p:cNvSpPr/>
          <p:nvPr/>
        </p:nvSpPr>
        <p:spPr>
          <a:xfrm>
            <a:off x="8314567" y="2797361"/>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7" name="Rectangle 46"/>
          <p:cNvSpPr/>
          <p:nvPr/>
        </p:nvSpPr>
        <p:spPr>
          <a:xfrm>
            <a:off x="9955497" y="2797361"/>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8" name="Rectangle 47"/>
          <p:cNvSpPr/>
          <p:nvPr/>
        </p:nvSpPr>
        <p:spPr>
          <a:xfrm>
            <a:off x="6673636" y="2331300"/>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49" name="Rectangle 48"/>
          <p:cNvSpPr/>
          <p:nvPr/>
        </p:nvSpPr>
        <p:spPr>
          <a:xfrm>
            <a:off x="8314567" y="2331300"/>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50" name="Rectangle 49"/>
          <p:cNvSpPr/>
          <p:nvPr/>
        </p:nvSpPr>
        <p:spPr>
          <a:xfrm>
            <a:off x="9955497" y="2331300"/>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Light" pitchFamily="34" charset="0"/>
            </a:endParaRPr>
          </a:p>
        </p:txBody>
      </p:sp>
      <p:sp>
        <p:nvSpPr>
          <p:cNvPr id="51" name="Rectangle 50"/>
          <p:cNvSpPr/>
          <p:nvPr/>
        </p:nvSpPr>
        <p:spPr>
          <a:xfrm>
            <a:off x="6673636" y="2833446"/>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52" name="Rectangle 51"/>
          <p:cNvSpPr/>
          <p:nvPr/>
        </p:nvSpPr>
        <p:spPr>
          <a:xfrm>
            <a:off x="6673636" y="23618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1</a:t>
            </a:r>
          </a:p>
        </p:txBody>
      </p:sp>
      <p:sp>
        <p:nvSpPr>
          <p:cNvPr id="53" name="Rectangle 52"/>
          <p:cNvSpPr/>
          <p:nvPr/>
        </p:nvSpPr>
        <p:spPr>
          <a:xfrm>
            <a:off x="8310822" y="281703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54" name="Rectangle 53"/>
          <p:cNvSpPr/>
          <p:nvPr/>
        </p:nvSpPr>
        <p:spPr>
          <a:xfrm>
            <a:off x="8310822" y="2345481"/>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2</a:t>
            </a:r>
          </a:p>
        </p:txBody>
      </p:sp>
      <p:sp>
        <p:nvSpPr>
          <p:cNvPr id="55" name="Rectangle 54"/>
          <p:cNvSpPr/>
          <p:nvPr/>
        </p:nvSpPr>
        <p:spPr>
          <a:xfrm>
            <a:off x="9955497" y="280627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Bins/Libs</a:t>
            </a:r>
          </a:p>
        </p:txBody>
      </p:sp>
      <p:sp>
        <p:nvSpPr>
          <p:cNvPr id="56" name="Rectangle 55"/>
          <p:cNvSpPr/>
          <p:nvPr/>
        </p:nvSpPr>
        <p:spPr>
          <a:xfrm>
            <a:off x="9955497" y="233471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App 3</a:t>
            </a:r>
          </a:p>
        </p:txBody>
      </p:sp>
      <p:sp>
        <p:nvSpPr>
          <p:cNvPr id="57" name="Rectangle 56"/>
          <p:cNvSpPr/>
          <p:nvPr/>
        </p:nvSpPr>
        <p:spPr>
          <a:xfrm>
            <a:off x="6676029" y="3449859"/>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Container Engine</a:t>
            </a:r>
          </a:p>
        </p:txBody>
      </p:sp>
      <p:sp>
        <p:nvSpPr>
          <p:cNvPr id="58" name="Rectangle 57"/>
          <p:cNvSpPr/>
          <p:nvPr/>
        </p:nvSpPr>
        <p:spPr>
          <a:xfrm>
            <a:off x="6676029" y="430035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rgbClr val="FFFFFF"/>
                </a:solidFill>
                <a:effectLst/>
                <a:uLnTx/>
                <a:uFillTx/>
                <a:latin typeface="Segoe UI"/>
                <a:ea typeface="ＭＳ Ｐゴシック" charset="0"/>
                <a:cs typeface="Segoe UI Light" pitchFamily="34" charset="0"/>
              </a:rPr>
              <a:t>Operating System</a:t>
            </a:r>
          </a:p>
        </p:txBody>
      </p:sp>
      <p:sp>
        <p:nvSpPr>
          <p:cNvPr id="2" name="Rectangle 1"/>
          <p:cNvSpPr/>
          <p:nvPr/>
        </p:nvSpPr>
        <p:spPr>
          <a:xfrm>
            <a:off x="2032868" y="106238"/>
            <a:ext cx="3076483"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Virtual Machines</a:t>
            </a:r>
          </a:p>
        </p:txBody>
      </p:sp>
      <p:sp>
        <p:nvSpPr>
          <p:cNvPr id="59" name="Rectangle 58"/>
          <p:cNvSpPr/>
          <p:nvPr/>
        </p:nvSpPr>
        <p:spPr>
          <a:xfrm>
            <a:off x="7681606" y="106238"/>
            <a:ext cx="3352200"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Docker Containers</a:t>
            </a:r>
          </a:p>
        </p:txBody>
      </p:sp>
      <p:pic>
        <p:nvPicPr>
          <p:cNvPr id="3" name="Picture 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126185" y="5378345"/>
            <a:ext cx="537327" cy="537327"/>
          </a:xfrm>
          <a:prstGeom prst="rect">
            <a:avLst/>
          </a:prstGeom>
        </p:spPr>
      </p:pic>
      <p:pic>
        <p:nvPicPr>
          <p:cNvPr id="4" name="Picture 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975626" y="5254310"/>
            <a:ext cx="770818" cy="688987"/>
          </a:xfrm>
          <a:prstGeom prst="rect">
            <a:avLst/>
          </a:prstGeom>
        </p:spPr>
      </p:pic>
      <p:pic>
        <p:nvPicPr>
          <p:cNvPr id="2048" name="Picture 2047"/>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066652" y="5280682"/>
            <a:ext cx="678476" cy="678476"/>
          </a:xfrm>
          <a:prstGeom prst="rect">
            <a:avLst/>
          </a:prstGeom>
        </p:spPr>
      </p:pic>
      <p:pic>
        <p:nvPicPr>
          <p:cNvPr id="62" name="Picture 61"/>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805074" y="5385455"/>
            <a:ext cx="537327" cy="537327"/>
          </a:xfrm>
          <a:prstGeom prst="rect">
            <a:avLst/>
          </a:prstGeom>
        </p:spPr>
      </p:pic>
      <p:pic>
        <p:nvPicPr>
          <p:cNvPr id="63" name="Picture 62"/>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654514" y="5261420"/>
            <a:ext cx="770818" cy="688987"/>
          </a:xfrm>
          <a:prstGeom prst="rect">
            <a:avLst/>
          </a:prstGeom>
        </p:spPr>
      </p:pic>
      <p:pic>
        <p:nvPicPr>
          <p:cNvPr id="64" name="Picture 6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745541" y="5287792"/>
            <a:ext cx="678476" cy="678476"/>
          </a:xfrm>
          <a:prstGeom prst="rect">
            <a:avLst/>
          </a:prstGeom>
        </p:spPr>
      </p:pic>
      <p:sp>
        <p:nvSpPr>
          <p:cNvPr id="60" name="Rectangle 59"/>
          <p:cNvSpPr/>
          <p:nvPr/>
        </p:nvSpPr>
        <p:spPr>
          <a:xfrm>
            <a:off x="5149930" y="101927"/>
            <a:ext cx="2258952"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compared to</a:t>
            </a:r>
          </a:p>
        </p:txBody>
      </p:sp>
    </p:spTree>
    <p:extLst>
      <p:ext uri="{BB962C8B-B14F-4D97-AF65-F5344CB8AC3E}">
        <p14:creationId xmlns:p14="http://schemas.microsoft.com/office/powerpoint/2010/main" val="4183512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ES" dirty="0">
                <a:latin typeface="Segoe UI Light" panose="020B0502040204020203" pitchFamily="34" charset="0"/>
                <a:cs typeface="Segoe UI Light" panose="020B0502040204020203" pitchFamily="34" charset="0"/>
              </a:rPr>
              <a:t>Docker Engine </a:t>
            </a:r>
            <a:r>
              <a:rPr lang="es-ES" dirty="0" err="1">
                <a:latin typeface="Segoe UI Light" panose="020B0502040204020203" pitchFamily="34" charset="0"/>
                <a:cs typeface="Segoe UI Light" panose="020B0502040204020203" pitchFamily="34" charset="0"/>
              </a:rPr>
              <a:t>for</a:t>
            </a:r>
            <a:r>
              <a:rPr lang="es-ES" dirty="0">
                <a:latin typeface="Segoe UI Light" panose="020B0502040204020203" pitchFamily="34" charset="0"/>
                <a:cs typeface="Segoe UI Light" panose="020B0502040204020203" pitchFamily="34" charset="0"/>
              </a:rPr>
              <a:t> Linux and Windows</a:t>
            </a:r>
            <a:endParaRPr lang="es-ES_tradnl"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0A164282-434E-41D4-9582-783D542A7B68}" type="slidenum">
              <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5</a:t>
            </a:fld>
            <a:endPar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11" name="Image 1"/>
          <p:cNvPicPr>
            <a:picLocks noChangeAspect="1"/>
          </p:cNvPicPr>
          <p:nvPr/>
        </p:nvPicPr>
        <p:blipFill>
          <a:blip r:embed="rId3"/>
          <a:stretch>
            <a:fillRect/>
          </a:stretch>
        </p:blipFill>
        <p:spPr>
          <a:xfrm>
            <a:off x="1306497" y="1435469"/>
            <a:ext cx="9823163" cy="4748027"/>
          </a:xfrm>
          <a:prstGeom prst="rect">
            <a:avLst/>
          </a:prstGeom>
        </p:spPr>
      </p:pic>
    </p:spTree>
    <p:extLst>
      <p:ext uri="{BB962C8B-B14F-4D97-AF65-F5344CB8AC3E}">
        <p14:creationId xmlns:p14="http://schemas.microsoft.com/office/powerpoint/2010/main" val="214900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ysClr val="windowText" lastClr="000000"/>
                </a:solidFill>
                <a:latin typeface="Segoe UI Light" panose="020B0502040204020203" pitchFamily="34" charset="0"/>
                <a:cs typeface="Segoe UI Light" panose="020B0502040204020203" pitchFamily="34" charset="0"/>
              </a:rPr>
              <a:t>Running Containers on Windows</a:t>
            </a:r>
          </a:p>
        </p:txBody>
      </p:sp>
      <p:grpSp>
        <p:nvGrpSpPr>
          <p:cNvPr id="7" name="Group 6">
            <a:extLst>
              <a:ext uri="{FF2B5EF4-FFF2-40B4-BE49-F238E27FC236}">
                <a16:creationId xmlns:a16="http://schemas.microsoft.com/office/drawing/2014/main" id="{BE0D7622-E67B-4D50-9EC2-E4D188DAFA20}"/>
              </a:ext>
            </a:extLst>
          </p:cNvPr>
          <p:cNvGrpSpPr/>
          <p:nvPr/>
        </p:nvGrpSpPr>
        <p:grpSpPr>
          <a:xfrm>
            <a:off x="4793580" y="3011912"/>
            <a:ext cx="2862192" cy="2691982"/>
            <a:chOff x="1238917" y="2953123"/>
            <a:chExt cx="2806325" cy="2639438"/>
          </a:xfrm>
        </p:grpSpPr>
        <p:sp>
          <p:nvSpPr>
            <p:cNvPr id="27" name="Rectangle 26">
              <a:extLst>
                <a:ext uri="{FF2B5EF4-FFF2-40B4-BE49-F238E27FC236}">
                  <a16:creationId xmlns:a16="http://schemas.microsoft.com/office/drawing/2014/main" id="{D8221E71-CE9A-479F-A098-E7F638E9B0CF}"/>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28" name="Rectangle 27">
              <a:extLst>
                <a:ext uri="{FF2B5EF4-FFF2-40B4-BE49-F238E27FC236}">
                  <a16:creationId xmlns:a16="http://schemas.microsoft.com/office/drawing/2014/main" id="{FD97862A-E99D-4630-99E4-61C96F02CB99}"/>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29" name="Rectangle 28">
              <a:extLst>
                <a:ext uri="{FF2B5EF4-FFF2-40B4-BE49-F238E27FC236}">
                  <a16:creationId xmlns:a16="http://schemas.microsoft.com/office/drawing/2014/main" id="{C99D12B5-379C-457F-8B3C-1D5C331F4EBE}"/>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Tree>
    <p:extLst>
      <p:ext uri="{BB962C8B-B14F-4D97-AF65-F5344CB8AC3E}">
        <p14:creationId xmlns:p14="http://schemas.microsoft.com/office/powerpoint/2010/main" val="209586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ysClr val="windowText" lastClr="000000"/>
                </a:solidFill>
                <a:latin typeface="Segoe UI Light" panose="020B0502040204020203" pitchFamily="34" charset="0"/>
                <a:cs typeface="Segoe UI Light" panose="020B0502040204020203" pitchFamily="34" charset="0"/>
              </a:rPr>
              <a:t>Running Containers on Windows</a:t>
            </a:r>
          </a:p>
        </p:txBody>
      </p:sp>
      <p:grpSp>
        <p:nvGrpSpPr>
          <p:cNvPr id="3" name="Group 2">
            <a:extLst>
              <a:ext uri="{FF2B5EF4-FFF2-40B4-BE49-F238E27FC236}">
                <a16:creationId xmlns:a16="http://schemas.microsoft.com/office/drawing/2014/main" id="{8FA35EF5-A73A-47EF-9AD1-E94CC122531A}"/>
              </a:ext>
            </a:extLst>
          </p:cNvPr>
          <p:cNvGrpSpPr/>
          <p:nvPr/>
        </p:nvGrpSpPr>
        <p:grpSpPr>
          <a:xfrm>
            <a:off x="6034965" y="1115400"/>
            <a:ext cx="3322472" cy="4588494"/>
            <a:chOff x="4126982" y="1093629"/>
            <a:chExt cx="3257621" cy="4498932"/>
          </a:xfrm>
        </p:grpSpPr>
        <p:sp>
          <p:nvSpPr>
            <p:cNvPr id="140" name="Rectangle 139"/>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Comfortaa"/>
                  <a:ea typeface="Segoe UI" pitchFamily="34" charset="0"/>
                  <a:cs typeface="Segoe UI" pitchFamily="34" charset="0"/>
                </a:rPr>
                <a:t>Hyper-V Isolation</a:t>
              </a:r>
            </a:p>
          </p:txBody>
        </p:sp>
        <p:sp>
          <p:nvSpPr>
            <p:cNvPr id="141" name="Rounded Rectangle 7"/>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Comfortaa"/>
                  <a:ea typeface="Segoe UI" pitchFamily="34" charset="0"/>
                  <a:cs typeface="Segoe UI" pitchFamily="34" charset="0"/>
                </a:rPr>
                <a:t>Virtual Machine</a:t>
              </a:r>
              <a:br>
                <a:rPr lang="en-US" sz="3199">
                  <a:solidFill>
                    <a:srgbClr val="00B0F0"/>
                  </a:solidFill>
                  <a:latin typeface="Comfortaa"/>
                  <a:ea typeface="Segoe UI" pitchFamily="34" charset="0"/>
                  <a:cs typeface="Segoe UI" pitchFamily="34" charset="0"/>
                </a:rPr>
              </a:br>
              <a:r>
                <a:rPr lang="en-US" sz="2131" i="1">
                  <a:solidFill>
                    <a:srgbClr val="00B0F0"/>
                  </a:solidFill>
                  <a:latin typeface="Comfortaa"/>
                  <a:ea typeface="Segoe UI" pitchFamily="34" charset="0"/>
                  <a:cs typeface="Segoe UI" pitchFamily="34" charset="0"/>
                </a:rPr>
                <a:t>Optimized for Containers</a:t>
              </a:r>
              <a:endParaRPr lang="en-US" sz="3199" i="1">
                <a:solidFill>
                  <a:srgbClr val="00B0F0"/>
                </a:solidFill>
                <a:latin typeface="Comfortaa"/>
                <a:ea typeface="Segoe UI" pitchFamily="34" charset="0"/>
                <a:cs typeface="Segoe UI" pitchFamily="34" charset="0"/>
              </a:endParaRPr>
            </a:p>
          </p:txBody>
        </p:sp>
        <p:sp>
          <p:nvSpPr>
            <p:cNvPr id="142" name="Rectangle 141"/>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179" name="Rectangle 178"/>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180" name="Rectangle 179"/>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
        <p:nvSpPr>
          <p:cNvPr id="198" name="Rectangle 197"/>
          <p:cNvSpPr/>
          <p:nvPr/>
        </p:nvSpPr>
        <p:spPr bwMode="auto">
          <a:xfrm>
            <a:off x="3093898" y="5792058"/>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Comfortaa"/>
                <a:ea typeface="Segoe UI" pitchFamily="34" charset="0"/>
                <a:cs typeface="Segoe UI" pitchFamily="34" charset="0"/>
              </a:rPr>
              <a:t>Hyper-V Hypervisor</a:t>
            </a:r>
          </a:p>
        </p:txBody>
      </p:sp>
      <p:grpSp>
        <p:nvGrpSpPr>
          <p:cNvPr id="7" name="Group 6">
            <a:extLst>
              <a:ext uri="{FF2B5EF4-FFF2-40B4-BE49-F238E27FC236}">
                <a16:creationId xmlns:a16="http://schemas.microsoft.com/office/drawing/2014/main" id="{BE0D7622-E67B-4D50-9EC2-E4D188DAFA20}"/>
              </a:ext>
            </a:extLst>
          </p:cNvPr>
          <p:cNvGrpSpPr/>
          <p:nvPr/>
        </p:nvGrpSpPr>
        <p:grpSpPr>
          <a:xfrm>
            <a:off x="3089406" y="3011912"/>
            <a:ext cx="2862192" cy="2691982"/>
            <a:chOff x="1238917" y="2953123"/>
            <a:chExt cx="2806325" cy="2639438"/>
          </a:xfrm>
        </p:grpSpPr>
        <p:sp>
          <p:nvSpPr>
            <p:cNvPr id="27" name="Rectangle 26">
              <a:extLst>
                <a:ext uri="{FF2B5EF4-FFF2-40B4-BE49-F238E27FC236}">
                  <a16:creationId xmlns:a16="http://schemas.microsoft.com/office/drawing/2014/main" id="{D8221E71-CE9A-479F-A098-E7F638E9B0CF}"/>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28" name="Rectangle 27">
              <a:extLst>
                <a:ext uri="{FF2B5EF4-FFF2-40B4-BE49-F238E27FC236}">
                  <a16:creationId xmlns:a16="http://schemas.microsoft.com/office/drawing/2014/main" id="{FD97862A-E99D-4630-99E4-61C96F02CB99}"/>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29" name="Rectangle 28">
              <a:extLst>
                <a:ext uri="{FF2B5EF4-FFF2-40B4-BE49-F238E27FC236}">
                  <a16:creationId xmlns:a16="http://schemas.microsoft.com/office/drawing/2014/main" id="{C99D12B5-379C-457F-8B3C-1D5C331F4EBE}"/>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Tree>
    <p:extLst>
      <p:ext uri="{BB962C8B-B14F-4D97-AF65-F5344CB8AC3E}">
        <p14:creationId xmlns:p14="http://schemas.microsoft.com/office/powerpoint/2010/main" val="4147671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6475" cy="6994525"/>
          </a:xfrm>
          <a:prstGeom prst="rect">
            <a:avLst/>
          </a:prstGeom>
          <a:solidFill>
            <a:schemeClr val="bg1"/>
          </a:solidFill>
          <a:ln>
            <a:noFill/>
          </a:ln>
          <a:effectLst/>
        </p:spPr>
      </p:sp>
      <p:sp>
        <p:nvSpPr>
          <p:cNvPr id="14" name="Rectangle 13">
            <a:extLst>
              <a:ext uri="{FF2B5EF4-FFF2-40B4-BE49-F238E27FC236}">
                <a16:creationId xmlns:a16="http://schemas.microsoft.com/office/drawing/2014/main" id="{01D0AF59-99C3-4251-AB9A-C966C6AD44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855405F-37A2-4869-9154-F8BE3BECE6C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577" y="489616"/>
            <a:ext cx="11463320" cy="6015292"/>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creen Clipping">
            <a:extLst>
              <a:ext uri="{FF2B5EF4-FFF2-40B4-BE49-F238E27FC236}">
                <a16:creationId xmlns:a16="http://schemas.microsoft.com/office/drawing/2014/main" id="{014BEDE3-0078-41DB-B001-C83E025527BE}"/>
              </a:ext>
            </a:extLst>
          </p:cNvPr>
          <p:cNvPicPr>
            <a:picLocks noChangeAspect="1"/>
          </p:cNvPicPr>
          <p:nvPr/>
        </p:nvPicPr>
        <p:blipFill>
          <a:blip r:embed="rId3"/>
          <a:stretch>
            <a:fillRect/>
          </a:stretch>
        </p:blipFill>
        <p:spPr>
          <a:xfrm>
            <a:off x="1099343" y="656276"/>
            <a:ext cx="10237788" cy="5681972"/>
          </a:xfrm>
          <a:prstGeom prst="rect">
            <a:avLst/>
          </a:prstGeom>
        </p:spPr>
      </p:pic>
    </p:spTree>
    <p:extLst>
      <p:ext uri="{BB962C8B-B14F-4D97-AF65-F5344CB8AC3E}">
        <p14:creationId xmlns:p14="http://schemas.microsoft.com/office/powerpoint/2010/main" val="152174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ysClr val="windowText" lastClr="000000"/>
                </a:solidFill>
                <a:latin typeface="Segoe UI Light" panose="020B0502040204020203" pitchFamily="34" charset="0"/>
                <a:cs typeface="Segoe UI Light" panose="020B0502040204020203" pitchFamily="34" charset="0"/>
              </a:rPr>
              <a:t>Running Containers on Windows</a:t>
            </a:r>
          </a:p>
        </p:txBody>
      </p:sp>
      <p:grpSp>
        <p:nvGrpSpPr>
          <p:cNvPr id="3" name="Group 2">
            <a:extLst>
              <a:ext uri="{FF2B5EF4-FFF2-40B4-BE49-F238E27FC236}">
                <a16:creationId xmlns:a16="http://schemas.microsoft.com/office/drawing/2014/main" id="{8FA35EF5-A73A-47EF-9AD1-E94CC122531A}"/>
              </a:ext>
            </a:extLst>
          </p:cNvPr>
          <p:cNvGrpSpPr/>
          <p:nvPr/>
        </p:nvGrpSpPr>
        <p:grpSpPr>
          <a:xfrm>
            <a:off x="4210021" y="1115400"/>
            <a:ext cx="3322472" cy="4588494"/>
            <a:chOff x="4126982" y="1093629"/>
            <a:chExt cx="3257621" cy="4498932"/>
          </a:xfrm>
        </p:grpSpPr>
        <p:sp>
          <p:nvSpPr>
            <p:cNvPr id="140" name="Rectangle 139"/>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Comfortaa"/>
                  <a:ea typeface="Segoe UI" pitchFamily="34" charset="0"/>
                  <a:cs typeface="Segoe UI" pitchFamily="34" charset="0"/>
                </a:rPr>
                <a:t>Hyper-V Isolation</a:t>
              </a:r>
            </a:p>
          </p:txBody>
        </p:sp>
        <p:sp>
          <p:nvSpPr>
            <p:cNvPr id="141" name="Rounded Rectangle 7"/>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Comfortaa"/>
                  <a:ea typeface="Segoe UI" pitchFamily="34" charset="0"/>
                  <a:cs typeface="Segoe UI" pitchFamily="34" charset="0"/>
                </a:rPr>
                <a:t>Virtual Machine</a:t>
              </a:r>
              <a:br>
                <a:rPr lang="en-US" sz="3199">
                  <a:solidFill>
                    <a:srgbClr val="00B0F0"/>
                  </a:solidFill>
                  <a:latin typeface="Comfortaa"/>
                  <a:ea typeface="Segoe UI" pitchFamily="34" charset="0"/>
                  <a:cs typeface="Segoe UI" pitchFamily="34" charset="0"/>
                </a:rPr>
              </a:br>
              <a:r>
                <a:rPr lang="en-US" sz="2131" i="1">
                  <a:solidFill>
                    <a:srgbClr val="00B0F0"/>
                  </a:solidFill>
                  <a:latin typeface="Comfortaa"/>
                  <a:ea typeface="Segoe UI" pitchFamily="34" charset="0"/>
                  <a:cs typeface="Segoe UI" pitchFamily="34" charset="0"/>
                </a:rPr>
                <a:t>Optimized for Containers</a:t>
              </a:r>
              <a:endParaRPr lang="en-US" sz="3199" i="1">
                <a:solidFill>
                  <a:srgbClr val="00B0F0"/>
                </a:solidFill>
                <a:latin typeface="Comfortaa"/>
                <a:ea typeface="Segoe UI" pitchFamily="34" charset="0"/>
                <a:cs typeface="Segoe UI" pitchFamily="34" charset="0"/>
              </a:endParaRPr>
            </a:p>
          </p:txBody>
        </p:sp>
        <p:sp>
          <p:nvSpPr>
            <p:cNvPr id="142" name="Rectangle 141"/>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179" name="Rectangle 178"/>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180" name="Rectangle 179"/>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grpSp>
        <p:nvGrpSpPr>
          <p:cNvPr id="2" name="Group 1">
            <a:extLst>
              <a:ext uri="{FF2B5EF4-FFF2-40B4-BE49-F238E27FC236}">
                <a16:creationId xmlns:a16="http://schemas.microsoft.com/office/drawing/2014/main" id="{B4B4FEA4-DA29-4AEF-8568-0C2734ADC7B0}"/>
              </a:ext>
            </a:extLst>
          </p:cNvPr>
          <p:cNvGrpSpPr/>
          <p:nvPr/>
        </p:nvGrpSpPr>
        <p:grpSpPr>
          <a:xfrm>
            <a:off x="7642087" y="1115399"/>
            <a:ext cx="3322472" cy="4588494"/>
            <a:chOff x="7492058" y="1093628"/>
            <a:chExt cx="3257621" cy="4498932"/>
          </a:xfrm>
        </p:grpSpPr>
        <p:sp>
          <p:nvSpPr>
            <p:cNvPr id="193" name="Rectangle 192"/>
            <p:cNvSpPr/>
            <p:nvPr/>
          </p:nvSpPr>
          <p:spPr bwMode="auto">
            <a:xfrm>
              <a:off x="7492058" y="1093628"/>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Comfortaa"/>
                  <a:ea typeface="Segoe UI" pitchFamily="34" charset="0"/>
                  <a:cs typeface="Segoe UI" pitchFamily="34" charset="0"/>
                </a:rPr>
                <a:t>Hyper-V Isolation</a:t>
              </a:r>
            </a:p>
          </p:txBody>
        </p:sp>
        <p:sp>
          <p:nvSpPr>
            <p:cNvPr id="194" name="Rounded Rectangle 7"/>
            <p:cNvSpPr/>
            <p:nvPr/>
          </p:nvSpPr>
          <p:spPr bwMode="auto">
            <a:xfrm>
              <a:off x="7602605" y="1745127"/>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Comfortaa"/>
                  <a:ea typeface="Segoe UI" pitchFamily="34" charset="0"/>
                  <a:cs typeface="Segoe UI" pitchFamily="34" charset="0"/>
                </a:rPr>
                <a:t>Virtual Machine</a:t>
              </a:r>
              <a:br>
                <a:rPr lang="en-US" sz="3199">
                  <a:solidFill>
                    <a:srgbClr val="00B0F0"/>
                  </a:solidFill>
                  <a:latin typeface="Comfortaa"/>
                  <a:ea typeface="Segoe UI" pitchFamily="34" charset="0"/>
                  <a:cs typeface="Segoe UI" pitchFamily="34" charset="0"/>
                </a:rPr>
              </a:br>
              <a:r>
                <a:rPr lang="en-US" sz="2131" i="1">
                  <a:solidFill>
                    <a:srgbClr val="00B0F0"/>
                  </a:solidFill>
                  <a:latin typeface="Comfortaa"/>
                  <a:ea typeface="Segoe UI" pitchFamily="34" charset="0"/>
                  <a:cs typeface="Segoe UI" pitchFamily="34" charset="0"/>
                </a:rPr>
                <a:t>Optimized for</a:t>
              </a:r>
            </a:p>
            <a:p>
              <a:pPr algn="ctr" defTabSz="1242788" fontAlgn="base">
                <a:lnSpc>
                  <a:spcPct val="90000"/>
                </a:lnSpc>
                <a:spcBef>
                  <a:spcPct val="0"/>
                </a:spcBef>
                <a:spcAft>
                  <a:spcPct val="0"/>
                </a:spcAft>
              </a:pPr>
              <a:r>
                <a:rPr lang="en-US" sz="2131" i="1">
                  <a:solidFill>
                    <a:srgbClr val="00B0F0"/>
                  </a:solidFill>
                  <a:latin typeface="Comfortaa"/>
                  <a:ea typeface="Segoe UI" pitchFamily="34" charset="0"/>
                  <a:cs typeface="Segoe UI" pitchFamily="34" charset="0"/>
                </a:rPr>
                <a:t>Containers</a:t>
              </a:r>
              <a:endParaRPr lang="en-US" sz="3199" i="1">
                <a:solidFill>
                  <a:srgbClr val="00B0F0"/>
                </a:solidFill>
                <a:latin typeface="Comfortaa"/>
                <a:ea typeface="Segoe UI" pitchFamily="34" charset="0"/>
                <a:cs typeface="Segoe UI" pitchFamily="34" charset="0"/>
              </a:endParaRPr>
            </a:p>
          </p:txBody>
        </p:sp>
        <p:sp>
          <p:nvSpPr>
            <p:cNvPr id="195" name="Rectangle 194"/>
            <p:cNvSpPr/>
            <p:nvPr/>
          </p:nvSpPr>
          <p:spPr bwMode="auto">
            <a:xfrm>
              <a:off x="7718250"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Linux Kernel</a:t>
              </a:r>
            </a:p>
          </p:txBody>
        </p:sp>
        <p:sp>
          <p:nvSpPr>
            <p:cNvPr id="196" name="Rectangle 195"/>
            <p:cNvSpPr/>
            <p:nvPr/>
          </p:nvSpPr>
          <p:spPr bwMode="auto">
            <a:xfrm>
              <a:off x="7718250"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cs typeface="Segoe UI" pitchFamily="34" charset="0"/>
                </a:rPr>
                <a:t>Linux </a:t>
              </a:r>
            </a:p>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cs typeface="Segoe UI" pitchFamily="34" charset="0"/>
                </a:rPr>
                <a:t>Container</a:t>
              </a:r>
            </a:p>
          </p:txBody>
        </p:sp>
        <p:sp>
          <p:nvSpPr>
            <p:cNvPr id="197" name="Rectangle 196"/>
            <p:cNvSpPr/>
            <p:nvPr/>
          </p:nvSpPr>
          <p:spPr bwMode="auto">
            <a:xfrm>
              <a:off x="8558813"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
        <p:nvSpPr>
          <p:cNvPr id="198" name="Rectangle 197"/>
          <p:cNvSpPr/>
          <p:nvPr/>
        </p:nvSpPr>
        <p:spPr bwMode="auto">
          <a:xfrm>
            <a:off x="1268954" y="5792058"/>
            <a:ext cx="9695605"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Comfortaa"/>
                <a:ea typeface="Segoe UI" pitchFamily="34" charset="0"/>
                <a:cs typeface="Segoe UI" pitchFamily="34" charset="0"/>
              </a:rPr>
              <a:t>Hyper-V Hypervisor</a:t>
            </a:r>
          </a:p>
        </p:txBody>
      </p:sp>
      <p:grpSp>
        <p:nvGrpSpPr>
          <p:cNvPr id="7" name="Group 6">
            <a:extLst>
              <a:ext uri="{FF2B5EF4-FFF2-40B4-BE49-F238E27FC236}">
                <a16:creationId xmlns:a16="http://schemas.microsoft.com/office/drawing/2014/main" id="{BE0D7622-E67B-4D50-9EC2-E4D188DAFA20}"/>
              </a:ext>
            </a:extLst>
          </p:cNvPr>
          <p:cNvGrpSpPr/>
          <p:nvPr/>
        </p:nvGrpSpPr>
        <p:grpSpPr>
          <a:xfrm>
            <a:off x="1264462" y="3011912"/>
            <a:ext cx="2862192" cy="2691982"/>
            <a:chOff x="1238917" y="2953123"/>
            <a:chExt cx="2806325" cy="2639438"/>
          </a:xfrm>
        </p:grpSpPr>
        <p:sp>
          <p:nvSpPr>
            <p:cNvPr id="27" name="Rectangle 26">
              <a:extLst>
                <a:ext uri="{FF2B5EF4-FFF2-40B4-BE49-F238E27FC236}">
                  <a16:creationId xmlns:a16="http://schemas.microsoft.com/office/drawing/2014/main" id="{D8221E71-CE9A-479F-A098-E7F638E9B0CF}"/>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Comfortaa"/>
                  <a:ea typeface="Segoe UI" pitchFamily="34" charset="0"/>
                  <a:cs typeface="Segoe UI" pitchFamily="34" charset="0"/>
                </a:rPr>
                <a:t>Windows Kernel</a:t>
              </a:r>
            </a:p>
          </p:txBody>
        </p:sp>
        <p:sp>
          <p:nvSpPr>
            <p:cNvPr id="28" name="Rectangle 27">
              <a:extLst>
                <a:ext uri="{FF2B5EF4-FFF2-40B4-BE49-F238E27FC236}">
                  <a16:creationId xmlns:a16="http://schemas.microsoft.com/office/drawing/2014/main" id="{FD97862A-E99D-4630-99E4-61C96F02CB99}"/>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Comfortaa"/>
                  <a:ea typeface="Segoe UI" pitchFamily="34" charset="0"/>
                  <a:cs typeface="Segoe UI" pitchFamily="34" charset="0"/>
                </a:rPr>
                <a:t>Windows Server Container</a:t>
              </a:r>
            </a:p>
          </p:txBody>
        </p:sp>
        <p:sp>
          <p:nvSpPr>
            <p:cNvPr id="29" name="Rectangle 28">
              <a:extLst>
                <a:ext uri="{FF2B5EF4-FFF2-40B4-BE49-F238E27FC236}">
                  <a16:creationId xmlns:a16="http://schemas.microsoft.com/office/drawing/2014/main" id="{C99D12B5-379C-457F-8B3C-1D5C331F4EBE}"/>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Comfortaa"/>
                </a:rPr>
                <a:t>App</a:t>
              </a:r>
            </a:p>
          </p:txBody>
        </p:sp>
      </p:grpSp>
      <p:sp>
        <p:nvSpPr>
          <p:cNvPr id="20" name="Rectangle 19">
            <a:extLst>
              <a:ext uri="{FF2B5EF4-FFF2-40B4-BE49-F238E27FC236}">
                <a16:creationId xmlns:a16="http://schemas.microsoft.com/office/drawing/2014/main" id="{73E422FA-B005-40D8-8CFF-A0E5E0D53957}"/>
              </a:ext>
            </a:extLst>
          </p:cNvPr>
          <p:cNvSpPr/>
          <p:nvPr/>
        </p:nvSpPr>
        <p:spPr bwMode="auto">
          <a:xfrm>
            <a:off x="3093898" y="5792058"/>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Comfortaa"/>
                <a:ea typeface="Segoe UI" pitchFamily="34" charset="0"/>
                <a:cs typeface="Segoe UI" pitchFamily="34" charset="0"/>
              </a:rPr>
              <a:t>Hyper-V Hypervisor</a:t>
            </a:r>
          </a:p>
        </p:txBody>
      </p:sp>
    </p:spTree>
    <p:extLst>
      <p:ext uri="{BB962C8B-B14F-4D97-AF65-F5344CB8AC3E}">
        <p14:creationId xmlns:p14="http://schemas.microsoft.com/office/powerpoint/2010/main" val="3447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Custom 3">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C9F3FF"/>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DA3E9A10-DA9F-4DD8-B50B-5232D30DCC33}" vid="{851D39C6-C268-4F1F-9399-A4174C5AF8C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 [Read-Only]" id="{6F4885E9-16BF-45DA-8043-52AF389A1A37}" vid="{06FBAB65-A9D9-4EC4-8519-C553F3EA738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28966</TotalTime>
  <Words>1108</Words>
  <Application>Microsoft Office PowerPoint</Application>
  <PresentationFormat>Custom</PresentationFormat>
  <Paragraphs>175</Paragraphs>
  <Slides>19</Slides>
  <Notes>19</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19</vt:i4>
      </vt:variant>
    </vt:vector>
  </HeadingPairs>
  <TitlesOfParts>
    <vt:vector size="34" baseType="lpstr">
      <vt:lpstr>ＭＳ Ｐゴシック</vt:lpstr>
      <vt:lpstr>Arial</vt:lpstr>
      <vt:lpstr>Calibri</vt:lpstr>
      <vt:lpstr>Calibri Light</vt:lpstr>
      <vt:lpstr>Comfortaa</vt:lpstr>
      <vt:lpstr>Segoe UI</vt:lpstr>
      <vt:lpstr>Segoe UI Light</vt:lpstr>
      <vt:lpstr>Segoe UI Semilight</vt:lpstr>
      <vt:lpstr>Times New Roman</vt:lpstr>
      <vt:lpstr>Wingdings</vt:lpstr>
      <vt:lpstr>5-50111_Build 2017_LIGHT GRAY TEMPLATE</vt:lpstr>
      <vt:lpstr>5-50111_Build 2017_DARK GRAY TEMPLATE</vt:lpstr>
      <vt:lpstr>5-50033_TR23_BO_CT_Template</vt:lpstr>
      <vt:lpstr>Office Theme</vt:lpstr>
      <vt:lpstr>1_5-50111_Build 2017_LIGHT GRAY TEMPLATE</vt:lpstr>
      <vt:lpstr>.NET Core Microservices</vt:lpstr>
      <vt:lpstr>Introduction to Docker</vt:lpstr>
      <vt:lpstr>PowerPoint Presentation</vt:lpstr>
      <vt:lpstr>PowerPoint Presentation</vt:lpstr>
      <vt:lpstr>Docker Engine for Linux and Windows</vt:lpstr>
      <vt:lpstr>PowerPoint Presentation</vt:lpstr>
      <vt:lpstr>PowerPoint Presentation</vt:lpstr>
      <vt:lpstr>PowerPoint Presentation</vt:lpstr>
      <vt:lpstr>PowerPoint Presentation</vt:lpstr>
      <vt:lpstr>Docker and .NET Core</vt:lpstr>
      <vt:lpstr>PowerPoint Presentation</vt:lpstr>
      <vt:lpstr>PowerPoint Presentation</vt:lpstr>
      <vt:lpstr>.NET Core Docker Images</vt:lpstr>
      <vt:lpstr>Demo: .NET Core on Docker</vt:lpstr>
      <vt:lpstr>PowerPoint Presentation</vt:lpstr>
      <vt:lpstr>PowerPoint Presentation</vt:lpstr>
      <vt:lpstr>PowerPoint Presentation</vt:lpstr>
      <vt:lpstr>Demo:  Visual Studio Docker Tools</vt:lpstr>
      <vt:lpstr>Lab:  Development workflow for Docker apps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664</cp:revision>
  <dcterms:created xsi:type="dcterms:W3CDTF">2014-06-10T19:28:25Z</dcterms:created>
  <dcterms:modified xsi:type="dcterms:W3CDTF">2017-09-23T10:04:20Z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