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46"/>
  </p:notesMasterIdLst>
  <p:handoutMasterIdLst>
    <p:handoutMasterId r:id="rId47"/>
  </p:handoutMasterIdLst>
  <p:sldIdLst>
    <p:sldId id="1393" r:id="rId7"/>
    <p:sldId id="1515" r:id="rId8"/>
    <p:sldId id="1459" r:id="rId9"/>
    <p:sldId id="1464" r:id="rId10"/>
    <p:sldId id="1497" r:id="rId11"/>
    <p:sldId id="1638" r:id="rId12"/>
    <p:sldId id="1639" r:id="rId13"/>
    <p:sldId id="1641" r:id="rId14"/>
    <p:sldId id="1642" r:id="rId15"/>
    <p:sldId id="1659" r:id="rId16"/>
    <p:sldId id="1624" r:id="rId17"/>
    <p:sldId id="1647" r:id="rId18"/>
    <p:sldId id="1648" r:id="rId19"/>
    <p:sldId id="1579" r:id="rId20"/>
    <p:sldId id="1667" r:id="rId21"/>
    <p:sldId id="1591" r:id="rId22"/>
    <p:sldId id="1582" r:id="rId23"/>
    <p:sldId id="1581" r:id="rId24"/>
    <p:sldId id="1643" r:id="rId25"/>
    <p:sldId id="1644" r:id="rId26"/>
    <p:sldId id="1523" r:id="rId27"/>
    <p:sldId id="1514" r:id="rId28"/>
    <p:sldId id="1576" r:id="rId29"/>
    <p:sldId id="1589" r:id="rId30"/>
    <p:sldId id="1662" r:id="rId31"/>
    <p:sldId id="1663" r:id="rId32"/>
    <p:sldId id="1664" r:id="rId33"/>
    <p:sldId id="1665" r:id="rId34"/>
    <p:sldId id="1666" r:id="rId35"/>
    <p:sldId id="1660" r:id="rId36"/>
    <p:sldId id="1661" r:id="rId37"/>
    <p:sldId id="1658" r:id="rId38"/>
    <p:sldId id="1652" r:id="rId39"/>
    <p:sldId id="1653" r:id="rId40"/>
    <p:sldId id="1654" r:id="rId41"/>
    <p:sldId id="1655" r:id="rId42"/>
    <p:sldId id="1656" r:id="rId43"/>
    <p:sldId id="1657" r:id="rId44"/>
    <p:sldId id="150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515"/>
            <p14:sldId id="1459"/>
            <p14:sldId id="1464"/>
            <p14:sldId id="1497"/>
            <p14:sldId id="1638"/>
            <p14:sldId id="1639"/>
            <p14:sldId id="1641"/>
            <p14:sldId id="1642"/>
            <p14:sldId id="1659"/>
            <p14:sldId id="1624"/>
            <p14:sldId id="1647"/>
            <p14:sldId id="1648"/>
            <p14:sldId id="1579"/>
            <p14:sldId id="1667"/>
            <p14:sldId id="1591"/>
            <p14:sldId id="1582"/>
            <p14:sldId id="1581"/>
            <p14:sldId id="1643"/>
            <p14:sldId id="1644"/>
            <p14:sldId id="1523"/>
            <p14:sldId id="1514"/>
            <p14:sldId id="1576"/>
            <p14:sldId id="1589"/>
            <p14:sldId id="1662"/>
            <p14:sldId id="1663"/>
            <p14:sldId id="1664"/>
            <p14:sldId id="1665"/>
            <p14:sldId id="1666"/>
            <p14:sldId id="1660"/>
            <p14:sldId id="1661"/>
            <p14:sldId id="1658"/>
            <p14:sldId id="1652"/>
            <p14:sldId id="1653"/>
            <p14:sldId id="1654"/>
            <p14:sldId id="1655"/>
            <p14:sldId id="1656"/>
            <p14:sldId id="1657"/>
            <p14:sldId id="15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42B5"/>
    <a:srgbClr val="865FC5"/>
    <a:srgbClr val="007ACC"/>
    <a:srgbClr val="E6E6E6"/>
    <a:srgbClr val="505050"/>
    <a:srgbClr val="0078D7"/>
    <a:srgbClr val="D93A00"/>
    <a:srgbClr val="F8F8F8"/>
    <a:srgbClr val="D83B01"/>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autoAdjust="0"/>
    <p:restoredTop sz="83480" autoAdjust="0"/>
  </p:normalViewPr>
  <p:slideViewPr>
    <p:cSldViewPr>
      <p:cViewPr varScale="1">
        <p:scale>
          <a:sx n="95" d="100"/>
          <a:sy n="95" d="100"/>
        </p:scale>
        <p:origin x="848"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7/3/18 11:17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7/3/18 11:17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If you’re on Windows, we recommend Visual Studio</a:t>
            </a:r>
          </a:p>
          <a:p>
            <a:pPr>
              <a:lnSpc>
                <a:spcPct val="90000"/>
              </a:lnSpc>
              <a:spcAft>
                <a:spcPts val="600"/>
              </a:spcAft>
            </a:pPr>
            <a:r>
              <a:rPr lang="en-US" sz="900" dirty="0">
                <a:gradFill>
                  <a:gsLst>
                    <a:gs pos="2917">
                      <a:schemeClr val="tx1"/>
                    </a:gs>
                    <a:gs pos="30000">
                      <a:schemeClr val="tx1"/>
                    </a:gs>
                  </a:gsLst>
                  <a:lin ang="5400000" scaled="0"/>
                </a:gradFill>
              </a:rPr>
              <a:t>If you’re on Mac, we recommend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includes a CLI</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8726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19</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7/3/18 11:17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7/3/18 11:17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7/3/18 11:17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2422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7/3/18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7/3/18 11:17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7/3/18 11:17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9797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27761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588"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9.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svg"/><Relationship Id="rId3" Type="http://schemas.openxmlformats.org/officeDocument/2006/relationships/image" Target="../media/image36.png"/><Relationship Id="rId7" Type="http://schemas.microsoft.com/office/2007/relationships/hdphoto" Target="../media/hdphoto1.wdp"/><Relationship Id="rId12"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9.png"/><Relationship Id="rId11" Type="http://schemas.microsoft.com/office/2007/relationships/hdphoto" Target="../media/hdphoto2.wdp"/><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490028" y="1302726"/>
            <a:ext cx="11978895" cy="5021085"/>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SDK</a:t>
            </a:r>
          </a:p>
        </p:txBody>
      </p:sp>
      <p:sp>
        <p:nvSpPr>
          <p:cNvPr id="5" name="Rounded Rectangle 4"/>
          <p:cNvSpPr/>
          <p:nvPr/>
        </p:nvSpPr>
        <p:spPr bwMode="auto">
          <a:xfrm>
            <a:off x="3383628" y="3405823"/>
            <a:ext cx="6400730" cy="2651731"/>
          </a:xfrm>
          <a:prstGeom prst="roundRect">
            <a:avLst>
              <a:gd name="adj" fmla="val 0"/>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Tree>
    <p:extLst>
      <p:ext uri="{BB962C8B-B14F-4D97-AF65-F5344CB8AC3E}">
        <p14:creationId xmlns:p14="http://schemas.microsoft.com/office/powerpoint/2010/main" val="133056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grpSp>
        <p:nvGrpSpPr>
          <p:cNvPr id="7" name="Group 6">
            <a:extLst>
              <a:ext uri="{FF2B5EF4-FFF2-40B4-BE49-F238E27FC236}">
                <a16:creationId xmlns:a16="http://schemas.microsoft.com/office/drawing/2014/main" id="{9C7351BD-839C-4F4D-A5CE-0C662F81BD87}"/>
              </a:ext>
            </a:extLst>
          </p:cNvPr>
          <p:cNvGrpSpPr/>
          <p:nvPr/>
        </p:nvGrpSpPr>
        <p:grpSpPr>
          <a:xfrm>
            <a:off x="6949749" y="1668481"/>
            <a:ext cx="4571950" cy="4846268"/>
            <a:chOff x="6949749" y="1668481"/>
            <a:chExt cx="4571950" cy="4846268"/>
          </a:xfrm>
        </p:grpSpPr>
        <p:sp>
          <p:nvSpPr>
            <p:cNvPr id="5" name="Rounded Rectangle 4"/>
            <p:cNvSpPr/>
            <p:nvPr/>
          </p:nvSpPr>
          <p:spPr bwMode="auto">
            <a:xfrm>
              <a:off x="6949749" y="1668481"/>
              <a:ext cx="4571950" cy="4846268"/>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4" name="TextBox 3">
              <a:extLst>
                <a:ext uri="{FF2B5EF4-FFF2-40B4-BE49-F238E27FC236}">
                  <a16:creationId xmlns:a16="http://schemas.microsoft.com/office/drawing/2014/main" id="{7EC9A32D-877A-4288-8E31-671749F4BD23}"/>
                </a:ext>
              </a:extLst>
            </p:cNvPr>
            <p:cNvSpPr txBox="1"/>
            <p:nvPr/>
          </p:nvSpPr>
          <p:spPr>
            <a:xfrm>
              <a:off x="7132628" y="2125677"/>
              <a:ext cx="4206194" cy="2289858"/>
            </a:xfrm>
            <a:prstGeom prst="rect">
              <a:avLst/>
            </a:prstGeom>
            <a:noFill/>
          </p:spPr>
          <p:txBody>
            <a:bodyPr wrap="square" lIns="182880" tIns="146304" rIns="182880" bIns="146304" rtlCol="0">
              <a:spAutoFit/>
            </a:bodyPr>
            <a:lstStyle/>
            <a:p>
              <a:pPr>
                <a:lnSpc>
                  <a:spcPct val="90000"/>
                </a:lnSpc>
                <a:spcAft>
                  <a:spcPts val="600"/>
                </a:spcAft>
              </a:pPr>
              <a:r>
                <a:rPr lang="en-US" sz="4800" dirty="0">
                  <a:gradFill>
                    <a:gsLst>
                      <a:gs pos="5439">
                        <a:srgbClr val="F8F8F8"/>
                      </a:gs>
                      <a:gs pos="10000">
                        <a:srgbClr val="F8F8F8"/>
                      </a:gs>
                    </a:gsLst>
                    <a:lin ang="5400000" scaled="0"/>
                  </a:gradFill>
                </a:rPr>
                <a:t>Self-contained Deployment (SCD)</a:t>
              </a:r>
            </a:p>
          </p:txBody>
        </p:sp>
        <p:sp>
          <p:nvSpPr>
            <p:cNvPr id="6" name="Rectangle 5">
              <a:extLst>
                <a:ext uri="{FF2B5EF4-FFF2-40B4-BE49-F238E27FC236}">
                  <a16:creationId xmlns:a16="http://schemas.microsoft.com/office/drawing/2014/main" id="{4CDA9813-5DEE-49D2-9794-FB95CCD8EBFC}"/>
                </a:ext>
              </a:extLst>
            </p:cNvPr>
            <p:cNvSpPr/>
            <p:nvPr/>
          </p:nvSpPr>
          <p:spPr bwMode="auto">
            <a:xfrm>
              <a:off x="7406944" y="4685969"/>
              <a:ext cx="3748999"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grpSp>
        <p:nvGrpSpPr>
          <p:cNvPr id="12" name="Group 11">
            <a:extLst>
              <a:ext uri="{FF2B5EF4-FFF2-40B4-BE49-F238E27FC236}">
                <a16:creationId xmlns:a16="http://schemas.microsoft.com/office/drawing/2014/main" id="{0985EB33-71CF-432E-8447-C9EB3DF13E0E}"/>
              </a:ext>
            </a:extLst>
          </p:cNvPr>
          <p:cNvGrpSpPr/>
          <p:nvPr/>
        </p:nvGrpSpPr>
        <p:grpSpPr>
          <a:xfrm>
            <a:off x="1097653" y="1668482"/>
            <a:ext cx="4571950" cy="4860840"/>
            <a:chOff x="1097653" y="1668482"/>
            <a:chExt cx="4571950" cy="4860840"/>
          </a:xfrm>
        </p:grpSpPr>
        <p:sp>
          <p:nvSpPr>
            <p:cNvPr id="9" name="Rounded Rectangle 4">
              <a:extLst>
                <a:ext uri="{FF2B5EF4-FFF2-40B4-BE49-F238E27FC236}">
                  <a16:creationId xmlns:a16="http://schemas.microsoft.com/office/drawing/2014/main" id="{32A1159F-A40A-4C34-96A4-E04141E8010E}"/>
                </a:ext>
              </a:extLst>
            </p:cNvPr>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10" name="TextBox 9">
              <a:extLst>
                <a:ext uri="{FF2B5EF4-FFF2-40B4-BE49-F238E27FC236}">
                  <a16:creationId xmlns:a16="http://schemas.microsoft.com/office/drawing/2014/main" id="{10DDA5BA-BE79-4026-B319-FD7914A190DE}"/>
                </a:ext>
              </a:extLst>
            </p:cNvPr>
            <p:cNvSpPr txBox="1"/>
            <p:nvPr/>
          </p:nvSpPr>
          <p:spPr>
            <a:xfrm>
              <a:off x="1280532" y="2125678"/>
              <a:ext cx="4206194" cy="2511457"/>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5439">
                        <a:srgbClr val="F8F8F8"/>
                      </a:gs>
                      <a:gs pos="10000">
                        <a:srgbClr val="F8F8F8"/>
                      </a:gs>
                    </a:gsLst>
                    <a:lin ang="5400000" scaled="0"/>
                  </a:gradFill>
                </a:rPr>
                <a:t>Framework Dependent Deployment (FDD)</a:t>
              </a:r>
            </a:p>
          </p:txBody>
        </p:sp>
        <p:sp>
          <p:nvSpPr>
            <p:cNvPr id="11" name="Rectangle 10">
              <a:extLst>
                <a:ext uri="{FF2B5EF4-FFF2-40B4-BE49-F238E27FC236}">
                  <a16:creationId xmlns:a16="http://schemas.microsoft.com/office/drawing/2014/main" id="{9EBDBC99-40BB-403A-9FC1-10EA7DE6C596}"/>
                </a:ext>
              </a:extLst>
            </p:cNvPr>
            <p:cNvSpPr/>
            <p:nvPr/>
          </p:nvSpPr>
          <p:spPr bwMode="auto">
            <a:xfrm>
              <a:off x="1124128" y="4974859"/>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spTree>
    <p:extLst>
      <p:ext uri="{BB962C8B-B14F-4D97-AF65-F5344CB8AC3E}">
        <p14:creationId xmlns:p14="http://schemas.microsoft.com/office/powerpoint/2010/main" val="9955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5" name="Rounded Rectangle 4"/>
          <p:cNvSpPr/>
          <p:nvPr/>
        </p:nvSpPr>
        <p:spPr bwMode="auto">
          <a:xfrm>
            <a:off x="7041189" y="1394165"/>
            <a:ext cx="4206194" cy="3200365"/>
          </a:xfrm>
          <a:prstGeom prst="roundRect">
            <a:avLst>
              <a:gd name="adj" fmla="val 0"/>
            </a:avLst>
          </a:prstGeom>
          <a:solidFill>
            <a:schemeClr val="bg1">
              <a:lumMod val="75000"/>
            </a:schemeClr>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4" name="Rectangle: Rounded Corners 3">
            <a:extLst>
              <a:ext uri="{FF2B5EF4-FFF2-40B4-BE49-F238E27FC236}">
                <a16:creationId xmlns:a16="http://schemas.microsoft.com/office/drawing/2014/main" id="{DFFAEB14-CF42-445D-A696-8127C8CCAA5D}"/>
              </a:ext>
            </a:extLst>
          </p:cNvPr>
          <p:cNvSpPr/>
          <p:nvPr/>
        </p:nvSpPr>
        <p:spPr bwMode="auto">
          <a:xfrm>
            <a:off x="1280530" y="1394165"/>
            <a:ext cx="4023317" cy="3265821"/>
          </a:xfrm>
          <a:prstGeom prst="roundRect">
            <a:avLst>
              <a:gd name="adj" fmla="val 6906"/>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1548753" y="2114340"/>
            <a:ext cx="3476650" cy="2317798"/>
          </a:xfrm>
          <a:prstGeom prst="roundRect">
            <a:avLst>
              <a:gd name="adj" fmla="val 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6" name="Rectangle 5">
            <a:extLst>
              <a:ext uri="{FF2B5EF4-FFF2-40B4-BE49-F238E27FC236}">
                <a16:creationId xmlns:a16="http://schemas.microsoft.com/office/drawing/2014/main" id="{35530B15-C377-46A3-AD9A-0B462D61A1B1}"/>
              </a:ext>
            </a:extLst>
          </p:cNvPr>
          <p:cNvSpPr/>
          <p:nvPr/>
        </p:nvSpPr>
        <p:spPr bwMode="auto">
          <a:xfrm>
            <a:off x="1548752" y="1622014"/>
            <a:ext cx="2950432" cy="341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5E7DD46D-3595-49A1-BF58-B9F28795C1D0}"/>
              </a:ext>
            </a:extLst>
          </p:cNvPr>
          <p:cNvSpPr/>
          <p:nvPr/>
        </p:nvSpPr>
        <p:spPr bwMode="auto">
          <a:xfrm>
            <a:off x="4667774" y="1622013"/>
            <a:ext cx="357628" cy="3417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E9C18DA-0968-4087-8E42-72CCA1C1A372}"/>
              </a:ext>
            </a:extLst>
          </p:cNvPr>
          <p:cNvSpPr txBox="1"/>
          <p:nvPr/>
        </p:nvSpPr>
        <p:spPr>
          <a:xfrm>
            <a:off x="7315505" y="1851360"/>
            <a:ext cx="914390" cy="1403461"/>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&gt;</a:t>
            </a:r>
          </a:p>
        </p:txBody>
      </p:sp>
      <p:sp>
        <p:nvSpPr>
          <p:cNvPr id="12" name="Rectangle 11">
            <a:extLst>
              <a:ext uri="{FF2B5EF4-FFF2-40B4-BE49-F238E27FC236}">
                <a16:creationId xmlns:a16="http://schemas.microsoft.com/office/drawing/2014/main" id="{46247FE3-7E13-4285-B4FA-5E414117FA6E}"/>
              </a:ext>
            </a:extLst>
          </p:cNvPr>
          <p:cNvSpPr/>
          <p:nvPr/>
        </p:nvSpPr>
        <p:spPr bwMode="auto">
          <a:xfrm>
            <a:off x="8215419" y="2770872"/>
            <a:ext cx="548634" cy="1479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B856D3CB-FD21-40AF-8271-24D73EEA784C}"/>
              </a:ext>
            </a:extLst>
          </p:cNvPr>
          <p:cNvSpPr txBox="1"/>
          <p:nvPr/>
        </p:nvSpPr>
        <p:spPr>
          <a:xfrm>
            <a:off x="2194921" y="4659987"/>
            <a:ext cx="1891415"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Web</a:t>
            </a:r>
            <a:endParaRPr lang="en-US" sz="2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74396DF-5D36-4015-9F98-42D5787EAD04}"/>
              </a:ext>
            </a:extLst>
          </p:cNvPr>
          <p:cNvSpPr txBox="1"/>
          <p:nvPr/>
        </p:nvSpPr>
        <p:spPr>
          <a:xfrm>
            <a:off x="7628326" y="4583983"/>
            <a:ext cx="3031920"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Console</a:t>
            </a:r>
            <a:endParaRPr lang="en-US" sz="2400" dirty="0">
              <a:gradFill>
                <a:gsLst>
                  <a:gs pos="2917">
                    <a:schemeClr val="tx1"/>
                  </a:gs>
                  <a:gs pos="30000">
                    <a:schemeClr val="tx1"/>
                  </a:gs>
                </a:gsLst>
                <a:lin ang="5400000" scaled="0"/>
              </a:gradFill>
            </a:endParaRPr>
          </a:p>
        </p:txBody>
      </p:sp>
      <p:sp>
        <p:nvSpPr>
          <p:cNvPr id="17" name="Rectangle 16">
            <a:extLst>
              <a:ext uri="{FF2B5EF4-FFF2-40B4-BE49-F238E27FC236}">
                <a16:creationId xmlns:a16="http://schemas.microsoft.com/office/drawing/2014/main" id="{3C051B71-DF44-4FBD-851D-1FE807DF8B30}"/>
              </a:ext>
            </a:extLst>
          </p:cNvPr>
          <p:cNvSpPr/>
          <p:nvPr/>
        </p:nvSpPr>
        <p:spPr bwMode="auto">
          <a:xfrm>
            <a:off x="1829165" y="2399994"/>
            <a:ext cx="1737341" cy="17373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B1DC560E-1661-4292-9872-282E1F628B2B}"/>
              </a:ext>
            </a:extLst>
          </p:cNvPr>
          <p:cNvGrpSpPr/>
          <p:nvPr/>
        </p:nvGrpSpPr>
        <p:grpSpPr>
          <a:xfrm>
            <a:off x="3749383" y="2399994"/>
            <a:ext cx="1005829" cy="1016072"/>
            <a:chOff x="3749383" y="2399994"/>
            <a:chExt cx="1005829" cy="1016072"/>
          </a:xfrm>
        </p:grpSpPr>
        <p:sp>
          <p:nvSpPr>
            <p:cNvPr id="18" name="Rectangle 17">
              <a:extLst>
                <a:ext uri="{FF2B5EF4-FFF2-40B4-BE49-F238E27FC236}">
                  <a16:creationId xmlns:a16="http://schemas.microsoft.com/office/drawing/2014/main" id="{56E4FD25-E601-416A-A94F-34375A789599}"/>
                </a:ext>
              </a:extLst>
            </p:cNvPr>
            <p:cNvSpPr/>
            <p:nvPr/>
          </p:nvSpPr>
          <p:spPr bwMode="auto">
            <a:xfrm>
              <a:off x="3749383" y="2399994"/>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B47E22E-B8CD-4D74-8B1D-446EE0BF6F08}"/>
                </a:ext>
              </a:extLst>
            </p:cNvPr>
            <p:cNvSpPr/>
            <p:nvPr/>
          </p:nvSpPr>
          <p:spPr bwMode="auto">
            <a:xfrm>
              <a:off x="3749383" y="2770872"/>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5B491144-F9E3-40B1-B03A-DB4B3603D699}"/>
                </a:ext>
              </a:extLst>
            </p:cNvPr>
            <p:cNvSpPr/>
            <p:nvPr/>
          </p:nvSpPr>
          <p:spPr bwMode="auto">
            <a:xfrm>
              <a:off x="3749383" y="3141749"/>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4" name="Graphic 23" descr="Right Pointing Backhand Index ">
            <a:extLst>
              <a:ext uri="{FF2B5EF4-FFF2-40B4-BE49-F238E27FC236}">
                <a16:creationId xmlns:a16="http://schemas.microsoft.com/office/drawing/2014/main" id="{720D14BC-0ECA-45D9-9E63-9F98462ECC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771465" y="3184692"/>
            <a:ext cx="914400" cy="914400"/>
          </a:xfrm>
          <a:prstGeom prst="rect">
            <a:avLst/>
          </a:prstGeom>
        </p:spPr>
      </p:pic>
    </p:spTree>
    <p:extLst>
      <p:ext uri="{BB962C8B-B14F-4D97-AF65-F5344CB8AC3E}">
        <p14:creationId xmlns:p14="http://schemas.microsoft.com/office/powerpoint/2010/main" val="160039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cs typeface="Courier New" panose="02070309020205020404" pitchFamily="49" charset="0"/>
              </a:rPr>
              <a:t>Developer Experiences</a:t>
            </a:r>
          </a:p>
        </p:txBody>
      </p:sp>
      <p:grpSp>
        <p:nvGrpSpPr>
          <p:cNvPr id="22" name="Group 21">
            <a:extLst>
              <a:ext uri="{FF2B5EF4-FFF2-40B4-BE49-F238E27FC236}">
                <a16:creationId xmlns:a16="http://schemas.microsoft.com/office/drawing/2014/main" id="{D149237D-7878-4171-BF6B-EAF99D174F25}"/>
              </a:ext>
            </a:extLst>
          </p:cNvPr>
          <p:cNvGrpSpPr/>
          <p:nvPr/>
        </p:nvGrpSpPr>
        <p:grpSpPr>
          <a:xfrm>
            <a:off x="640457" y="1394165"/>
            <a:ext cx="11155560" cy="5135542"/>
            <a:chOff x="457578" y="1394165"/>
            <a:chExt cx="11155560" cy="5135542"/>
          </a:xfrm>
        </p:grpSpPr>
        <p:grpSp>
          <p:nvGrpSpPr>
            <p:cNvPr id="20" name="Group 19">
              <a:extLst>
                <a:ext uri="{FF2B5EF4-FFF2-40B4-BE49-F238E27FC236}">
                  <a16:creationId xmlns:a16="http://schemas.microsoft.com/office/drawing/2014/main" id="{39BDC373-EE6D-4C33-BEC8-3D050314AC9F}"/>
                </a:ext>
              </a:extLst>
            </p:cNvPr>
            <p:cNvGrpSpPr/>
            <p:nvPr/>
          </p:nvGrpSpPr>
          <p:grpSpPr>
            <a:xfrm>
              <a:off x="457580" y="1394165"/>
              <a:ext cx="11155558" cy="966810"/>
              <a:chOff x="457580" y="1394165"/>
              <a:chExt cx="11155558" cy="966810"/>
            </a:xfrm>
          </p:grpSpPr>
          <p:sp>
            <p:nvSpPr>
              <p:cNvPr id="3" name="Rectangle 2">
                <a:extLst>
                  <a:ext uri="{FF2B5EF4-FFF2-40B4-BE49-F238E27FC236}">
                    <a16:creationId xmlns:a16="http://schemas.microsoft.com/office/drawing/2014/main" id="{EDFF6C62-E644-4593-A58C-3D8248177BBC}"/>
                  </a:ext>
                </a:extLst>
              </p:cNvPr>
              <p:cNvSpPr/>
              <p:nvPr/>
            </p:nvSpPr>
            <p:spPr bwMode="auto">
              <a:xfrm>
                <a:off x="457580" y="1394165"/>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65" y="1564220"/>
                <a:ext cx="3113883" cy="626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54" y="1636431"/>
                <a:ext cx="3121348" cy="48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C900B53D-2F4E-4271-8593-ED13689E0496}"/>
                </a:ext>
              </a:extLst>
            </p:cNvPr>
            <p:cNvGrpSpPr/>
            <p:nvPr/>
          </p:nvGrpSpPr>
          <p:grpSpPr>
            <a:xfrm>
              <a:off x="457580" y="2783742"/>
              <a:ext cx="11155558" cy="966810"/>
              <a:chOff x="457580" y="2399994"/>
              <a:chExt cx="11155558" cy="966810"/>
            </a:xfrm>
          </p:grpSpPr>
          <p:sp>
            <p:nvSpPr>
              <p:cNvPr id="11" name="Rectangle 10">
                <a:extLst>
                  <a:ext uri="{FF2B5EF4-FFF2-40B4-BE49-F238E27FC236}">
                    <a16:creationId xmlns:a16="http://schemas.microsoft.com/office/drawing/2014/main" id="{1A61F52F-1303-479E-8979-7E35D3AB1723}"/>
                  </a:ext>
                </a:extLst>
              </p:cNvPr>
              <p:cNvSpPr/>
              <p:nvPr/>
            </p:nvSpPr>
            <p:spPr bwMode="auto">
              <a:xfrm>
                <a:off x="457580" y="2399994"/>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65" y="2542291"/>
                <a:ext cx="2601924" cy="6149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for Mac">
                <a:extLst>
                  <a:ext uri="{FF2B5EF4-FFF2-40B4-BE49-F238E27FC236}">
                    <a16:creationId xmlns:a16="http://schemas.microsoft.com/office/drawing/2014/main" id="{D7109BCF-706E-4CD3-B4CE-98C81528E0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52387" y="2542291"/>
                <a:ext cx="907539" cy="6806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A03629-A401-4BBD-8F62-DDDA0D393EA5}"/>
                  </a:ext>
                </a:extLst>
              </p:cNvPr>
              <p:cNvSpPr txBox="1"/>
              <p:nvPr/>
            </p:nvSpPr>
            <p:spPr>
              <a:xfrm>
                <a:off x="7038230" y="2513286"/>
                <a:ext cx="4097532"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865FC5"/>
                    </a:solidFill>
                  </a:rPr>
                  <a:t>Visual Studio for Mac</a:t>
                </a:r>
              </a:p>
            </p:txBody>
          </p:sp>
        </p:grpSp>
        <p:grpSp>
          <p:nvGrpSpPr>
            <p:cNvPr id="18" name="Group 17">
              <a:extLst>
                <a:ext uri="{FF2B5EF4-FFF2-40B4-BE49-F238E27FC236}">
                  <a16:creationId xmlns:a16="http://schemas.microsoft.com/office/drawing/2014/main" id="{E77F0EB2-BAF6-40E1-92A7-C8E061AC4123}"/>
                </a:ext>
              </a:extLst>
            </p:cNvPr>
            <p:cNvGrpSpPr/>
            <p:nvPr/>
          </p:nvGrpSpPr>
          <p:grpSpPr>
            <a:xfrm>
              <a:off x="457578" y="4173319"/>
              <a:ext cx="11155559" cy="966810"/>
              <a:chOff x="457578" y="3408942"/>
              <a:chExt cx="11155559" cy="966810"/>
            </a:xfrm>
          </p:grpSpPr>
          <p:sp>
            <p:nvSpPr>
              <p:cNvPr id="12" name="Rectangle 11">
                <a:extLst>
                  <a:ext uri="{FF2B5EF4-FFF2-40B4-BE49-F238E27FC236}">
                    <a16:creationId xmlns:a16="http://schemas.microsoft.com/office/drawing/2014/main" id="{180C7E5F-3E52-40BE-AF27-012522899C57}"/>
                  </a:ext>
                </a:extLst>
              </p:cNvPr>
              <p:cNvSpPr/>
              <p:nvPr/>
            </p:nvSpPr>
            <p:spPr bwMode="auto">
              <a:xfrm>
                <a:off x="457578" y="3408942"/>
                <a:ext cx="11155559"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60" name="Picture 12" descr="Image result for windows logo svg">
                <a:extLst>
                  <a:ext uri="{FF2B5EF4-FFF2-40B4-BE49-F238E27FC236}">
                    <a16:creationId xmlns:a16="http://schemas.microsoft.com/office/drawing/2014/main" id="{180FC61B-F327-4A81-B17A-88E51B1F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700" y="3461728"/>
                <a:ext cx="771493" cy="771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MacOS wordmark (2017).svg">
                <a:extLst>
                  <a:ext uri="{FF2B5EF4-FFF2-40B4-BE49-F238E27FC236}">
                    <a16:creationId xmlns:a16="http://schemas.microsoft.com/office/drawing/2014/main" id="{F1440572-AD31-4CFA-992A-CEC2BBD12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05" y="3689615"/>
                <a:ext cx="1335932" cy="31571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2B6EBAC1-EFC6-408C-8E6A-5991990CD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750" y="3414355"/>
                <a:ext cx="735347" cy="86623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pbs.twimg.com/profile_images/676630166190166017/UYxw-HcD.png">
                <a:extLst>
                  <a:ext uri="{FF2B5EF4-FFF2-40B4-BE49-F238E27FC236}">
                    <a16:creationId xmlns:a16="http://schemas.microsoft.com/office/drawing/2014/main" id="{B0CCD297-FE33-402D-8538-AFDE2082527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07428" y="3534585"/>
                <a:ext cx="657239" cy="6572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11DAC3-B41E-4847-980E-773BEF153452}"/>
                  </a:ext>
                </a:extLst>
              </p:cNvPr>
              <p:cNvSpPr txBox="1"/>
              <p:nvPr/>
            </p:nvSpPr>
            <p:spPr>
              <a:xfrm>
                <a:off x="7058411" y="3497262"/>
                <a:ext cx="3682355"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007ACC"/>
                    </a:solidFill>
                  </a:rPr>
                  <a:t>Visual Studio Code</a:t>
                </a:r>
              </a:p>
            </p:txBody>
          </p:sp>
        </p:grpSp>
        <p:grpSp>
          <p:nvGrpSpPr>
            <p:cNvPr id="17" name="Group 16">
              <a:extLst>
                <a:ext uri="{FF2B5EF4-FFF2-40B4-BE49-F238E27FC236}">
                  <a16:creationId xmlns:a16="http://schemas.microsoft.com/office/drawing/2014/main" id="{59625B40-2D75-4D73-8680-FE5C69B4407E}"/>
                </a:ext>
              </a:extLst>
            </p:cNvPr>
            <p:cNvGrpSpPr/>
            <p:nvPr/>
          </p:nvGrpSpPr>
          <p:grpSpPr>
            <a:xfrm>
              <a:off x="457579" y="5562897"/>
              <a:ext cx="11155558" cy="966810"/>
              <a:chOff x="457579" y="4420663"/>
              <a:chExt cx="11155558" cy="966810"/>
            </a:xfrm>
          </p:grpSpPr>
          <p:sp>
            <p:nvSpPr>
              <p:cNvPr id="14" name="Rectangle 13">
                <a:extLst>
                  <a:ext uri="{FF2B5EF4-FFF2-40B4-BE49-F238E27FC236}">
                    <a16:creationId xmlns:a16="http://schemas.microsoft.com/office/drawing/2014/main" id="{48122678-96AF-459B-AE12-B3644EE38C30}"/>
                  </a:ext>
                </a:extLst>
              </p:cNvPr>
              <p:cNvSpPr/>
              <p:nvPr/>
            </p:nvSpPr>
            <p:spPr bwMode="auto">
              <a:xfrm>
                <a:off x="457579" y="4420663"/>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Tools">
                <a:extLst>
                  <a:ext uri="{FF2B5EF4-FFF2-40B4-BE49-F238E27FC236}">
                    <a16:creationId xmlns:a16="http://schemas.microsoft.com/office/drawing/2014/main" id="{ED817ACE-F269-4412-B202-397D9A7824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265" y="4428538"/>
                <a:ext cx="914400" cy="914400"/>
              </a:xfrm>
              <a:prstGeom prst="rect">
                <a:avLst/>
              </a:prstGeom>
            </p:spPr>
          </p:pic>
          <p:sp>
            <p:nvSpPr>
              <p:cNvPr id="16" name="TextBox 15">
                <a:extLst>
                  <a:ext uri="{FF2B5EF4-FFF2-40B4-BE49-F238E27FC236}">
                    <a16:creationId xmlns:a16="http://schemas.microsoft.com/office/drawing/2014/main" id="{E1030A9A-F993-4FC5-9E3A-05CE10BD148B}"/>
                  </a:ext>
                </a:extLst>
              </p:cNvPr>
              <p:cNvSpPr txBox="1"/>
              <p:nvPr/>
            </p:nvSpPr>
            <p:spPr>
              <a:xfrm>
                <a:off x="1670005" y="4656425"/>
                <a:ext cx="272581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BYO Text Editor</a:t>
                </a:r>
              </a:p>
            </p:txBody>
          </p:sp>
          <p:sp>
            <p:nvSpPr>
              <p:cNvPr id="30" name="TextBox 29">
                <a:extLst>
                  <a:ext uri="{FF2B5EF4-FFF2-40B4-BE49-F238E27FC236}">
                    <a16:creationId xmlns:a16="http://schemas.microsoft.com/office/drawing/2014/main" id="{C550D314-2F46-4962-830C-88B21D8482EA}"/>
                  </a:ext>
                </a:extLst>
              </p:cNvPr>
              <p:cNvSpPr txBox="1"/>
              <p:nvPr/>
            </p:nvSpPr>
            <p:spPr>
              <a:xfrm>
                <a:off x="6235596" y="4551339"/>
                <a:ext cx="477355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.NET Core SDK (includes CLI)</a:t>
                </a:r>
              </a:p>
            </p:txBody>
          </p:sp>
        </p:grpSp>
      </p:grpSp>
    </p:spTree>
    <p:extLst>
      <p:ext uri="{BB962C8B-B14F-4D97-AF65-F5344CB8AC3E}">
        <p14:creationId xmlns:p14="http://schemas.microsoft.com/office/powerpoint/2010/main" val="227077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662541"/>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675439" y="1212849"/>
            <a:ext cx="5486399" cy="5096780"/>
          </a:xfrm>
        </p:spPr>
        <p:txBody>
          <a:bodyPr/>
          <a:lstStyle/>
          <a:p>
            <a:r>
              <a:rPr lang="en-US" dirty="0"/>
              <a:t>Linux</a:t>
            </a:r>
          </a:p>
          <a:p>
            <a:pPr lvl="1"/>
            <a:r>
              <a:rPr lang="en-US" b="1" dirty="0"/>
              <a:t>RHEL </a:t>
            </a:r>
            <a:r>
              <a:rPr lang="en-US" dirty="0"/>
              <a:t>6,7</a:t>
            </a:r>
          </a:p>
          <a:p>
            <a:pPr lvl="1"/>
            <a:r>
              <a:rPr lang="en-US" b="1" dirty="0"/>
              <a:t>Fedora </a:t>
            </a:r>
            <a:r>
              <a:rPr lang="en-US" dirty="0"/>
              <a:t>27,28</a:t>
            </a:r>
          </a:p>
          <a:p>
            <a:pPr lvl="1"/>
            <a:r>
              <a:rPr lang="en-US" b="1" dirty="0"/>
              <a:t>Centos </a:t>
            </a:r>
            <a:r>
              <a:rPr lang="en-US" dirty="0"/>
              <a:t>7</a:t>
            </a:r>
          </a:p>
          <a:p>
            <a:pPr lvl="1"/>
            <a:r>
              <a:rPr lang="en-US" b="1" dirty="0"/>
              <a:t>Debian </a:t>
            </a:r>
            <a:r>
              <a:rPr lang="en-US" dirty="0"/>
              <a:t>9,8.7+</a:t>
            </a:r>
          </a:p>
          <a:p>
            <a:pPr lvl="1"/>
            <a:r>
              <a:rPr lang="en-US" b="1" dirty="0"/>
              <a:t>Ubuntu </a:t>
            </a:r>
            <a:r>
              <a:rPr lang="en-US" dirty="0"/>
              <a:t>18.04, 17.10, 16.04, 14.04</a:t>
            </a:r>
          </a:p>
          <a:p>
            <a:pPr lvl="1"/>
            <a:r>
              <a:rPr lang="en-US" b="1" dirty="0"/>
              <a:t>Linux Mint </a:t>
            </a:r>
            <a:r>
              <a:rPr lang="en-US" dirty="0"/>
              <a:t>17, 18</a:t>
            </a:r>
          </a:p>
          <a:p>
            <a:pPr lvl="1"/>
            <a:r>
              <a:rPr lang="en-US" b="1" dirty="0"/>
              <a:t>openSUSE</a:t>
            </a:r>
            <a:r>
              <a:rPr lang="en-US" dirty="0"/>
              <a:t> 42.3+</a:t>
            </a:r>
          </a:p>
          <a:p>
            <a:pPr lvl="1"/>
            <a:r>
              <a:rPr lang="en-US" b="1" dirty="0"/>
              <a:t>Oracle Linux</a:t>
            </a:r>
            <a:r>
              <a:rPr lang="en-US" dirty="0"/>
              <a:t> 7</a:t>
            </a:r>
          </a:p>
          <a:p>
            <a:pPr lvl="1"/>
            <a:r>
              <a:rPr lang="en-US" b="1" dirty="0"/>
              <a:t>SUSE Enterprise Linux </a:t>
            </a:r>
            <a:r>
              <a:rPr lang="en-US" dirty="0"/>
              <a:t>12 SP2+</a:t>
            </a:r>
          </a:p>
          <a:p>
            <a:pPr lvl="1"/>
            <a:r>
              <a:rPr lang="en-US" b="1" dirty="0"/>
              <a:t>Alpine Linux</a:t>
            </a:r>
            <a:r>
              <a:rPr lang="en-US" dirty="0"/>
              <a:t> 3.7+</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74639" y="6148993"/>
            <a:ext cx="10315132" cy="369332"/>
          </a:xfrm>
          <a:prstGeom prst="rect">
            <a:avLst/>
          </a:prstGeom>
        </p:spPr>
        <p:txBody>
          <a:bodyPr wrap="square">
            <a:spAutoFit/>
          </a:bodyPr>
          <a:lstStyle/>
          <a:p>
            <a:r>
              <a:rPr lang="en-US" dirty="0"/>
              <a:t>https://</a:t>
            </a:r>
            <a:r>
              <a:rPr lang="en-US" dirty="0" err="1"/>
              <a:t>github.com</a:t>
            </a:r>
            <a:r>
              <a:rPr lang="en-US" dirty="0"/>
              <a:t>/dotnet/core/blob/master/release-notes/2.1/2.1-supported-os.md</a:t>
            </a:r>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914775" y="0"/>
            <a:ext cx="10661641" cy="6994525"/>
          </a:xfrm>
          <a:prstGeom prst="rect">
            <a:avLst/>
          </a:prstGeom>
        </p:spPr>
      </p:pic>
      <p:sp>
        <p:nvSpPr>
          <p:cNvPr id="2" name="TextBox 1"/>
          <p:cNvSpPr txBox="1"/>
          <p:nvPr/>
        </p:nvSpPr>
        <p:spPr>
          <a:xfrm>
            <a:off x="1737726" y="1211287"/>
            <a:ext cx="8046632" cy="738664"/>
          </a:xfrm>
          <a:prstGeom prst="rect">
            <a:avLst/>
          </a:prstGeom>
          <a:solidFill>
            <a:srgbClr val="E6E6E6">
              <a:alpha val="45098"/>
            </a:srgbClr>
          </a:solidFill>
        </p:spPr>
        <p:txBody>
          <a:bodyPr wrap="square" lIns="182880" tIns="146304" rIns="182880" bIns="146304" rtlCol="0">
            <a:spAutoFit/>
          </a:bodyPr>
          <a:lstStyle/>
          <a:p>
            <a:pPr>
              <a:lnSpc>
                <a:spcPct val="90000"/>
              </a:lnSpc>
              <a:spcAft>
                <a:spcPts val="600"/>
              </a:spcAft>
            </a:pPr>
            <a:r>
              <a:rPr lang="en-US" sz="3200" b="1" dirty="0">
                <a:solidFill>
                  <a:srgbClr val="505050"/>
                </a:solidFill>
              </a:rPr>
              <a:t>https://</a:t>
            </a:r>
            <a:r>
              <a:rPr lang="en-US" sz="3200" b="1" dirty="0" err="1">
                <a:solidFill>
                  <a:srgbClr val="505050"/>
                </a:solidFill>
              </a:rPr>
              <a:t>hub.docker.com</a:t>
            </a:r>
            <a:r>
              <a:rPr lang="en-US" sz="3200" b="1" dirty="0">
                <a:solidFill>
                  <a:srgbClr val="505050"/>
                </a:solidFill>
              </a:rPr>
              <a:t>/r/</a:t>
            </a:r>
            <a:r>
              <a:rPr lang="en-US" sz="3200" b="1" dirty="0" err="1">
                <a:solidFill>
                  <a:srgbClr val="505050"/>
                </a:solidFill>
              </a:rPr>
              <a:t>microsoft</a:t>
            </a:r>
            <a:r>
              <a:rPr lang="en-US" sz="3200" b="1" dirty="0">
                <a:solidFill>
                  <a:srgbClr val="505050"/>
                </a:solidFill>
              </a:rPr>
              <a:t>/</a:t>
            </a:r>
            <a:r>
              <a:rPr lang="en-US" sz="3200" b="1" dirty="0" err="1">
                <a:solidFill>
                  <a:srgbClr val="505050"/>
                </a:solidFill>
              </a:rPr>
              <a:t>dotnet</a:t>
            </a:r>
            <a:r>
              <a:rPr lang="en-US" sz="3200" b="1" dirty="0">
                <a:solidFill>
                  <a:srgbClr val="505050"/>
                </a:solidFill>
              </a:rPr>
              <a:t>/</a:t>
            </a:r>
          </a:p>
        </p:txBody>
      </p:sp>
    </p:spTree>
    <p:extLst>
      <p:ext uri="{BB962C8B-B14F-4D97-AF65-F5344CB8AC3E}">
        <p14:creationId xmlns:p14="http://schemas.microsoft.com/office/powerpoint/2010/main" val="97170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netcoreapp2.1</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312223"/>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netcoreapp2.1</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Microsoft.AspNetCore.App</a:t>
            </a:r>
            <a:r>
              <a:rPr lang="en-US" sz="2800" dirty="0"/>
              <a:t>"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335170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823336" y="1028409"/>
            <a:ext cx="11508566" cy="6032421"/>
          </a:xfrm>
          <a:prstGeom prst="rect">
            <a:avLst/>
          </a:prstGeom>
        </p:spPr>
        <p:txBody>
          <a:bodyPr/>
          <a:lstStyle/>
          <a:p>
            <a:r>
              <a:rPr lang="en-US" dirty="0"/>
              <a:t>Framework Dependent Deployment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Self-contained Deployment</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3754874"/>
          </a:xfrm>
          <a:prstGeom prst="rect">
            <a:avLst/>
          </a:prstGeom>
        </p:spPr>
        <p:txBody>
          <a:bodyPr/>
          <a:lstStyle/>
          <a:p>
            <a:r>
              <a:rPr lang="en-US" dirty="0">
                <a:latin typeface="+mn-lt"/>
              </a:rPr>
              <a:t>Check out </a:t>
            </a:r>
            <a:r>
              <a:rPr lang="en-US" b="1" dirty="0">
                <a:solidFill>
                  <a:schemeClr val="accent2"/>
                </a:solidFill>
                <a:latin typeface="+mn-lt"/>
              </a:rPr>
              <a:t>dotnet/dotnet-</a:t>
            </a:r>
            <a:r>
              <a:rPr lang="en-US" b="1" dirty="0" err="1">
                <a:solidFill>
                  <a:schemeClr val="accent2"/>
                </a:solidFill>
                <a:latin typeface="+mn-lt"/>
              </a:rPr>
              <a:t>docker</a:t>
            </a:r>
            <a:r>
              <a:rPr lang="en-US" b="1" dirty="0">
                <a:solidFill>
                  <a:schemeClr val="accent2"/>
                </a:solidFill>
                <a:latin typeface="+mn-lt"/>
              </a:rPr>
              <a:t>-samples</a:t>
            </a:r>
            <a:r>
              <a:rPr lang="en-US" dirty="0">
                <a:solidFill>
                  <a:schemeClr val="accent2"/>
                </a:solidFill>
                <a:latin typeface="+mn-lt"/>
              </a:rPr>
              <a:t> </a:t>
            </a:r>
            <a:r>
              <a:rPr lang="en-US" dirty="0">
                <a:latin typeface="+mn-lt"/>
              </a:rPr>
              <a:t>for working deployment examples.</a:t>
            </a:r>
          </a:p>
          <a:p>
            <a:r>
              <a:rPr lang="en-US" dirty="0">
                <a:latin typeface="+mn-lt"/>
              </a:rPr>
              <a:t>Has both Docker and non-Docker instructions.</a:t>
            </a:r>
          </a:p>
          <a:p>
            <a:endParaRPr lang="en-US" dirty="0">
              <a:latin typeface="+mn-lt"/>
            </a:endParaRPr>
          </a:p>
          <a:p>
            <a:pPr marL="0" indent="0">
              <a:buNone/>
            </a:pPr>
            <a:endParaRPr lang="en-US" sz="4000" b="1" dirty="0">
              <a:solidFill>
                <a:srgbClr val="FF0000"/>
              </a:solidFill>
            </a:endParaRPr>
          </a:p>
          <a:p>
            <a:pPr marL="0" indent="0">
              <a:buNone/>
            </a:pPr>
            <a:r>
              <a:rPr lang="en-US" sz="4000" b="1" dirty="0">
                <a:solidFill>
                  <a:schemeClr val="accent2"/>
                </a:solidFill>
              </a:rPr>
              <a:t>https://github.com/dotnet/dotnet-docker-samples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deployment</a:t>
            </a:r>
          </a:p>
        </p:txBody>
      </p:sp>
      <p:sp>
        <p:nvSpPr>
          <p:cNvPr id="3" name="Content Placeholder 2"/>
          <p:cNvSpPr>
            <a:spLocks noGrp="1"/>
          </p:cNvSpPr>
          <p:nvPr>
            <p:ph type="body" sz="quarter" idx="10"/>
          </p:nvPr>
        </p:nvSpPr>
        <p:spPr>
          <a:xfrm>
            <a:off x="655637" y="1439862"/>
            <a:ext cx="10258637" cy="5927777"/>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chemeClr val="accent2"/>
                </a:solidFill>
              </a:rPr>
              <a:t>https://</a:t>
            </a:r>
            <a:r>
              <a:rPr lang="en-US" dirty="0" err="1">
                <a:solidFill>
                  <a:schemeClr val="accent2"/>
                </a:solidFill>
              </a:rPr>
              <a:t>github.com</a:t>
            </a:r>
            <a:r>
              <a:rPr lang="en-US" dirty="0">
                <a:solidFill>
                  <a:schemeClr val="accent2"/>
                </a:solidFill>
              </a:rPr>
              <a:t>/dotnet/dotnet-</a:t>
            </a:r>
            <a:r>
              <a:rPr lang="en-US" dirty="0" err="1">
                <a:solidFill>
                  <a:schemeClr val="accent2"/>
                </a:solidFill>
              </a:rPr>
              <a:t>docker</a:t>
            </a:r>
            <a:r>
              <a:rPr lang="en-US" dirty="0">
                <a:solidFill>
                  <a:schemeClr val="accent2"/>
                </a:solidFill>
              </a:rPr>
              <a:t>-samples/tree/master/</a:t>
            </a:r>
            <a:r>
              <a:rPr lang="en-US" dirty="0" err="1">
                <a:solidFill>
                  <a:schemeClr val="accent2"/>
                </a:solidFill>
              </a:rPr>
              <a:t>dotnetapp-selfcontained</a:t>
            </a:r>
            <a:endParaRPr lang="en-US" dirty="0">
              <a:solidFill>
                <a:schemeClr val="accent2"/>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solidFill>
                  <a:schemeClr val="tx1"/>
                </a:solidFill>
              </a:rPr>
              <a:t>ASP.NET Core  is 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16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pic>
        <p:nvPicPr>
          <p:cNvPr id="4" name="Picture 3">
            <a:extLst>
              <a:ext uri="{FF2B5EF4-FFF2-40B4-BE49-F238E27FC236}">
                <a16:creationId xmlns:a16="http://schemas.microsoft.com/office/drawing/2014/main" id="{15FAF517-AF3F-664D-A015-E77DBB8CB774}"/>
              </a:ext>
            </a:extLst>
          </p:cNvPr>
          <p:cNvPicPr>
            <a:picLocks noChangeAspect="1"/>
          </p:cNvPicPr>
          <p:nvPr/>
        </p:nvPicPr>
        <p:blipFill>
          <a:blip r:embed="rId3"/>
          <a:stretch>
            <a:fillRect/>
          </a:stretch>
        </p:blipFill>
        <p:spPr>
          <a:xfrm>
            <a:off x="11192" y="1668482"/>
            <a:ext cx="12424897" cy="3959436"/>
          </a:xfrm>
          <a:prstGeom prst="rect">
            <a:avLst/>
          </a:prstGeom>
        </p:spPr>
      </p:pic>
    </p:spTree>
    <p:extLst>
      <p:ext uri="{BB962C8B-B14F-4D97-AF65-F5344CB8AC3E}">
        <p14:creationId xmlns:p14="http://schemas.microsoft.com/office/powerpoint/2010/main" val="487499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29eeffc7-3a1a-4f16-995c-1b7b58342919"/>
    <ds:schemaRef ds:uri="http://purl.org/dc/elements/1.1/"/>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28592</TotalTime>
  <Words>2987</Words>
  <Application>Microsoft Macintosh PowerPoint</Application>
  <PresentationFormat>Custom</PresentationFormat>
  <Paragraphs>453</Paragraphs>
  <Slides>39</Slides>
  <Notes>39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39</vt:i4>
      </vt:variant>
    </vt:vector>
  </HeadingPairs>
  <TitlesOfParts>
    <vt:vector size="51"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Introducing .NET Core</vt:lpstr>
      <vt:lpstr>.NET platform</vt:lpstr>
      <vt:lpstr>.NET Core -- Cross-platform services</vt:lpstr>
      <vt:lpstr>.NET Core</vt:lpstr>
      <vt:lpstr>ASP.NET Core  is Fast!</vt:lpstr>
      <vt:lpstr>PowerPoint Presentation</vt:lpstr>
      <vt:lpstr>50% of .NET Core contributions are from the community</vt:lpstr>
      <vt:lpstr>.NET Open Source Contributions as of 2017</vt:lpstr>
      <vt:lpstr>Technical Steering Group</vt:lpstr>
      <vt:lpstr>.NET Core: product shape</vt:lpstr>
      <vt:lpstr>.NET Core Distributions </vt:lpstr>
      <vt:lpstr>.NET Core Runtime Deployment Options</vt:lpstr>
      <vt:lpstr>Workloads</vt:lpstr>
      <vt:lpstr>Developer Experiences</vt:lpstr>
      <vt:lpstr>Supported OSes</vt:lpstr>
      <vt:lpstr>http://redhatloves.net</vt:lpstr>
      <vt:lpstr>PowerPoint Presentation</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are the .NET Core command-line tools?</vt:lpstr>
      <vt:lpstr>Principles of design</vt:lpstr>
      <vt:lpstr>CLI commands: basic architecture </vt:lpstr>
      <vt:lpstr>CLI commands: architecture explained</vt:lpstr>
      <vt:lpstr>.NET Core SDK Commandline Usage (1/2)</vt:lpstr>
      <vt:lpstr>.NET Core SDK Commandline Usage (2/2)</vt:lpstr>
      <vt:lpstr>Demo</vt:lpstr>
      <vt:lpstr>.NET Core Deployment</vt:lpstr>
      <vt:lpstr>For Development</vt:lpstr>
      <vt:lpstr>For Apps – two options</vt:lpstr>
      <vt:lpstr>Servicing Updates</vt:lpstr>
      <vt:lpstr>Deployment Examples </vt:lpstr>
      <vt:lpstr>Self-contained deployment</vt:lpstr>
      <vt:lpstr>Demo</vt:lpstr>
    </vt:vector>
  </TitlesOfParts>
  <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Shayne Boyer</cp:lastModifiedBy>
  <cp:revision>671</cp:revision>
  <dcterms:created xsi:type="dcterms:W3CDTF">2014-06-10T19:28:25Z</dcterms:created>
  <dcterms:modified xsi:type="dcterms:W3CDTF">2018-07-03T15:37:28Z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