
<file path=[Content_Types].xml><?xml version="1.0" encoding="utf-8"?>
<Types xmlns="http://schemas.openxmlformats.org/package/2006/content-types">
  <Default Extension="png" ContentType="image/png"/>
  <Default Extension="tmp"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541" r:id="rId4"/>
    <p:sldMasterId id="2147484565" r:id="rId5"/>
    <p:sldMasterId id="2147484590" r:id="rId6"/>
  </p:sldMasterIdLst>
  <p:notesMasterIdLst>
    <p:notesMasterId r:id="rId34"/>
  </p:notesMasterIdLst>
  <p:handoutMasterIdLst>
    <p:handoutMasterId r:id="rId35"/>
  </p:handoutMasterIdLst>
  <p:sldIdLst>
    <p:sldId id="1393" r:id="rId7"/>
    <p:sldId id="1667" r:id="rId8"/>
    <p:sldId id="1661" r:id="rId9"/>
    <p:sldId id="1668" r:id="rId10"/>
    <p:sldId id="1669" r:id="rId11"/>
    <p:sldId id="1670" r:id="rId12"/>
    <p:sldId id="1663" r:id="rId13"/>
    <p:sldId id="1662" r:id="rId14"/>
    <p:sldId id="1694" r:id="rId15"/>
    <p:sldId id="1695" r:id="rId16"/>
    <p:sldId id="1671" r:id="rId17"/>
    <p:sldId id="1672" r:id="rId18"/>
    <p:sldId id="1692" r:id="rId19"/>
    <p:sldId id="1691" r:id="rId20"/>
    <p:sldId id="1693" r:id="rId21"/>
    <p:sldId id="1675" r:id="rId22"/>
    <p:sldId id="1676" r:id="rId23"/>
    <p:sldId id="1686" r:id="rId24"/>
    <p:sldId id="1687" r:id="rId25"/>
    <p:sldId id="1688" r:id="rId26"/>
    <p:sldId id="1689" r:id="rId27"/>
    <p:sldId id="1681" r:id="rId28"/>
    <p:sldId id="1690" r:id="rId29"/>
    <p:sldId id="1536" r:id="rId30"/>
    <p:sldId id="1677" r:id="rId31"/>
    <p:sldId id="1678" r:id="rId32"/>
    <p:sldId id="1679" r:id="rId33"/>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id="{A073DAE3-B461-442F-A3D3-6642BD875E45}">
          <p14:sldIdLst>
            <p14:sldId id="1393"/>
            <p14:sldId id="1667"/>
            <p14:sldId id="1661"/>
            <p14:sldId id="1668"/>
            <p14:sldId id="1669"/>
            <p14:sldId id="1670"/>
            <p14:sldId id="1663"/>
            <p14:sldId id="1662"/>
            <p14:sldId id="1694"/>
            <p14:sldId id="1695"/>
            <p14:sldId id="1671"/>
            <p14:sldId id="1672"/>
            <p14:sldId id="1692"/>
            <p14:sldId id="1691"/>
            <p14:sldId id="1693"/>
            <p14:sldId id="1675"/>
            <p14:sldId id="1676"/>
            <p14:sldId id="1686"/>
            <p14:sldId id="1687"/>
            <p14:sldId id="1688"/>
            <p14:sldId id="1689"/>
            <p14:sldId id="1681"/>
            <p14:sldId id="1690"/>
            <p14:sldId id="1536"/>
            <p14:sldId id="1677"/>
            <p14:sldId id="1678"/>
            <p14:sldId id="1679"/>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E6E6E6"/>
    <a:srgbClr val="D93A00"/>
    <a:srgbClr val="F8F8F8"/>
    <a:srgbClr val="D83B01"/>
    <a:srgbClr val="505050"/>
    <a:srgbClr val="FF8C00"/>
    <a:srgbClr val="D2D2D2"/>
    <a:srgbClr val="FFFFFF"/>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36" autoAdjust="0"/>
    <p:restoredTop sz="88253" autoAdjust="0"/>
  </p:normalViewPr>
  <p:slideViewPr>
    <p:cSldViewPr>
      <p:cViewPr varScale="1">
        <p:scale>
          <a:sx n="101" d="100"/>
          <a:sy n="101" d="100"/>
        </p:scale>
        <p:origin x="632" y="200"/>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showGuides="1">
      <p:cViewPr varScale="1">
        <p:scale>
          <a:sx n="83" d="100"/>
          <a:sy n="83" d="100"/>
        </p:scale>
        <p:origin x="2328" y="108"/>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theme" Target="theme/theme1.xml"/><Relationship Id="rId21" Type="http://schemas.openxmlformats.org/officeDocument/2006/relationships/slide" Target="slides/slide15.xml"/><Relationship Id="rId34" Type="http://schemas.openxmlformats.org/officeDocument/2006/relationships/notesMaster" Target="notesMasters/notes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commentAuthors" Target="commentAuthor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handoutMaster" Target="handoutMasters/handoutMaster1.xml"/><Relationship Id="rId8" Type="http://schemas.openxmlformats.org/officeDocument/2006/relationships/slide" Target="slides/slide2.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Ignite 2016</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7/3/18 11:54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Ignite 2016</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7/3/18 11:54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Agenda</a:t>
            </a:r>
          </a:p>
          <a:p>
            <a:r>
              <a:rPr lang="en-US" dirty="0"/>
              <a:t>- Introduce .NET Core</a:t>
            </a:r>
          </a:p>
          <a:p>
            <a:r>
              <a:rPr lang="en-US" dirty="0"/>
              <a:t>- Development</a:t>
            </a:r>
          </a:p>
          <a:p>
            <a:r>
              <a:rPr lang="en-US" dirty="0"/>
              <a:t>- Deployment</a:t>
            </a:r>
          </a:p>
          <a:p>
            <a:r>
              <a:rPr lang="en-US" dirty="0"/>
              <a:t>- .NET CLI </a:t>
            </a:r>
          </a:p>
          <a:p>
            <a:endParaRPr lang="en-US" dirty="0"/>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7/3/18 11:54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66616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022AA1F8-C6D2-426C-8EA8-1BF39B5677D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163711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7/3/18 11:54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9785131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(MSDN </a:t>
            </a:r>
            <a:r>
              <a:rPr lang="en-US"/>
              <a:t>Magazine September 2017 - https://msdn.microsoft.com/en-us/magazine/mt842512)</a:t>
            </a:r>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7/3/18 11:54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785330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https://docs.microsoft.com/en-us/aspnet/core/mvc/razor-pages/</a:t>
            </a:r>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7/3/18 11:54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6519573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7/3/18 11:54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9330816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7/3/18 11:54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272547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7/3/18 11:54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9703647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7/3/18 11:54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41714400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7/3/18 11:54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3326767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7/3/18 11:54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574260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7/3/18 11:54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3212094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7/3/18 11:54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4678497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7/3/18 11:54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7630005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7/3/18 11:54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33131222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7/3/18 11:54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6431747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Ignite 2016</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7/3/18 11:54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399912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Ignite 2016</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7/3/18 11:54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249564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Ignite 2016</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7/3/18 11:54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578271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Ignite 2016</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7/3/18 11:54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5160774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7/3/18 11:54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8746274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7/3/18 11:54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4618582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961194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000438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7/3/18 11:54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8972042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7/3/18 11:54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5505626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022AA1F8-C6D2-426C-8EA8-1BF39B5677D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859403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60688" y="479425"/>
            <a:ext cx="1451843" cy="310896"/>
          </a:xfrm>
          <a:prstGeom prst="rect">
            <a:avLst/>
          </a:prstGeom>
        </p:spPr>
      </p:pic>
      <p:pic>
        <p:nvPicPr>
          <p:cNvPr id="7" name="Picture 6"/>
          <p:cNvPicPr>
            <a:picLocks noChangeAspect="1"/>
          </p:cNvPicPr>
          <p:nvPr/>
        </p:nvPicPr>
        <p:blipFill rotWithShape="1">
          <a:blip r:embed="rId3" cstate="screen">
            <a:extLst>
              <a:ext uri="{28A0092B-C50C-407E-A947-70E740481C1C}">
                <a14:useLocalDpi xmlns:a14="http://schemas.microsoft.com/office/drawing/2010/main"/>
              </a:ext>
            </a:extLst>
          </a:blip>
          <a:srcRect l="-33002"/>
          <a:stretch/>
        </p:blipFill>
        <p:spPr>
          <a:xfrm>
            <a:off x="7752216" y="5084764"/>
            <a:ext cx="4684259" cy="1909762"/>
          </a:xfrm>
          <a:prstGeom prst="rect">
            <a:avLst/>
          </a:prstGeom>
        </p:spPr>
      </p:pic>
      <p:sp>
        <p:nvSpPr>
          <p:cNvPr id="8" name="Text Placeholder 3"/>
          <p:cNvSpPr>
            <a:spLocks noGrp="1"/>
          </p:cNvSpPr>
          <p:nvPr>
            <p:ph type="body" sz="quarter" idx="15" hasCustomPrompt="1"/>
          </p:nvPr>
        </p:nvSpPr>
        <p:spPr>
          <a:xfrm>
            <a:off x="9418638" y="296863"/>
            <a:ext cx="2743200" cy="461665"/>
          </a:xfrm>
        </p:spPr>
        <p:txBody>
          <a:bodyPr/>
          <a:lstStyle>
            <a:lvl1pPr marL="0" marR="0" indent="0" algn="r" defTabSz="932742"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a:gradFill>
                  <a:gsLst>
                    <a:gs pos="1250">
                      <a:schemeClr val="tx1"/>
                    </a:gs>
                    <a:gs pos="100000">
                      <a:schemeClr val="tx1"/>
                    </a:gs>
                  </a:gsLst>
                  <a:lin ang="5400000" scaled="0"/>
                </a:gradFill>
                <a:latin typeface="+mn-lt"/>
                <a:ea typeface="+mn-ea"/>
                <a:cs typeface="+mn-cs"/>
              </a:defRPr>
            </a:lvl1pPr>
          </a:lstStyle>
          <a:p>
            <a:pPr lvl="0"/>
            <a:r>
              <a:rPr lang="en-US" dirty="0"/>
              <a:t>Session Code</a:t>
            </a:r>
          </a:p>
        </p:txBody>
      </p:sp>
    </p:spTree>
    <p:extLst>
      <p:ext uri="{BB962C8B-B14F-4D97-AF65-F5344CB8AC3E}">
        <p14:creationId xmlns:p14="http://schemas.microsoft.com/office/powerpoint/2010/main" val="7660307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14010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4077104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325063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52945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5"/>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3" tIns="46633" rIns="46633" bIns="46633" numCol="1" spcCol="0" rtlCol="0" fromWordArt="0" anchor="ctr" anchorCtr="0" forceAA="0" compatLnSpc="1">
            <a:prstTxWarp prst="textNoShape">
              <a:avLst/>
            </a:prstTxWarp>
            <a:noAutofit/>
          </a:bodyPr>
          <a:lstStyle/>
          <a:p>
            <a:pPr algn="ctr" defTabSz="932411" fontAlgn="base">
              <a:spcBef>
                <a:spcPct val="0"/>
              </a:spcBef>
              <a:spcAft>
                <a:spcPct val="0"/>
              </a:spcAft>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54760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37850694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060754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Slide">
    <p:bg bwMode="gray">
      <p:bgPr>
        <a:solidFill>
          <a:schemeClr val="accent1"/>
        </a:solidFill>
        <a:effectLst/>
      </p:bgPr>
    </p:bg>
    <p:spTree>
      <p:nvGrpSpPr>
        <p:cNvPr id="1" name=""/>
        <p:cNvGrpSpPr/>
        <p:nvPr/>
      </p:nvGrpSpPr>
      <p:grpSpPr>
        <a:xfrm>
          <a:off x="0" y="0"/>
          <a:ext cx="0" cy="0"/>
          <a:chOff x="0" y="0"/>
          <a:chExt cx="0" cy="0"/>
        </a:xfrm>
      </p:grpSpPr>
      <p:sp>
        <p:nvSpPr>
          <p:cNvPr id="10" name="Rectangle 9"/>
          <p:cNvSpPr/>
          <p:nvPr userDrawn="1"/>
        </p:nvSpPr>
        <p:spPr bwMode="gray">
          <a:xfrm>
            <a:off x="0" y="5758901"/>
            <a:ext cx="12435840" cy="123562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userDrawn="1"/>
        </p:nvPicPr>
        <p:blipFill>
          <a:blip r:embed="rId2"/>
          <a:stretch>
            <a:fillRect/>
          </a:stretch>
        </p:blipFill>
        <p:spPr>
          <a:xfrm>
            <a:off x="462280" y="6209084"/>
            <a:ext cx="1456418" cy="310896"/>
          </a:xfrm>
          <a:prstGeom prst="rect">
            <a:avLst/>
          </a:prstGeom>
        </p:spPr>
      </p:pic>
      <p:pic>
        <p:nvPicPr>
          <p:cNvPr id="16" name="Picture 15" hidden="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8" name="Title 1"/>
          <p:cNvSpPr>
            <a:spLocks noGrp="1"/>
          </p:cNvSpPr>
          <p:nvPr>
            <p:ph type="title" hasCustomPrompt="1"/>
          </p:nvPr>
        </p:nvSpPr>
        <p:spPr bwMode="white">
          <a:xfrm>
            <a:off x="274702" y="1679645"/>
            <a:ext cx="91439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9" name="Text Placeholder 4"/>
          <p:cNvSpPr>
            <a:spLocks noGrp="1"/>
          </p:cNvSpPr>
          <p:nvPr>
            <p:ph type="body" sz="quarter" idx="12" hasCustomPrompt="1"/>
          </p:nvPr>
        </p:nvSpPr>
        <p:spPr bwMode="white">
          <a:xfrm>
            <a:off x="274701" y="3509753"/>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159001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51086983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1987339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6354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4_Section Title">
    <p:bg>
      <p:bgPr>
        <a:solidFill>
          <a:srgbClr val="32145A"/>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40" y="4011"/>
            <a:ext cx="12419158" cy="6994094"/>
          </a:xfrm>
          <a:prstGeom prst="rect">
            <a:avLst/>
          </a:prstGeom>
        </p:spPr>
      </p:pic>
      <p:sp>
        <p:nvSpPr>
          <p:cNvPr id="4" name="Title 1"/>
          <p:cNvSpPr>
            <a:spLocks noGrp="1"/>
          </p:cNvSpPr>
          <p:nvPr>
            <p:ph type="title" hasCustomPrompt="1"/>
          </p:nvPr>
        </p:nvSpPr>
        <p:spPr>
          <a:xfrm>
            <a:off x="274640" y="2128077"/>
            <a:ext cx="11887200" cy="1183205"/>
          </a:xfrm>
          <a:noFill/>
        </p:spPr>
        <p:txBody>
          <a:bodyPr tIns="91440" bIns="91440" anchor="t" anchorCtr="0">
            <a:spAutoFit/>
          </a:bodyPr>
          <a:lstStyle>
            <a:lvl1pPr>
              <a:defRPr sz="7195"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837951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1"/>
            <a:ext cx="11887200" cy="2159483"/>
          </a:xfrm>
        </p:spPr>
        <p:txBody>
          <a:bodyPr>
            <a:spAutoFit/>
          </a:bodyPr>
          <a:lstStyle>
            <a:lvl1pPr>
              <a:defRPr sz="3999">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415138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163295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0688" y="479425"/>
            <a:ext cx="1451843" cy="310896"/>
          </a:xfrm>
          <a:prstGeom prst="rect">
            <a:avLst/>
          </a:prstGeom>
        </p:spPr>
      </p:pic>
      <p:pic>
        <p:nvPicPr>
          <p:cNvPr id="8" name="Picture 7"/>
          <p:cNvPicPr>
            <a:picLocks noChangeAspect="1"/>
          </p:cNvPicPr>
          <p:nvPr userDrawn="1"/>
        </p:nvPicPr>
        <p:blipFill rotWithShape="1">
          <a:blip r:embed="rId3" cstate="screen">
            <a:extLst>
              <a:ext uri="{28A0092B-C50C-407E-A947-70E740481C1C}">
                <a14:useLocalDpi xmlns:a14="http://schemas.microsoft.com/office/drawing/2010/main"/>
              </a:ext>
            </a:extLst>
          </a:blip>
          <a:srcRect l="-33002"/>
          <a:stretch/>
        </p:blipFill>
        <p:spPr>
          <a:xfrm>
            <a:off x="7752216" y="5084764"/>
            <a:ext cx="4684259" cy="1909762"/>
          </a:xfrm>
          <a:prstGeom prst="rect">
            <a:avLst/>
          </a:prstGeom>
        </p:spPr>
      </p:pic>
      <p:sp>
        <p:nvSpPr>
          <p:cNvPr id="7" name="Text Placeholder 3"/>
          <p:cNvSpPr>
            <a:spLocks noGrp="1"/>
          </p:cNvSpPr>
          <p:nvPr>
            <p:ph type="body" sz="quarter" idx="15" hasCustomPrompt="1"/>
          </p:nvPr>
        </p:nvSpPr>
        <p:spPr>
          <a:xfrm>
            <a:off x="9418638" y="296863"/>
            <a:ext cx="2743200" cy="461665"/>
          </a:xfrm>
        </p:spPr>
        <p:txBody>
          <a:bodyPr/>
          <a:lstStyle>
            <a:lvl1pPr marL="0" marR="0" indent="0" algn="r" defTabSz="932742"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a:gradFill>
                  <a:gsLst>
                    <a:gs pos="1250">
                      <a:schemeClr val="tx1"/>
                    </a:gs>
                    <a:gs pos="100000">
                      <a:schemeClr val="tx1"/>
                    </a:gs>
                  </a:gsLst>
                  <a:lin ang="5400000" scaled="0"/>
                </a:gradFill>
                <a:latin typeface="+mn-lt"/>
                <a:ea typeface="+mn-ea"/>
                <a:cs typeface="+mn-cs"/>
              </a:defRPr>
            </a:lvl1pPr>
          </a:lstStyle>
          <a:p>
            <a:pPr lvl="0"/>
            <a:r>
              <a:rPr lang="en-US" dirty="0"/>
              <a:t>Session Code</a:t>
            </a:r>
          </a:p>
        </p:txBody>
      </p:sp>
    </p:spTree>
    <p:extLst>
      <p:ext uri="{BB962C8B-B14F-4D97-AF65-F5344CB8AC3E}">
        <p14:creationId xmlns:p14="http://schemas.microsoft.com/office/powerpoint/2010/main" val="10698414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2238594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74702" y="1211287"/>
            <a:ext cx="11888787" cy="5484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17638867"/>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a:t>Edit Master text styles</a:t>
            </a:r>
          </a:p>
          <a:p>
            <a:pPr marL="514350" marR="0" lvl="1" indent="-514350" algn="l" defTabSz="932742" rtl="0" eaLnBrk="1" fontAlgn="auto" latinLnBrk="0" hangingPunct="1">
              <a:lnSpc>
                <a:spcPct val="90000"/>
              </a:lnSpc>
              <a:spcBef>
                <a:spcPts val="1224"/>
              </a:spcBef>
              <a:spcAft>
                <a:spcPts val="0"/>
              </a:spcAft>
              <a:buClr>
                <a:schemeClr val="tx1"/>
              </a:buClr>
              <a:buSzPct val="90000"/>
              <a:tabLst/>
            </a:pPr>
            <a:r>
              <a:rPr lang="en-US"/>
              <a:t>Second level</a:t>
            </a:r>
          </a:p>
          <a:p>
            <a:pPr marL="514350" marR="0" lvl="2" indent="-514350" algn="l" defTabSz="932742" rtl="0" eaLnBrk="1" fontAlgn="auto" latinLnBrk="0" hangingPunct="1">
              <a:lnSpc>
                <a:spcPct val="90000"/>
              </a:lnSpc>
              <a:spcBef>
                <a:spcPts val="1224"/>
              </a:spcBef>
              <a:spcAft>
                <a:spcPts val="0"/>
              </a:spcAft>
              <a:buClr>
                <a:schemeClr val="tx1"/>
              </a:buClr>
              <a:buSzPct val="90000"/>
              <a:tabLst/>
            </a:pPr>
            <a:r>
              <a:rPr lang="en-US"/>
              <a:t>Third level</a:t>
            </a:r>
          </a:p>
          <a:p>
            <a:pPr marL="514350" marR="0" lvl="3" indent="-514350" algn="l" defTabSz="932742" rtl="0" eaLnBrk="1" fontAlgn="auto" latinLnBrk="0" hangingPunct="1">
              <a:lnSpc>
                <a:spcPct val="90000"/>
              </a:lnSpc>
              <a:spcBef>
                <a:spcPts val="1224"/>
              </a:spcBef>
              <a:spcAft>
                <a:spcPts val="0"/>
              </a:spcAft>
              <a:buClr>
                <a:schemeClr val="tx1"/>
              </a:buClr>
              <a:buSzPct val="90000"/>
              <a:tabLst/>
            </a:pPr>
            <a:r>
              <a:rPr lang="en-US"/>
              <a:t>Fourth level</a:t>
            </a:r>
          </a:p>
          <a:p>
            <a:pPr marL="514350" marR="0" lvl="4" indent="-514350" algn="l" defTabSz="932742" rtl="0" eaLnBrk="1" fontAlgn="auto" latinLnBrk="0" hangingPunct="1">
              <a:lnSpc>
                <a:spcPct val="90000"/>
              </a:lnSpc>
              <a:spcBef>
                <a:spcPts val="1224"/>
              </a:spcBef>
              <a:spcAft>
                <a:spcPts val="0"/>
              </a:spcAft>
              <a:buClr>
                <a:schemeClr val="tx1"/>
              </a:buClr>
              <a:buSzPct val="90000"/>
              <a:tabLst/>
            </a:pPr>
            <a:r>
              <a:rPr lang="en-US"/>
              <a:t>Fifth level</a:t>
            </a:r>
            <a:endParaRPr lang="en-US" dirty="0"/>
          </a:p>
        </p:txBody>
      </p:sp>
    </p:spTree>
    <p:extLst>
      <p:ext uri="{BB962C8B-B14F-4D97-AF65-F5344CB8AC3E}">
        <p14:creationId xmlns:p14="http://schemas.microsoft.com/office/powerpoint/2010/main" val="352133888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Edit Master text styles</a:t>
            </a:r>
          </a:p>
          <a:p>
            <a:pPr marL="231775" marR="0" lvl="1"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Second level</a:t>
            </a:r>
          </a:p>
          <a:p>
            <a:pPr marL="231775" marR="0" lvl="2"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Third level</a:t>
            </a:r>
          </a:p>
          <a:p>
            <a:pPr marL="231775" marR="0" lvl="3"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Fourth level</a:t>
            </a:r>
          </a:p>
          <a:p>
            <a:pPr marL="231775" marR="0" lvl="4"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Fifth level</a:t>
            </a:r>
            <a:endParaRPr lang="en-US" dirty="0"/>
          </a:p>
        </p:txBody>
      </p:sp>
    </p:spTree>
    <p:extLst>
      <p:ext uri="{BB962C8B-B14F-4D97-AF65-F5344CB8AC3E}">
        <p14:creationId xmlns:p14="http://schemas.microsoft.com/office/powerpoint/2010/main" val="155796891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120397520"/>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822444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74702" y="1211287"/>
            <a:ext cx="11888787" cy="5484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44738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3718275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365331103"/>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078516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145206125"/>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903248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636854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98931512"/>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6164935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6269516"/>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4_Section Title">
    <p:bg>
      <p:bgPr>
        <a:solidFill>
          <a:srgbClr val="32145A"/>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40" y="4011"/>
            <a:ext cx="12419158" cy="6994094"/>
          </a:xfrm>
          <a:prstGeom prst="rect">
            <a:avLst/>
          </a:prstGeom>
        </p:spPr>
      </p:pic>
      <p:sp>
        <p:nvSpPr>
          <p:cNvPr id="4" name="Title 1"/>
          <p:cNvSpPr>
            <a:spLocks noGrp="1"/>
          </p:cNvSpPr>
          <p:nvPr>
            <p:ph type="title" hasCustomPrompt="1"/>
          </p:nvPr>
        </p:nvSpPr>
        <p:spPr>
          <a:xfrm>
            <a:off x="274640" y="2128077"/>
            <a:ext cx="11887200" cy="1183205"/>
          </a:xfrm>
          <a:noFill/>
        </p:spPr>
        <p:txBody>
          <a:bodyPr tIns="91440" bIns="91440" anchor="t" anchorCtr="0">
            <a:spAutoFit/>
          </a:bodyPr>
          <a:lstStyle>
            <a:lvl1pPr>
              <a:defRPr sz="7195"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9028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a:t>Edit Master text styles</a:t>
            </a:r>
          </a:p>
          <a:p>
            <a:pPr marL="514350" marR="0" lvl="1" indent="-514350" algn="l" defTabSz="932742" rtl="0" eaLnBrk="1" fontAlgn="auto" latinLnBrk="0" hangingPunct="1">
              <a:lnSpc>
                <a:spcPct val="90000"/>
              </a:lnSpc>
              <a:spcBef>
                <a:spcPts val="1224"/>
              </a:spcBef>
              <a:spcAft>
                <a:spcPts val="0"/>
              </a:spcAft>
              <a:buClr>
                <a:schemeClr val="tx1"/>
              </a:buClr>
              <a:buSzPct val="90000"/>
              <a:tabLst/>
            </a:pPr>
            <a:r>
              <a:rPr lang="en-US"/>
              <a:t>Second level</a:t>
            </a:r>
          </a:p>
          <a:p>
            <a:pPr marL="514350" marR="0" lvl="2" indent="-514350" algn="l" defTabSz="932742" rtl="0" eaLnBrk="1" fontAlgn="auto" latinLnBrk="0" hangingPunct="1">
              <a:lnSpc>
                <a:spcPct val="90000"/>
              </a:lnSpc>
              <a:spcBef>
                <a:spcPts val="1224"/>
              </a:spcBef>
              <a:spcAft>
                <a:spcPts val="0"/>
              </a:spcAft>
              <a:buClr>
                <a:schemeClr val="tx1"/>
              </a:buClr>
              <a:buSzPct val="90000"/>
              <a:tabLst/>
            </a:pPr>
            <a:r>
              <a:rPr lang="en-US"/>
              <a:t>Third level</a:t>
            </a:r>
          </a:p>
          <a:p>
            <a:pPr marL="514350" marR="0" lvl="3" indent="-514350" algn="l" defTabSz="932742" rtl="0" eaLnBrk="1" fontAlgn="auto" latinLnBrk="0" hangingPunct="1">
              <a:lnSpc>
                <a:spcPct val="90000"/>
              </a:lnSpc>
              <a:spcBef>
                <a:spcPts val="1224"/>
              </a:spcBef>
              <a:spcAft>
                <a:spcPts val="0"/>
              </a:spcAft>
              <a:buClr>
                <a:schemeClr val="tx1"/>
              </a:buClr>
              <a:buSzPct val="90000"/>
              <a:tabLst/>
            </a:pPr>
            <a:r>
              <a:rPr lang="en-US"/>
              <a:t>Fourth level</a:t>
            </a:r>
          </a:p>
          <a:p>
            <a:pPr marL="514350" marR="0" lvl="4" indent="-514350" algn="l" defTabSz="932742" rtl="0" eaLnBrk="1" fontAlgn="auto" latinLnBrk="0" hangingPunct="1">
              <a:lnSpc>
                <a:spcPct val="90000"/>
              </a:lnSpc>
              <a:spcBef>
                <a:spcPts val="1224"/>
              </a:spcBef>
              <a:spcAft>
                <a:spcPts val="0"/>
              </a:spcAft>
              <a:buClr>
                <a:schemeClr val="tx1"/>
              </a:buClr>
              <a:buSzPct val="90000"/>
              <a:tabLst/>
            </a:pPr>
            <a:r>
              <a:rPr lang="en-US"/>
              <a:t>Fifth level</a:t>
            </a:r>
            <a:endParaRPr lang="en-US" dirty="0"/>
          </a:p>
        </p:txBody>
      </p:sp>
    </p:spTree>
    <p:extLst>
      <p:ext uri="{BB962C8B-B14F-4D97-AF65-F5344CB8AC3E}">
        <p14:creationId xmlns:p14="http://schemas.microsoft.com/office/powerpoint/2010/main" val="1101538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Title Slide 2_Option 3 - Org ID tile">
    <p:bg>
      <p:bgPr>
        <a:solidFill>
          <a:srgbClr val="0078D7"/>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579" y="6234297"/>
            <a:ext cx="1097269" cy="209971"/>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779159" y="1622735"/>
            <a:ext cx="3194624" cy="4297702"/>
          </a:xfrm>
          <a:prstGeom prst="rect">
            <a:avLst/>
          </a:prstGeom>
        </p:spPr>
      </p:pic>
      <p:sp>
        <p:nvSpPr>
          <p:cNvPr id="8" name="Title 1"/>
          <p:cNvSpPr>
            <a:spLocks noGrp="1"/>
          </p:cNvSpPr>
          <p:nvPr>
            <p:ph type="title" hasCustomPrompt="1"/>
          </p:nvPr>
        </p:nvSpPr>
        <p:spPr>
          <a:xfrm>
            <a:off x="274702" y="1759921"/>
            <a:ext cx="8046632" cy="1828786"/>
          </a:xfrm>
          <a:noFill/>
        </p:spPr>
        <p:txBody>
          <a:bodyPr lIns="146304" tIns="91440" rIns="146304" bIns="91440" anchor="t" anchorCtr="0"/>
          <a:lstStyle>
            <a:lvl1pPr>
              <a:defRPr sz="5400" spc="-100" baseline="0">
                <a:solidFill>
                  <a:schemeClr val="tx1"/>
                </a:solidFill>
              </a:defRPr>
            </a:lvl1pPr>
          </a:lstStyle>
          <a:p>
            <a:r>
              <a:rPr lang="en-US" dirty="0"/>
              <a:t>Lorem ipsum</a:t>
            </a:r>
          </a:p>
        </p:txBody>
      </p:sp>
    </p:spTree>
    <p:extLst>
      <p:ext uri="{BB962C8B-B14F-4D97-AF65-F5344CB8AC3E}">
        <p14:creationId xmlns:p14="http://schemas.microsoft.com/office/powerpoint/2010/main" val="2172233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18331" y="1144706"/>
            <a:ext cx="11255709" cy="2435131"/>
          </a:xfrm>
        </p:spPr>
        <p:txBody>
          <a:bodyPr anchor="b"/>
          <a:lstStyle>
            <a:lvl1pPr algn="l">
              <a:defRPr sz="6117"/>
            </a:lvl1pPr>
          </a:lstStyle>
          <a:p>
            <a:r>
              <a:rPr lang="en-US"/>
              <a:t>Click to edit Master title style</a:t>
            </a:r>
            <a:endParaRPr lang="en-US" dirty="0"/>
          </a:p>
        </p:txBody>
      </p:sp>
      <p:sp>
        <p:nvSpPr>
          <p:cNvPr id="3" name="Subtitle 2"/>
          <p:cNvSpPr>
            <a:spLocks noGrp="1"/>
          </p:cNvSpPr>
          <p:nvPr>
            <p:ph type="subTitle" idx="1"/>
          </p:nvPr>
        </p:nvSpPr>
        <p:spPr>
          <a:xfrm>
            <a:off x="618331" y="3673745"/>
            <a:ext cx="11255709" cy="1688724"/>
          </a:xfrm>
        </p:spPr>
        <p:txBody>
          <a:bodyPr>
            <a:normAutofit/>
          </a:bodyPr>
          <a:lstStyle>
            <a:lvl1pPr marL="0" indent="0" algn="l">
              <a:buNone/>
              <a:defRPr sz="3672"/>
            </a:lvl1pPr>
            <a:lvl2pPr marL="466209" indent="0" algn="ctr">
              <a:buNone/>
              <a:defRPr sz="2040"/>
            </a:lvl2pPr>
            <a:lvl3pPr marL="932418" indent="0" algn="ctr">
              <a:buNone/>
              <a:defRPr sz="1836"/>
            </a:lvl3pPr>
            <a:lvl4pPr marL="1398627" indent="0" algn="ctr">
              <a:buNone/>
              <a:defRPr sz="1632"/>
            </a:lvl4pPr>
            <a:lvl5pPr marL="1864835" indent="0" algn="ctr">
              <a:buNone/>
              <a:defRPr sz="1632"/>
            </a:lvl5pPr>
            <a:lvl6pPr marL="2331044" indent="0" algn="ctr">
              <a:buNone/>
              <a:defRPr sz="1632"/>
            </a:lvl6pPr>
            <a:lvl7pPr marL="2797253" indent="0" algn="ctr">
              <a:buNone/>
              <a:defRPr sz="1632"/>
            </a:lvl7pPr>
            <a:lvl8pPr marL="3263461" indent="0" algn="ctr">
              <a:buNone/>
              <a:defRPr sz="1632"/>
            </a:lvl8pPr>
            <a:lvl9pPr marL="3729669" indent="0" algn="ctr">
              <a:buNone/>
              <a:defRPr sz="1632"/>
            </a:lvl9pPr>
          </a:lstStyle>
          <a:p>
            <a:r>
              <a:rPr lang="en-US"/>
              <a:t>Click to edit Master subtitle style</a:t>
            </a:r>
            <a:endParaRPr lang="en-US" dirty="0"/>
          </a:p>
        </p:txBody>
      </p:sp>
    </p:spTree>
    <p:extLst>
      <p:ext uri="{BB962C8B-B14F-4D97-AF65-F5344CB8AC3E}">
        <p14:creationId xmlns:p14="http://schemas.microsoft.com/office/powerpoint/2010/main" val="39814846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106452485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72043" y="2153642"/>
            <a:ext cx="11301996" cy="40602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
        <p:nvSpPr>
          <p:cNvPr id="5" name="Text Placeholder 4"/>
          <p:cNvSpPr>
            <a:spLocks noGrp="1"/>
          </p:cNvSpPr>
          <p:nvPr>
            <p:ph type="body" sz="quarter" idx="13" hasCustomPrompt="1"/>
          </p:nvPr>
        </p:nvSpPr>
        <p:spPr>
          <a:xfrm>
            <a:off x="571625" y="1564636"/>
            <a:ext cx="11302942" cy="446305"/>
          </a:xfrm>
        </p:spPr>
        <p:txBody>
          <a:bodyPr>
            <a:normAutofit/>
          </a:bodyPr>
          <a:lstStyle>
            <a:lvl1pPr marL="0" indent="0">
              <a:buFontTx/>
              <a:buNone/>
              <a:defRPr sz="2040"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331759617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153989481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72043" y="424788"/>
            <a:ext cx="11301996" cy="940467"/>
          </a:xfrm>
        </p:spPr>
        <p:txBody>
          <a:bodyPr>
            <a:normAutofit/>
          </a:bodyPr>
          <a:lstStyle>
            <a:lvl1pPr>
              <a:defRPr sz="4488"/>
            </a:lvl1pPr>
          </a:lstStyle>
          <a:p>
            <a:r>
              <a:rPr lang="en-US"/>
              <a:t>Click to edit Master title style</a:t>
            </a:r>
          </a:p>
        </p:txBody>
      </p:sp>
      <p:sp>
        <p:nvSpPr>
          <p:cNvPr id="5" name="Slide Number Placeholder 4"/>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graphicFrame>
        <p:nvGraphicFramePr>
          <p:cNvPr id="6" name="Table 5"/>
          <p:cNvGraphicFramePr>
            <a:graphicFrameLocks noGrp="1"/>
          </p:cNvGraphicFramePr>
          <p:nvPr>
            <p:extLst/>
          </p:nvPr>
        </p:nvGraphicFramePr>
        <p:xfrm>
          <a:off x="595915" y="1505991"/>
          <a:ext cx="11278124" cy="4406400"/>
        </p:xfrm>
        <a:graphic>
          <a:graphicData uri="http://schemas.openxmlformats.org/drawingml/2006/table">
            <a:tbl>
              <a:tblPr firstRow="1" bandRow="1">
                <a:tableStyleId>{5C22544A-7EE6-4342-B048-85BDC9FD1C3A}</a:tableStyleId>
              </a:tblPr>
              <a:tblGrid>
                <a:gridCol w="2819531">
                  <a:extLst>
                    <a:ext uri="{9D8B030D-6E8A-4147-A177-3AD203B41FA5}">
                      <a16:colId xmlns:a16="http://schemas.microsoft.com/office/drawing/2014/main" val="20000"/>
                    </a:ext>
                  </a:extLst>
                </a:gridCol>
                <a:gridCol w="2819531">
                  <a:extLst>
                    <a:ext uri="{9D8B030D-6E8A-4147-A177-3AD203B41FA5}">
                      <a16:colId xmlns:a16="http://schemas.microsoft.com/office/drawing/2014/main" val="20001"/>
                    </a:ext>
                  </a:extLst>
                </a:gridCol>
                <a:gridCol w="2819531">
                  <a:extLst>
                    <a:ext uri="{9D8B030D-6E8A-4147-A177-3AD203B41FA5}">
                      <a16:colId xmlns:a16="http://schemas.microsoft.com/office/drawing/2014/main" val="20002"/>
                    </a:ext>
                  </a:extLst>
                </a:gridCol>
                <a:gridCol w="2819531">
                  <a:extLst>
                    <a:ext uri="{9D8B030D-6E8A-4147-A177-3AD203B41FA5}">
                      <a16:colId xmlns:a16="http://schemas.microsoft.com/office/drawing/2014/main" val="20003"/>
                    </a:ext>
                  </a:extLst>
                </a:gridCol>
              </a:tblGrid>
              <a:tr h="657264">
                <a:tc>
                  <a:txBody>
                    <a:bodyPr/>
                    <a:lstStyle/>
                    <a:p>
                      <a:r>
                        <a:rPr lang="en-US" sz="2000" dirty="0">
                          <a:solidFill>
                            <a:schemeClr val="bg1"/>
                          </a:solidFill>
                        </a:rPr>
                        <a:t>Heading</a:t>
                      </a: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49712">
                <a:tc>
                  <a:txBody>
                    <a:bodyPr/>
                    <a:lstStyle/>
                    <a:p>
                      <a:r>
                        <a:rPr lang="en-US" sz="1600" dirty="0">
                          <a:solidFill>
                            <a:srgbClr val="3C454F"/>
                          </a:solidFill>
                        </a:rPr>
                        <a:t>Content</a:t>
                      </a: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497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497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5004905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9081947"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30539451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1932944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2045" y="466302"/>
            <a:ext cx="4295671" cy="1975233"/>
          </a:xfrm>
        </p:spPr>
        <p:txBody>
          <a:bodyPr anchor="b">
            <a:noAutofit/>
          </a:bodyPr>
          <a:lstStyle>
            <a:lvl1pPr>
              <a:defRPr sz="4080"/>
            </a:lvl1pPr>
          </a:lstStyle>
          <a:p>
            <a:r>
              <a:rPr lang="en-US"/>
              <a:t>Click to edit Master title style</a:t>
            </a:r>
          </a:p>
        </p:txBody>
      </p:sp>
      <p:sp>
        <p:nvSpPr>
          <p:cNvPr id="3" name="Content Placeholder 2"/>
          <p:cNvSpPr>
            <a:spLocks noGrp="1"/>
          </p:cNvSpPr>
          <p:nvPr>
            <p:ph idx="1"/>
          </p:nvPr>
        </p:nvSpPr>
        <p:spPr>
          <a:xfrm>
            <a:off x="5287123" y="1007084"/>
            <a:ext cx="6586917" cy="4970646"/>
          </a:xfrm>
        </p:spPr>
        <p:txBody>
          <a:bodyPr/>
          <a:lstStyle>
            <a:lvl1pPr>
              <a:defRPr sz="3264">
                <a:latin typeface="+mj-lt"/>
              </a:defRPr>
            </a:lvl1pPr>
            <a:lvl2pPr>
              <a:defRPr sz="2856">
                <a:latin typeface="+mj-lt"/>
              </a:defRPr>
            </a:lvl2pPr>
            <a:lvl3pPr>
              <a:defRPr sz="2448">
                <a:latin typeface="+mj-lt"/>
              </a:defRPr>
            </a:lvl3pPr>
            <a:lvl4pPr>
              <a:defRPr sz="2040">
                <a:latin typeface="+mj-lt"/>
              </a:defRPr>
            </a:lvl4pPr>
            <a:lvl5pPr>
              <a:defRPr sz="2040">
                <a:latin typeface="+mj-lt"/>
              </a:defRPr>
            </a:lvl5pPr>
            <a:lvl6pPr>
              <a:defRPr sz="2040"/>
            </a:lvl6pPr>
            <a:lvl7pPr>
              <a:defRPr sz="2040"/>
            </a:lvl7pPr>
            <a:lvl8pPr>
              <a:defRPr sz="2040"/>
            </a:lvl8pPr>
            <a:lvl9pPr>
              <a:defRPr sz="20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2045" y="2655912"/>
            <a:ext cx="4295671" cy="3329913"/>
          </a:xfrm>
        </p:spPr>
        <p:txBody>
          <a:bodyPr>
            <a:normAutofit/>
          </a:bodyPr>
          <a:lstStyle>
            <a:lvl1pPr marL="0" indent="0">
              <a:buNone/>
              <a:defRPr sz="2040"/>
            </a:lvl1pPr>
            <a:lvl2pPr marL="466209" indent="0">
              <a:buNone/>
              <a:defRPr sz="1428"/>
            </a:lvl2pPr>
            <a:lvl3pPr marL="932418" indent="0">
              <a:buNone/>
              <a:defRPr sz="1224"/>
            </a:lvl3pPr>
            <a:lvl4pPr marL="1398627" indent="0">
              <a:buNone/>
              <a:defRPr sz="1020"/>
            </a:lvl4pPr>
            <a:lvl5pPr marL="1864835" indent="0">
              <a:buNone/>
              <a:defRPr sz="1020"/>
            </a:lvl5pPr>
            <a:lvl6pPr marL="2331044" indent="0">
              <a:buNone/>
              <a:defRPr sz="1020"/>
            </a:lvl6pPr>
            <a:lvl7pPr marL="2797253" indent="0">
              <a:buNone/>
              <a:defRPr sz="1020"/>
            </a:lvl7pPr>
            <a:lvl8pPr marL="3263461" indent="0">
              <a:buNone/>
              <a:defRPr sz="1020"/>
            </a:lvl8pPr>
            <a:lvl9pPr marL="3729669" indent="0">
              <a:buNone/>
              <a:defRPr sz="1020"/>
            </a:lvl9pPr>
          </a:lstStyle>
          <a:p>
            <a:pPr lvl="0"/>
            <a:r>
              <a:rPr lang="en-US"/>
              <a:t>Click to edit Master text styles</a:t>
            </a:r>
          </a:p>
        </p:txBody>
      </p:sp>
      <p:sp>
        <p:nvSpPr>
          <p:cNvPr id="7" name="Slide Number Placeholder 6"/>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217081746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459230" y="5612732"/>
            <a:ext cx="8812606" cy="734889"/>
          </a:xfrm>
          <a:prstGeom prst="rect">
            <a:avLst/>
          </a:prstGeom>
          <a:noFill/>
          <a:ln w="12700">
            <a:noFill/>
            <a:miter lim="800000"/>
            <a:headEnd type="none" w="sm" len="sm"/>
            <a:tailEnd type="none" w="sm" len="sm"/>
          </a:ln>
          <a:effectLst/>
        </p:spPr>
        <p:txBody>
          <a:bodyPr vert="horz" wrap="square" lIns="182828" tIns="146262" rIns="182828" bIns="146262" numCol="1" anchor="t" anchorCtr="0" compatLnSpc="1">
            <a:prstTxWarp prst="textNoShape">
              <a:avLst/>
            </a:prstTxWarp>
            <a:spAutoFit/>
          </a:bodyPr>
          <a:lstStyle/>
          <a:p>
            <a:pPr marL="0" marR="0" lvl="0" indent="0" algn="l" defTabSz="931932"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 2012 Microsoft Corporation. All rights reserved. Microsoft, Microsoft, Microsoft Vista and other product names are or may be registered trademarks and/or trademarks in the U.S. and/or other countries.</a:t>
            </a:r>
          </a:p>
          <a:p>
            <a:pPr marL="0" marR="0" lvl="0" indent="0" algn="l" defTabSz="931932"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681311" y="4652933"/>
            <a:ext cx="3288506" cy="704445"/>
          </a:xfrm>
          <a:prstGeom prst="rect">
            <a:avLst/>
          </a:prstGeom>
        </p:spPr>
      </p:pic>
    </p:spTree>
    <p:extLst>
      <p:ext uri="{BB962C8B-B14F-4D97-AF65-F5344CB8AC3E}">
        <p14:creationId xmlns:p14="http://schemas.microsoft.com/office/powerpoint/2010/main" val="1603091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Edit Master text styles</a:t>
            </a:r>
          </a:p>
          <a:p>
            <a:pPr marL="231775" marR="0" lvl="1"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Second level</a:t>
            </a:r>
          </a:p>
          <a:p>
            <a:pPr marL="231775" marR="0" lvl="2"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Third level</a:t>
            </a:r>
          </a:p>
          <a:p>
            <a:pPr marL="231775" marR="0" lvl="3"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Fourth level</a:t>
            </a:r>
          </a:p>
          <a:p>
            <a:pPr marL="231775" marR="0" lvl="4"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Fifth level</a:t>
            </a:r>
            <a:endParaRPr lang="en-US" dirty="0"/>
          </a:p>
        </p:txBody>
      </p:sp>
    </p:spTree>
    <p:extLst>
      <p:ext uri="{BB962C8B-B14F-4D97-AF65-F5344CB8AC3E}">
        <p14:creationId xmlns:p14="http://schemas.microsoft.com/office/powerpoint/2010/main" val="2881085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87121" y="1398908"/>
            <a:ext cx="5729546" cy="5051602"/>
          </a:xfrm>
          <a:prstGeom prst="rect">
            <a:avLst/>
          </a:prstGeom>
        </p:spPr>
        <p:txBody>
          <a:bodyPr>
            <a:normAutofit/>
          </a:bodyPr>
          <a:lstStyle>
            <a:lvl1pPr>
              <a:defRPr sz="3264"/>
            </a:lvl1pPr>
            <a:lvl2pPr>
              <a:defRPr sz="2856"/>
            </a:lvl2pPr>
            <a:lvl3pPr>
              <a:defRPr sz="2448"/>
            </a:lvl3pPr>
            <a:lvl4pPr>
              <a:defRPr sz="2040"/>
            </a:lvl4pPr>
            <a:lvl5pPr>
              <a:defRPr sz="2040"/>
            </a:lvl5pPr>
            <a:lvl6pPr>
              <a:defRPr sz="1632"/>
            </a:lvl6pPr>
            <a:lvl7pPr>
              <a:defRPr sz="1632"/>
            </a:lvl7pPr>
            <a:lvl8pPr>
              <a:defRPr sz="1632"/>
            </a:lvl8pPr>
            <a:lvl9pPr>
              <a:defRPr sz="163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5"/>
          <p:cNvSpPr>
            <a:spLocks noGrp="1"/>
          </p:cNvSpPr>
          <p:nvPr>
            <p:ph sz="quarter" idx="4"/>
          </p:nvPr>
        </p:nvSpPr>
        <p:spPr>
          <a:xfrm>
            <a:off x="6401584" y="1398908"/>
            <a:ext cx="5731796" cy="5051602"/>
          </a:xfrm>
          <a:prstGeom prst="rect">
            <a:avLst/>
          </a:prstGeom>
        </p:spPr>
        <p:txBody>
          <a:bodyPr>
            <a:normAutofit/>
          </a:bodyPr>
          <a:lstStyle>
            <a:lvl1pPr>
              <a:defRPr sz="3264"/>
            </a:lvl1pPr>
            <a:lvl2pPr>
              <a:defRPr sz="2856"/>
            </a:lvl2pPr>
            <a:lvl3pPr>
              <a:defRPr sz="2448"/>
            </a:lvl3pPr>
            <a:lvl4pPr>
              <a:defRPr sz="2040"/>
            </a:lvl4pPr>
            <a:lvl5pPr>
              <a:defRPr sz="2040"/>
            </a:lvl5pPr>
            <a:lvl6pPr>
              <a:defRPr sz="1632"/>
            </a:lvl6pPr>
            <a:lvl7pPr>
              <a:defRPr sz="1632"/>
            </a:lvl7pPr>
            <a:lvl8pPr>
              <a:defRPr sz="1632"/>
            </a:lvl8pPr>
            <a:lvl9pPr>
              <a:defRPr sz="163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4580959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3"/>
            <a:ext cx="5486399" cy="2640126"/>
          </a:xfrm>
        </p:spPr>
        <p:txBody>
          <a:bodyPr wrap="square">
            <a:spAutoFit/>
          </a:bodyPr>
          <a:lstStyle>
            <a:lvl1pPr marL="287144" indent="-287144">
              <a:spcBef>
                <a:spcPts val="1224"/>
              </a:spcBef>
              <a:buClr>
                <a:schemeClr val="tx1"/>
              </a:buClr>
              <a:buFont typeface="Arial" pitchFamily="34" charset="0"/>
              <a:buChar char="•"/>
              <a:defRPr sz="3598">
                <a:solidFill>
                  <a:srgbClr val="68217A"/>
                </a:solidFill>
              </a:defRPr>
            </a:lvl1pPr>
            <a:lvl2pPr marL="530806" indent="-233037">
              <a:defRPr sz="2400"/>
            </a:lvl2pPr>
            <a:lvl3pPr marL="699111" indent="-168306">
              <a:tabLst/>
              <a:defRPr sz="2000"/>
            </a:lvl3pPr>
            <a:lvl4pPr marL="880361" indent="-181252">
              <a:defRPr/>
            </a:lvl4pPr>
            <a:lvl5pPr marL="1048664" indent="-16830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2" y="1212853"/>
            <a:ext cx="5486399" cy="2640126"/>
          </a:xfrm>
        </p:spPr>
        <p:txBody>
          <a:bodyPr wrap="square">
            <a:spAutoFit/>
          </a:bodyPr>
          <a:lstStyle>
            <a:lvl1pPr marL="287144" indent="-287144">
              <a:spcBef>
                <a:spcPts val="1224"/>
              </a:spcBef>
              <a:buClr>
                <a:schemeClr val="tx1"/>
              </a:buClr>
              <a:buFont typeface="Arial" pitchFamily="34" charset="0"/>
              <a:buChar char="•"/>
              <a:defRPr sz="3598">
                <a:solidFill>
                  <a:srgbClr val="68217A"/>
                </a:solidFill>
              </a:defRPr>
            </a:lvl1pPr>
            <a:lvl2pPr marL="530806" indent="-233037">
              <a:defRPr sz="2400"/>
            </a:lvl2pPr>
            <a:lvl3pPr marL="699111" indent="-168306">
              <a:tabLst/>
              <a:defRPr sz="2000"/>
            </a:lvl3pPr>
            <a:lvl4pPr marL="880361" indent="-181252">
              <a:defRPr/>
            </a:lvl4pPr>
            <a:lvl5pPr marL="1048664" indent="-16830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08351484"/>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7"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588753719"/>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9" y="1212851"/>
            <a:ext cx="11887200" cy="2025170"/>
          </a:xfrm>
        </p:spPr>
        <p:txBody>
          <a:bodyPr/>
          <a:lstStyle>
            <a:lvl1pPr marL="0" indent="0">
              <a:buNone/>
              <a:defRPr>
                <a:gradFill>
                  <a:gsLst>
                    <a:gs pos="20354">
                      <a:schemeClr val="tx2"/>
                    </a:gs>
                    <a:gs pos="40000">
                      <a:schemeClr val="tx2"/>
                    </a:gs>
                  </a:gsLst>
                  <a:lin ang="5400000" scaled="0"/>
                </a:gradFill>
              </a:defRPr>
            </a:lvl1pPr>
            <a:lvl2pPr marL="0" indent="0">
              <a:buFontTx/>
              <a:buNone/>
              <a:defRPr sz="2000"/>
            </a:lvl2pPr>
            <a:lvl3pPr marL="228538" indent="0">
              <a:buNone/>
              <a:defRPr/>
            </a:lvl3pPr>
            <a:lvl4pPr marL="457075" indent="0">
              <a:buNone/>
              <a:defRPr/>
            </a:lvl4pPr>
            <a:lvl5pPr marL="685613"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67351762"/>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1" y="1212848"/>
            <a:ext cx="5486399" cy="2473953"/>
          </a:xfrm>
        </p:spPr>
        <p:txBody>
          <a:bodyPr wrap="square">
            <a:spAutoFit/>
          </a:bodyPr>
          <a:lstStyle>
            <a:lvl1pPr marL="0" indent="0">
              <a:spcBef>
                <a:spcPts val="1224"/>
              </a:spcBef>
              <a:buClr>
                <a:schemeClr val="tx1"/>
              </a:buClr>
              <a:buFont typeface="Wingdings" pitchFamily="2" charset="2"/>
              <a:buNone/>
              <a:defRPr sz="3199">
                <a:gradFill>
                  <a:gsLst>
                    <a:gs pos="12389">
                      <a:schemeClr val="tx2"/>
                    </a:gs>
                    <a:gs pos="31000">
                      <a:schemeClr val="tx2"/>
                    </a:gs>
                  </a:gsLst>
                  <a:lin ang="5400000" scaled="0"/>
                </a:gradFill>
              </a:defRPr>
            </a:lvl1pPr>
            <a:lvl2pPr marL="0" indent="0">
              <a:buNone/>
              <a:defRPr sz="2000"/>
            </a:lvl2pPr>
            <a:lvl3pPr marL="231712" indent="0">
              <a:buNone/>
              <a:tabLst/>
              <a:defRPr sz="2000"/>
            </a:lvl3pPr>
            <a:lvl4pPr marL="460249" indent="0">
              <a:buNone/>
              <a:defRPr/>
            </a:lvl4pPr>
            <a:lvl5pPr marL="685613"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0" y="1212848"/>
            <a:ext cx="5486399" cy="2473953"/>
          </a:xfrm>
        </p:spPr>
        <p:txBody>
          <a:bodyPr wrap="square">
            <a:spAutoFit/>
          </a:bodyPr>
          <a:lstStyle>
            <a:lvl1pPr marL="0" indent="0">
              <a:spcBef>
                <a:spcPts val="1224"/>
              </a:spcBef>
              <a:buClr>
                <a:schemeClr val="tx1"/>
              </a:buClr>
              <a:buFont typeface="Wingdings" pitchFamily="2" charset="2"/>
              <a:buNone/>
              <a:defRPr sz="3199">
                <a:gradFill>
                  <a:gsLst>
                    <a:gs pos="12389">
                      <a:schemeClr val="tx2"/>
                    </a:gs>
                    <a:gs pos="31000">
                      <a:schemeClr val="tx2"/>
                    </a:gs>
                  </a:gsLst>
                  <a:lin ang="5400000" scaled="0"/>
                </a:gradFill>
              </a:defRPr>
            </a:lvl1pPr>
            <a:lvl2pPr marL="0" indent="0">
              <a:buNone/>
              <a:defRPr sz="2000"/>
            </a:lvl2pPr>
            <a:lvl3pPr marL="231712" indent="0">
              <a:buNone/>
              <a:tabLst/>
              <a:defRPr sz="2000"/>
            </a:lvl3pPr>
            <a:lvl4pPr marL="460249" indent="0">
              <a:buNone/>
              <a:defRPr/>
            </a:lvl4pPr>
            <a:lvl5pPr marL="685613"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05154946"/>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2"/>
            <a:ext cx="11887200" cy="2435173"/>
          </a:xfrm>
        </p:spPr>
        <p:txBody>
          <a:bodyPr>
            <a:spAutoFit/>
          </a:bodyPr>
          <a:lstStyle>
            <a:lvl1pPr>
              <a:buClr>
                <a:schemeClr val="tx2"/>
              </a:buClr>
              <a:defRPr sz="3999">
                <a:gradFill>
                  <a:gsLst>
                    <a:gs pos="7080">
                      <a:schemeClr val="tx2"/>
                    </a:gs>
                    <a:gs pos="36283">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6828293"/>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Blank Dark">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06672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5822710"/>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50"/>
            <a:ext cx="11889564" cy="2059025"/>
          </a:xfrm>
        </p:spPr>
        <p:txBody>
          <a:bodyPr/>
          <a:lstStyle>
            <a:lvl1pPr marL="0" indent="0">
              <a:buNone/>
              <a:defRPr/>
            </a:lvl1pPr>
            <a:lvl2pPr marL="28569" indent="0">
              <a:buNone/>
              <a:defRPr sz="2000"/>
            </a:lvl2pPr>
            <a:lvl3pPr marL="223795" indent="0">
              <a:buNone/>
              <a:defRPr sz="2000"/>
            </a:lvl3pPr>
            <a:lvl4pPr marL="476159" indent="0">
              <a:buNone/>
              <a:defRPr sz="1800"/>
            </a:lvl4pPr>
            <a:lvl5pPr marL="739632"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931320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636451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2018254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1122169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681048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image" Target="../media/image1.emf"/><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19" Type="http://schemas.openxmlformats.org/officeDocument/2006/relationships/theme" Target="../theme/theme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slideLayout" Target="../slideLayouts/slideLayout53.xml"/><Relationship Id="rId18" Type="http://schemas.openxmlformats.org/officeDocument/2006/relationships/slideLayout" Target="../slideLayouts/slideLayout58.xml"/><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17" Type="http://schemas.openxmlformats.org/officeDocument/2006/relationships/slideLayout" Target="../slideLayouts/slideLayout57.xml"/><Relationship Id="rId2" Type="http://schemas.openxmlformats.org/officeDocument/2006/relationships/slideLayout" Target="../slideLayouts/slideLayout42.xml"/><Relationship Id="rId16" Type="http://schemas.openxmlformats.org/officeDocument/2006/relationships/slideLayout" Target="../slideLayouts/slideLayout56.xml"/><Relationship Id="rId20" Type="http://schemas.openxmlformats.org/officeDocument/2006/relationships/image" Target="../media/image10.emf"/><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5" Type="http://schemas.openxmlformats.org/officeDocument/2006/relationships/slideLayout" Target="../slideLayouts/slideLayout55.xml"/><Relationship Id="rId10" Type="http://schemas.openxmlformats.org/officeDocument/2006/relationships/slideLayout" Target="../slideLayouts/slideLayout50.xml"/><Relationship Id="rId19" Type="http://schemas.openxmlformats.org/officeDocument/2006/relationships/theme" Target="../theme/theme3.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p:nvPicPr>
        <p:blipFill>
          <a:blip r:embed="rId24" cstate="screen">
            <a:extLst>
              <a:ext uri="{28A0092B-C50C-407E-A947-70E740481C1C}">
                <a14:useLocalDpi xmlns:a14="http://schemas.microsoft.com/office/drawing/2010/main"/>
              </a:ext>
            </a:extLst>
          </a:blip>
          <a:stretch>
            <a:fillRect/>
          </a:stretch>
        </p:blipFill>
        <p:spPr>
          <a:xfrm rot="5400000">
            <a:off x="9371795" y="3072299"/>
            <a:ext cx="6995160" cy="849926"/>
          </a:xfrm>
          <a:prstGeom prst="rect">
            <a:avLst/>
          </a:prstGeom>
        </p:spPr>
      </p:pic>
      <p:grpSp>
        <p:nvGrpSpPr>
          <p:cNvPr id="6" name="Group 5"/>
          <p:cNvGrpSpPr/>
          <p:nvPr userDrawn="1"/>
        </p:nvGrpSpPr>
        <p:grpSpPr>
          <a:xfrm>
            <a:off x="12618975" y="0"/>
            <a:ext cx="952402" cy="5766965"/>
            <a:chOff x="12618967" y="-1"/>
            <a:chExt cx="952402" cy="5766966"/>
          </a:xfrm>
        </p:grpSpPr>
        <p:grpSp>
          <p:nvGrpSpPr>
            <p:cNvPr id="7" name="Group 6"/>
            <p:cNvGrpSpPr/>
            <p:nvPr userDrawn="1"/>
          </p:nvGrpSpPr>
          <p:grpSpPr>
            <a:xfrm rot="5400000">
              <a:off x="11582059" y="1045293"/>
              <a:ext cx="2703052" cy="629236"/>
              <a:chOff x="1586734" y="4543426"/>
              <a:chExt cx="2703052" cy="629236"/>
            </a:xfrm>
          </p:grpSpPr>
          <p:sp>
            <p:nvSpPr>
              <p:cNvPr id="14" name="Rectangle 13"/>
              <p:cNvSpPr/>
              <p:nvPr userDrawn="1"/>
            </p:nvSpPr>
            <p:spPr bwMode="auto">
              <a:xfrm>
                <a:off x="2505456" y="4543427"/>
                <a:ext cx="869930" cy="289766"/>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Blue</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R:0 G:120 B:215</a:t>
                </a:r>
              </a:p>
            </p:txBody>
          </p:sp>
          <p:sp>
            <p:nvSpPr>
              <p:cNvPr id="15" name="Rectangle 14"/>
              <p:cNvSpPr/>
              <p:nvPr userDrawn="1"/>
            </p:nvSpPr>
            <p:spPr bwMode="auto">
              <a:xfrm>
                <a:off x="1586734" y="4543428"/>
                <a:ext cx="869930" cy="289766"/>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Cyan</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R:0 G:188 B:242</a:t>
                </a:r>
              </a:p>
            </p:txBody>
          </p:sp>
          <p:sp>
            <p:nvSpPr>
              <p:cNvPr id="16" name="Rectangle 15"/>
              <p:cNvSpPr/>
              <p:nvPr userDrawn="1"/>
            </p:nvSpPr>
            <p:spPr bwMode="auto">
              <a:xfrm>
                <a:off x="1586734" y="4882896"/>
                <a:ext cx="869930" cy="289766"/>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Light Gray</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R:210 G:210 B:210</a:t>
                </a:r>
              </a:p>
            </p:txBody>
          </p:sp>
          <p:sp>
            <p:nvSpPr>
              <p:cNvPr id="17" name="Rectangle 16"/>
              <p:cNvSpPr/>
              <p:nvPr userDrawn="1"/>
            </p:nvSpPr>
            <p:spPr bwMode="auto">
              <a:xfrm>
                <a:off x="3419856" y="4543426"/>
                <a:ext cx="869930" cy="28976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R:0 G:32 B:80</a:t>
                </a:r>
              </a:p>
            </p:txBody>
          </p:sp>
          <p:sp>
            <p:nvSpPr>
              <p:cNvPr id="18" name="Rectangle 17"/>
              <p:cNvSpPr/>
              <p:nvPr userDrawn="1"/>
            </p:nvSpPr>
            <p:spPr bwMode="auto">
              <a:xfrm>
                <a:off x="3413144" y="4882896"/>
                <a:ext cx="869930" cy="289766"/>
              </a:xfrm>
              <a:prstGeom prst="rect">
                <a:avLst/>
              </a:prstGeom>
              <a:solidFill>
                <a:srgbClr val="32323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Gray</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R:50 G:50 B:50</a:t>
                </a:r>
              </a:p>
            </p:txBody>
          </p:sp>
          <p:sp>
            <p:nvSpPr>
              <p:cNvPr id="19" name="Rectangle 18"/>
              <p:cNvSpPr/>
              <p:nvPr userDrawn="1"/>
            </p:nvSpPr>
            <p:spPr bwMode="auto">
              <a:xfrm>
                <a:off x="2505456" y="4882895"/>
                <a:ext cx="869930" cy="289766"/>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Gray</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R:115 G:115 B:115</a:t>
                </a:r>
              </a:p>
            </p:txBody>
          </p:sp>
        </p:grpSp>
        <p:grpSp>
          <p:nvGrpSpPr>
            <p:cNvPr id="8" name="Group 7"/>
            <p:cNvGrpSpPr/>
            <p:nvPr userDrawn="1"/>
          </p:nvGrpSpPr>
          <p:grpSpPr>
            <a:xfrm rot="5400000">
              <a:off x="11412325" y="4270556"/>
              <a:ext cx="2703052" cy="289766"/>
              <a:chOff x="4476564" y="4543426"/>
              <a:chExt cx="2703052" cy="289766"/>
            </a:xfrm>
          </p:grpSpPr>
          <p:sp>
            <p:nvSpPr>
              <p:cNvPr id="11" name="Rectangle 10"/>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lvl="0" defTabSz="932411" fontAlgn="base">
                  <a:lnSpc>
                    <a:spcPct val="100000"/>
                  </a:lnSpc>
                  <a:spcBef>
                    <a:spcPct val="0"/>
                  </a:spcBef>
                  <a:spcAft>
                    <a:spcPct val="0"/>
                  </a:spcAft>
                </a:pPr>
                <a:r>
                  <a:rPr lang="en-US" sz="500" b="1" baseline="0" noProof="0" dirty="0">
                    <a:gradFill>
                      <a:gsLst>
                        <a:gs pos="0">
                          <a:srgbClr val="FFFFFF"/>
                        </a:gs>
                        <a:gs pos="100000">
                          <a:srgbClr val="FFFFFF"/>
                        </a:gs>
                      </a:gsLst>
                      <a:lin ang="5400000" scaled="0"/>
                    </a:gradFill>
                    <a:ea typeface="Segoe UI" pitchFamily="34" charset="0"/>
                    <a:cs typeface="Segoe UI" pitchFamily="34" charset="0"/>
                  </a:rPr>
                  <a:t>Purple</a:t>
                </a:r>
              </a:p>
              <a:p>
                <a:pPr lvl="0" defTabSz="932411" fontAlgn="base">
                  <a:lnSpc>
                    <a:spcPct val="100000"/>
                  </a:lnSpc>
                  <a:spcBef>
                    <a:spcPct val="0"/>
                  </a:spcBef>
                  <a:spcAft>
                    <a:spcPct val="0"/>
                  </a:spcAft>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R:92 G:45 B:145</a:t>
                </a:r>
              </a:p>
            </p:txBody>
          </p:sp>
          <p:sp>
            <p:nvSpPr>
              <p:cNvPr id="12" name="Rectangle 11"/>
              <p:cNvSpPr/>
              <p:nvPr userDrawn="1"/>
            </p:nvSpPr>
            <p:spPr bwMode="auto">
              <a:xfrm>
                <a:off x="6309686" y="4543426"/>
                <a:ext cx="869930" cy="289766"/>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Orange</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R:216 G:59 B:1</a:t>
                </a:r>
              </a:p>
            </p:txBody>
          </p:sp>
          <p:sp>
            <p:nvSpPr>
              <p:cNvPr id="13" name="Rectangle 12"/>
              <p:cNvSpPr/>
              <p:nvPr userDrawn="1"/>
            </p:nvSpPr>
            <p:spPr bwMode="auto">
              <a:xfrm>
                <a:off x="4476564" y="4543426"/>
                <a:ext cx="869930" cy="289766"/>
              </a:xfrm>
              <a:prstGeom prst="rect">
                <a:avLst/>
              </a:prstGeom>
              <a:solidFill>
                <a:srgbClr val="107C1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Green</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R:16 G:124 B:16</a:t>
                </a:r>
              </a:p>
            </p:txBody>
          </p:sp>
        </p:grpSp>
        <p:sp>
          <p:nvSpPr>
            <p:cNvPr id="9" name="TextBox 8"/>
            <p:cNvSpPr txBox="1"/>
            <p:nvPr userDrawn="1"/>
          </p:nvSpPr>
          <p:spPr>
            <a:xfrm rot="5400000">
              <a:off x="12988036" y="260167"/>
              <a:ext cx="843501" cy="323165"/>
            </a:xfrm>
            <a:prstGeom prst="rect">
              <a:avLst/>
            </a:prstGeom>
            <a:noFill/>
          </p:spPr>
          <p:txBody>
            <a:bodyPr wrap="none" lIns="0" tIns="91440" rIns="182880" bIns="91440" rtlCol="0">
              <a:spAutoFit/>
            </a:bodyPr>
            <a:lstStyle/>
            <a:p>
              <a:pPr marL="0" marR="0" lvl="0" indent="0" defTabSz="91434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Main colors</a:t>
              </a:r>
            </a:p>
          </p:txBody>
        </p:sp>
        <p:sp>
          <p:nvSpPr>
            <p:cNvPr id="10" name="TextBox 9"/>
            <p:cNvSpPr txBox="1"/>
            <p:nvPr userDrawn="1"/>
          </p:nvSpPr>
          <p:spPr>
            <a:xfrm rot="5400000">
              <a:off x="11742070" y="4230581"/>
              <a:ext cx="2656496" cy="323165"/>
            </a:xfrm>
            <a:prstGeom prst="rect">
              <a:avLst/>
            </a:prstGeom>
            <a:noFill/>
          </p:spPr>
          <p:txBody>
            <a:bodyPr wrap="none" lIns="0" tIns="91440" rIns="182880" bIns="91440" rtlCol="0">
              <a:spAutoFit/>
            </a:bodyPr>
            <a:lstStyle/>
            <a:p>
              <a:pPr marL="0" marR="0" lvl="0" indent="0" defTabSz="91434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Secondary colors (use only when necessary)</a:t>
              </a:r>
            </a:p>
          </p:txBody>
        </p:sp>
      </p:grpSp>
    </p:spTree>
    <p:extLst>
      <p:ext uri="{BB962C8B-B14F-4D97-AF65-F5344CB8AC3E}">
        <p14:creationId xmlns:p14="http://schemas.microsoft.com/office/powerpoint/2010/main" val="3362337330"/>
      </p:ext>
    </p:extLst>
  </p:cSld>
  <p:clrMap bg1="lt1" tx1="dk1" bg2="lt2" tx2="dk2" accent1="accent1" accent2="accent2" accent3="accent3" accent4="accent4" accent5="accent5" accent6="accent6" hlink="hlink" folHlink="folHlink"/>
  <p:sldLayoutIdLst>
    <p:sldLayoutId id="2147484543" r:id="rId1"/>
    <p:sldLayoutId id="2147484544" r:id="rId2"/>
    <p:sldLayoutId id="2147484545" r:id="rId3"/>
    <p:sldLayoutId id="2147484546" r:id="rId4"/>
    <p:sldLayoutId id="2147484547" r:id="rId5"/>
    <p:sldLayoutId id="2147484548" r:id="rId6"/>
    <p:sldLayoutId id="2147484549" r:id="rId7"/>
    <p:sldLayoutId id="2147484550" r:id="rId8"/>
    <p:sldLayoutId id="2147484551" r:id="rId9"/>
    <p:sldLayoutId id="2147484552" r:id="rId10"/>
    <p:sldLayoutId id="2147484553" r:id="rId11"/>
    <p:sldLayoutId id="2147484554" r:id="rId12"/>
    <p:sldLayoutId id="2147484555" r:id="rId13"/>
    <p:sldLayoutId id="2147484556" r:id="rId14"/>
    <p:sldLayoutId id="2147484557" r:id="rId15"/>
    <p:sldLayoutId id="2147484558" r:id="rId16"/>
    <p:sldLayoutId id="2147484559" r:id="rId17"/>
    <p:sldLayoutId id="2147484560" r:id="rId18"/>
    <p:sldLayoutId id="2147484561" r:id="rId19"/>
    <p:sldLayoutId id="2147484562" r:id="rId20"/>
    <p:sldLayoutId id="2147484563" r:id="rId21"/>
    <p:sldLayoutId id="2147484564" r:id="rId2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p:nvPicPr>
        <p:blipFill>
          <a:blip r:embed="rId20" cstate="screen">
            <a:extLst>
              <a:ext uri="{28A0092B-C50C-407E-A947-70E740481C1C}">
                <a14:useLocalDpi xmlns:a14="http://schemas.microsoft.com/office/drawing/2010/main"/>
              </a:ext>
            </a:extLst>
          </a:blip>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1073085070"/>
      </p:ext>
    </p:extLst>
  </p:cSld>
  <p:clrMap bg1="dk1" tx1="lt1" bg2="dk2" tx2="lt2" accent1="accent1" accent2="accent2" accent3="accent3" accent4="accent4" accent5="accent5" accent6="accent6" hlink="hlink" folHlink="folHlink"/>
  <p:sldLayoutIdLst>
    <p:sldLayoutId id="2147484567" r:id="rId1"/>
    <p:sldLayoutId id="2147484568" r:id="rId2"/>
    <p:sldLayoutId id="2147484569" r:id="rId3"/>
    <p:sldLayoutId id="2147484570" r:id="rId4"/>
    <p:sldLayoutId id="2147484571" r:id="rId5"/>
    <p:sldLayoutId id="2147484572" r:id="rId6"/>
    <p:sldLayoutId id="2147484573" r:id="rId7"/>
    <p:sldLayoutId id="2147484574" r:id="rId8"/>
    <p:sldLayoutId id="2147484575" r:id="rId9"/>
    <p:sldLayoutId id="2147484576" r:id="rId10"/>
    <p:sldLayoutId id="2147484577" r:id="rId11"/>
    <p:sldLayoutId id="2147484578" r:id="rId12"/>
    <p:sldLayoutId id="2147484579" r:id="rId13"/>
    <p:sldLayoutId id="2147484580" r:id="rId14"/>
    <p:sldLayoutId id="2147484581" r:id="rId15"/>
    <p:sldLayoutId id="2147484582" r:id="rId16"/>
    <p:sldLayoutId id="2147484586" r:id="rId17"/>
    <p:sldLayoutId id="2147484587" r:id="rId18"/>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72043" y="424789"/>
            <a:ext cx="11301996" cy="135195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72043" y="1914364"/>
            <a:ext cx="11301996" cy="42995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20"/>
          <a:stretch>
            <a:fillRect/>
          </a:stretch>
        </p:blipFill>
        <p:spPr>
          <a:xfrm>
            <a:off x="457629" y="-1954867"/>
            <a:ext cx="1955144" cy="1954867"/>
          </a:xfrm>
          <a:prstGeom prst="rect">
            <a:avLst/>
          </a:prstGeom>
        </p:spPr>
      </p:pic>
      <p:sp>
        <p:nvSpPr>
          <p:cNvPr id="8" name="Rectangle 7"/>
          <p:cNvSpPr/>
          <p:nvPr/>
        </p:nvSpPr>
        <p:spPr>
          <a:xfrm>
            <a:off x="2566628" y="-1325830"/>
            <a:ext cx="865425" cy="696798"/>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9" name="Rectangle 8"/>
          <p:cNvSpPr/>
          <p:nvPr/>
        </p:nvSpPr>
        <p:spPr>
          <a:xfrm>
            <a:off x="3537827" y="-1325830"/>
            <a:ext cx="865425" cy="696798"/>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0" name="Rectangle 9"/>
          <p:cNvSpPr/>
          <p:nvPr/>
        </p:nvSpPr>
        <p:spPr>
          <a:xfrm>
            <a:off x="4557106" y="-1325830"/>
            <a:ext cx="865425" cy="696798"/>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1" name="Rectangle 10"/>
          <p:cNvSpPr/>
          <p:nvPr/>
        </p:nvSpPr>
        <p:spPr>
          <a:xfrm>
            <a:off x="5509073" y="-1325830"/>
            <a:ext cx="865425" cy="696798"/>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2" name="Rectangle 11"/>
          <p:cNvSpPr/>
          <p:nvPr/>
        </p:nvSpPr>
        <p:spPr>
          <a:xfrm>
            <a:off x="6461039" y="-1325830"/>
            <a:ext cx="865425" cy="696798"/>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3" name="Rectangle 12"/>
          <p:cNvSpPr/>
          <p:nvPr/>
        </p:nvSpPr>
        <p:spPr>
          <a:xfrm>
            <a:off x="7451469" y="-1325830"/>
            <a:ext cx="865425" cy="696798"/>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5" name="Rectangle 14"/>
          <p:cNvSpPr/>
          <p:nvPr/>
        </p:nvSpPr>
        <p:spPr>
          <a:xfrm>
            <a:off x="1" y="0"/>
            <a:ext cx="125762" cy="6994525"/>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8" name="Slide Number Placeholder 17"/>
          <p:cNvSpPr>
            <a:spLocks noGrp="1"/>
          </p:cNvSpPr>
          <p:nvPr>
            <p:ph type="sldNum" sz="quarter" idx="4"/>
          </p:nvPr>
        </p:nvSpPr>
        <p:spPr>
          <a:xfrm>
            <a:off x="9075833" y="6399062"/>
            <a:ext cx="2798207" cy="372394"/>
          </a:xfrm>
          <a:prstGeom prst="rect">
            <a:avLst/>
          </a:prstGeom>
        </p:spPr>
        <p:txBody>
          <a:bodyPr vert="horz" lIns="91440" tIns="45720" rIns="91440" bIns="45720" rtlCol="0" anchor="ctr"/>
          <a:lstStyle>
            <a:lvl1pPr algn="r">
              <a:defRPr sz="2040">
                <a:solidFill>
                  <a:srgbClr val="289FD7"/>
                </a:solidFill>
                <a:latin typeface="+mj-lt"/>
              </a:defRPr>
            </a:lvl1pPr>
          </a:lstStyle>
          <a:p>
            <a:pPr defTabSz="932563"/>
            <a:fld id="{0D099E2A-118A-4377-8F98-2DF40BCBA9FE}" type="slidenum">
              <a:rPr lang="en-US" smtClean="0"/>
              <a:pPr defTabSz="932563"/>
              <a:t>‹#›</a:t>
            </a:fld>
            <a:endParaRPr lang="en-US"/>
          </a:p>
        </p:txBody>
      </p:sp>
    </p:spTree>
    <p:extLst>
      <p:ext uri="{BB962C8B-B14F-4D97-AF65-F5344CB8AC3E}">
        <p14:creationId xmlns:p14="http://schemas.microsoft.com/office/powerpoint/2010/main" val="2324483368"/>
      </p:ext>
    </p:extLst>
  </p:cSld>
  <p:clrMap bg1="lt1" tx1="dk1" bg2="lt2" tx2="dk2" accent1="accent1" accent2="accent2" accent3="accent3" accent4="accent4" accent5="accent5" accent6="accent6" hlink="hlink" folHlink="folHlink"/>
  <p:sldLayoutIdLst>
    <p:sldLayoutId id="2147484591" r:id="rId1"/>
    <p:sldLayoutId id="2147484592" r:id="rId2"/>
    <p:sldLayoutId id="2147484593" r:id="rId3"/>
    <p:sldLayoutId id="2147484594" r:id="rId4"/>
    <p:sldLayoutId id="2147484595" r:id="rId5"/>
    <p:sldLayoutId id="2147484596" r:id="rId6"/>
    <p:sldLayoutId id="2147484597" r:id="rId7"/>
    <p:sldLayoutId id="2147484598" r:id="rId8"/>
    <p:sldLayoutId id="2147484599" r:id="rId9"/>
    <p:sldLayoutId id="2147484600" r:id="rId10"/>
    <p:sldLayoutId id="2147484601" r:id="rId11"/>
    <p:sldLayoutId id="2147484602" r:id="rId12"/>
    <p:sldLayoutId id="2147484603" r:id="rId13"/>
    <p:sldLayoutId id="2147484604" r:id="rId14"/>
    <p:sldLayoutId id="2147484605" r:id="rId15"/>
    <p:sldLayoutId id="2147484606" r:id="rId16"/>
    <p:sldLayoutId id="2147484607" r:id="rId17"/>
    <p:sldLayoutId id="2147484608" r:id="rId18"/>
  </p:sldLayoutIdLst>
  <p:hf hdr="0" ftr="0" dt="0"/>
  <p:txStyles>
    <p:titleStyle>
      <a:lvl1pPr algn="l" defTabSz="932418" rtl="0" eaLnBrk="1" latinLnBrk="0" hangingPunct="1">
        <a:lnSpc>
          <a:spcPct val="90000"/>
        </a:lnSpc>
        <a:spcBef>
          <a:spcPct val="0"/>
        </a:spcBef>
        <a:buNone/>
        <a:defRPr sz="5506" kern="1200">
          <a:solidFill>
            <a:schemeClr val="bg1"/>
          </a:solidFill>
          <a:latin typeface="+mj-lt"/>
          <a:ea typeface="+mj-ea"/>
          <a:cs typeface="+mj-cs"/>
        </a:defRPr>
      </a:lvl1pPr>
    </p:titleStyle>
    <p:bodyStyle>
      <a:lvl1pPr marL="233104" indent="-233104" algn="l" defTabSz="932418" rtl="0" eaLnBrk="1" latinLnBrk="0" hangingPunct="1">
        <a:lnSpc>
          <a:spcPct val="90000"/>
        </a:lnSpc>
        <a:spcBef>
          <a:spcPts val="1020"/>
        </a:spcBef>
        <a:buFont typeface="Arial" panose="020B0604020202020204" pitchFamily="34" charset="0"/>
        <a:buChar char="•"/>
        <a:defRPr sz="3672" kern="1200">
          <a:solidFill>
            <a:schemeClr val="bg1"/>
          </a:solidFill>
          <a:latin typeface="+mn-lt"/>
          <a:ea typeface="+mn-ea"/>
          <a:cs typeface="+mn-cs"/>
        </a:defRPr>
      </a:lvl1pPr>
      <a:lvl2pPr marL="699313" indent="-233104" algn="l" defTabSz="932418" rtl="0" eaLnBrk="1" latinLnBrk="0" hangingPunct="1">
        <a:lnSpc>
          <a:spcPct val="90000"/>
        </a:lnSpc>
        <a:spcBef>
          <a:spcPts val="510"/>
        </a:spcBef>
        <a:buFont typeface="Arial" panose="020B0604020202020204" pitchFamily="34" charset="0"/>
        <a:buChar char="•"/>
        <a:defRPr sz="3264" kern="1200">
          <a:solidFill>
            <a:schemeClr val="bg1"/>
          </a:solidFill>
          <a:latin typeface="+mn-lt"/>
          <a:ea typeface="+mn-ea"/>
          <a:cs typeface="+mn-cs"/>
        </a:defRPr>
      </a:lvl2pPr>
      <a:lvl3pPr marL="1165522" indent="-233104" algn="l" defTabSz="932418" rtl="0" eaLnBrk="1" latinLnBrk="0" hangingPunct="1">
        <a:lnSpc>
          <a:spcPct val="90000"/>
        </a:lnSpc>
        <a:spcBef>
          <a:spcPts val="510"/>
        </a:spcBef>
        <a:buFont typeface="Arial" panose="020B0604020202020204" pitchFamily="34" charset="0"/>
        <a:buChar char="•"/>
        <a:defRPr sz="2856" kern="1200">
          <a:solidFill>
            <a:schemeClr val="bg1"/>
          </a:solidFill>
          <a:latin typeface="+mn-lt"/>
          <a:ea typeface="+mn-ea"/>
          <a:cs typeface="+mn-cs"/>
        </a:defRPr>
      </a:lvl3pPr>
      <a:lvl4pPr marL="1631731" indent="-233104" algn="l" defTabSz="932418" rtl="0" eaLnBrk="1" latinLnBrk="0" hangingPunct="1">
        <a:lnSpc>
          <a:spcPct val="90000"/>
        </a:lnSpc>
        <a:spcBef>
          <a:spcPts val="510"/>
        </a:spcBef>
        <a:buFont typeface="Arial" panose="020B0604020202020204" pitchFamily="34" charset="0"/>
        <a:buChar char="•"/>
        <a:defRPr sz="2448" kern="1200">
          <a:solidFill>
            <a:schemeClr val="bg1"/>
          </a:solidFill>
          <a:latin typeface="+mn-lt"/>
          <a:ea typeface="+mn-ea"/>
          <a:cs typeface="+mn-cs"/>
        </a:defRPr>
      </a:lvl4pPr>
      <a:lvl5pPr marL="2097939" indent="-233104" algn="l" defTabSz="932418" rtl="0" eaLnBrk="1" latinLnBrk="0" hangingPunct="1">
        <a:lnSpc>
          <a:spcPct val="90000"/>
        </a:lnSpc>
        <a:spcBef>
          <a:spcPts val="510"/>
        </a:spcBef>
        <a:buFont typeface="Arial" panose="020B0604020202020204" pitchFamily="34" charset="0"/>
        <a:buChar char="•"/>
        <a:defRPr sz="2448" kern="1200">
          <a:solidFill>
            <a:schemeClr val="bg1"/>
          </a:solidFill>
          <a:latin typeface="+mn-lt"/>
          <a:ea typeface="+mn-ea"/>
          <a:cs typeface="+mn-cs"/>
        </a:defRPr>
      </a:lvl5pPr>
      <a:lvl6pPr marL="2564149"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357"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6565"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2774"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en-US"/>
      </a:defPPr>
      <a:lvl1pPr marL="0" algn="l" defTabSz="932418" rtl="0" eaLnBrk="1" latinLnBrk="0" hangingPunct="1">
        <a:defRPr sz="1836" kern="1200">
          <a:solidFill>
            <a:schemeClr val="tx1"/>
          </a:solidFill>
          <a:latin typeface="+mn-lt"/>
          <a:ea typeface="+mn-ea"/>
          <a:cs typeface="+mn-cs"/>
        </a:defRPr>
      </a:lvl1pPr>
      <a:lvl2pPr marL="466209" algn="l" defTabSz="932418" rtl="0" eaLnBrk="1" latinLnBrk="0" hangingPunct="1">
        <a:defRPr sz="1836" kern="1200">
          <a:solidFill>
            <a:schemeClr val="tx1"/>
          </a:solidFill>
          <a:latin typeface="+mn-lt"/>
          <a:ea typeface="+mn-ea"/>
          <a:cs typeface="+mn-cs"/>
        </a:defRPr>
      </a:lvl2pPr>
      <a:lvl3pPr marL="932418" algn="l" defTabSz="932418" rtl="0" eaLnBrk="1" latinLnBrk="0" hangingPunct="1">
        <a:defRPr sz="1836" kern="1200">
          <a:solidFill>
            <a:schemeClr val="tx1"/>
          </a:solidFill>
          <a:latin typeface="+mn-lt"/>
          <a:ea typeface="+mn-ea"/>
          <a:cs typeface="+mn-cs"/>
        </a:defRPr>
      </a:lvl3pPr>
      <a:lvl4pPr marL="1398627" algn="l" defTabSz="932418" rtl="0" eaLnBrk="1" latinLnBrk="0" hangingPunct="1">
        <a:defRPr sz="1836" kern="1200">
          <a:solidFill>
            <a:schemeClr val="tx1"/>
          </a:solidFill>
          <a:latin typeface="+mn-lt"/>
          <a:ea typeface="+mn-ea"/>
          <a:cs typeface="+mn-cs"/>
        </a:defRPr>
      </a:lvl4pPr>
      <a:lvl5pPr marL="1864835" algn="l" defTabSz="932418" rtl="0" eaLnBrk="1" latinLnBrk="0" hangingPunct="1">
        <a:defRPr sz="1836" kern="1200">
          <a:solidFill>
            <a:schemeClr val="tx1"/>
          </a:solidFill>
          <a:latin typeface="+mn-lt"/>
          <a:ea typeface="+mn-ea"/>
          <a:cs typeface="+mn-cs"/>
        </a:defRPr>
      </a:lvl5pPr>
      <a:lvl6pPr marL="2331044" algn="l" defTabSz="932418" rtl="0" eaLnBrk="1" latinLnBrk="0" hangingPunct="1">
        <a:defRPr sz="1836" kern="1200">
          <a:solidFill>
            <a:schemeClr val="tx1"/>
          </a:solidFill>
          <a:latin typeface="+mn-lt"/>
          <a:ea typeface="+mn-ea"/>
          <a:cs typeface="+mn-cs"/>
        </a:defRPr>
      </a:lvl6pPr>
      <a:lvl7pPr marL="2797253" algn="l" defTabSz="932418" rtl="0" eaLnBrk="1" latinLnBrk="0" hangingPunct="1">
        <a:defRPr sz="1836" kern="1200">
          <a:solidFill>
            <a:schemeClr val="tx1"/>
          </a:solidFill>
          <a:latin typeface="+mn-lt"/>
          <a:ea typeface="+mn-ea"/>
          <a:cs typeface="+mn-cs"/>
        </a:defRPr>
      </a:lvl7pPr>
      <a:lvl8pPr marL="3263461" algn="l" defTabSz="932418" rtl="0" eaLnBrk="1" latinLnBrk="0" hangingPunct="1">
        <a:defRPr sz="1836" kern="1200">
          <a:solidFill>
            <a:schemeClr val="tx1"/>
          </a:solidFill>
          <a:latin typeface="+mn-lt"/>
          <a:ea typeface="+mn-ea"/>
          <a:cs typeface="+mn-cs"/>
        </a:defRPr>
      </a:lvl8pPr>
      <a:lvl9pPr marL="3729669" algn="l" defTabSz="932418" rtl="0" eaLnBrk="1" latinLnBrk="0" hangingPunct="1">
        <a:defRPr sz="18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3" Type="http://schemas.openxmlformats.org/officeDocument/2006/relationships/hyperlink" Target="https://docs.asp.net/en/latest/fundamentals/localization.html" TargetMode="External"/><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2.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8.xml"/><Relationship Id="rId6" Type="http://schemas.openxmlformats.org/officeDocument/2006/relationships/image" Target="../media/image14.png"/><Relationship Id="rId5" Type="http://schemas.microsoft.com/office/2007/relationships/hdphoto" Target="../media/hdphoto1.wdp"/><Relationship Id="rId4" Type="http://schemas.openxmlformats.org/officeDocument/2006/relationships/image" Target="../media/image1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2.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aspnet/Mvc/tree/dev/src/Microsoft.AspNet.Mvc.TagHelpers" TargetMode="External"/><Relationship Id="rId2" Type="http://schemas.openxmlformats.org/officeDocument/2006/relationships/notesSlide" Target="../notesSlides/notesSlide21.xml"/><Relationship Id="rId1" Type="http://schemas.openxmlformats.org/officeDocument/2006/relationships/slideLayout" Target="../slideLayouts/slideLayout42.xml"/></Relationships>
</file>

<file path=ppt/slides/_rels/slide22.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notesSlide" Target="../notesSlides/notesSlide22.xml"/><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2.xml"/></Relationships>
</file>

<file path=ppt/slides/_rels/slide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5.xml"/><Relationship Id="rId1" Type="http://schemas.openxmlformats.org/officeDocument/2006/relationships/slideLayout" Target="../slideLayouts/slideLayout28.xml"/><Relationship Id="rId4" Type="http://schemas.openxmlformats.org/officeDocument/2006/relationships/image" Target="../media/image16.jp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ASP.NET Core</a:t>
            </a:r>
          </a:p>
        </p:txBody>
      </p:sp>
      <p:sp>
        <p:nvSpPr>
          <p:cNvPr id="5" name="Text Placeholder 4"/>
          <p:cNvSpPr>
            <a:spLocks noGrp="1"/>
          </p:cNvSpPr>
          <p:nvPr>
            <p:ph type="body" sz="quarter" idx="12"/>
          </p:nvPr>
        </p:nvSpPr>
        <p:spPr/>
        <p:txBody>
          <a:bodyPr/>
          <a:lstStyle/>
          <a:p>
            <a:endParaRPr lang="en-US" dirty="0"/>
          </a:p>
        </p:txBody>
      </p:sp>
      <p:sp>
        <p:nvSpPr>
          <p:cNvPr id="2" name="Text Placeholder 1"/>
          <p:cNvSpPr>
            <a:spLocks noGrp="1"/>
          </p:cNvSpPr>
          <p:nvPr>
            <p:ph type="body" sz="quarter" idx="15"/>
          </p:nvPr>
        </p:nvSpPr>
        <p:spPr/>
        <p:txBody>
          <a:bodyPr/>
          <a:lstStyle/>
          <a:p>
            <a:endParaRPr lang="en-US"/>
          </a:p>
        </p:txBody>
      </p:sp>
    </p:spTree>
    <p:extLst>
      <p:ext uri="{BB962C8B-B14F-4D97-AF65-F5344CB8AC3E}">
        <p14:creationId xmlns:p14="http://schemas.microsoft.com/office/powerpoint/2010/main" val="2760755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rrow: Notched Right 3">
            <a:extLst>
              <a:ext uri="{FF2B5EF4-FFF2-40B4-BE49-F238E27FC236}">
                <a16:creationId xmlns:a16="http://schemas.microsoft.com/office/drawing/2014/main" id="{0D3DE9C4-CA2B-447D-B892-88D800257F1D}"/>
              </a:ext>
            </a:extLst>
          </p:cNvPr>
          <p:cNvSpPr/>
          <p:nvPr/>
        </p:nvSpPr>
        <p:spPr bwMode="auto">
          <a:xfrm>
            <a:off x="183263" y="2148418"/>
            <a:ext cx="11980940" cy="1005829"/>
          </a:xfrm>
          <a:prstGeom prst="notchedRightArrow">
            <a:avLst/>
          </a:prstGeom>
          <a:pattFill prst="wdDnDiag">
            <a:fgClr>
              <a:schemeClr val="accent1"/>
            </a:fgClr>
            <a:bgClr>
              <a:schemeClr val="bg1"/>
            </a:bgClr>
          </a:patt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5439">
                    <a:srgbClr val="F8F8F8"/>
                  </a:gs>
                  <a:gs pos="10000">
                    <a:srgbClr val="F8F8F8"/>
                  </a:gs>
                </a:gsLst>
                <a:lin ang="5400000" scaled="0"/>
              </a:gradFill>
              <a:effectLst/>
              <a:uLnTx/>
              <a:uFillTx/>
              <a:latin typeface="Segoe UI Semilight"/>
              <a:ea typeface="+mn-ea"/>
              <a:cs typeface="+mn-cs"/>
            </a:endParaRPr>
          </a:p>
        </p:txBody>
      </p:sp>
      <p:sp>
        <p:nvSpPr>
          <p:cNvPr id="13" name="Rectangle 12"/>
          <p:cNvSpPr/>
          <p:nvPr/>
        </p:nvSpPr>
        <p:spPr bwMode="auto">
          <a:xfrm>
            <a:off x="549019" y="2217116"/>
            <a:ext cx="2103097" cy="868434"/>
          </a:xfrm>
          <a:prstGeom prst="rect">
            <a:avLst/>
          </a:prstGeom>
          <a:solidFill>
            <a:schemeClr val="accent5">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28" tIns="146262" rIns="182828" bIns="146262" numCol="1" rtlCol="0" anchor="ctr" anchorCtr="0" compatLnSpc="1">
            <a:prstTxWarp prst="textNoShape">
              <a:avLst/>
            </a:prstTxWarp>
          </a:bodyPr>
          <a:lstStyle/>
          <a:p>
            <a:pPr marL="0" marR="0" lvl="0" indent="0" algn="l" defTabSz="932114"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505050"/>
                </a:solidFill>
                <a:effectLst/>
                <a:uLnTx/>
                <a:uFillTx/>
                <a:latin typeface="Segoe UI Semilight"/>
                <a:ea typeface="+mn-ea"/>
                <a:cs typeface="+mn-cs"/>
              </a:rPr>
              <a:t>ASP.NET 4.6</a:t>
            </a:r>
            <a:br>
              <a:rPr kumimoji="0" lang="en-US" sz="2000" b="0" i="0" u="none" strike="noStrike" kern="1200" cap="none" spc="0" normalizeH="0" baseline="0" noProof="0" dirty="0">
                <a:ln>
                  <a:noFill/>
                </a:ln>
                <a:solidFill>
                  <a:srgbClr val="505050"/>
                </a:solidFill>
                <a:effectLst/>
                <a:uLnTx/>
                <a:uFillTx/>
                <a:latin typeface="Segoe UI Semilight"/>
                <a:ea typeface="+mn-ea"/>
                <a:cs typeface="+mn-cs"/>
              </a:rPr>
            </a:br>
            <a:r>
              <a:rPr kumimoji="0" lang="en-US" sz="1400" b="0" i="0" u="none" strike="noStrike" kern="1200" cap="none" spc="0" normalizeH="0" baseline="0" noProof="0" dirty="0">
                <a:ln>
                  <a:noFill/>
                </a:ln>
                <a:solidFill>
                  <a:srgbClr val="505050"/>
                </a:solidFill>
                <a:effectLst/>
                <a:uLnTx/>
                <a:uFillTx/>
                <a:latin typeface="Segoe UI Semilight"/>
                <a:ea typeface="+mn-ea"/>
                <a:cs typeface="+mn-cs"/>
              </a:rPr>
              <a:t>(</a:t>
            </a:r>
            <a:r>
              <a:rPr kumimoji="0" lang="en-US" sz="1400" b="0" i="0" u="none" strike="noStrike" kern="1200" cap="none" spc="0" normalizeH="0" baseline="0" noProof="0" dirty="0" err="1">
                <a:ln>
                  <a:noFill/>
                </a:ln>
                <a:solidFill>
                  <a:srgbClr val="505050"/>
                </a:solidFill>
                <a:effectLst/>
                <a:uLnTx/>
                <a:uFillTx/>
                <a:latin typeface="Segoe UI Semilight"/>
                <a:ea typeface="+mn-ea"/>
                <a:cs typeface="+mn-cs"/>
              </a:rPr>
              <a:t>WebForms</a:t>
            </a:r>
            <a:r>
              <a:rPr kumimoji="0" lang="en-US" sz="1400" b="0" i="0" u="none" strike="noStrike" kern="1200" cap="none" spc="0" normalizeH="0" baseline="0" noProof="0" dirty="0">
                <a:ln>
                  <a:noFill/>
                </a:ln>
                <a:solidFill>
                  <a:srgbClr val="505050"/>
                </a:solidFill>
                <a:effectLst/>
                <a:uLnTx/>
                <a:uFillTx/>
                <a:latin typeface="Segoe UI Semilight"/>
                <a:ea typeface="+mn-ea"/>
                <a:cs typeface="+mn-cs"/>
              </a:rPr>
              <a:t>, MVC, </a:t>
            </a:r>
            <a:br>
              <a:rPr kumimoji="0" lang="en-US" sz="1400" b="0" i="0" u="none" strike="noStrike" kern="1200" cap="none" spc="0" normalizeH="0" baseline="0" noProof="0" dirty="0">
                <a:ln>
                  <a:noFill/>
                </a:ln>
                <a:solidFill>
                  <a:srgbClr val="505050"/>
                </a:solidFill>
                <a:effectLst/>
                <a:uLnTx/>
                <a:uFillTx/>
                <a:latin typeface="Segoe UI Semilight"/>
                <a:ea typeface="+mn-ea"/>
                <a:cs typeface="+mn-cs"/>
              </a:rPr>
            </a:br>
            <a:r>
              <a:rPr kumimoji="0" lang="en-US" sz="1400" b="0" i="0" u="none" strike="noStrike" kern="1200" cap="none" spc="0" normalizeH="0" baseline="0" noProof="0" dirty="0">
                <a:ln>
                  <a:noFill/>
                </a:ln>
                <a:solidFill>
                  <a:srgbClr val="505050"/>
                </a:solidFill>
                <a:effectLst/>
                <a:uLnTx/>
                <a:uFillTx/>
                <a:latin typeface="Segoe UI Semilight"/>
                <a:ea typeface="+mn-ea"/>
                <a:cs typeface="+mn-cs"/>
              </a:rPr>
              <a:t>Web API, Web Pages)</a:t>
            </a:r>
            <a:endParaRPr kumimoji="0" lang="en-US" sz="16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9" name="Title 1"/>
          <p:cNvSpPr>
            <a:spLocks noGrp="1"/>
          </p:cNvSpPr>
          <p:nvPr>
            <p:ph type="title"/>
          </p:nvPr>
        </p:nvSpPr>
        <p:spPr/>
        <p:txBody>
          <a:bodyPr/>
          <a:lstStyle/>
          <a:p>
            <a:r>
              <a:rPr lang="en-US" dirty="0"/>
              <a:t>ASP.NET = A unified web stack </a:t>
            </a:r>
          </a:p>
        </p:txBody>
      </p:sp>
      <p:sp>
        <p:nvSpPr>
          <p:cNvPr id="8" name="Rectangle 7"/>
          <p:cNvSpPr/>
          <p:nvPr/>
        </p:nvSpPr>
        <p:spPr bwMode="auto">
          <a:xfrm>
            <a:off x="2834994" y="2217115"/>
            <a:ext cx="2285840" cy="868434"/>
          </a:xfrm>
          <a:prstGeom prst="rect">
            <a:avLst/>
          </a:prstGeom>
          <a:solidFill>
            <a:schemeClr val="accent5"/>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28" tIns="146262" rIns="182828" bIns="146262" numCol="1" rtlCol="0" anchor="ctr" anchorCtr="0" compatLnSpc="1">
            <a:prstTxWarp prst="textNoShape">
              <a:avLst/>
            </a:prstTxWarp>
          </a:bodyPr>
          <a:lstStyle/>
          <a:p>
            <a:pPr marL="0" marR="0" lvl="0" indent="0" algn="l" defTabSz="932114"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505050"/>
                </a:solidFill>
                <a:effectLst/>
                <a:uLnTx/>
                <a:uFillTx/>
                <a:latin typeface="Segoe UI Semilight"/>
                <a:ea typeface="+mn-ea"/>
                <a:cs typeface="+mn-cs"/>
              </a:rPr>
              <a:t>ASP.NET Core 1.0</a:t>
            </a:r>
            <a:br>
              <a:rPr kumimoji="0" lang="en-US" sz="2000" b="0" i="0" u="none" strike="noStrike" kern="1200" cap="none" spc="0" normalizeH="0" baseline="0" noProof="0" dirty="0">
                <a:ln>
                  <a:noFill/>
                </a:ln>
                <a:solidFill>
                  <a:srgbClr val="505050"/>
                </a:solidFill>
                <a:effectLst/>
                <a:uLnTx/>
                <a:uFillTx/>
                <a:latin typeface="Segoe UI Semilight"/>
                <a:ea typeface="+mn-ea"/>
                <a:cs typeface="+mn-cs"/>
              </a:rPr>
            </a:br>
            <a:r>
              <a:rPr kumimoji="0" lang="en-US" sz="1836" b="0" i="0" u="none" strike="noStrike" kern="1200" cap="none" spc="0" normalizeH="0" baseline="0" noProof="0" dirty="0">
                <a:ln>
                  <a:noFill/>
                </a:ln>
                <a:solidFill>
                  <a:srgbClr val="505050"/>
                </a:solidFill>
                <a:effectLst/>
                <a:uLnTx/>
                <a:uFillTx/>
                <a:latin typeface="Segoe UI Semilight"/>
                <a:ea typeface="+mn-ea"/>
                <a:cs typeface="+mn-cs"/>
              </a:rPr>
              <a:t>Web API+MVC</a:t>
            </a:r>
            <a:endParaRPr kumimoji="0" lang="en-US" sz="20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10" name="Rectangle 9">
            <a:extLst>
              <a:ext uri="{FF2B5EF4-FFF2-40B4-BE49-F238E27FC236}">
                <a16:creationId xmlns:a16="http://schemas.microsoft.com/office/drawing/2014/main" id="{D3B1ECD4-FF1F-4FB7-A709-F4C6F2DC622F}"/>
              </a:ext>
            </a:extLst>
          </p:cNvPr>
          <p:cNvSpPr/>
          <p:nvPr/>
        </p:nvSpPr>
        <p:spPr bwMode="auto">
          <a:xfrm>
            <a:off x="5255207" y="2217115"/>
            <a:ext cx="3340443" cy="868434"/>
          </a:xfrm>
          <a:prstGeom prst="rect">
            <a:avLst/>
          </a:prstGeom>
          <a:solidFill>
            <a:schemeClr val="accent5">
              <a:lumMod val="75000"/>
            </a:schemeClr>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182828" tIns="146262" rIns="182828" bIns="146262" numCol="1" rtlCol="0" anchor="ctr" anchorCtr="0" compatLnSpc="1">
            <a:prstTxWarp prst="textNoShape">
              <a:avLst/>
            </a:prstTxWarp>
          </a:bodyPr>
          <a:lstStyle/>
          <a:p>
            <a:pPr marL="0" marR="0" lvl="0" indent="0" algn="l" defTabSz="932114"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Segoe UI Semilight"/>
                <a:ea typeface="+mn-ea"/>
                <a:cs typeface="+mn-cs"/>
              </a:rPr>
              <a:t>ASP.NET Core 2.0</a:t>
            </a:r>
            <a:br>
              <a:rPr kumimoji="0" lang="en-US" sz="2000" b="0" i="0" u="none" strike="noStrike" kern="1200" cap="none" spc="0" normalizeH="0" baseline="0" noProof="0" dirty="0">
                <a:ln>
                  <a:noFill/>
                </a:ln>
                <a:solidFill>
                  <a:srgbClr val="FFFFFF"/>
                </a:solidFill>
                <a:effectLst/>
                <a:uLnTx/>
                <a:uFillTx/>
                <a:latin typeface="Segoe UI Semilight"/>
                <a:ea typeface="+mn-ea"/>
                <a:cs typeface="+mn-cs"/>
              </a:rPr>
            </a:br>
            <a:r>
              <a:rPr kumimoji="0" lang="en-US" sz="1836" b="0" i="0" u="none" strike="noStrike" kern="1200" cap="none" spc="0" normalizeH="0" baseline="0" noProof="0" dirty="0">
                <a:ln>
                  <a:noFill/>
                </a:ln>
                <a:solidFill>
                  <a:srgbClr val="FFFFFF"/>
                </a:solidFill>
                <a:effectLst/>
                <a:uLnTx/>
                <a:uFillTx/>
                <a:latin typeface="Segoe UI Semilight"/>
                <a:ea typeface="+mn-ea"/>
                <a:cs typeface="+mn-cs"/>
              </a:rPr>
              <a:t>Web </a:t>
            </a:r>
            <a:r>
              <a:rPr kumimoji="0" lang="en-US" sz="1836" b="0" i="0" u="none" strike="noStrike" kern="1200" cap="none" spc="0" normalizeH="0" baseline="0" noProof="0" dirty="0" err="1">
                <a:ln>
                  <a:noFill/>
                </a:ln>
                <a:solidFill>
                  <a:srgbClr val="FFFFFF"/>
                </a:solidFill>
                <a:effectLst/>
                <a:uLnTx/>
                <a:uFillTx/>
                <a:latin typeface="Segoe UI Semilight"/>
                <a:ea typeface="+mn-ea"/>
                <a:cs typeface="+mn-cs"/>
              </a:rPr>
              <a:t>API+MVC+Razor</a:t>
            </a:r>
            <a:r>
              <a:rPr kumimoji="0" lang="en-US" sz="1836" b="0" i="0" u="none" strike="noStrike" kern="1200" cap="none" spc="0" normalizeH="0" baseline="0" noProof="0" dirty="0">
                <a:ln>
                  <a:noFill/>
                </a:ln>
                <a:solidFill>
                  <a:srgbClr val="FFFFFF"/>
                </a:solidFill>
                <a:effectLst/>
                <a:uLnTx/>
                <a:uFillTx/>
                <a:latin typeface="Segoe UI Semilight"/>
                <a:ea typeface="+mn-ea"/>
                <a:cs typeface="+mn-cs"/>
              </a:rPr>
              <a:t> Pages</a:t>
            </a:r>
            <a:endParaRPr kumimoji="0" lang="en-US" sz="2000" b="0" i="0" u="none" strike="noStrike" kern="1200" cap="none" spc="0" normalizeH="0" baseline="0" noProof="0" dirty="0">
              <a:ln>
                <a:noFill/>
              </a:ln>
              <a:solidFill>
                <a:srgbClr val="FFFFFF"/>
              </a:solidFill>
              <a:effectLst/>
              <a:uLnTx/>
              <a:uFillTx/>
              <a:latin typeface="Segoe UI Semilight"/>
              <a:ea typeface="+mn-ea"/>
              <a:cs typeface="+mn-cs"/>
            </a:endParaRPr>
          </a:p>
        </p:txBody>
      </p:sp>
      <p:sp>
        <p:nvSpPr>
          <p:cNvPr id="7" name="Rectangle 6">
            <a:extLst>
              <a:ext uri="{FF2B5EF4-FFF2-40B4-BE49-F238E27FC236}">
                <a16:creationId xmlns:a16="http://schemas.microsoft.com/office/drawing/2014/main" id="{1CEC3436-9BFE-4DC7-AAB8-DF685DC98AA0}"/>
              </a:ext>
            </a:extLst>
          </p:cNvPr>
          <p:cNvSpPr/>
          <p:nvPr/>
        </p:nvSpPr>
        <p:spPr bwMode="auto">
          <a:xfrm>
            <a:off x="8780960" y="2217115"/>
            <a:ext cx="2649300" cy="868434"/>
          </a:xfrm>
          <a:prstGeom prst="rect">
            <a:avLst/>
          </a:prstGeom>
          <a:solidFill>
            <a:srgbClr val="DE7A00"/>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182828" tIns="146262" rIns="182828" bIns="146262" numCol="1" rtlCol="0" anchor="ctr" anchorCtr="0" compatLnSpc="1">
            <a:prstTxWarp prst="textNoShape">
              <a:avLst/>
            </a:prstTxWarp>
          </a:bodyPr>
          <a:lstStyle/>
          <a:p>
            <a:pPr marL="0" marR="0" lvl="0" indent="0" algn="l" defTabSz="932114"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Segoe UI Semilight"/>
                <a:ea typeface="+mn-ea"/>
                <a:cs typeface="+mn-cs"/>
              </a:rPr>
              <a:t>ASP.NET Core </a:t>
            </a:r>
            <a:r>
              <a:rPr kumimoji="0" lang="en-US" sz="2000" b="1" i="0" u="none" strike="noStrike" kern="1200" cap="none" spc="0" normalizeH="0" baseline="0" noProof="0" dirty="0" err="1">
                <a:ln>
                  <a:noFill/>
                </a:ln>
                <a:solidFill>
                  <a:srgbClr val="FFFFFF"/>
                </a:solidFill>
                <a:effectLst>
                  <a:outerShdw blurRad="38100" dist="38100" dir="2700000" algn="tl">
                    <a:srgbClr val="000000">
                      <a:alpha val="43137"/>
                    </a:srgbClr>
                  </a:outerShdw>
                </a:effectLst>
                <a:uLnTx/>
                <a:uFillTx/>
                <a:latin typeface="Segoe UI Semilight"/>
                <a:ea typeface="+mn-ea"/>
                <a:cs typeface="+mn-cs"/>
              </a:rPr>
              <a:t>vNext</a:t>
            </a:r>
            <a:br>
              <a:rPr kumimoji="0" lang="en-US" sz="2000"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Segoe UI Semilight"/>
                <a:ea typeface="+mn-ea"/>
                <a:cs typeface="+mn-cs"/>
              </a:rPr>
            </a:br>
            <a:r>
              <a:rPr kumimoji="0" lang="en-US" sz="1400" b="0" i="0" u="none" strike="noStrike" kern="1200" cap="none" spc="0" normalizeH="0" baseline="0" noProof="0" dirty="0">
                <a:ln>
                  <a:noFill/>
                </a:ln>
                <a:solidFill>
                  <a:srgbClr val="FFFFFF"/>
                </a:solidFill>
                <a:effectLst/>
                <a:uLnTx/>
                <a:uFillTx/>
                <a:latin typeface="Segoe UI Semilight"/>
                <a:ea typeface="+mn-ea"/>
                <a:cs typeface="+mn-cs"/>
              </a:rPr>
              <a:t>Web </a:t>
            </a:r>
            <a:r>
              <a:rPr kumimoji="0" lang="en-US" sz="1400" b="0" i="0" u="none" strike="noStrike" kern="1200" cap="none" spc="0" normalizeH="0" baseline="0" noProof="0" dirty="0" err="1">
                <a:ln>
                  <a:noFill/>
                </a:ln>
                <a:solidFill>
                  <a:srgbClr val="FFFFFF"/>
                </a:solidFill>
                <a:effectLst/>
                <a:uLnTx/>
                <a:uFillTx/>
                <a:latin typeface="Segoe UI Semilight"/>
                <a:ea typeface="+mn-ea"/>
                <a:cs typeface="+mn-cs"/>
              </a:rPr>
              <a:t>API+MVC+Razor</a:t>
            </a:r>
            <a:r>
              <a:rPr kumimoji="0" lang="en-US" sz="1400" b="0" i="0" u="none" strike="noStrike" kern="1200" cap="none" spc="0" normalizeH="0" baseline="0" noProof="0" dirty="0">
                <a:ln>
                  <a:noFill/>
                </a:ln>
                <a:solidFill>
                  <a:srgbClr val="FFFFFF"/>
                </a:solidFill>
                <a:effectLst/>
                <a:uLnTx/>
                <a:uFillTx/>
                <a:latin typeface="Segoe UI Semilight"/>
                <a:ea typeface="+mn-ea"/>
                <a:cs typeface="+mn-cs"/>
              </a:rPr>
              <a:t> Pages</a:t>
            </a:r>
            <a:br>
              <a:rPr kumimoji="0" lang="en-US" sz="1400" b="0" i="0" u="none" strike="noStrike" kern="1200" cap="none" spc="0" normalizeH="0" baseline="0" noProof="0" dirty="0">
                <a:ln>
                  <a:noFill/>
                </a:ln>
                <a:solidFill>
                  <a:srgbClr val="FFFFFF"/>
                </a:solidFill>
                <a:effectLst/>
                <a:uLnTx/>
                <a:uFillTx/>
                <a:latin typeface="Segoe UI Semilight"/>
                <a:ea typeface="+mn-ea"/>
                <a:cs typeface="+mn-cs"/>
              </a:rPr>
            </a:br>
            <a:r>
              <a:rPr kumimoji="0" lang="en-US" sz="1400" b="0" i="0" u="none" strike="noStrike" kern="1200" cap="none" spc="0" normalizeH="0" baseline="0" noProof="0" dirty="0">
                <a:ln>
                  <a:noFill/>
                </a:ln>
                <a:solidFill>
                  <a:srgbClr val="FFFFFF"/>
                </a:solidFill>
                <a:effectLst/>
                <a:uLnTx/>
                <a:uFillTx/>
                <a:latin typeface="Segoe UI Semilight"/>
                <a:ea typeface="+mn-ea"/>
                <a:cs typeface="+mn-cs"/>
              </a:rPr>
              <a:t>+</a:t>
            </a:r>
            <a:r>
              <a:rPr kumimoji="0" lang="en-US" sz="1400" b="1" i="0" u="none" strike="noStrike" kern="1200" cap="none" spc="0" normalizeH="0" baseline="0" noProof="0" dirty="0" err="1">
                <a:ln>
                  <a:noFill/>
                </a:ln>
                <a:solidFill>
                  <a:srgbClr val="FFFFFF"/>
                </a:solidFill>
                <a:effectLst/>
                <a:uLnTx/>
                <a:uFillTx/>
                <a:latin typeface="Segoe UI Semilight"/>
                <a:ea typeface="+mn-ea"/>
                <a:cs typeface="+mn-cs"/>
              </a:rPr>
              <a:t>SignalR</a:t>
            </a:r>
            <a:endParaRPr kumimoji="0" lang="en-US" sz="2000" b="1" i="0" u="none" strike="noStrike" kern="1200" cap="none" spc="0" normalizeH="0" baseline="0" noProof="0" dirty="0">
              <a:ln>
                <a:noFill/>
              </a:ln>
              <a:solidFill>
                <a:srgbClr val="FFFFFF"/>
              </a:solidFill>
              <a:effectLst/>
              <a:uLnTx/>
              <a:uFillTx/>
              <a:latin typeface="Segoe UI Semilight"/>
              <a:ea typeface="+mn-ea"/>
              <a:cs typeface="+mn-cs"/>
            </a:endParaRPr>
          </a:p>
        </p:txBody>
      </p:sp>
    </p:spTree>
    <p:extLst>
      <p:ext uri="{BB962C8B-B14F-4D97-AF65-F5344CB8AC3E}">
        <p14:creationId xmlns:p14="http://schemas.microsoft.com/office/powerpoint/2010/main" val="33448529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Razor Pages</a:t>
            </a:r>
          </a:p>
        </p:txBody>
      </p:sp>
    </p:spTree>
    <p:extLst>
      <p:ext uri="{BB962C8B-B14F-4D97-AF65-F5344CB8AC3E}">
        <p14:creationId xmlns:p14="http://schemas.microsoft.com/office/powerpoint/2010/main" val="4189216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Razor Pages</a:t>
            </a:r>
          </a:p>
        </p:txBody>
      </p:sp>
      <p:sp>
        <p:nvSpPr>
          <p:cNvPr id="3" name="Text Placeholder 2"/>
          <p:cNvSpPr>
            <a:spLocks noGrp="1"/>
          </p:cNvSpPr>
          <p:nvPr>
            <p:ph type="body" sz="quarter" idx="10"/>
          </p:nvPr>
        </p:nvSpPr>
        <p:spPr>
          <a:xfrm>
            <a:off x="274638" y="1212850"/>
            <a:ext cx="11887200" cy="1902059"/>
          </a:xfrm>
        </p:spPr>
        <p:txBody>
          <a:bodyPr/>
          <a:lstStyle/>
          <a:p>
            <a:pPr marL="571500" indent="-571500">
              <a:buFont typeface="Arial" panose="020B0604020202020204" pitchFamily="34" charset="0"/>
              <a:buChar char="•"/>
            </a:pPr>
            <a:r>
              <a:rPr lang="en-US" dirty="0"/>
              <a:t>Runs on all the same MVC infrastructure</a:t>
            </a:r>
          </a:p>
          <a:p>
            <a:pPr marL="571500" indent="-571500">
              <a:buFont typeface="Arial" panose="020B0604020202020204" pitchFamily="34" charset="0"/>
              <a:buChar char="•"/>
            </a:pPr>
            <a:r>
              <a:rPr lang="en-US" dirty="0"/>
              <a:t>Better encapsulation and grouping of UI details</a:t>
            </a:r>
          </a:p>
          <a:p>
            <a:pPr marL="571500" indent="-571500">
              <a:buFont typeface="Arial" panose="020B0604020202020204" pitchFamily="34" charset="0"/>
              <a:buChar char="•"/>
            </a:pPr>
            <a:r>
              <a:rPr lang="en-US" dirty="0"/>
              <a:t>Fewer folders and files</a:t>
            </a:r>
          </a:p>
        </p:txBody>
      </p:sp>
      <p:grpSp>
        <p:nvGrpSpPr>
          <p:cNvPr id="12" name="Group 11">
            <a:extLst>
              <a:ext uri="{FF2B5EF4-FFF2-40B4-BE49-F238E27FC236}">
                <a16:creationId xmlns:a16="http://schemas.microsoft.com/office/drawing/2014/main" id="{646A06FA-1DF8-435A-AFF5-7DC1405E386A}"/>
              </a:ext>
            </a:extLst>
          </p:cNvPr>
          <p:cNvGrpSpPr/>
          <p:nvPr/>
        </p:nvGrpSpPr>
        <p:grpSpPr>
          <a:xfrm>
            <a:off x="627058" y="3360102"/>
            <a:ext cx="11182359" cy="3383244"/>
            <a:chOff x="1006214" y="3360102"/>
            <a:chExt cx="11182359" cy="3383244"/>
          </a:xfrm>
        </p:grpSpPr>
        <p:grpSp>
          <p:nvGrpSpPr>
            <p:cNvPr id="6" name="Group 5">
              <a:extLst>
                <a:ext uri="{FF2B5EF4-FFF2-40B4-BE49-F238E27FC236}">
                  <a16:creationId xmlns:a16="http://schemas.microsoft.com/office/drawing/2014/main" id="{BBA0D792-3906-4FCE-A8D3-81564110AF09}"/>
                </a:ext>
              </a:extLst>
            </p:cNvPr>
            <p:cNvGrpSpPr/>
            <p:nvPr/>
          </p:nvGrpSpPr>
          <p:grpSpPr>
            <a:xfrm>
              <a:off x="1006214" y="3360103"/>
              <a:ext cx="5486340" cy="3383243"/>
              <a:chOff x="1006214" y="3360103"/>
              <a:chExt cx="5486340" cy="3383243"/>
            </a:xfrm>
          </p:grpSpPr>
          <p:sp>
            <p:nvSpPr>
              <p:cNvPr id="4" name="Rectangle 3">
                <a:extLst>
                  <a:ext uri="{FF2B5EF4-FFF2-40B4-BE49-F238E27FC236}">
                    <a16:creationId xmlns:a16="http://schemas.microsoft.com/office/drawing/2014/main" id="{4774F918-7327-4CDD-8082-5A278E506246}"/>
                  </a:ext>
                </a:extLst>
              </p:cNvPr>
              <p:cNvSpPr/>
              <p:nvPr/>
            </p:nvSpPr>
            <p:spPr bwMode="auto">
              <a:xfrm>
                <a:off x="1006214" y="3360103"/>
                <a:ext cx="5486340" cy="33832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600" b="1" dirty="0">
                    <a:gradFill>
                      <a:gsLst>
                        <a:gs pos="0">
                          <a:srgbClr val="FFFFFF"/>
                        </a:gs>
                        <a:gs pos="100000">
                          <a:srgbClr val="FFFFFF"/>
                        </a:gs>
                      </a:gsLst>
                      <a:lin ang="5400000" scaled="0"/>
                    </a:gradFill>
                    <a:ea typeface="Segoe UI" pitchFamily="34" charset="0"/>
                    <a:cs typeface="Segoe UI" pitchFamily="34" charset="0"/>
                  </a:rPr>
                  <a:t>MVC</a:t>
                </a:r>
              </a:p>
            </p:txBody>
          </p:sp>
          <p:sp>
            <p:nvSpPr>
              <p:cNvPr id="5" name="TextBox 4">
                <a:extLst>
                  <a:ext uri="{FF2B5EF4-FFF2-40B4-BE49-F238E27FC236}">
                    <a16:creationId xmlns:a16="http://schemas.microsoft.com/office/drawing/2014/main" id="{E71C5A55-C0AA-4DDC-829C-2CE6CA55B88D}"/>
                  </a:ext>
                </a:extLst>
              </p:cNvPr>
              <p:cNvSpPr txBox="1"/>
              <p:nvPr/>
            </p:nvSpPr>
            <p:spPr>
              <a:xfrm>
                <a:off x="1097653" y="4137335"/>
                <a:ext cx="5268815" cy="2542234"/>
              </a:xfrm>
              <a:prstGeom prst="rect">
                <a:avLst/>
              </a:prstGeom>
              <a:noFill/>
            </p:spPr>
            <p:txBody>
              <a:bodyPr wrap="non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rPr>
                  <a:t>/Controllers/</a:t>
                </a:r>
                <a:r>
                  <a:rPr lang="en-US" sz="2800" dirty="0" err="1">
                    <a:gradFill>
                      <a:gsLst>
                        <a:gs pos="2917">
                          <a:schemeClr val="tx1"/>
                        </a:gs>
                        <a:gs pos="30000">
                          <a:schemeClr val="tx1"/>
                        </a:gs>
                      </a:gsLst>
                      <a:lin ang="5400000" scaled="0"/>
                    </a:gradFill>
                  </a:rPr>
                  <a:t>CartController.cs</a:t>
                </a:r>
                <a:endParaRPr lang="en-US" sz="2800" dirty="0">
                  <a:gradFill>
                    <a:gsLst>
                      <a:gs pos="2917">
                        <a:schemeClr val="tx1"/>
                      </a:gs>
                      <a:gs pos="30000">
                        <a:schemeClr val="tx1"/>
                      </a:gs>
                    </a:gsLst>
                    <a:lin ang="5400000" scaled="0"/>
                  </a:gradFill>
                </a:endParaRPr>
              </a:p>
              <a:p>
                <a:pPr>
                  <a:lnSpc>
                    <a:spcPct val="90000"/>
                  </a:lnSpc>
                  <a:spcAft>
                    <a:spcPts val="600"/>
                  </a:spcAft>
                </a:pPr>
                <a:r>
                  <a:rPr lang="en-US" sz="2800" dirty="0">
                    <a:gradFill>
                      <a:gsLst>
                        <a:gs pos="2917">
                          <a:schemeClr val="tx1"/>
                        </a:gs>
                        <a:gs pos="30000">
                          <a:schemeClr val="tx1"/>
                        </a:gs>
                      </a:gsLst>
                      <a:lin ang="5400000" scaled="0"/>
                    </a:gradFill>
                  </a:rPr>
                  <a:t>/</a:t>
                </a:r>
                <a:r>
                  <a:rPr lang="en-US" sz="2800" dirty="0" err="1">
                    <a:gradFill>
                      <a:gsLst>
                        <a:gs pos="2917">
                          <a:schemeClr val="tx1"/>
                        </a:gs>
                        <a:gs pos="30000">
                          <a:schemeClr val="tx1"/>
                        </a:gs>
                      </a:gsLst>
                      <a:lin ang="5400000" scaled="0"/>
                    </a:gradFill>
                  </a:rPr>
                  <a:t>ViewModels</a:t>
                </a:r>
                <a:r>
                  <a:rPr lang="en-US" sz="2800" dirty="0">
                    <a:gradFill>
                      <a:gsLst>
                        <a:gs pos="2917">
                          <a:schemeClr val="tx1"/>
                        </a:gs>
                        <a:gs pos="30000">
                          <a:schemeClr val="tx1"/>
                        </a:gs>
                      </a:gsLst>
                      <a:lin ang="5400000" scaled="0"/>
                    </a:gradFill>
                  </a:rPr>
                  <a:t>/</a:t>
                </a:r>
                <a:r>
                  <a:rPr lang="en-US" sz="2800" dirty="0" err="1">
                    <a:gradFill>
                      <a:gsLst>
                        <a:gs pos="2917">
                          <a:schemeClr val="tx1"/>
                        </a:gs>
                        <a:gs pos="30000">
                          <a:schemeClr val="tx1"/>
                        </a:gs>
                      </a:gsLst>
                      <a:lin ang="5400000" scaled="0"/>
                    </a:gradFill>
                  </a:rPr>
                  <a:t>CartViewModel.cs</a:t>
                </a:r>
                <a:endParaRPr lang="en-US" sz="2800" dirty="0">
                  <a:gradFill>
                    <a:gsLst>
                      <a:gs pos="2917">
                        <a:schemeClr val="tx1"/>
                      </a:gs>
                      <a:gs pos="30000">
                        <a:schemeClr val="tx1"/>
                      </a:gs>
                    </a:gsLst>
                    <a:lin ang="5400000" scaled="0"/>
                  </a:gradFill>
                </a:endParaRPr>
              </a:p>
              <a:p>
                <a:pPr>
                  <a:lnSpc>
                    <a:spcPct val="90000"/>
                  </a:lnSpc>
                  <a:spcAft>
                    <a:spcPts val="600"/>
                  </a:spcAft>
                </a:pPr>
                <a:r>
                  <a:rPr lang="en-US" sz="2800" dirty="0">
                    <a:gradFill>
                      <a:gsLst>
                        <a:gs pos="2917">
                          <a:schemeClr val="tx1"/>
                        </a:gs>
                        <a:gs pos="30000">
                          <a:schemeClr val="tx1"/>
                        </a:gs>
                      </a:gsLst>
                      <a:lin ang="5400000" scaled="0"/>
                    </a:gradFill>
                  </a:rPr>
                  <a:t>/Views/Cart/</a:t>
                </a:r>
                <a:r>
                  <a:rPr lang="en-US" sz="2800" dirty="0" err="1">
                    <a:gradFill>
                      <a:gsLst>
                        <a:gs pos="2917">
                          <a:schemeClr val="tx1"/>
                        </a:gs>
                        <a:gs pos="30000">
                          <a:schemeClr val="tx1"/>
                        </a:gs>
                      </a:gsLst>
                      <a:lin ang="5400000" scaled="0"/>
                    </a:gradFill>
                  </a:rPr>
                  <a:t>Index.cshtml</a:t>
                </a:r>
                <a:endParaRPr lang="en-US" sz="2800" dirty="0">
                  <a:gradFill>
                    <a:gsLst>
                      <a:gs pos="2917">
                        <a:schemeClr val="tx1"/>
                      </a:gs>
                      <a:gs pos="30000">
                        <a:schemeClr val="tx1"/>
                      </a:gs>
                    </a:gsLst>
                    <a:lin ang="5400000" scaled="0"/>
                  </a:gradFill>
                </a:endParaRPr>
              </a:p>
              <a:p>
                <a:pPr>
                  <a:lnSpc>
                    <a:spcPct val="90000"/>
                  </a:lnSpc>
                  <a:spcAft>
                    <a:spcPts val="600"/>
                  </a:spcAft>
                </a:pPr>
                <a:endParaRPr lang="en-US" sz="2800" dirty="0">
                  <a:gradFill>
                    <a:gsLst>
                      <a:gs pos="2917">
                        <a:schemeClr val="tx1"/>
                      </a:gs>
                      <a:gs pos="30000">
                        <a:schemeClr val="tx1"/>
                      </a:gs>
                    </a:gsLst>
                    <a:lin ang="5400000" scaled="0"/>
                  </a:gradFill>
                </a:endParaRPr>
              </a:p>
              <a:p>
                <a:pPr>
                  <a:lnSpc>
                    <a:spcPct val="90000"/>
                  </a:lnSpc>
                  <a:spcAft>
                    <a:spcPts val="600"/>
                  </a:spcAft>
                </a:pPr>
                <a:r>
                  <a:rPr lang="en-US" sz="2800" b="1" dirty="0">
                    <a:gradFill>
                      <a:gsLst>
                        <a:gs pos="2917">
                          <a:schemeClr val="tx1"/>
                        </a:gs>
                        <a:gs pos="30000">
                          <a:schemeClr val="tx1"/>
                        </a:gs>
                      </a:gsLst>
                      <a:lin ang="5400000" scaled="0"/>
                    </a:gradFill>
                  </a:rPr>
                  <a:t>3</a:t>
                </a:r>
                <a:r>
                  <a:rPr lang="en-US" sz="2800" dirty="0">
                    <a:gradFill>
                      <a:gsLst>
                        <a:gs pos="2917">
                          <a:schemeClr val="tx1"/>
                        </a:gs>
                        <a:gs pos="30000">
                          <a:schemeClr val="tx1"/>
                        </a:gs>
                      </a:gsLst>
                      <a:lin ang="5400000" scaled="0"/>
                    </a:gradFill>
                  </a:rPr>
                  <a:t> Root Level Folders</a:t>
                </a:r>
              </a:p>
            </p:txBody>
          </p:sp>
        </p:grpSp>
        <p:grpSp>
          <p:nvGrpSpPr>
            <p:cNvPr id="11" name="Group 10">
              <a:extLst>
                <a:ext uri="{FF2B5EF4-FFF2-40B4-BE49-F238E27FC236}">
                  <a16:creationId xmlns:a16="http://schemas.microsoft.com/office/drawing/2014/main" id="{96FA3BDA-FB41-4C28-A26A-7C2EA65A7E2E}"/>
                </a:ext>
              </a:extLst>
            </p:cNvPr>
            <p:cNvGrpSpPr/>
            <p:nvPr/>
          </p:nvGrpSpPr>
          <p:grpSpPr>
            <a:xfrm>
              <a:off x="6702233" y="3360102"/>
              <a:ext cx="5486340" cy="3383243"/>
              <a:chOff x="6702233" y="3360102"/>
              <a:chExt cx="5486340" cy="3383243"/>
            </a:xfrm>
          </p:grpSpPr>
          <p:grpSp>
            <p:nvGrpSpPr>
              <p:cNvPr id="8" name="Group 7">
                <a:extLst>
                  <a:ext uri="{FF2B5EF4-FFF2-40B4-BE49-F238E27FC236}">
                    <a16:creationId xmlns:a16="http://schemas.microsoft.com/office/drawing/2014/main" id="{A1F1D6CB-1309-43E5-B61E-442F8E97301D}"/>
                  </a:ext>
                </a:extLst>
              </p:cNvPr>
              <p:cNvGrpSpPr/>
              <p:nvPr/>
            </p:nvGrpSpPr>
            <p:grpSpPr>
              <a:xfrm>
                <a:off x="6702233" y="3360102"/>
                <a:ext cx="5486340" cy="3383243"/>
                <a:chOff x="1006214" y="3360103"/>
                <a:chExt cx="5486340" cy="3383243"/>
              </a:xfrm>
            </p:grpSpPr>
            <p:sp>
              <p:nvSpPr>
                <p:cNvPr id="9" name="Rectangle 8">
                  <a:extLst>
                    <a:ext uri="{FF2B5EF4-FFF2-40B4-BE49-F238E27FC236}">
                      <a16:creationId xmlns:a16="http://schemas.microsoft.com/office/drawing/2014/main" id="{DAF65366-7467-4F28-8624-E2C4E8BCD7CD}"/>
                    </a:ext>
                  </a:extLst>
                </p:cNvPr>
                <p:cNvSpPr/>
                <p:nvPr/>
              </p:nvSpPr>
              <p:spPr bwMode="auto">
                <a:xfrm>
                  <a:off x="1006214" y="3360103"/>
                  <a:ext cx="5486340" cy="33832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600" b="1" dirty="0">
                      <a:gradFill>
                        <a:gsLst>
                          <a:gs pos="0">
                            <a:srgbClr val="FFFFFF"/>
                          </a:gs>
                          <a:gs pos="100000">
                            <a:srgbClr val="FFFFFF"/>
                          </a:gs>
                        </a:gsLst>
                        <a:lin ang="5400000" scaled="0"/>
                      </a:gradFill>
                      <a:ea typeface="Segoe UI" pitchFamily="34" charset="0"/>
                      <a:cs typeface="Segoe UI" pitchFamily="34" charset="0"/>
                    </a:rPr>
                    <a:t>Razor Pages</a:t>
                  </a:r>
                </a:p>
              </p:txBody>
            </p:sp>
            <p:sp>
              <p:nvSpPr>
                <p:cNvPr id="10" name="TextBox 9">
                  <a:extLst>
                    <a:ext uri="{FF2B5EF4-FFF2-40B4-BE49-F238E27FC236}">
                      <a16:creationId xmlns:a16="http://schemas.microsoft.com/office/drawing/2014/main" id="{0C9260B4-0376-4297-8BF0-7BD111474A45}"/>
                    </a:ext>
                  </a:extLst>
                </p:cNvPr>
                <p:cNvSpPr txBox="1"/>
                <p:nvPr/>
              </p:nvSpPr>
              <p:spPr>
                <a:xfrm>
                  <a:off x="1097653" y="4137335"/>
                  <a:ext cx="4244175" cy="2542234"/>
                </a:xfrm>
                <a:prstGeom prst="rect">
                  <a:avLst/>
                </a:prstGeom>
                <a:noFill/>
              </p:spPr>
              <p:txBody>
                <a:bodyPr wrap="non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rPr>
                    <a:t>/Pages/Cart/</a:t>
                  </a:r>
                  <a:r>
                    <a:rPr lang="en-US" sz="2800" dirty="0" err="1">
                      <a:gradFill>
                        <a:gsLst>
                          <a:gs pos="2917">
                            <a:schemeClr val="tx1"/>
                          </a:gs>
                          <a:gs pos="30000">
                            <a:schemeClr val="tx1"/>
                          </a:gs>
                        </a:gsLst>
                        <a:lin ang="5400000" scaled="0"/>
                      </a:gradFill>
                    </a:rPr>
                    <a:t>Index.cshtml</a:t>
                  </a:r>
                  <a:endParaRPr lang="en-US" sz="2800" dirty="0">
                    <a:gradFill>
                      <a:gsLst>
                        <a:gs pos="2917">
                          <a:schemeClr val="tx1"/>
                        </a:gs>
                        <a:gs pos="30000">
                          <a:schemeClr val="tx1"/>
                        </a:gs>
                      </a:gsLst>
                      <a:lin ang="5400000" scaled="0"/>
                    </a:gradFill>
                  </a:endParaRPr>
                </a:p>
                <a:p>
                  <a:pPr>
                    <a:lnSpc>
                      <a:spcPct val="90000"/>
                    </a:lnSpc>
                    <a:spcAft>
                      <a:spcPts val="600"/>
                    </a:spcAft>
                  </a:pPr>
                  <a:r>
                    <a:rPr lang="en-US" sz="2800" dirty="0">
                      <a:gradFill>
                        <a:gsLst>
                          <a:gs pos="2917">
                            <a:schemeClr val="tx1"/>
                          </a:gs>
                          <a:gs pos="30000">
                            <a:schemeClr val="tx1"/>
                          </a:gs>
                        </a:gsLst>
                        <a:lin ang="5400000" scaled="0"/>
                      </a:gradFill>
                    </a:rPr>
                    <a:t>      </a:t>
                  </a:r>
                  <a:r>
                    <a:rPr lang="en-US" sz="2800" dirty="0" err="1">
                      <a:gradFill>
                        <a:gsLst>
                          <a:gs pos="2917">
                            <a:schemeClr val="tx1"/>
                          </a:gs>
                          <a:gs pos="30000">
                            <a:schemeClr val="tx1"/>
                          </a:gs>
                        </a:gsLst>
                        <a:lin ang="5400000" scaled="0"/>
                      </a:gradFill>
                    </a:rPr>
                    <a:t>Index.cshtml.cs</a:t>
                  </a:r>
                  <a:endParaRPr lang="en-US" sz="2800" dirty="0">
                    <a:gradFill>
                      <a:gsLst>
                        <a:gs pos="2917">
                          <a:schemeClr val="tx1"/>
                        </a:gs>
                        <a:gs pos="30000">
                          <a:schemeClr val="tx1"/>
                        </a:gs>
                      </a:gsLst>
                      <a:lin ang="5400000" scaled="0"/>
                    </a:gradFill>
                  </a:endParaRPr>
                </a:p>
                <a:p>
                  <a:pPr>
                    <a:lnSpc>
                      <a:spcPct val="90000"/>
                    </a:lnSpc>
                    <a:spcAft>
                      <a:spcPts val="600"/>
                    </a:spcAft>
                  </a:pPr>
                  <a:endParaRPr lang="en-US" sz="2800" dirty="0">
                    <a:gradFill>
                      <a:gsLst>
                        <a:gs pos="2917">
                          <a:schemeClr val="tx1"/>
                        </a:gs>
                        <a:gs pos="30000">
                          <a:schemeClr val="tx1"/>
                        </a:gs>
                      </a:gsLst>
                      <a:lin ang="5400000" scaled="0"/>
                    </a:gradFill>
                  </a:endParaRPr>
                </a:p>
                <a:p>
                  <a:pPr>
                    <a:lnSpc>
                      <a:spcPct val="90000"/>
                    </a:lnSpc>
                    <a:spcAft>
                      <a:spcPts val="600"/>
                    </a:spcAft>
                  </a:pPr>
                  <a:endParaRPr lang="en-US" sz="2800" dirty="0">
                    <a:gradFill>
                      <a:gsLst>
                        <a:gs pos="2917">
                          <a:schemeClr val="tx1"/>
                        </a:gs>
                        <a:gs pos="30000">
                          <a:schemeClr val="tx1"/>
                        </a:gs>
                      </a:gsLst>
                      <a:lin ang="5400000" scaled="0"/>
                    </a:gradFill>
                  </a:endParaRPr>
                </a:p>
                <a:p>
                  <a:pPr>
                    <a:lnSpc>
                      <a:spcPct val="90000"/>
                    </a:lnSpc>
                    <a:spcAft>
                      <a:spcPts val="600"/>
                    </a:spcAft>
                  </a:pPr>
                  <a:r>
                    <a:rPr lang="en-US" sz="2800" b="1" dirty="0">
                      <a:gradFill>
                        <a:gsLst>
                          <a:gs pos="2917">
                            <a:schemeClr val="tx1"/>
                          </a:gs>
                          <a:gs pos="30000">
                            <a:schemeClr val="tx1"/>
                          </a:gs>
                        </a:gsLst>
                        <a:lin ang="5400000" scaled="0"/>
                      </a:gradFill>
                    </a:rPr>
                    <a:t>1</a:t>
                  </a:r>
                  <a:r>
                    <a:rPr lang="en-US" sz="2800" dirty="0">
                      <a:gradFill>
                        <a:gsLst>
                          <a:gs pos="2917">
                            <a:schemeClr val="tx1"/>
                          </a:gs>
                          <a:gs pos="30000">
                            <a:schemeClr val="tx1"/>
                          </a:gs>
                        </a:gsLst>
                        <a:lin ang="5400000" scaled="0"/>
                      </a:gradFill>
                    </a:rPr>
                    <a:t> Root Level Folder</a:t>
                  </a:r>
                </a:p>
              </p:txBody>
            </p:sp>
          </p:grpSp>
          <p:sp>
            <p:nvSpPr>
              <p:cNvPr id="7" name="Arrow: Bent 6">
                <a:extLst>
                  <a:ext uri="{FF2B5EF4-FFF2-40B4-BE49-F238E27FC236}">
                    <a16:creationId xmlns:a16="http://schemas.microsoft.com/office/drawing/2014/main" id="{4CF1ECEA-5ACC-475A-A146-D37A091A09A8}"/>
                  </a:ext>
                </a:extLst>
              </p:cNvPr>
              <p:cNvSpPr/>
              <p:nvPr/>
            </p:nvSpPr>
            <p:spPr bwMode="auto">
              <a:xfrm rot="10951351" flipH="1">
                <a:off x="7229970" y="4691873"/>
                <a:ext cx="274317" cy="274315"/>
              </a:xfrm>
              <a:prstGeom prst="ben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16255462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298378"/>
            <a:ext cx="11887200" cy="1735860"/>
          </a:xfrm>
          <a:solidFill>
            <a:schemeClr val="accent1">
              <a:lumMod val="50000"/>
            </a:schemeClr>
          </a:solidFill>
        </p:spPr>
        <p:txBody>
          <a:bodyPr/>
          <a:lstStyle/>
          <a:p>
            <a:r>
              <a:rPr lang="pt-BR" sz="2400" dirty="0">
                <a:latin typeface="Consolas" panose="020B0609020204030204" pitchFamily="49" charset="0"/>
              </a:rPr>
              <a:t>@page</a:t>
            </a:r>
          </a:p>
          <a:p>
            <a:r>
              <a:rPr lang="pt-BR" sz="2400" dirty="0">
                <a:latin typeface="Consolas" panose="020B0609020204030204" pitchFamily="49" charset="0"/>
              </a:rPr>
              <a:t>@using RazorPages</a:t>
            </a:r>
          </a:p>
          <a:p>
            <a:r>
              <a:rPr lang="pt-BR" sz="2400" dirty="0">
                <a:latin typeface="Consolas" panose="020B0609020204030204" pitchFamily="49" charset="0"/>
              </a:rPr>
              <a:t>@model IndexModel </a:t>
            </a:r>
          </a:p>
          <a:p>
            <a:r>
              <a:rPr lang="pt-BR" sz="2400" dirty="0">
                <a:latin typeface="Consolas" panose="020B0609020204030204" pitchFamily="49" charset="0"/>
              </a:rPr>
              <a:t>&lt;p&gt; @Model.Message &lt;/p&gt;</a:t>
            </a:r>
            <a:endParaRPr lang="en-US" sz="2400" dirty="0">
              <a:latin typeface="Consolas" panose="020B0609020204030204" pitchFamily="49" charset="0"/>
            </a:endParaRPr>
          </a:p>
        </p:txBody>
      </p:sp>
      <p:sp>
        <p:nvSpPr>
          <p:cNvPr id="4" name="Text Placeholder 2">
            <a:extLst>
              <a:ext uri="{FF2B5EF4-FFF2-40B4-BE49-F238E27FC236}">
                <a16:creationId xmlns:a16="http://schemas.microsoft.com/office/drawing/2014/main" id="{076385EF-156D-42CD-B692-E883696498DF}"/>
              </a:ext>
            </a:extLst>
          </p:cNvPr>
          <p:cNvSpPr txBox="1">
            <a:spLocks/>
          </p:cNvSpPr>
          <p:nvPr/>
        </p:nvSpPr>
        <p:spPr>
          <a:xfrm>
            <a:off x="274638" y="2209351"/>
            <a:ext cx="11887200" cy="4579715"/>
          </a:xfrm>
          <a:prstGeom prst="rect">
            <a:avLst/>
          </a:prstGeom>
          <a:solidFill>
            <a:schemeClr val="accent1">
              <a:lumMod val="50000"/>
            </a:schemeClr>
          </a:solidFill>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3600" kern="1200" spc="0" baseline="0">
                <a:gradFill>
                  <a:gsLst>
                    <a:gs pos="1250">
                      <a:schemeClr val="tx1"/>
                    </a:gs>
                    <a:gs pos="100000">
                      <a:schemeClr val="tx1"/>
                    </a:gs>
                  </a:gsLst>
                  <a:lin ang="5400000" scaled="0"/>
                </a:gradFill>
                <a:latin typeface="+mj-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latin typeface="Consolas" panose="020B0609020204030204" pitchFamily="49" charset="0"/>
              </a:rPr>
              <a:t>using </a:t>
            </a:r>
            <a:r>
              <a:rPr lang="en-US" sz="2400" dirty="0" err="1">
                <a:latin typeface="Consolas" panose="020B0609020204030204" pitchFamily="49" charset="0"/>
              </a:rPr>
              <a:t>Microsoft.AspNetCore.Mvc.RazorPages</a:t>
            </a:r>
            <a:r>
              <a:rPr lang="en-US" sz="2400" dirty="0">
                <a:latin typeface="Consolas" panose="020B0609020204030204" pitchFamily="49" charset="0"/>
              </a:rPr>
              <a:t>; </a:t>
            </a:r>
          </a:p>
          <a:p>
            <a:r>
              <a:rPr lang="en-US" sz="2400" dirty="0">
                <a:latin typeface="Consolas" panose="020B0609020204030204" pitchFamily="49" charset="0"/>
              </a:rPr>
              <a:t>using System; </a:t>
            </a:r>
          </a:p>
          <a:p>
            <a:r>
              <a:rPr lang="en-US" sz="2400" dirty="0">
                <a:latin typeface="Consolas" panose="020B0609020204030204" pitchFamily="49" charset="0"/>
              </a:rPr>
              <a:t>namespace </a:t>
            </a:r>
            <a:r>
              <a:rPr lang="en-US" sz="2400" dirty="0" err="1">
                <a:latin typeface="Consolas" panose="020B0609020204030204" pitchFamily="49" charset="0"/>
              </a:rPr>
              <a:t>RazorPages</a:t>
            </a:r>
            <a:r>
              <a:rPr lang="en-US" sz="2400" dirty="0">
                <a:latin typeface="Consolas" panose="020B0609020204030204" pitchFamily="49" charset="0"/>
              </a:rPr>
              <a:t> { </a:t>
            </a:r>
          </a:p>
          <a:p>
            <a:r>
              <a:rPr lang="en-US" sz="2400" dirty="0">
                <a:latin typeface="Consolas" panose="020B0609020204030204" pitchFamily="49" charset="0"/>
              </a:rPr>
              <a:t>public class </a:t>
            </a:r>
            <a:r>
              <a:rPr lang="en-US" sz="2400" dirty="0" err="1">
                <a:latin typeface="Consolas" panose="020B0609020204030204" pitchFamily="49" charset="0"/>
              </a:rPr>
              <a:t>IndexModel</a:t>
            </a:r>
            <a:r>
              <a:rPr lang="en-US" sz="2400" dirty="0">
                <a:latin typeface="Consolas" panose="020B0609020204030204" pitchFamily="49" charset="0"/>
              </a:rPr>
              <a:t> : </a:t>
            </a:r>
            <a:r>
              <a:rPr lang="en-US" sz="2400" dirty="0" err="1">
                <a:latin typeface="Consolas" panose="020B0609020204030204" pitchFamily="49" charset="0"/>
              </a:rPr>
              <a:t>PageModel</a:t>
            </a:r>
            <a:r>
              <a:rPr lang="en-US" sz="2400" dirty="0">
                <a:latin typeface="Consolas" panose="020B0609020204030204" pitchFamily="49" charset="0"/>
              </a:rPr>
              <a:t> </a:t>
            </a:r>
          </a:p>
          <a:p>
            <a:r>
              <a:rPr lang="en-US" sz="2400" dirty="0">
                <a:latin typeface="Consolas" panose="020B0609020204030204" pitchFamily="49" charset="0"/>
              </a:rPr>
              <a:t>{ </a:t>
            </a:r>
          </a:p>
          <a:p>
            <a:r>
              <a:rPr lang="en-US" sz="2400" dirty="0">
                <a:latin typeface="Consolas" panose="020B0609020204030204" pitchFamily="49" charset="0"/>
              </a:rPr>
              <a:t>	public string Message { get; private set; } = "Hello. "; </a:t>
            </a:r>
          </a:p>
          <a:p>
            <a:r>
              <a:rPr lang="en-US" sz="2400" dirty="0">
                <a:latin typeface="Consolas" panose="020B0609020204030204" pitchFamily="49" charset="0"/>
              </a:rPr>
              <a:t>	public void </a:t>
            </a:r>
            <a:r>
              <a:rPr lang="en-US" sz="2400" dirty="0" err="1">
                <a:latin typeface="Consolas" panose="020B0609020204030204" pitchFamily="49" charset="0"/>
              </a:rPr>
              <a:t>OnGet</a:t>
            </a:r>
            <a:r>
              <a:rPr lang="en-US" sz="2400" dirty="0">
                <a:latin typeface="Consolas" panose="020B0609020204030204" pitchFamily="49" charset="0"/>
              </a:rPr>
              <a:t>() </a:t>
            </a:r>
          </a:p>
          <a:p>
            <a:r>
              <a:rPr lang="en-US" sz="2400" dirty="0">
                <a:latin typeface="Consolas" panose="020B0609020204030204" pitchFamily="49" charset="0"/>
              </a:rPr>
              <a:t>	{ </a:t>
            </a:r>
          </a:p>
          <a:p>
            <a:r>
              <a:rPr lang="en-US" sz="2400" dirty="0">
                <a:latin typeface="Consolas" panose="020B0609020204030204" pitchFamily="49" charset="0"/>
              </a:rPr>
              <a:t>		Message += $" Server time is { </a:t>
            </a:r>
            <a:r>
              <a:rPr lang="en-US" sz="2400" dirty="0" err="1">
                <a:latin typeface="Consolas" panose="020B0609020204030204" pitchFamily="49" charset="0"/>
              </a:rPr>
              <a:t>DateTime.Now</a:t>
            </a:r>
            <a:r>
              <a:rPr lang="en-US" sz="2400" dirty="0">
                <a:latin typeface="Consolas" panose="020B0609020204030204" pitchFamily="49" charset="0"/>
              </a:rPr>
              <a:t> }"; } </a:t>
            </a:r>
          </a:p>
          <a:p>
            <a:r>
              <a:rPr lang="en-US" sz="2400" dirty="0">
                <a:latin typeface="Consolas" panose="020B0609020204030204" pitchFamily="49" charset="0"/>
              </a:rPr>
              <a:t>	} </a:t>
            </a:r>
          </a:p>
          <a:p>
            <a:r>
              <a:rPr lang="en-US" sz="2400" dirty="0">
                <a:latin typeface="Consolas" panose="020B0609020204030204" pitchFamily="49" charset="0"/>
              </a:rPr>
              <a:t>}</a:t>
            </a:r>
          </a:p>
        </p:txBody>
      </p:sp>
    </p:spTree>
    <p:extLst>
      <p:ext uri="{BB962C8B-B14F-4D97-AF65-F5344CB8AC3E}">
        <p14:creationId xmlns:p14="http://schemas.microsoft.com/office/powerpoint/2010/main" val="386047311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MVC</a:t>
            </a:r>
          </a:p>
        </p:txBody>
      </p:sp>
    </p:spTree>
    <p:extLst>
      <p:ext uri="{BB962C8B-B14F-4D97-AF65-F5344CB8AC3E}">
        <p14:creationId xmlns:p14="http://schemas.microsoft.com/office/powerpoint/2010/main" val="3278620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(pretty much) the same</a:t>
            </a:r>
          </a:p>
        </p:txBody>
      </p:sp>
      <p:sp>
        <p:nvSpPr>
          <p:cNvPr id="3" name="Text Placeholder 2"/>
          <p:cNvSpPr>
            <a:spLocks noGrp="1"/>
          </p:cNvSpPr>
          <p:nvPr>
            <p:ph type="body" sz="quarter" idx="10"/>
          </p:nvPr>
        </p:nvSpPr>
        <p:spPr>
          <a:xfrm>
            <a:off x="274638" y="1212850"/>
            <a:ext cx="11887200" cy="2769989"/>
          </a:xfrm>
        </p:spPr>
        <p:txBody>
          <a:bodyPr/>
          <a:lstStyle/>
          <a:p>
            <a:pPr marL="571500" indent="-571500">
              <a:buFont typeface="Arial" panose="020B0604020202020204" pitchFamily="34" charset="0"/>
              <a:buChar char="•"/>
            </a:pPr>
            <a:r>
              <a:rPr lang="en-US" dirty="0"/>
              <a:t>MVC developer flow</a:t>
            </a:r>
          </a:p>
          <a:p>
            <a:pPr marL="571500" indent="-571500">
              <a:buFont typeface="Arial" panose="020B0604020202020204" pitchFamily="34" charset="0"/>
              <a:buChar char="•"/>
            </a:pPr>
            <a:r>
              <a:rPr lang="en-US" dirty="0"/>
              <a:t>Models / Views / Controllers</a:t>
            </a:r>
          </a:p>
          <a:p>
            <a:pPr marL="571500" indent="-571500">
              <a:buFont typeface="Arial" panose="020B0604020202020204" pitchFamily="34" charset="0"/>
              <a:buChar char="•"/>
            </a:pPr>
            <a:r>
              <a:rPr lang="en-US" dirty="0"/>
              <a:t>Routing / Attribute Routing</a:t>
            </a:r>
          </a:p>
          <a:p>
            <a:pPr marL="571500" indent="-571500">
              <a:buFont typeface="Arial" panose="020B0604020202020204" pitchFamily="34" charset="0"/>
              <a:buChar char="•"/>
            </a:pPr>
            <a:r>
              <a:rPr lang="en-US" dirty="0"/>
              <a:t>HTML Helpers</a:t>
            </a:r>
          </a:p>
        </p:txBody>
      </p:sp>
    </p:spTree>
    <p:extLst>
      <p:ext uri="{BB962C8B-B14F-4D97-AF65-F5344CB8AC3E}">
        <p14:creationId xmlns:p14="http://schemas.microsoft.com/office/powerpoint/2010/main" val="119218602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Changed</a:t>
            </a:r>
          </a:p>
        </p:txBody>
      </p:sp>
      <p:sp>
        <p:nvSpPr>
          <p:cNvPr id="3" name="Text Placeholder 2"/>
          <p:cNvSpPr>
            <a:spLocks noGrp="1"/>
          </p:cNvSpPr>
          <p:nvPr>
            <p:ph type="body" sz="quarter" idx="10"/>
          </p:nvPr>
        </p:nvSpPr>
        <p:spPr>
          <a:xfrm>
            <a:off x="274638" y="1212850"/>
            <a:ext cx="11887200" cy="4801314"/>
          </a:xfrm>
        </p:spPr>
        <p:txBody>
          <a:bodyPr/>
          <a:lstStyle/>
          <a:p>
            <a:pPr marL="571500" indent="-571500">
              <a:buFont typeface="Arial" panose="020B0604020202020204" pitchFamily="34" charset="0"/>
              <a:buChar char="•"/>
            </a:pPr>
            <a:r>
              <a:rPr lang="en-US" dirty="0"/>
              <a:t>No </a:t>
            </a:r>
            <a:r>
              <a:rPr lang="en-US" dirty="0" err="1"/>
              <a:t>web.config</a:t>
            </a:r>
            <a:r>
              <a:rPr lang="en-US" dirty="0"/>
              <a:t> (configuration)</a:t>
            </a:r>
          </a:p>
          <a:p>
            <a:pPr marL="571500" indent="-571500">
              <a:buFont typeface="Arial" panose="020B0604020202020204" pitchFamily="34" charset="0"/>
              <a:buChar char="•"/>
            </a:pPr>
            <a:r>
              <a:rPr lang="en-US" dirty="0"/>
              <a:t>No </a:t>
            </a:r>
            <a:r>
              <a:rPr lang="en-US" dirty="0" err="1"/>
              <a:t>Global.asax</a:t>
            </a:r>
            <a:r>
              <a:rPr lang="en-US" dirty="0"/>
              <a:t> or </a:t>
            </a:r>
            <a:r>
              <a:rPr lang="en-US" dirty="0" err="1"/>
              <a:t>App_Start</a:t>
            </a:r>
            <a:endParaRPr lang="en-US" dirty="0"/>
          </a:p>
          <a:p>
            <a:pPr marL="571500" indent="-571500">
              <a:buFont typeface="Arial" panose="020B0604020202020204" pitchFamily="34" charset="0"/>
              <a:buChar char="•"/>
            </a:pPr>
            <a:r>
              <a:rPr lang="en-US" dirty="0"/>
              <a:t>No CSS / JS in project root (</a:t>
            </a:r>
            <a:r>
              <a:rPr lang="en-US" dirty="0" err="1"/>
              <a:t>wwwroot</a:t>
            </a:r>
            <a:r>
              <a:rPr lang="en-US" dirty="0"/>
              <a:t>)</a:t>
            </a:r>
          </a:p>
          <a:p>
            <a:pPr marL="571500" indent="-571500">
              <a:buFont typeface="Arial" panose="020B0604020202020204" pitchFamily="34" charset="0"/>
              <a:buChar char="•"/>
            </a:pPr>
            <a:r>
              <a:rPr lang="en-US" dirty="0"/>
              <a:t>bower and </a:t>
            </a:r>
            <a:r>
              <a:rPr lang="en-US" dirty="0" err="1"/>
              <a:t>bowerrc</a:t>
            </a:r>
            <a:endParaRPr lang="en-US" dirty="0"/>
          </a:p>
          <a:p>
            <a:pPr marL="571500" indent="-571500">
              <a:buFont typeface="Arial" panose="020B0604020202020204" pitchFamily="34" charset="0"/>
              <a:buChar char="•"/>
            </a:pPr>
            <a:r>
              <a:rPr lang="en-US" dirty="0" err="1"/>
              <a:t>bundleconfig.json</a:t>
            </a:r>
            <a:endParaRPr lang="en-US" dirty="0"/>
          </a:p>
          <a:p>
            <a:pPr marL="571500" indent="-571500">
              <a:buFont typeface="Arial" panose="020B0604020202020204" pitchFamily="34" charset="0"/>
              <a:buChar char="•"/>
            </a:pPr>
            <a:r>
              <a:rPr lang="en-US" dirty="0"/>
              <a:t>New </a:t>
            </a:r>
            <a:r>
              <a:rPr lang="en-US" dirty="0" err="1"/>
              <a:t>Program.cs</a:t>
            </a:r>
            <a:r>
              <a:rPr lang="en-US" dirty="0"/>
              <a:t> / </a:t>
            </a:r>
            <a:r>
              <a:rPr lang="en-US" dirty="0" err="1"/>
              <a:t>Startup.cs</a:t>
            </a:r>
            <a:endParaRPr lang="en-US" dirty="0"/>
          </a:p>
          <a:p>
            <a:pPr marL="571500" indent="-571500">
              <a:buFont typeface="Arial" panose="020B0604020202020204" pitchFamily="34" charset="0"/>
              <a:buChar char="•"/>
            </a:pPr>
            <a:r>
              <a:rPr lang="en-US" dirty="0"/>
              <a:t>Run with </a:t>
            </a:r>
            <a:r>
              <a:rPr lang="en-US" dirty="0" err="1"/>
              <a:t>IISExpress</a:t>
            </a:r>
            <a:r>
              <a:rPr lang="en-US" dirty="0"/>
              <a:t> / Kestrel</a:t>
            </a:r>
          </a:p>
        </p:txBody>
      </p:sp>
    </p:spTree>
    <p:extLst>
      <p:ext uri="{BB962C8B-B14F-4D97-AF65-F5344CB8AC3E}">
        <p14:creationId xmlns:p14="http://schemas.microsoft.com/office/powerpoint/2010/main" val="31869551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new</a:t>
            </a:r>
          </a:p>
        </p:txBody>
      </p:sp>
      <p:sp>
        <p:nvSpPr>
          <p:cNvPr id="3" name="Text Placeholder 2"/>
          <p:cNvSpPr>
            <a:spLocks noGrp="1"/>
          </p:cNvSpPr>
          <p:nvPr>
            <p:ph type="body" sz="quarter" idx="10"/>
          </p:nvPr>
        </p:nvSpPr>
        <p:spPr>
          <a:xfrm>
            <a:off x="274638" y="1212850"/>
            <a:ext cx="11887200" cy="3447098"/>
          </a:xfrm>
        </p:spPr>
        <p:txBody>
          <a:bodyPr/>
          <a:lstStyle/>
          <a:p>
            <a:r>
              <a:rPr lang="en-US" i="1" dirty="0"/>
              <a:t>(some aren’t MVC features but are useful for MVC dev)</a:t>
            </a:r>
          </a:p>
          <a:p>
            <a:pPr marL="571500" indent="-571500">
              <a:buFont typeface="Arial" panose="020B0604020202020204" pitchFamily="34" charset="0"/>
              <a:buChar char="•"/>
            </a:pPr>
            <a:r>
              <a:rPr lang="en-US" dirty="0"/>
              <a:t>Views get </a:t>
            </a:r>
            <a:r>
              <a:rPr lang="en-US" dirty="0" err="1"/>
              <a:t>TagHelpers</a:t>
            </a:r>
            <a:endParaRPr lang="en-US" dirty="0"/>
          </a:p>
          <a:p>
            <a:pPr marL="571500" indent="-571500">
              <a:buFont typeface="Arial" panose="020B0604020202020204" pitchFamily="34" charset="0"/>
              <a:buChar char="•"/>
            </a:pPr>
            <a:r>
              <a:rPr lang="en-US" dirty="0"/>
              <a:t>DI more thoroughly integrated</a:t>
            </a:r>
          </a:p>
          <a:p>
            <a:pPr marL="571500" indent="-571500">
              <a:buFont typeface="Arial" panose="020B0604020202020204" pitchFamily="34" charset="0"/>
              <a:buChar char="•"/>
            </a:pPr>
            <a:r>
              <a:rPr lang="en-US" dirty="0">
                <a:hlinkClick r:id="rId3"/>
              </a:rPr>
              <a:t>Globalization / localization</a:t>
            </a:r>
            <a:endParaRPr lang="en-US" dirty="0"/>
          </a:p>
          <a:p>
            <a:pPr marL="571500" indent="-571500">
              <a:buFont typeface="Arial" panose="020B0604020202020204" pitchFamily="34" charset="0"/>
              <a:buChar char="•"/>
            </a:pPr>
            <a:r>
              <a:rPr lang="en-US" dirty="0"/>
              <a:t>MVC + APIs merged</a:t>
            </a:r>
          </a:p>
        </p:txBody>
      </p:sp>
    </p:spTree>
    <p:extLst>
      <p:ext uri="{BB962C8B-B14F-4D97-AF65-F5344CB8AC3E}">
        <p14:creationId xmlns:p14="http://schemas.microsoft.com/office/powerpoint/2010/main" val="295134404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2844" y="12205"/>
            <a:ext cx="11300393" cy="1351760"/>
          </a:xfrm>
        </p:spPr>
        <p:txBody>
          <a:bodyPr>
            <a:normAutofit/>
          </a:bodyPr>
          <a:lstStyle/>
          <a:p>
            <a:r>
              <a:rPr lang="en-US" sz="5999" dirty="0" err="1"/>
              <a:t>TagHelpers</a:t>
            </a:r>
            <a:endParaRPr lang="en-US" sz="5999" dirty="0"/>
          </a:p>
        </p:txBody>
      </p:sp>
      <p:sp>
        <p:nvSpPr>
          <p:cNvPr id="5" name="Text Placeholder 4"/>
          <p:cNvSpPr>
            <a:spLocks noGrp="1"/>
          </p:cNvSpPr>
          <p:nvPr>
            <p:ph idx="1"/>
          </p:nvPr>
        </p:nvSpPr>
        <p:spPr/>
        <p:txBody>
          <a:bodyPr/>
          <a:lstStyle/>
          <a:p>
            <a:pPr marL="0" indent="0">
              <a:buNone/>
            </a:pPr>
            <a:r>
              <a:rPr lang="en-US" sz="3199" dirty="0"/>
              <a:t>HTML helpers expressed as tags</a:t>
            </a:r>
          </a:p>
          <a:p>
            <a:pPr marL="0" indent="0">
              <a:buNone/>
            </a:pPr>
            <a:r>
              <a:rPr lang="en-US" sz="1800" dirty="0"/>
              <a:t>Ex. Instead of: </a:t>
            </a:r>
          </a:p>
          <a:p>
            <a:pPr marL="0" indent="0">
              <a:buNone/>
            </a:pPr>
            <a:r>
              <a:rPr lang="it-IT" sz="2000" b="1" dirty="0">
                <a:latin typeface="Consolas" panose="020B0609020204030204" pitchFamily="49" charset="0"/>
              </a:rPr>
              <a:t>@Html.LabelFor(m =&gt; m.UserName, new { @class = "col-md-2 control-label" })</a:t>
            </a:r>
            <a:endParaRPr lang="en-US" sz="2000" b="1" dirty="0">
              <a:latin typeface="Consolas" panose="020B0609020204030204" pitchFamily="49" charset="0"/>
            </a:endParaRPr>
          </a:p>
          <a:p>
            <a:pPr marL="0" indent="0">
              <a:buNone/>
            </a:pPr>
            <a:r>
              <a:rPr lang="en-US" sz="1800" dirty="0"/>
              <a:t>Write this: </a:t>
            </a:r>
          </a:p>
          <a:p>
            <a:pPr marL="0" indent="0">
              <a:buNone/>
            </a:pPr>
            <a:r>
              <a:rPr lang="en-US" sz="2000" b="1" dirty="0">
                <a:latin typeface="Consolas" panose="020B0609020204030204" pitchFamily="49" charset="0"/>
              </a:rPr>
              <a:t>&lt;label asp-for="</a:t>
            </a:r>
            <a:r>
              <a:rPr lang="en-US" sz="2000" b="1" dirty="0" err="1">
                <a:latin typeface="Consolas" panose="020B0609020204030204" pitchFamily="49" charset="0"/>
              </a:rPr>
              <a:t>UserName</a:t>
            </a:r>
            <a:r>
              <a:rPr lang="en-US" sz="2000" b="1" dirty="0">
                <a:latin typeface="Consolas" panose="020B0609020204030204" pitchFamily="49" charset="0"/>
              </a:rPr>
              <a:t>" class="col-md-2 control-label"&gt;&lt;/label&gt;</a:t>
            </a:r>
          </a:p>
          <a:p>
            <a:pPr marL="0" indent="0">
              <a:buNone/>
            </a:pPr>
            <a:endParaRPr lang="en-US" sz="1800" dirty="0"/>
          </a:p>
          <a:p>
            <a:pPr marL="0" indent="0">
              <a:buNone/>
            </a:pPr>
            <a:r>
              <a:rPr lang="en-US" sz="3199" dirty="0"/>
              <a:t>Easier to customize with additional attributes</a:t>
            </a:r>
          </a:p>
          <a:p>
            <a:pPr marL="0" indent="0">
              <a:buNone/>
            </a:pPr>
            <a:endParaRPr lang="en-US" sz="1800" dirty="0"/>
          </a:p>
          <a:p>
            <a:pPr marL="0" indent="0">
              <a:buNone/>
            </a:pPr>
            <a:r>
              <a:rPr lang="en-US" sz="3199" dirty="0"/>
              <a:t>Work seamlessly with the HTML editor</a:t>
            </a:r>
          </a:p>
        </p:txBody>
      </p:sp>
    </p:spTree>
    <p:extLst>
      <p:ext uri="{BB962C8B-B14F-4D97-AF65-F5344CB8AC3E}">
        <p14:creationId xmlns:p14="http://schemas.microsoft.com/office/powerpoint/2010/main" val="348215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2844" y="12205"/>
            <a:ext cx="11300393" cy="1351760"/>
          </a:xfrm>
        </p:spPr>
        <p:txBody>
          <a:bodyPr>
            <a:normAutofit/>
          </a:bodyPr>
          <a:lstStyle/>
          <a:p>
            <a:r>
              <a:rPr lang="en-US" sz="5999" dirty="0" err="1"/>
              <a:t>TagHelpers</a:t>
            </a:r>
            <a:endParaRPr lang="en-US" sz="5999" dirty="0"/>
          </a:p>
        </p:txBody>
      </p:sp>
      <p:sp>
        <p:nvSpPr>
          <p:cNvPr id="5" name="Text Placeholder 4"/>
          <p:cNvSpPr>
            <a:spLocks noGrp="1"/>
          </p:cNvSpPr>
          <p:nvPr>
            <p:ph idx="1"/>
          </p:nvPr>
        </p:nvSpPr>
        <p:spPr>
          <a:solidFill>
            <a:schemeClr val="bg1">
              <a:lumMod val="85000"/>
            </a:schemeClr>
          </a:solidFill>
        </p:spPr>
        <p:txBody>
          <a:bodyPr>
            <a:normAutofit fontScale="62500" lnSpcReduction="20000"/>
          </a:bodyPr>
          <a:lstStyle/>
          <a:p>
            <a:pPr marL="0" indent="0">
              <a:buNone/>
            </a:pPr>
            <a:r>
              <a:rPr lang="en-US" sz="3199" dirty="0">
                <a:solidFill>
                  <a:srgbClr val="002050"/>
                </a:solidFill>
                <a:latin typeface="Consolas" panose="020B0609020204030204" pitchFamily="49" charset="0"/>
              </a:rPr>
              <a:t>@using (</a:t>
            </a:r>
            <a:r>
              <a:rPr lang="en-US" sz="3199" dirty="0" err="1">
                <a:solidFill>
                  <a:srgbClr val="002050"/>
                </a:solidFill>
                <a:latin typeface="Consolas" panose="020B0609020204030204" pitchFamily="49" charset="0"/>
              </a:rPr>
              <a:t>Html.BeginForm</a:t>
            </a:r>
            <a:r>
              <a:rPr lang="en-US" sz="3199" dirty="0">
                <a:solidFill>
                  <a:srgbClr val="002050"/>
                </a:solidFill>
                <a:latin typeface="Consolas" panose="020B0609020204030204" pitchFamily="49" charset="0"/>
              </a:rPr>
              <a:t>(new { </a:t>
            </a:r>
            <a:r>
              <a:rPr lang="en-US" sz="3199" dirty="0" err="1">
                <a:solidFill>
                  <a:srgbClr val="002050"/>
                </a:solidFill>
                <a:latin typeface="Consolas" panose="020B0609020204030204" pitchFamily="49" charset="0"/>
              </a:rPr>
              <a:t>ReturnUrl</a:t>
            </a:r>
            <a:r>
              <a:rPr lang="en-US" sz="3199" dirty="0">
                <a:solidFill>
                  <a:srgbClr val="002050"/>
                </a:solidFill>
                <a:latin typeface="Consolas" panose="020B0609020204030204" pitchFamily="49" charset="0"/>
              </a:rPr>
              <a:t> = </a:t>
            </a:r>
            <a:r>
              <a:rPr lang="en-US" sz="3199" dirty="0" err="1">
                <a:solidFill>
                  <a:srgbClr val="002050"/>
                </a:solidFill>
                <a:latin typeface="Consolas" panose="020B0609020204030204" pitchFamily="49" charset="0"/>
              </a:rPr>
              <a:t>ViewBag.ReturnUrl</a:t>
            </a:r>
            <a:r>
              <a:rPr lang="en-US" sz="3199" dirty="0">
                <a:solidFill>
                  <a:srgbClr val="002050"/>
                </a:solidFill>
                <a:latin typeface="Consolas" panose="020B0609020204030204" pitchFamily="49" charset="0"/>
              </a:rPr>
              <a:t> })) {</a:t>
            </a:r>
          </a:p>
          <a:p>
            <a:pPr marL="0" indent="0">
              <a:buNone/>
            </a:pPr>
            <a:r>
              <a:rPr lang="en-US" sz="3199" dirty="0">
                <a:solidFill>
                  <a:srgbClr val="002050"/>
                </a:solidFill>
                <a:latin typeface="Consolas" panose="020B0609020204030204" pitchFamily="49" charset="0"/>
              </a:rPr>
              <a:t>    @</a:t>
            </a:r>
            <a:r>
              <a:rPr lang="en-US" sz="3199" dirty="0" err="1">
                <a:solidFill>
                  <a:srgbClr val="002050"/>
                </a:solidFill>
                <a:latin typeface="Consolas" panose="020B0609020204030204" pitchFamily="49" charset="0"/>
              </a:rPr>
              <a:t>Html.AntiForgeryToken</a:t>
            </a:r>
            <a:r>
              <a:rPr lang="en-US" sz="3199" dirty="0">
                <a:solidFill>
                  <a:srgbClr val="002050"/>
                </a:solidFill>
                <a:latin typeface="Consolas" panose="020B0609020204030204" pitchFamily="49" charset="0"/>
              </a:rPr>
              <a:t>()</a:t>
            </a:r>
          </a:p>
          <a:p>
            <a:pPr marL="0" indent="0">
              <a:buNone/>
            </a:pPr>
            <a:r>
              <a:rPr lang="en-US" sz="3199" dirty="0">
                <a:solidFill>
                  <a:srgbClr val="002050"/>
                </a:solidFill>
                <a:latin typeface="Consolas" panose="020B0609020204030204" pitchFamily="49" charset="0"/>
              </a:rPr>
              <a:t>    @</a:t>
            </a:r>
            <a:r>
              <a:rPr lang="en-US" sz="3199" dirty="0" err="1">
                <a:solidFill>
                  <a:srgbClr val="002050"/>
                </a:solidFill>
                <a:latin typeface="Consolas" panose="020B0609020204030204" pitchFamily="49" charset="0"/>
              </a:rPr>
              <a:t>Html.ValidationSummary</a:t>
            </a:r>
            <a:r>
              <a:rPr lang="en-US" sz="3199" dirty="0">
                <a:solidFill>
                  <a:srgbClr val="002050"/>
                </a:solidFill>
                <a:latin typeface="Consolas" panose="020B0609020204030204" pitchFamily="49" charset="0"/>
              </a:rPr>
              <a:t>(true)</a:t>
            </a:r>
          </a:p>
          <a:p>
            <a:pPr marL="0" indent="0">
              <a:buNone/>
            </a:pPr>
            <a:endParaRPr lang="en-US" sz="3199" dirty="0">
              <a:solidFill>
                <a:srgbClr val="002050"/>
              </a:solidFill>
              <a:latin typeface="Consolas" panose="020B0609020204030204" pitchFamily="49" charset="0"/>
            </a:endParaRPr>
          </a:p>
          <a:p>
            <a:pPr marL="0" indent="0">
              <a:buNone/>
            </a:pPr>
            <a:r>
              <a:rPr lang="en-US" sz="3199" dirty="0">
                <a:solidFill>
                  <a:srgbClr val="002050"/>
                </a:solidFill>
                <a:latin typeface="Consolas" panose="020B0609020204030204" pitchFamily="49" charset="0"/>
              </a:rPr>
              <a:t>    &lt;</a:t>
            </a:r>
            <a:r>
              <a:rPr lang="en-US" sz="3199" dirty="0" err="1">
                <a:solidFill>
                  <a:srgbClr val="002050"/>
                </a:solidFill>
                <a:latin typeface="Consolas" panose="020B0609020204030204" pitchFamily="49" charset="0"/>
              </a:rPr>
              <a:t>fieldset</a:t>
            </a:r>
            <a:r>
              <a:rPr lang="en-US" sz="3199" dirty="0">
                <a:solidFill>
                  <a:srgbClr val="002050"/>
                </a:solidFill>
                <a:latin typeface="Consolas" panose="020B0609020204030204" pitchFamily="49" charset="0"/>
              </a:rPr>
              <a:t>&gt;</a:t>
            </a:r>
          </a:p>
          <a:p>
            <a:pPr marL="0" indent="0">
              <a:buNone/>
            </a:pPr>
            <a:r>
              <a:rPr lang="en-US" sz="3199" dirty="0">
                <a:solidFill>
                  <a:srgbClr val="002050"/>
                </a:solidFill>
                <a:latin typeface="Consolas" panose="020B0609020204030204" pitchFamily="49" charset="0"/>
              </a:rPr>
              <a:t>        &lt;legend&gt;Log in Form&lt;/legend&gt;</a:t>
            </a:r>
          </a:p>
          <a:p>
            <a:pPr marL="0" indent="0">
              <a:buNone/>
            </a:pPr>
            <a:r>
              <a:rPr lang="en-US" sz="3199" dirty="0">
                <a:solidFill>
                  <a:srgbClr val="002050"/>
                </a:solidFill>
                <a:latin typeface="Consolas" panose="020B0609020204030204" pitchFamily="49" charset="0"/>
              </a:rPr>
              <a:t>        &lt;</a:t>
            </a:r>
            <a:r>
              <a:rPr lang="en-US" sz="3199" dirty="0" err="1">
                <a:solidFill>
                  <a:srgbClr val="002050"/>
                </a:solidFill>
                <a:latin typeface="Consolas" panose="020B0609020204030204" pitchFamily="49" charset="0"/>
              </a:rPr>
              <a:t>ol</a:t>
            </a:r>
            <a:r>
              <a:rPr lang="en-US" sz="3199" dirty="0">
                <a:solidFill>
                  <a:srgbClr val="002050"/>
                </a:solidFill>
                <a:latin typeface="Consolas" panose="020B0609020204030204" pitchFamily="49" charset="0"/>
              </a:rPr>
              <a:t>&gt;</a:t>
            </a:r>
          </a:p>
          <a:p>
            <a:pPr marL="0" indent="0">
              <a:buNone/>
            </a:pPr>
            <a:r>
              <a:rPr lang="en-US" sz="3199" dirty="0">
                <a:solidFill>
                  <a:srgbClr val="002050"/>
                </a:solidFill>
                <a:latin typeface="Consolas" panose="020B0609020204030204" pitchFamily="49" charset="0"/>
              </a:rPr>
              <a:t>            &lt;li&gt;</a:t>
            </a:r>
          </a:p>
          <a:p>
            <a:pPr marL="0" indent="0">
              <a:buNone/>
            </a:pPr>
            <a:r>
              <a:rPr lang="en-US" sz="3199" dirty="0">
                <a:solidFill>
                  <a:srgbClr val="002050"/>
                </a:solidFill>
                <a:latin typeface="Consolas" panose="020B0609020204030204" pitchFamily="49" charset="0"/>
              </a:rPr>
              <a:t>                </a:t>
            </a:r>
            <a:r>
              <a:rPr lang="en-US" sz="3199" b="1" dirty="0">
                <a:solidFill>
                  <a:srgbClr val="002050"/>
                </a:solidFill>
                <a:latin typeface="Consolas" panose="020B0609020204030204" pitchFamily="49" charset="0"/>
              </a:rPr>
              <a:t>@</a:t>
            </a:r>
            <a:r>
              <a:rPr lang="en-US" sz="3199" b="1" dirty="0" err="1">
                <a:solidFill>
                  <a:srgbClr val="002050"/>
                </a:solidFill>
                <a:latin typeface="Consolas" panose="020B0609020204030204" pitchFamily="49" charset="0"/>
              </a:rPr>
              <a:t>Html.LabelFor</a:t>
            </a:r>
            <a:r>
              <a:rPr lang="en-US" sz="3199" b="1" dirty="0">
                <a:solidFill>
                  <a:srgbClr val="002050"/>
                </a:solidFill>
                <a:latin typeface="Consolas" panose="020B0609020204030204" pitchFamily="49" charset="0"/>
              </a:rPr>
              <a:t>(m =&gt; </a:t>
            </a:r>
            <a:r>
              <a:rPr lang="en-US" sz="3199" b="1" dirty="0" err="1">
                <a:solidFill>
                  <a:srgbClr val="002050"/>
                </a:solidFill>
                <a:latin typeface="Consolas" panose="020B0609020204030204" pitchFamily="49" charset="0"/>
              </a:rPr>
              <a:t>m.UserName</a:t>
            </a:r>
            <a:r>
              <a:rPr lang="en-US" sz="3199" b="1" dirty="0">
                <a:solidFill>
                  <a:srgbClr val="002050"/>
                </a:solidFill>
                <a:latin typeface="Consolas" panose="020B0609020204030204" pitchFamily="49" charset="0"/>
              </a:rPr>
              <a:t>)</a:t>
            </a:r>
          </a:p>
          <a:p>
            <a:pPr marL="0" indent="0">
              <a:buNone/>
            </a:pPr>
            <a:r>
              <a:rPr lang="en-US" sz="3199" b="1" dirty="0">
                <a:solidFill>
                  <a:srgbClr val="002050"/>
                </a:solidFill>
                <a:latin typeface="Consolas" panose="020B0609020204030204" pitchFamily="49" charset="0"/>
              </a:rPr>
              <a:t>                @</a:t>
            </a:r>
            <a:r>
              <a:rPr lang="en-US" sz="3199" b="1" dirty="0" err="1">
                <a:solidFill>
                  <a:srgbClr val="002050"/>
                </a:solidFill>
                <a:latin typeface="Consolas" panose="020B0609020204030204" pitchFamily="49" charset="0"/>
              </a:rPr>
              <a:t>Html.TextBoxFor</a:t>
            </a:r>
            <a:r>
              <a:rPr lang="en-US" sz="3199" b="1" dirty="0">
                <a:solidFill>
                  <a:srgbClr val="002050"/>
                </a:solidFill>
                <a:latin typeface="Consolas" panose="020B0609020204030204" pitchFamily="49" charset="0"/>
              </a:rPr>
              <a:t>(m =&gt; </a:t>
            </a:r>
            <a:r>
              <a:rPr lang="en-US" sz="3199" b="1" dirty="0" err="1">
                <a:solidFill>
                  <a:srgbClr val="002050"/>
                </a:solidFill>
                <a:latin typeface="Consolas" panose="020B0609020204030204" pitchFamily="49" charset="0"/>
              </a:rPr>
              <a:t>m.UserName</a:t>
            </a:r>
            <a:r>
              <a:rPr lang="en-US" sz="3199" b="1" dirty="0">
                <a:solidFill>
                  <a:srgbClr val="002050"/>
                </a:solidFill>
                <a:latin typeface="Consolas" panose="020B0609020204030204" pitchFamily="49" charset="0"/>
              </a:rPr>
              <a:t>)</a:t>
            </a:r>
          </a:p>
          <a:p>
            <a:pPr marL="0" indent="0">
              <a:buNone/>
            </a:pPr>
            <a:r>
              <a:rPr lang="en-US" sz="3199" dirty="0">
                <a:solidFill>
                  <a:srgbClr val="002050"/>
                </a:solidFill>
                <a:latin typeface="Consolas" panose="020B0609020204030204" pitchFamily="49" charset="0"/>
              </a:rPr>
              <a:t>                @</a:t>
            </a:r>
            <a:r>
              <a:rPr lang="en-US" sz="3199" dirty="0" err="1">
                <a:solidFill>
                  <a:srgbClr val="002050"/>
                </a:solidFill>
                <a:latin typeface="Consolas" panose="020B0609020204030204" pitchFamily="49" charset="0"/>
              </a:rPr>
              <a:t>Html.ValidationMessageFor</a:t>
            </a:r>
            <a:r>
              <a:rPr lang="en-US" sz="3199" dirty="0">
                <a:solidFill>
                  <a:srgbClr val="002050"/>
                </a:solidFill>
                <a:latin typeface="Consolas" panose="020B0609020204030204" pitchFamily="49" charset="0"/>
              </a:rPr>
              <a:t>(m =&gt; </a:t>
            </a:r>
            <a:r>
              <a:rPr lang="en-US" sz="3199" dirty="0" err="1">
                <a:solidFill>
                  <a:srgbClr val="002050"/>
                </a:solidFill>
                <a:latin typeface="Consolas" panose="020B0609020204030204" pitchFamily="49" charset="0"/>
              </a:rPr>
              <a:t>m.UserName</a:t>
            </a:r>
            <a:r>
              <a:rPr lang="en-US" sz="3199" dirty="0">
                <a:solidFill>
                  <a:srgbClr val="002050"/>
                </a:solidFill>
                <a:latin typeface="Consolas" panose="020B0609020204030204" pitchFamily="49" charset="0"/>
              </a:rPr>
              <a:t>)</a:t>
            </a:r>
          </a:p>
          <a:p>
            <a:pPr marL="0" indent="0">
              <a:buNone/>
            </a:pPr>
            <a:r>
              <a:rPr lang="en-US" sz="3199" dirty="0">
                <a:solidFill>
                  <a:srgbClr val="002050"/>
                </a:solidFill>
                <a:latin typeface="Consolas" panose="020B0609020204030204" pitchFamily="49" charset="0"/>
              </a:rPr>
              <a:t>            &lt;/li&gt;</a:t>
            </a:r>
          </a:p>
        </p:txBody>
      </p:sp>
    </p:spTree>
    <p:extLst>
      <p:ext uri="{BB962C8B-B14F-4D97-AF65-F5344CB8AC3E}">
        <p14:creationId xmlns:p14="http://schemas.microsoft.com/office/powerpoint/2010/main" val="353039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ASP.NET Core in a Nutshell</a:t>
            </a:r>
          </a:p>
        </p:txBody>
      </p:sp>
      <p:sp>
        <p:nvSpPr>
          <p:cNvPr id="20" name="Rectangle 19"/>
          <p:cNvSpPr/>
          <p:nvPr/>
        </p:nvSpPr>
        <p:spPr bwMode="auto">
          <a:xfrm>
            <a:off x="6478259" y="3759537"/>
            <a:ext cx="4643210" cy="2390317"/>
          </a:xfrm>
          <a:prstGeom prst="rect">
            <a:avLst/>
          </a:prstGeom>
          <a:solidFill>
            <a:srgbClr val="5C2D91"/>
          </a:solidFill>
          <a:ln w="25400" cap="flat" cmpd="sng" algn="ctr">
            <a:noFill/>
            <a:prstDash val="solid"/>
            <a:headEnd type="none" w="med" len="med"/>
            <a:tailEnd type="none" w="med" len="med"/>
          </a:ln>
          <a:effectLst/>
        </p:spPr>
        <p:txBody>
          <a:bodyPr vert="horz" wrap="square" lIns="731210" tIns="274204" rIns="89600" bIns="89604" numCol="1" rtlCol="0" anchor="t" anchorCtr="0" compatLnSpc="1">
            <a:prstTxWarp prst="textNoShape">
              <a:avLst/>
            </a:prstTxWarp>
          </a:bodyPr>
          <a:lstStyle/>
          <a:p>
            <a:pPr marL="0" marR="0" lvl="0" indent="0" defTabSz="913688"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gradFill>
                <a:gsLst>
                  <a:gs pos="14679">
                    <a:srgbClr val="FFFFFF"/>
                  </a:gs>
                  <a:gs pos="38000">
                    <a:srgbClr val="FFFFFF"/>
                  </a:gs>
                </a:gsLst>
                <a:lin ang="5400000" scaled="1"/>
              </a:gradFill>
              <a:effectLst/>
              <a:uLnTx/>
              <a:uFillTx/>
              <a:latin typeface="Segoe UI Light"/>
            </a:endParaRPr>
          </a:p>
        </p:txBody>
      </p:sp>
      <p:sp>
        <p:nvSpPr>
          <p:cNvPr id="21" name="Rectangle 20"/>
          <p:cNvSpPr/>
          <p:nvPr/>
        </p:nvSpPr>
        <p:spPr bwMode="auto">
          <a:xfrm>
            <a:off x="1214867" y="3759537"/>
            <a:ext cx="5197656" cy="2390316"/>
          </a:xfrm>
          <a:prstGeom prst="rect">
            <a:avLst/>
          </a:prstGeom>
          <a:solidFill>
            <a:srgbClr val="5C2D91"/>
          </a:solidFill>
          <a:ln w="25400" cap="flat" cmpd="sng" algn="ctr">
            <a:noFill/>
            <a:prstDash val="solid"/>
            <a:headEnd type="none" w="med" len="med"/>
            <a:tailEnd type="none" w="med" len="med"/>
          </a:ln>
          <a:effectLst/>
        </p:spPr>
        <p:txBody>
          <a:bodyPr vert="horz" wrap="square" lIns="731210" tIns="274204" rIns="89600" bIns="89604" numCol="1" rtlCol="0" anchor="t" anchorCtr="0" compatLnSpc="1">
            <a:prstTxWarp prst="textNoShape">
              <a:avLst/>
            </a:prstTxWarp>
          </a:bodyPr>
          <a:lstStyle/>
          <a:p>
            <a:pPr marL="0" marR="0" lvl="0" indent="0" defTabSz="913688"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gradFill>
                  <a:gsLst>
                    <a:gs pos="14679">
                      <a:srgbClr val="FFFFFF"/>
                    </a:gs>
                    <a:gs pos="38000">
                      <a:srgbClr val="FFFFFF"/>
                    </a:gs>
                  </a:gsLst>
                  <a:lin ang="5400000" scaled="1"/>
                </a:gradFill>
                <a:effectLst/>
                <a:uLnTx/>
                <a:uFillTx/>
                <a:latin typeface="Segoe UI Light"/>
              </a:rPr>
              <a:t>  </a:t>
            </a:r>
          </a:p>
        </p:txBody>
      </p:sp>
      <p:sp>
        <p:nvSpPr>
          <p:cNvPr id="22" name="TextBox 21"/>
          <p:cNvSpPr txBox="1"/>
          <p:nvPr/>
        </p:nvSpPr>
        <p:spPr>
          <a:xfrm>
            <a:off x="1280603" y="4269080"/>
            <a:ext cx="5173526" cy="531737"/>
          </a:xfrm>
          <a:prstGeom prst="rect">
            <a:avLst/>
          </a:prstGeom>
          <a:noFill/>
        </p:spPr>
        <p:txBody>
          <a:bodyPr wrap="square" rtlCol="0">
            <a:spAutoFit/>
          </a:bodyPr>
          <a:lstStyle/>
          <a:p>
            <a:pPr algn="ctr" defTabSz="913990"/>
            <a:r>
              <a:rPr lang="en-US" sz="2800" b="1" dirty="0">
                <a:solidFill>
                  <a:srgbClr val="FFFFFF"/>
                </a:solidFill>
                <a:latin typeface="Segoe UI Semibold" panose="020B0702040204020203" pitchFamily="34" charset="0"/>
                <a:cs typeface="Segoe UI Semibold" panose="020B0702040204020203" pitchFamily="34" charset="0"/>
              </a:rPr>
              <a:t>.NET Framework</a:t>
            </a:r>
          </a:p>
        </p:txBody>
      </p:sp>
      <p:sp>
        <p:nvSpPr>
          <p:cNvPr id="23" name="TextBox 22"/>
          <p:cNvSpPr txBox="1"/>
          <p:nvPr/>
        </p:nvSpPr>
        <p:spPr>
          <a:xfrm>
            <a:off x="6592653" y="4280755"/>
            <a:ext cx="4424508" cy="531737"/>
          </a:xfrm>
          <a:prstGeom prst="rect">
            <a:avLst/>
          </a:prstGeom>
          <a:noFill/>
        </p:spPr>
        <p:txBody>
          <a:bodyPr wrap="square" rtlCol="0">
            <a:spAutoFit/>
          </a:bodyPr>
          <a:lstStyle/>
          <a:p>
            <a:pPr algn="ctr" defTabSz="913990"/>
            <a:r>
              <a:rPr lang="en-US" sz="2800" b="1" dirty="0">
                <a:solidFill>
                  <a:srgbClr val="FFFFFF"/>
                </a:solidFill>
                <a:latin typeface="Segoe UI Semibold" panose="020B0702040204020203" pitchFamily="34" charset="0"/>
                <a:cs typeface="Segoe UI Semibold" panose="020B0702040204020203" pitchFamily="34" charset="0"/>
              </a:rPr>
              <a:t>.NET </a:t>
            </a:r>
            <a:r>
              <a:rPr lang="en-US" sz="2800" dirty="0">
                <a:solidFill>
                  <a:srgbClr val="FFFFFF"/>
                </a:solidFill>
                <a:latin typeface="Segoe UI Semibold" panose="020B0702040204020203" pitchFamily="34" charset="0"/>
                <a:cs typeface="Segoe UI Semibold" panose="020B0702040204020203" pitchFamily="34" charset="0"/>
              </a:rPr>
              <a:t>Core</a:t>
            </a:r>
            <a:r>
              <a:rPr lang="en-US" sz="2800" b="1" dirty="0">
                <a:solidFill>
                  <a:srgbClr val="FFFFFF"/>
                </a:solidFill>
                <a:latin typeface="Segoe UI Semibold" panose="020B0702040204020203" pitchFamily="34" charset="0"/>
                <a:cs typeface="Segoe UI Semibold" panose="020B0702040204020203" pitchFamily="34" charset="0"/>
              </a:rPr>
              <a:t> </a:t>
            </a:r>
          </a:p>
        </p:txBody>
      </p:sp>
      <p:pic>
        <p:nvPicPr>
          <p:cNvPr id="24" name="Picture 23"/>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9779289" y="5444011"/>
            <a:ext cx="382157" cy="449931"/>
          </a:xfrm>
          <a:prstGeom prst="rect">
            <a:avLst/>
          </a:prstGeom>
        </p:spPr>
      </p:pic>
      <p:pic>
        <p:nvPicPr>
          <p:cNvPr id="25" name="Picture 2" descr="http://files.softicons.com/download/system-icons/windows-8-metro-icons-by-dakirby309/png/512x512/Folders%20&amp;%20OS/Linux.png"/>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8644949" y="5440421"/>
            <a:ext cx="510157" cy="500847"/>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6" descr="C:\temp\WinAzure_rgb_Wht_S.pn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3371" t="15460" r="80628" b="15496"/>
          <a:stretch/>
        </p:blipFill>
        <p:spPr bwMode="auto">
          <a:xfrm>
            <a:off x="7304080" y="5400278"/>
            <a:ext cx="546044" cy="554567"/>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6" descr="C:\temp\WinAzure_rgb_Wht_S.pn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3371" t="15460" r="80628" b="15496"/>
          <a:stretch/>
        </p:blipFill>
        <p:spPr bwMode="auto">
          <a:xfrm>
            <a:off x="3779501" y="5400278"/>
            <a:ext cx="546044" cy="554567"/>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p:cNvSpPr/>
          <p:nvPr/>
        </p:nvSpPr>
        <p:spPr>
          <a:xfrm>
            <a:off x="1602661" y="4777266"/>
            <a:ext cx="4817610" cy="584436"/>
          </a:xfrm>
          <a:prstGeom prst="rect">
            <a:avLst/>
          </a:prstGeom>
        </p:spPr>
        <p:txBody>
          <a:bodyPr wrap="square">
            <a:spAutoFit/>
          </a:bodyPr>
          <a:lstStyle/>
          <a:p>
            <a:pPr lvl="0" algn="ctr" defTabSz="913736">
              <a:defRPr/>
            </a:pPr>
            <a:r>
              <a:rPr lang="en-US" sz="1567" i="1" kern="0" dirty="0">
                <a:solidFill>
                  <a:srgbClr val="FFFFFF"/>
                </a:solidFill>
              </a:rPr>
              <a:t>Platform for .NET applications on Windows</a:t>
            </a:r>
          </a:p>
          <a:p>
            <a:pPr marL="0" marR="0" lvl="0" indent="0" algn="ctr" defTabSz="913736" eaLnBrk="1" fontAlgn="auto" latinLnBrk="0" hangingPunct="1">
              <a:lnSpc>
                <a:spcPct val="100000"/>
              </a:lnSpc>
              <a:spcBef>
                <a:spcPts val="0"/>
              </a:spcBef>
              <a:spcAft>
                <a:spcPts val="0"/>
              </a:spcAft>
              <a:buClrTx/>
              <a:buSzTx/>
              <a:buFontTx/>
              <a:buNone/>
              <a:tabLst/>
              <a:defRPr/>
            </a:pPr>
            <a:endParaRPr kumimoji="0" lang="en-US" sz="1567" b="0" i="1" u="none" strike="noStrike" kern="0" cap="none" spc="0" normalizeH="0" baseline="0" noProof="0" dirty="0">
              <a:ln>
                <a:noFill/>
              </a:ln>
              <a:solidFill>
                <a:srgbClr val="FFFFFF"/>
              </a:solidFill>
              <a:effectLst/>
              <a:uLnTx/>
              <a:uFillTx/>
            </a:endParaRPr>
          </a:p>
        </p:txBody>
      </p:sp>
      <p:sp>
        <p:nvSpPr>
          <p:cNvPr id="29" name="Rectangle 28"/>
          <p:cNvSpPr/>
          <p:nvPr/>
        </p:nvSpPr>
        <p:spPr>
          <a:xfrm>
            <a:off x="6672974" y="4726053"/>
            <a:ext cx="4276112" cy="584436"/>
          </a:xfrm>
          <a:prstGeom prst="rect">
            <a:avLst/>
          </a:prstGeom>
        </p:spPr>
        <p:txBody>
          <a:bodyPr wrap="square">
            <a:spAutoFit/>
          </a:bodyPr>
          <a:lstStyle/>
          <a:p>
            <a:pPr marL="0" marR="0" lvl="0" indent="0" algn="ctr" defTabSz="913736" eaLnBrk="1" fontAlgn="auto" latinLnBrk="0" hangingPunct="1">
              <a:lnSpc>
                <a:spcPct val="100000"/>
              </a:lnSpc>
              <a:spcBef>
                <a:spcPts val="0"/>
              </a:spcBef>
              <a:spcAft>
                <a:spcPts val="0"/>
              </a:spcAft>
              <a:buClrTx/>
              <a:buSzTx/>
              <a:buFontTx/>
              <a:buNone/>
              <a:tabLst/>
              <a:defRPr/>
            </a:pPr>
            <a:r>
              <a:rPr kumimoji="0" lang="en-US" sz="1567" b="0" i="1" u="none" strike="noStrike" kern="0" cap="none" spc="0" normalizeH="0" baseline="0" noProof="0" dirty="0">
                <a:ln>
                  <a:noFill/>
                </a:ln>
                <a:solidFill>
                  <a:srgbClr val="FFFFFF"/>
                </a:solidFill>
                <a:effectLst/>
                <a:uLnTx/>
                <a:uFillTx/>
              </a:rPr>
              <a:t>Cross-platform, modular libraries &amp; runtime optimized for server and cloud workloads</a:t>
            </a:r>
          </a:p>
        </p:txBody>
      </p:sp>
      <p:sp>
        <p:nvSpPr>
          <p:cNvPr id="30" name="Rectangle 29"/>
          <p:cNvSpPr/>
          <p:nvPr/>
        </p:nvSpPr>
        <p:spPr bwMode="auto">
          <a:xfrm>
            <a:off x="1214867" y="2582862"/>
            <a:ext cx="3966733" cy="1117557"/>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ASP.NET 4.6</a:t>
            </a:r>
          </a:p>
          <a:p>
            <a:pPr marL="0" marR="0" lvl="0" indent="0" algn="ctr" defTabSz="913927"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t>
            </a:r>
            <a:r>
              <a:rPr kumimoji="0" lang="en-US" sz="1961"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System.Web</a:t>
            </a: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t>
            </a:r>
          </a:p>
        </p:txBody>
      </p:sp>
      <p:sp>
        <p:nvSpPr>
          <p:cNvPr id="31" name="Rectangle 30"/>
          <p:cNvSpPr/>
          <p:nvPr/>
        </p:nvSpPr>
        <p:spPr bwMode="auto">
          <a:xfrm>
            <a:off x="2592066" y="1746504"/>
            <a:ext cx="1238254" cy="7772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MVC</a:t>
            </a:r>
          </a:p>
        </p:txBody>
      </p:sp>
      <p:sp>
        <p:nvSpPr>
          <p:cNvPr id="32" name="Rectangle 31"/>
          <p:cNvSpPr/>
          <p:nvPr/>
        </p:nvSpPr>
        <p:spPr bwMode="auto">
          <a:xfrm>
            <a:off x="5252720" y="1744662"/>
            <a:ext cx="5868748" cy="772857"/>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ASP.NET Core (MVC + Razor Pages + API)</a:t>
            </a:r>
          </a:p>
        </p:txBody>
      </p:sp>
      <p:sp>
        <p:nvSpPr>
          <p:cNvPr id="33" name="Rectangle 32"/>
          <p:cNvSpPr/>
          <p:nvPr/>
        </p:nvSpPr>
        <p:spPr bwMode="auto">
          <a:xfrm>
            <a:off x="5252720" y="2582861"/>
            <a:ext cx="5868748" cy="1117558"/>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ASP.NET Core 2.0</a:t>
            </a:r>
          </a:p>
          <a:p>
            <a:pPr marL="0" marR="0" lvl="0" indent="0" algn="ctr" defTabSz="913927"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t>
            </a:r>
            <a:r>
              <a:rPr kumimoji="0" lang="en-US" sz="1961"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Microsoft.AspNetCore</a:t>
            </a: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t>
            </a:r>
          </a:p>
        </p:txBody>
      </p:sp>
      <p:sp>
        <p:nvSpPr>
          <p:cNvPr id="34" name="Rectangle 33"/>
          <p:cNvSpPr/>
          <p:nvPr/>
        </p:nvSpPr>
        <p:spPr bwMode="auto">
          <a:xfrm>
            <a:off x="3901440" y="1746504"/>
            <a:ext cx="1280160" cy="7772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Web API</a:t>
            </a:r>
          </a:p>
        </p:txBody>
      </p:sp>
      <p:sp>
        <p:nvSpPr>
          <p:cNvPr id="35" name="Rectangle 34"/>
          <p:cNvSpPr/>
          <p:nvPr/>
        </p:nvSpPr>
        <p:spPr bwMode="auto">
          <a:xfrm>
            <a:off x="1216152" y="1746504"/>
            <a:ext cx="1304794" cy="7772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Web</a:t>
            </a:r>
          </a:p>
          <a:p>
            <a:pPr marL="0" marR="0" lvl="0" indent="0" algn="ctr" defTabSz="913927"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Forms</a:t>
            </a:r>
          </a:p>
        </p:txBody>
      </p:sp>
    </p:spTree>
    <p:extLst>
      <p:ext uri="{BB962C8B-B14F-4D97-AF65-F5344CB8AC3E}">
        <p14:creationId xmlns:p14="http://schemas.microsoft.com/office/powerpoint/2010/main" val="203475592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2844" y="12205"/>
            <a:ext cx="11300393" cy="1351760"/>
          </a:xfrm>
        </p:spPr>
        <p:txBody>
          <a:bodyPr>
            <a:normAutofit/>
          </a:bodyPr>
          <a:lstStyle/>
          <a:p>
            <a:r>
              <a:rPr lang="en-US" sz="5999" dirty="0" err="1"/>
              <a:t>TagHelpers</a:t>
            </a:r>
            <a:endParaRPr lang="en-US" sz="5999" dirty="0"/>
          </a:p>
        </p:txBody>
      </p:sp>
      <p:sp>
        <p:nvSpPr>
          <p:cNvPr id="5" name="Text Placeholder 4"/>
          <p:cNvSpPr>
            <a:spLocks noGrp="1"/>
          </p:cNvSpPr>
          <p:nvPr>
            <p:ph idx="1"/>
          </p:nvPr>
        </p:nvSpPr>
        <p:spPr>
          <a:solidFill>
            <a:schemeClr val="bg1">
              <a:lumMod val="85000"/>
            </a:schemeClr>
          </a:solidFill>
        </p:spPr>
        <p:txBody>
          <a:bodyPr>
            <a:normAutofit/>
          </a:bodyPr>
          <a:lstStyle/>
          <a:p>
            <a:pPr marL="0" indent="0">
              <a:buNone/>
            </a:pPr>
            <a:r>
              <a:rPr lang="en-US" sz="2000" dirty="0">
                <a:solidFill>
                  <a:srgbClr val="002050"/>
                </a:solidFill>
                <a:latin typeface="Consolas" panose="020B0609020204030204" pitchFamily="49" charset="0"/>
              </a:rPr>
              <a:t>&lt;form anti-forgery=“true“ validation-summary=“true” action="Create“&gt; </a:t>
            </a:r>
          </a:p>
          <a:p>
            <a:pPr marL="0" indent="0">
              <a:buNone/>
            </a:pPr>
            <a:r>
              <a:rPr lang="en-US" sz="2000" dirty="0">
                <a:solidFill>
                  <a:srgbClr val="002050"/>
                </a:solidFill>
                <a:latin typeface="Consolas" panose="020B0609020204030204" pitchFamily="49" charset="0"/>
              </a:rPr>
              <a:t>   &lt;</a:t>
            </a:r>
            <a:r>
              <a:rPr lang="en-US" sz="2000" dirty="0" err="1">
                <a:solidFill>
                  <a:srgbClr val="002050"/>
                </a:solidFill>
                <a:latin typeface="Consolas" panose="020B0609020204030204" pitchFamily="49" charset="0"/>
              </a:rPr>
              <a:t>fieldset</a:t>
            </a:r>
            <a:r>
              <a:rPr lang="en-US" sz="2000" dirty="0">
                <a:solidFill>
                  <a:srgbClr val="002050"/>
                </a:solidFill>
                <a:latin typeface="Consolas" panose="020B0609020204030204" pitchFamily="49" charset="0"/>
              </a:rPr>
              <a:t>&gt;</a:t>
            </a:r>
          </a:p>
          <a:p>
            <a:pPr marL="0" indent="0">
              <a:buNone/>
            </a:pPr>
            <a:r>
              <a:rPr lang="en-US" sz="2000" dirty="0">
                <a:solidFill>
                  <a:srgbClr val="002050"/>
                </a:solidFill>
                <a:latin typeface="Consolas" panose="020B0609020204030204" pitchFamily="49" charset="0"/>
              </a:rPr>
              <a:t>      &lt;legend&gt;Log in Form&lt;/legend&gt;</a:t>
            </a:r>
          </a:p>
          <a:p>
            <a:pPr marL="0" indent="0">
              <a:buNone/>
            </a:pPr>
            <a:r>
              <a:rPr lang="en-US" sz="2000" dirty="0">
                <a:solidFill>
                  <a:srgbClr val="002050"/>
                </a:solidFill>
                <a:latin typeface="Consolas" panose="020B0609020204030204" pitchFamily="49" charset="0"/>
              </a:rPr>
              <a:t>        &lt;</a:t>
            </a:r>
            <a:r>
              <a:rPr lang="en-US" sz="2000" dirty="0" err="1">
                <a:solidFill>
                  <a:srgbClr val="002050"/>
                </a:solidFill>
                <a:latin typeface="Consolas" panose="020B0609020204030204" pitchFamily="49" charset="0"/>
              </a:rPr>
              <a:t>ol</a:t>
            </a:r>
            <a:r>
              <a:rPr lang="en-US" sz="2000" dirty="0">
                <a:solidFill>
                  <a:srgbClr val="002050"/>
                </a:solidFill>
                <a:latin typeface="Consolas" panose="020B0609020204030204" pitchFamily="49" charset="0"/>
              </a:rPr>
              <a:t>&gt;</a:t>
            </a:r>
          </a:p>
          <a:p>
            <a:pPr marL="0" indent="0">
              <a:buNone/>
            </a:pPr>
            <a:r>
              <a:rPr lang="en-US" sz="2000" dirty="0">
                <a:solidFill>
                  <a:srgbClr val="002050"/>
                </a:solidFill>
                <a:latin typeface="Consolas" panose="020B0609020204030204" pitchFamily="49" charset="0"/>
              </a:rPr>
              <a:t>          &lt;li&gt;</a:t>
            </a:r>
          </a:p>
          <a:p>
            <a:pPr marL="0" indent="0">
              <a:buNone/>
            </a:pPr>
            <a:r>
              <a:rPr lang="en-US" sz="2000" dirty="0">
                <a:solidFill>
                  <a:srgbClr val="002050"/>
                </a:solidFill>
                <a:latin typeface="Consolas" panose="020B0609020204030204" pitchFamily="49" charset="0"/>
              </a:rPr>
              <a:t>            &lt;label for=“</a:t>
            </a:r>
            <a:r>
              <a:rPr lang="en-US" sz="2000" dirty="0" err="1">
                <a:solidFill>
                  <a:srgbClr val="002050"/>
                </a:solidFill>
                <a:latin typeface="Consolas" panose="020B0609020204030204" pitchFamily="49" charset="0"/>
              </a:rPr>
              <a:t>UserName</a:t>
            </a:r>
            <a:r>
              <a:rPr lang="en-US" sz="2000" dirty="0">
                <a:solidFill>
                  <a:srgbClr val="002050"/>
                </a:solidFill>
                <a:latin typeface="Consolas" panose="020B0609020204030204" pitchFamily="49" charset="0"/>
              </a:rPr>
              <a:t>”&gt;</a:t>
            </a:r>
          </a:p>
          <a:p>
            <a:pPr marL="0" indent="0">
              <a:buNone/>
            </a:pPr>
            <a:r>
              <a:rPr lang="en-US" sz="2000" dirty="0">
                <a:solidFill>
                  <a:srgbClr val="002050"/>
                </a:solidFill>
                <a:latin typeface="Consolas" panose="020B0609020204030204" pitchFamily="49" charset="0"/>
              </a:rPr>
              <a:t>            &lt;input for=“</a:t>
            </a:r>
            <a:r>
              <a:rPr lang="en-US" sz="2000" dirty="0" err="1">
                <a:solidFill>
                  <a:srgbClr val="002050"/>
                </a:solidFill>
                <a:latin typeface="Consolas" panose="020B0609020204030204" pitchFamily="49" charset="0"/>
              </a:rPr>
              <a:t>UserName</a:t>
            </a:r>
            <a:r>
              <a:rPr lang="en-US" sz="2000" dirty="0">
                <a:solidFill>
                  <a:srgbClr val="002050"/>
                </a:solidFill>
                <a:latin typeface="Consolas" panose="020B0609020204030204" pitchFamily="49" charset="0"/>
              </a:rPr>
              <a:t>”&gt;</a:t>
            </a:r>
          </a:p>
          <a:p>
            <a:pPr marL="0" indent="0">
              <a:buNone/>
            </a:pPr>
            <a:r>
              <a:rPr lang="en-US" sz="2000" dirty="0">
                <a:solidFill>
                  <a:srgbClr val="002050"/>
                </a:solidFill>
                <a:latin typeface="Consolas" panose="020B0609020204030204" pitchFamily="49" charset="0"/>
              </a:rPr>
              <a:t>            &lt;span validation-for="Name" style="</a:t>
            </a:r>
            <a:r>
              <a:rPr lang="en-US" sz="2000" dirty="0" err="1">
                <a:solidFill>
                  <a:srgbClr val="002050"/>
                </a:solidFill>
                <a:latin typeface="Consolas" panose="020B0609020204030204" pitchFamily="49" charset="0"/>
              </a:rPr>
              <a:t>color:blue</a:t>
            </a:r>
            <a:r>
              <a:rPr lang="en-US" sz="2000" dirty="0">
                <a:solidFill>
                  <a:srgbClr val="002050"/>
                </a:solidFill>
                <a:latin typeface="Consolas" panose="020B0609020204030204" pitchFamily="49" charset="0"/>
              </a:rPr>
              <a:t>" /&gt;</a:t>
            </a:r>
          </a:p>
          <a:p>
            <a:pPr marL="0" indent="0">
              <a:buNone/>
            </a:pPr>
            <a:r>
              <a:rPr lang="en-US" sz="2000" dirty="0">
                <a:solidFill>
                  <a:srgbClr val="002050"/>
                </a:solidFill>
                <a:latin typeface="Consolas" panose="020B0609020204030204" pitchFamily="49" charset="0"/>
              </a:rPr>
              <a:t>          &lt;/li&gt;</a:t>
            </a:r>
          </a:p>
        </p:txBody>
      </p:sp>
    </p:spTree>
    <p:extLst>
      <p:ext uri="{BB962C8B-B14F-4D97-AF65-F5344CB8AC3E}">
        <p14:creationId xmlns:p14="http://schemas.microsoft.com/office/powerpoint/2010/main" val="1599092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572845" y="1623675"/>
            <a:ext cx="11591218" cy="2015196"/>
          </a:xfrm>
          <a:prstGeom prst="rect">
            <a:avLst/>
          </a:prstGeom>
          <a:solidFill>
            <a:schemeClr val="bg2"/>
          </a:solidFill>
          <a:ln>
            <a:noFill/>
          </a:ln>
          <a:effectLst/>
        </p:spPr>
        <p:txBody>
          <a:bodyPr vert="horz" wrap="none" lIns="93260" tIns="46630" rIns="93260" bIns="46630" numCol="1" anchor="ctr" anchorCtr="0" compatLnSpc="1">
            <a:prstTxWarp prst="textNoShape">
              <a:avLst/>
            </a:prstTxWarp>
            <a:spAutoFit/>
          </a:bodyPr>
          <a:lstStyle/>
          <a:p>
            <a:pPr marL="0" marR="0" lvl="0" indent="0" defTabSz="932597" eaLnBrk="0" fontAlgn="base" latinLnBrk="0" hangingPunct="0">
              <a:lnSpc>
                <a:spcPct val="100000"/>
              </a:lnSpc>
              <a:spcBef>
                <a:spcPct val="0"/>
              </a:spcBef>
              <a:spcAft>
                <a:spcPct val="0"/>
              </a:spcAft>
              <a:buClrTx/>
              <a:buSzTx/>
              <a:buFontTx/>
              <a:buNone/>
              <a:tabLst/>
              <a:defRPr/>
            </a:pPr>
            <a:r>
              <a:rPr kumimoji="0" lang="en-US" altLang="en-US" sz="2448" b="0" i="0" u="none" strike="noStrike" kern="0" cap="none" spc="0" normalizeH="0" baseline="0" noProof="0" dirty="0">
                <a:ln>
                  <a:noFill/>
                </a:ln>
                <a:solidFill>
                  <a:srgbClr val="025599"/>
                </a:solidFill>
                <a:effectLst/>
                <a:uLnTx/>
                <a:uFillTx/>
                <a:latin typeface="Arial" panose="020B0604020202020204" pitchFamily="34" charset="0"/>
              </a:rPr>
              <a:t>public interface </a:t>
            </a:r>
            <a:r>
              <a:rPr kumimoji="0" lang="en-US" altLang="en-US" sz="2448" b="0" i="0" u="none" strike="noStrike" kern="0" cap="none" spc="0" normalizeH="0" baseline="0" noProof="0" dirty="0" err="1">
                <a:ln>
                  <a:noFill/>
                </a:ln>
                <a:solidFill>
                  <a:srgbClr val="025599"/>
                </a:solidFill>
                <a:effectLst/>
                <a:uLnTx/>
                <a:uFillTx/>
                <a:latin typeface="Arial" panose="020B0604020202020204" pitchFamily="34" charset="0"/>
              </a:rPr>
              <a:t>ITagHelper</a:t>
            </a:r>
            <a:endParaRPr kumimoji="0" lang="en-US" altLang="en-US" sz="2448" b="0" i="0" u="none" strike="noStrike" kern="0" cap="none" spc="0" normalizeH="0" baseline="0" noProof="0" dirty="0">
              <a:ln>
                <a:noFill/>
              </a:ln>
              <a:solidFill>
                <a:srgbClr val="025599"/>
              </a:solidFill>
              <a:effectLst/>
              <a:uLnTx/>
              <a:uFillTx/>
              <a:latin typeface="Arial" panose="020B0604020202020204" pitchFamily="34" charset="0"/>
            </a:endParaRPr>
          </a:p>
          <a:p>
            <a:pPr marL="0" marR="0" lvl="0" indent="0" defTabSz="932597" eaLnBrk="0" fontAlgn="base" latinLnBrk="0" hangingPunct="0">
              <a:lnSpc>
                <a:spcPct val="100000"/>
              </a:lnSpc>
              <a:spcBef>
                <a:spcPct val="0"/>
              </a:spcBef>
              <a:spcAft>
                <a:spcPct val="0"/>
              </a:spcAft>
              <a:buClrTx/>
              <a:buSzTx/>
              <a:buFontTx/>
              <a:buNone/>
              <a:tabLst/>
              <a:defRPr/>
            </a:pPr>
            <a:r>
              <a:rPr kumimoji="0" lang="en-US" altLang="en-US" sz="2448" b="0" i="0" u="none" strike="noStrike" kern="0" cap="none" spc="0" normalizeH="0" baseline="0" noProof="0" dirty="0">
                <a:ln>
                  <a:noFill/>
                </a:ln>
                <a:solidFill>
                  <a:srgbClr val="025599"/>
                </a:solidFill>
                <a:effectLst/>
                <a:uLnTx/>
                <a:uFillTx/>
                <a:latin typeface="Arial" panose="020B0604020202020204" pitchFamily="34" charset="0"/>
              </a:rPr>
              <a:t>{</a:t>
            </a:r>
          </a:p>
          <a:p>
            <a:pPr marL="0" marR="0" lvl="0" indent="0" defTabSz="932597" eaLnBrk="0" fontAlgn="base" latinLnBrk="0" hangingPunct="0">
              <a:lnSpc>
                <a:spcPct val="100000"/>
              </a:lnSpc>
              <a:spcBef>
                <a:spcPct val="0"/>
              </a:spcBef>
              <a:spcAft>
                <a:spcPct val="0"/>
              </a:spcAft>
              <a:buClrTx/>
              <a:buSzTx/>
              <a:buFontTx/>
              <a:buNone/>
              <a:tabLst/>
              <a:defRPr/>
            </a:pPr>
            <a:r>
              <a:rPr kumimoji="0" lang="en-US" altLang="en-US" sz="2448" b="0" i="0" u="none" strike="noStrike" kern="0" cap="none" spc="0" normalizeH="0" baseline="0" noProof="0" dirty="0">
                <a:ln>
                  <a:noFill/>
                </a:ln>
                <a:solidFill>
                  <a:srgbClr val="025599"/>
                </a:solidFill>
                <a:effectLst/>
                <a:uLnTx/>
                <a:uFillTx/>
                <a:latin typeface="Arial" panose="020B0604020202020204" pitchFamily="34" charset="0"/>
              </a:rPr>
              <a:t>	int Order { get; }</a:t>
            </a:r>
          </a:p>
          <a:p>
            <a:pPr marL="0" marR="0" lvl="0" indent="0" defTabSz="932597" eaLnBrk="0" fontAlgn="base" latinLnBrk="0" hangingPunct="0">
              <a:lnSpc>
                <a:spcPct val="100000"/>
              </a:lnSpc>
              <a:spcBef>
                <a:spcPct val="0"/>
              </a:spcBef>
              <a:spcAft>
                <a:spcPct val="0"/>
              </a:spcAft>
              <a:buClrTx/>
              <a:buSzTx/>
              <a:buFontTx/>
              <a:buNone/>
              <a:tabLst/>
              <a:defRPr/>
            </a:pPr>
            <a:r>
              <a:rPr kumimoji="0" lang="en-US" altLang="en-US" sz="2448" b="0" i="0" u="none" strike="noStrike" kern="0" cap="none" spc="0" normalizeH="0" baseline="0" noProof="0" dirty="0">
                <a:ln>
                  <a:noFill/>
                </a:ln>
                <a:solidFill>
                  <a:srgbClr val="025599"/>
                </a:solidFill>
                <a:effectLst/>
                <a:uLnTx/>
                <a:uFillTx/>
                <a:latin typeface="Arial" panose="020B0604020202020204" pitchFamily="34" charset="0"/>
              </a:rPr>
              <a:t>	Task </a:t>
            </a:r>
            <a:r>
              <a:rPr kumimoji="0" lang="en-US" altLang="en-US" sz="2448" b="0" i="0" u="none" strike="noStrike" kern="0" cap="none" spc="0" normalizeH="0" baseline="0" noProof="0" dirty="0" err="1">
                <a:ln>
                  <a:noFill/>
                </a:ln>
                <a:solidFill>
                  <a:srgbClr val="025599"/>
                </a:solidFill>
                <a:effectLst/>
                <a:uLnTx/>
                <a:uFillTx/>
                <a:latin typeface="Arial" panose="020B0604020202020204" pitchFamily="34" charset="0"/>
              </a:rPr>
              <a:t>ProcessAsync</a:t>
            </a:r>
            <a:r>
              <a:rPr kumimoji="0" lang="en-US" altLang="en-US" sz="2448" b="0" i="0" u="none" strike="noStrike" kern="0" cap="none" spc="0" normalizeH="0" baseline="0" noProof="0" dirty="0">
                <a:ln>
                  <a:noFill/>
                </a:ln>
                <a:solidFill>
                  <a:srgbClr val="025599"/>
                </a:solidFill>
                <a:effectLst/>
                <a:uLnTx/>
                <a:uFillTx/>
                <a:latin typeface="Arial" panose="020B0604020202020204" pitchFamily="34" charset="0"/>
              </a:rPr>
              <a:t>(</a:t>
            </a:r>
            <a:r>
              <a:rPr kumimoji="0" lang="en-US" altLang="en-US" sz="2448" b="0" i="0" u="none" strike="noStrike" kern="0" cap="none" spc="0" normalizeH="0" baseline="0" noProof="0" dirty="0" err="1">
                <a:ln>
                  <a:noFill/>
                </a:ln>
                <a:solidFill>
                  <a:srgbClr val="025599"/>
                </a:solidFill>
                <a:effectLst/>
                <a:uLnTx/>
                <a:uFillTx/>
                <a:latin typeface="Arial" panose="020B0604020202020204" pitchFamily="34" charset="0"/>
              </a:rPr>
              <a:t>TagHelperContext</a:t>
            </a:r>
            <a:r>
              <a:rPr kumimoji="0" lang="en-US" altLang="en-US" sz="2448" b="0" i="0" u="none" strike="noStrike" kern="0" cap="none" spc="0" normalizeH="0" baseline="0" noProof="0" dirty="0">
                <a:ln>
                  <a:noFill/>
                </a:ln>
                <a:solidFill>
                  <a:srgbClr val="025599"/>
                </a:solidFill>
                <a:effectLst/>
                <a:uLnTx/>
                <a:uFillTx/>
                <a:latin typeface="Arial" panose="020B0604020202020204" pitchFamily="34" charset="0"/>
              </a:rPr>
              <a:t> context, </a:t>
            </a:r>
            <a:r>
              <a:rPr kumimoji="0" lang="en-US" altLang="en-US" sz="2448" b="0" i="0" u="none" strike="noStrike" kern="0" cap="none" spc="0" normalizeH="0" baseline="0" noProof="0" dirty="0" err="1">
                <a:ln>
                  <a:noFill/>
                </a:ln>
                <a:solidFill>
                  <a:srgbClr val="025599"/>
                </a:solidFill>
                <a:effectLst/>
                <a:uLnTx/>
                <a:uFillTx/>
                <a:latin typeface="Arial" panose="020B0604020202020204" pitchFamily="34" charset="0"/>
              </a:rPr>
              <a:t>TagHelperOutput</a:t>
            </a:r>
            <a:r>
              <a:rPr kumimoji="0" lang="en-US" altLang="en-US" sz="2448" b="0" i="0" u="none" strike="noStrike" kern="0" cap="none" spc="0" normalizeH="0" baseline="0" noProof="0" dirty="0">
                <a:ln>
                  <a:noFill/>
                </a:ln>
                <a:solidFill>
                  <a:srgbClr val="025599"/>
                </a:solidFill>
                <a:effectLst/>
                <a:uLnTx/>
                <a:uFillTx/>
                <a:latin typeface="Arial" panose="020B0604020202020204" pitchFamily="34" charset="0"/>
              </a:rPr>
              <a:t> output);</a:t>
            </a:r>
          </a:p>
          <a:p>
            <a:pPr marL="0" marR="0" lvl="0" indent="0" defTabSz="932597" eaLnBrk="0" fontAlgn="base" latinLnBrk="0" hangingPunct="0">
              <a:lnSpc>
                <a:spcPct val="100000"/>
              </a:lnSpc>
              <a:spcBef>
                <a:spcPct val="0"/>
              </a:spcBef>
              <a:spcAft>
                <a:spcPct val="0"/>
              </a:spcAft>
              <a:buClrTx/>
              <a:buSzTx/>
              <a:buFontTx/>
              <a:buNone/>
              <a:tabLst/>
              <a:defRPr/>
            </a:pPr>
            <a:r>
              <a:rPr kumimoji="0" lang="en-US" altLang="en-US" sz="2448" b="0" i="0" u="none" strike="noStrike" kern="0" cap="none" spc="0" normalizeH="0" baseline="0" noProof="0" dirty="0">
                <a:ln>
                  <a:noFill/>
                </a:ln>
                <a:solidFill>
                  <a:srgbClr val="025599"/>
                </a:solidFill>
                <a:effectLst/>
                <a:uLnTx/>
                <a:uFillTx/>
                <a:latin typeface="Arial" panose="020B0604020202020204" pitchFamily="34" charset="0"/>
              </a:rPr>
              <a:t>}</a:t>
            </a:r>
          </a:p>
        </p:txBody>
      </p:sp>
      <p:sp>
        <p:nvSpPr>
          <p:cNvPr id="9" name="Title 3"/>
          <p:cNvSpPr>
            <a:spLocks noGrp="1"/>
          </p:cNvSpPr>
          <p:nvPr>
            <p:ph type="title"/>
          </p:nvPr>
        </p:nvSpPr>
        <p:spPr>
          <a:xfrm>
            <a:off x="572844" y="12205"/>
            <a:ext cx="11300393" cy="1351760"/>
          </a:xfrm>
        </p:spPr>
        <p:txBody>
          <a:bodyPr>
            <a:normAutofit/>
          </a:bodyPr>
          <a:lstStyle/>
          <a:p>
            <a:r>
              <a:rPr lang="en-US" sz="5999" dirty="0" err="1"/>
              <a:t>TagHelpers</a:t>
            </a:r>
            <a:r>
              <a:rPr lang="en-US" sz="5999" dirty="0"/>
              <a:t>: Create Your Own</a:t>
            </a:r>
          </a:p>
        </p:txBody>
      </p:sp>
      <p:sp>
        <p:nvSpPr>
          <p:cNvPr id="10" name="TextBox 9"/>
          <p:cNvSpPr txBox="1"/>
          <p:nvPr/>
        </p:nvSpPr>
        <p:spPr>
          <a:xfrm>
            <a:off x="444979" y="4885064"/>
            <a:ext cx="11423475" cy="862581"/>
          </a:xfrm>
          <a:prstGeom prst="rect">
            <a:avLst/>
          </a:prstGeom>
          <a:noFill/>
        </p:spPr>
        <p:txBody>
          <a:bodyPr wrap="none" rtlCol="0">
            <a:spAutoFit/>
          </a:bodyPr>
          <a:lstStyle/>
          <a:p>
            <a:pPr marL="0" marR="0" lvl="0" indent="0" defTabSz="932597" eaLnBrk="1" fontAlgn="auto" latinLnBrk="0" hangingPunct="1">
              <a:lnSpc>
                <a:spcPct val="100000"/>
              </a:lnSpc>
              <a:spcBef>
                <a:spcPts val="0"/>
              </a:spcBef>
              <a:spcAft>
                <a:spcPts val="0"/>
              </a:spcAft>
              <a:buClrTx/>
              <a:buSzTx/>
              <a:buFontTx/>
              <a:buNone/>
              <a:tabLst/>
              <a:defRPr/>
            </a:pPr>
            <a:r>
              <a:rPr kumimoji="0" lang="en-US" sz="2448" b="0" i="0" u="none" strike="noStrike" kern="0" cap="none" spc="0" normalizeH="0" baseline="0" noProof="0" dirty="0">
                <a:ln>
                  <a:noFill/>
                </a:ln>
                <a:solidFill>
                  <a:schemeClr val="bg1"/>
                </a:solidFill>
                <a:effectLst/>
                <a:uLnTx/>
                <a:uFillTx/>
              </a:rPr>
              <a:t>Examples: </a:t>
            </a:r>
            <a:br>
              <a:rPr kumimoji="0" lang="en-US" sz="2448" b="0" i="0" u="none" strike="noStrike" kern="0" cap="none" spc="0" normalizeH="0" baseline="0" noProof="0" dirty="0">
                <a:ln>
                  <a:noFill/>
                </a:ln>
                <a:solidFill>
                  <a:schemeClr val="bg1"/>
                </a:solidFill>
                <a:effectLst/>
                <a:uLnTx/>
                <a:uFillTx/>
              </a:rPr>
            </a:br>
            <a:r>
              <a:rPr kumimoji="0" lang="en-US" sz="2448" b="0" i="0" u="none" strike="noStrike" kern="0" cap="none" spc="0" normalizeH="0" baseline="0" noProof="0" dirty="0">
                <a:ln>
                  <a:noFill/>
                </a:ln>
                <a:solidFill>
                  <a:schemeClr val="bg1"/>
                </a:solidFill>
                <a:effectLst/>
                <a:uLnTx/>
                <a:uFillTx/>
                <a:hlinkClick r:id="rId3"/>
              </a:rPr>
              <a:t>https://github.com/aspnet/Mvc/tree/dev/src/Microsoft.AspNet.Mvc.TagHelpers</a:t>
            </a:r>
            <a:r>
              <a:rPr kumimoji="0" lang="en-US" sz="2448" b="0" i="0" u="none" strike="noStrike" kern="0" cap="none" spc="0" normalizeH="0" baseline="0" noProof="0" dirty="0">
                <a:ln>
                  <a:noFill/>
                </a:ln>
                <a:solidFill>
                  <a:schemeClr val="bg1"/>
                </a:solidFill>
                <a:effectLst/>
                <a:uLnTx/>
                <a:uFillTx/>
              </a:rPr>
              <a:t> </a:t>
            </a:r>
          </a:p>
        </p:txBody>
      </p:sp>
    </p:spTree>
    <p:extLst>
      <p:ext uri="{BB962C8B-B14F-4D97-AF65-F5344CB8AC3E}">
        <p14:creationId xmlns:p14="http://schemas.microsoft.com/office/powerpoint/2010/main" val="1060958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SPA Templates</a:t>
            </a:r>
          </a:p>
        </p:txBody>
      </p:sp>
      <p:pic>
        <p:nvPicPr>
          <p:cNvPr id="5" name="Picture 4" descr="New ASP.NET Core Web Application - SPA Templates">
            <a:extLst>
              <a:ext uri="{FF2B5EF4-FFF2-40B4-BE49-F238E27FC236}">
                <a16:creationId xmlns:a16="http://schemas.microsoft.com/office/drawing/2014/main" id="{0ECBD6BE-2A81-444A-8022-2FE3487C16A7}"/>
              </a:ext>
            </a:extLst>
          </p:cNvPr>
          <p:cNvPicPr>
            <a:picLocks noChangeAspect="1"/>
          </p:cNvPicPr>
          <p:nvPr/>
        </p:nvPicPr>
        <p:blipFill>
          <a:blip r:embed="rId3"/>
          <a:stretch>
            <a:fillRect/>
          </a:stretch>
        </p:blipFill>
        <p:spPr>
          <a:xfrm>
            <a:off x="2408209" y="1378835"/>
            <a:ext cx="7620056" cy="4953036"/>
          </a:xfrm>
          <a:prstGeom prst="rect">
            <a:avLst/>
          </a:prstGeom>
        </p:spPr>
      </p:pic>
    </p:spTree>
    <p:extLst>
      <p:ext uri="{BB962C8B-B14F-4D97-AF65-F5344CB8AC3E}">
        <p14:creationId xmlns:p14="http://schemas.microsoft.com/office/powerpoint/2010/main" val="3465805537"/>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SPA </a:t>
            </a:r>
            <a:r>
              <a:rPr lang="en-US"/>
              <a:t>Templates: Built </a:t>
            </a:r>
            <a:r>
              <a:rPr lang="en-US" dirty="0"/>
              <a:t>on </a:t>
            </a:r>
            <a:r>
              <a:rPr lang="en-US" dirty="0" err="1"/>
              <a:t>JavaScriptServices</a:t>
            </a:r>
            <a:endParaRPr lang="en-US" dirty="0"/>
          </a:p>
        </p:txBody>
      </p:sp>
      <p:sp>
        <p:nvSpPr>
          <p:cNvPr id="4" name="Content Placeholder 6"/>
          <p:cNvSpPr txBox="1">
            <a:spLocks/>
          </p:cNvSpPr>
          <p:nvPr/>
        </p:nvSpPr>
        <p:spPr>
          <a:xfrm>
            <a:off x="572843" y="1914362"/>
            <a:ext cx="11300393" cy="4299500"/>
          </a:xfrm>
          <a:prstGeom prst="rect">
            <a:avLst/>
          </a:prstGeom>
        </p:spPr>
        <p:txBody>
          <a:bodyPr vert="horz" lIns="93260" tIns="46630" rIns="93260" bIns="4663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672" dirty="0">
                <a:solidFill>
                  <a:schemeClr val="tx1">
                    <a:lumMod val="95000"/>
                  </a:schemeClr>
                </a:solidFill>
              </a:rPr>
              <a:t>Useful infrastructure for SPA’s on ASP.NET Core</a:t>
            </a:r>
          </a:p>
          <a:p>
            <a:r>
              <a:rPr lang="en-US" sz="3672" dirty="0">
                <a:solidFill>
                  <a:schemeClr val="tx1">
                    <a:lumMod val="95000"/>
                  </a:schemeClr>
                </a:solidFill>
              </a:rPr>
              <a:t>Hosts </a:t>
            </a:r>
            <a:r>
              <a:rPr lang="en-US" sz="3672" dirty="0" err="1">
                <a:solidFill>
                  <a:schemeClr val="tx1">
                    <a:lumMod val="95000"/>
                  </a:schemeClr>
                </a:solidFill>
              </a:rPr>
              <a:t>Webpack</a:t>
            </a:r>
            <a:r>
              <a:rPr lang="en-US" sz="3672" dirty="0">
                <a:solidFill>
                  <a:schemeClr val="tx1">
                    <a:lumMod val="95000"/>
                  </a:schemeClr>
                </a:solidFill>
              </a:rPr>
              <a:t> to compile and serve client-side code</a:t>
            </a:r>
          </a:p>
          <a:p>
            <a:r>
              <a:rPr lang="en-US" sz="3672" dirty="0">
                <a:solidFill>
                  <a:schemeClr val="tx1">
                    <a:lumMod val="95000"/>
                  </a:schemeClr>
                </a:solidFill>
              </a:rPr>
              <a:t>Advanced features like Hot Module Reloading and client / server side routing integration</a:t>
            </a:r>
          </a:p>
          <a:p>
            <a:r>
              <a:rPr lang="en-US" sz="3672" dirty="0">
                <a:solidFill>
                  <a:schemeClr val="tx1">
                    <a:lumMod val="95000"/>
                  </a:schemeClr>
                </a:solidFill>
              </a:rPr>
              <a:t>Can invoke arbitrary NPM packages from .NET code</a:t>
            </a:r>
          </a:p>
          <a:p>
            <a:endParaRPr lang="en-US" sz="3672" dirty="0">
              <a:solidFill>
                <a:schemeClr val="tx1">
                  <a:lumMod val="95000"/>
                </a:schemeClr>
              </a:solidFill>
            </a:endParaRPr>
          </a:p>
          <a:p>
            <a:pPr marL="0" indent="0">
              <a:buNone/>
            </a:pPr>
            <a:r>
              <a:rPr lang="en-US" sz="3672" u="sng" dirty="0">
                <a:solidFill>
                  <a:schemeClr val="tx1">
                    <a:lumMod val="95000"/>
                  </a:schemeClr>
                </a:solidFill>
              </a:rPr>
              <a:t>https://github.com/aspnet/JavaScriptServices </a:t>
            </a:r>
          </a:p>
        </p:txBody>
      </p:sp>
    </p:spTree>
    <p:extLst>
      <p:ext uri="{BB962C8B-B14F-4D97-AF65-F5344CB8AC3E}">
        <p14:creationId xmlns:p14="http://schemas.microsoft.com/office/powerpoint/2010/main" val="279267925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Lab</a:t>
            </a:r>
          </a:p>
        </p:txBody>
      </p:sp>
      <p:sp>
        <p:nvSpPr>
          <p:cNvPr id="4" name="Text Placeholder 3"/>
          <p:cNvSpPr>
            <a:spLocks noGrp="1"/>
          </p:cNvSpPr>
          <p:nvPr>
            <p:ph type="body" sz="quarter" idx="12"/>
          </p:nvPr>
        </p:nvSpPr>
        <p:spPr/>
        <p:txBody>
          <a:bodyPr/>
          <a:lstStyle/>
          <a:p>
            <a:r>
              <a:rPr lang="en-US" dirty="0"/>
              <a:t>Building an ASP.NET Core Site using CLI</a:t>
            </a:r>
          </a:p>
        </p:txBody>
      </p:sp>
    </p:spTree>
    <p:extLst>
      <p:ext uri="{BB962C8B-B14F-4D97-AF65-F5344CB8AC3E}">
        <p14:creationId xmlns:p14="http://schemas.microsoft.com/office/powerpoint/2010/main" val="5563179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Lab</a:t>
            </a:r>
          </a:p>
        </p:txBody>
      </p:sp>
      <p:sp>
        <p:nvSpPr>
          <p:cNvPr id="4" name="Text Placeholder 3"/>
          <p:cNvSpPr>
            <a:spLocks noGrp="1"/>
          </p:cNvSpPr>
          <p:nvPr>
            <p:ph type="body" sz="quarter" idx="12"/>
          </p:nvPr>
        </p:nvSpPr>
        <p:spPr/>
        <p:txBody>
          <a:bodyPr/>
          <a:lstStyle/>
          <a:p>
            <a:r>
              <a:rPr lang="en-US" dirty="0"/>
              <a:t>Razor Pages</a:t>
            </a:r>
          </a:p>
        </p:txBody>
      </p:sp>
    </p:spTree>
    <p:extLst>
      <p:ext uri="{BB962C8B-B14F-4D97-AF65-F5344CB8AC3E}">
        <p14:creationId xmlns:p14="http://schemas.microsoft.com/office/powerpoint/2010/main" val="12833414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Lab</a:t>
            </a:r>
          </a:p>
        </p:txBody>
      </p:sp>
      <p:sp>
        <p:nvSpPr>
          <p:cNvPr id="4" name="Text Placeholder 3"/>
          <p:cNvSpPr>
            <a:spLocks noGrp="1"/>
          </p:cNvSpPr>
          <p:nvPr>
            <p:ph type="body" sz="quarter" idx="12"/>
          </p:nvPr>
        </p:nvSpPr>
        <p:spPr/>
        <p:txBody>
          <a:bodyPr/>
          <a:lstStyle/>
          <a:p>
            <a:r>
              <a:rPr lang="en-US" dirty="0"/>
              <a:t>Tag Helpers</a:t>
            </a:r>
          </a:p>
        </p:txBody>
      </p:sp>
    </p:spTree>
    <p:extLst>
      <p:ext uri="{BB962C8B-B14F-4D97-AF65-F5344CB8AC3E}">
        <p14:creationId xmlns:p14="http://schemas.microsoft.com/office/powerpoint/2010/main" val="38604568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Lab</a:t>
            </a:r>
          </a:p>
        </p:txBody>
      </p:sp>
      <p:sp>
        <p:nvSpPr>
          <p:cNvPr id="4" name="Text Placeholder 3"/>
          <p:cNvSpPr>
            <a:spLocks noGrp="1"/>
          </p:cNvSpPr>
          <p:nvPr>
            <p:ph type="body" sz="quarter" idx="12"/>
          </p:nvPr>
        </p:nvSpPr>
        <p:spPr/>
        <p:txBody>
          <a:bodyPr/>
          <a:lstStyle/>
          <a:p>
            <a:r>
              <a:rPr lang="en-US" dirty="0"/>
              <a:t>SPA Template</a:t>
            </a:r>
          </a:p>
        </p:txBody>
      </p:sp>
    </p:spTree>
    <p:extLst>
      <p:ext uri="{BB962C8B-B14F-4D97-AF65-F5344CB8AC3E}">
        <p14:creationId xmlns:p14="http://schemas.microsoft.com/office/powerpoint/2010/main" val="256994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ASP.NET Core features</a:t>
            </a:r>
          </a:p>
        </p:txBody>
      </p:sp>
      <p:sp>
        <p:nvSpPr>
          <p:cNvPr id="3" name="Text Placeholder 2"/>
          <p:cNvSpPr>
            <a:spLocks noGrp="1"/>
          </p:cNvSpPr>
          <p:nvPr>
            <p:ph type="body" sz="quarter" idx="10"/>
          </p:nvPr>
        </p:nvSpPr>
        <p:spPr>
          <a:xfrm>
            <a:off x="274638" y="1212850"/>
            <a:ext cx="11887200" cy="5675400"/>
          </a:xfrm>
        </p:spPr>
        <p:txBody>
          <a:bodyPr/>
          <a:lstStyle/>
          <a:p>
            <a:r>
              <a:rPr lang="en-US" dirty="0"/>
              <a:t>Hosting</a:t>
            </a:r>
          </a:p>
          <a:p>
            <a:pPr lvl="1"/>
            <a:r>
              <a:rPr lang="en-US" dirty="0"/>
              <a:t>Kestrel, Startup</a:t>
            </a:r>
          </a:p>
          <a:p>
            <a:r>
              <a:rPr lang="en-US" dirty="0"/>
              <a:t>Middleware</a:t>
            </a:r>
          </a:p>
          <a:p>
            <a:pPr lvl="1"/>
            <a:r>
              <a:rPr lang="en-US" dirty="0"/>
              <a:t>Routing, authentication, static files, diagnostics, error handling, session, CORS, localization, custom</a:t>
            </a:r>
          </a:p>
          <a:p>
            <a:r>
              <a:rPr lang="en-US" dirty="0"/>
              <a:t>Dependency Injection</a:t>
            </a:r>
          </a:p>
          <a:p>
            <a:r>
              <a:rPr lang="en-US" dirty="0"/>
              <a:t>Configuration</a:t>
            </a:r>
          </a:p>
          <a:p>
            <a:r>
              <a:rPr lang="en-US" dirty="0"/>
              <a:t>Logging</a:t>
            </a:r>
          </a:p>
          <a:p>
            <a:r>
              <a:rPr lang="en-US" dirty="0"/>
              <a:t>Application frameworks</a:t>
            </a:r>
          </a:p>
          <a:p>
            <a:pPr lvl="1"/>
            <a:r>
              <a:rPr lang="en-US" dirty="0"/>
              <a:t>Razor Pages, MVC, Identity, </a:t>
            </a:r>
            <a:r>
              <a:rPr lang="en-US" dirty="0" err="1"/>
              <a:t>SignalR</a:t>
            </a:r>
            <a:endParaRPr lang="en-US" dirty="0"/>
          </a:p>
        </p:txBody>
      </p:sp>
    </p:spTree>
    <p:extLst>
      <p:ext uri="{BB962C8B-B14F-4D97-AF65-F5344CB8AC3E}">
        <p14:creationId xmlns:p14="http://schemas.microsoft.com/office/powerpoint/2010/main" val="191105302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Middleware</a:t>
            </a:r>
          </a:p>
        </p:txBody>
      </p:sp>
    </p:spTree>
    <p:extLst>
      <p:ext uri="{BB962C8B-B14F-4D97-AF65-F5344CB8AC3E}">
        <p14:creationId xmlns:p14="http://schemas.microsoft.com/office/powerpoint/2010/main" val="3250530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marL="0" marR="0" lvl="0" indent="0" algn="ctr" defTabSz="951028" eaLnBrk="1" fontAlgn="base" latinLnBrk="0" hangingPunct="1">
              <a:lnSpc>
                <a:spcPct val="100000"/>
              </a:lnSpc>
              <a:spcBef>
                <a:spcPct val="0"/>
              </a:spcBef>
              <a:spcAft>
                <a:spcPct val="0"/>
              </a:spcAft>
              <a:buClrTx/>
              <a:buSzTx/>
              <a:buFontTx/>
              <a:buNone/>
              <a:tabLst/>
              <a:defRPr/>
            </a:pPr>
            <a:endParaRPr kumimoji="0" lang="en-US" sz="204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ndParaRPr>
          </a:p>
        </p:txBody>
      </p:sp>
      <p:sp>
        <p:nvSpPr>
          <p:cNvPr id="2" name="Title 1"/>
          <p:cNvSpPr>
            <a:spLocks noGrp="1"/>
          </p:cNvSpPr>
          <p:nvPr>
            <p:ph type="title"/>
          </p:nvPr>
        </p:nvSpPr>
        <p:spPr>
          <a:xfrm>
            <a:off x="275481" y="374191"/>
            <a:ext cx="11887878" cy="917575"/>
          </a:xfrm>
        </p:spPr>
        <p:txBody>
          <a:bodyPr/>
          <a:lstStyle/>
          <a:p>
            <a:r>
              <a:rPr lang="en-US" dirty="0"/>
              <a:t>ASP.NET Core Middleware</a:t>
            </a:r>
          </a:p>
        </p:txBody>
      </p:sp>
      <p:grpSp>
        <p:nvGrpSpPr>
          <p:cNvPr id="10" name="Group 9"/>
          <p:cNvGrpSpPr/>
          <p:nvPr/>
        </p:nvGrpSpPr>
        <p:grpSpPr>
          <a:xfrm>
            <a:off x="6827837" y="1726397"/>
            <a:ext cx="4864865" cy="4844372"/>
            <a:chOff x="6827837" y="1726397"/>
            <a:chExt cx="4864865" cy="4844372"/>
          </a:xfrm>
        </p:grpSpPr>
        <p:pic>
          <p:nvPicPr>
            <p:cNvPr id="6" name="Picture 5"/>
            <p:cNvPicPr>
              <a:picLocks noChangeAspect="1"/>
            </p:cNvPicPr>
            <p:nvPr/>
          </p:nvPicPr>
          <p:blipFill rotWithShape="1">
            <a:blip r:embed="rId3"/>
            <a:srcRect t="11196"/>
            <a:stretch/>
          </p:blipFill>
          <p:spPr>
            <a:xfrm>
              <a:off x="6827837" y="2354261"/>
              <a:ext cx="4864865" cy="4216508"/>
            </a:xfrm>
            <a:prstGeom prst="rect">
              <a:avLst/>
            </a:prstGeom>
          </p:spPr>
        </p:pic>
        <p:sp>
          <p:nvSpPr>
            <p:cNvPr id="7" name="TextBox 6"/>
            <p:cNvSpPr txBox="1"/>
            <p:nvPr/>
          </p:nvSpPr>
          <p:spPr>
            <a:xfrm>
              <a:off x="7325316" y="1726397"/>
              <a:ext cx="3869906"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ASP.NET Core Middleware</a:t>
              </a:r>
            </a:p>
          </p:txBody>
        </p:sp>
      </p:grpSp>
      <p:grpSp>
        <p:nvGrpSpPr>
          <p:cNvPr id="8" name="Group 7"/>
          <p:cNvGrpSpPr/>
          <p:nvPr/>
        </p:nvGrpSpPr>
        <p:grpSpPr>
          <a:xfrm>
            <a:off x="150034" y="1726397"/>
            <a:ext cx="5571269" cy="4844371"/>
            <a:chOff x="150034" y="1726397"/>
            <a:chExt cx="5571269" cy="4844371"/>
          </a:xfrm>
        </p:grpSpPr>
        <p:pic>
          <p:nvPicPr>
            <p:cNvPr id="4" name="Picture 3"/>
            <p:cNvPicPr>
              <a:picLocks noChangeAspect="1"/>
            </p:cNvPicPr>
            <p:nvPr/>
          </p:nvPicPr>
          <p:blipFill rotWithShape="1">
            <a:blip r:embed="rId4"/>
            <a:srcRect t="11196"/>
            <a:stretch/>
          </p:blipFill>
          <p:spPr>
            <a:xfrm>
              <a:off x="503237" y="2354261"/>
              <a:ext cx="4864865" cy="4216507"/>
            </a:xfrm>
            <a:prstGeom prst="rect">
              <a:avLst/>
            </a:prstGeom>
          </p:spPr>
        </p:pic>
        <p:sp>
          <p:nvSpPr>
            <p:cNvPr id="9" name="TextBox 8"/>
            <p:cNvSpPr txBox="1"/>
            <p:nvPr/>
          </p:nvSpPr>
          <p:spPr>
            <a:xfrm>
              <a:off x="150034" y="1726397"/>
              <a:ext cx="5571269"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Traditional ASP.NET Application Model</a:t>
              </a:r>
            </a:p>
          </p:txBody>
        </p:sp>
      </p:grpSp>
    </p:spTree>
    <p:extLst>
      <p:ext uri="{BB962C8B-B14F-4D97-AF65-F5344CB8AC3E}">
        <p14:creationId xmlns:p14="http://schemas.microsoft.com/office/powerpoint/2010/main" val="41826644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marL="0" marR="0" lvl="0" indent="0" algn="ctr" defTabSz="951028" eaLnBrk="1" fontAlgn="base" latinLnBrk="0" hangingPunct="1">
              <a:lnSpc>
                <a:spcPct val="100000"/>
              </a:lnSpc>
              <a:spcBef>
                <a:spcPct val="0"/>
              </a:spcBef>
              <a:spcAft>
                <a:spcPct val="0"/>
              </a:spcAft>
              <a:buClrTx/>
              <a:buSzTx/>
              <a:buFontTx/>
              <a:buNone/>
              <a:tabLst/>
              <a:defRPr/>
            </a:pPr>
            <a:endParaRPr kumimoji="0" lang="en-US" sz="204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ndParaRPr>
          </a:p>
        </p:txBody>
      </p:sp>
      <p:sp>
        <p:nvSpPr>
          <p:cNvPr id="2" name="Title 1"/>
          <p:cNvSpPr>
            <a:spLocks noGrp="1"/>
          </p:cNvSpPr>
          <p:nvPr>
            <p:ph type="title"/>
          </p:nvPr>
        </p:nvSpPr>
        <p:spPr>
          <a:xfrm>
            <a:off x="275481" y="374191"/>
            <a:ext cx="11887878" cy="917575"/>
          </a:xfrm>
        </p:spPr>
        <p:txBody>
          <a:bodyPr/>
          <a:lstStyle/>
          <a:p>
            <a:r>
              <a:rPr lang="en-US" dirty="0"/>
              <a:t>ASP.NET Core Middleware</a:t>
            </a:r>
          </a:p>
        </p:txBody>
      </p:sp>
      <p:pic>
        <p:nvPicPr>
          <p:cNvPr id="3" name="Picture 2"/>
          <p:cNvPicPr>
            <a:picLocks noChangeAspect="1"/>
          </p:cNvPicPr>
          <p:nvPr/>
        </p:nvPicPr>
        <p:blipFill>
          <a:blip r:embed="rId3"/>
          <a:stretch>
            <a:fillRect/>
          </a:stretch>
        </p:blipFill>
        <p:spPr>
          <a:xfrm>
            <a:off x="2077914" y="1546543"/>
            <a:ext cx="8280646" cy="5299613"/>
          </a:xfrm>
          <a:prstGeom prst="rect">
            <a:avLst/>
          </a:prstGeom>
        </p:spPr>
      </p:pic>
    </p:spTree>
    <p:extLst>
      <p:ext uri="{BB962C8B-B14F-4D97-AF65-F5344CB8AC3E}">
        <p14:creationId xmlns:p14="http://schemas.microsoft.com/office/powerpoint/2010/main" val="13656122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274638" y="2125662"/>
            <a:ext cx="11887200" cy="1831975"/>
          </a:xfrm>
          <a:prstGeom prst="rect">
            <a:avLst/>
          </a:prstGeom>
          <a:noFill/>
        </p:spPr>
        <p:txBody>
          <a:bodyPr vert="horz" wrap="square" lIns="146304" tIns="91440" rIns="146304" bIns="91440" rtlCol="0" anchor="t" anchorCtr="0">
            <a:noAutofit/>
          </a:bodyPr>
          <a:lstStyle>
            <a:lvl1pPr algn="l" defTabSz="932742" rtl="0" eaLnBrk="1" latinLnBrk="0" hangingPunct="1">
              <a:lnSpc>
                <a:spcPct val="90000"/>
              </a:lnSpc>
              <a:spcBef>
                <a:spcPct val="0"/>
              </a:spcBef>
              <a:buNone/>
              <a:defRPr lang="en-US" sz="8800" b="0" kern="1200" cap="none" spc="-100" baseline="0" dirty="0">
                <a:ln w="3175">
                  <a:noFill/>
                </a:ln>
                <a:gradFill>
                  <a:gsLst>
                    <a:gs pos="75912">
                      <a:schemeClr val="tx1"/>
                    </a:gs>
                    <a:gs pos="34307">
                      <a:schemeClr val="tx1"/>
                    </a:gs>
                    <a:gs pos="43000">
                      <a:schemeClr val="tx1"/>
                    </a:gs>
                  </a:gsLst>
                  <a:lin ang="5400000" scaled="0"/>
                </a:gradFill>
                <a:effectLst/>
                <a:latin typeface="+mj-lt"/>
                <a:ea typeface="+mn-ea"/>
                <a:cs typeface="Segoe UI" pitchFamily="34" charset="0"/>
              </a:defRPr>
            </a:lvl1pPr>
          </a:lstStyle>
          <a:p>
            <a:pPr marL="0" marR="0" lvl="0" indent="0" algn="ctr" defTabSz="932742" rtl="0" eaLnBrk="1" fontAlgn="auto" latinLnBrk="0" hangingPunct="1">
              <a:lnSpc>
                <a:spcPct val="90000"/>
              </a:lnSpc>
              <a:spcBef>
                <a:spcPct val="0"/>
              </a:spcBef>
              <a:spcAft>
                <a:spcPts val="0"/>
              </a:spcAft>
              <a:buClrTx/>
              <a:buSzTx/>
              <a:buFontTx/>
              <a:buNone/>
              <a:tabLst/>
              <a:defRPr/>
            </a:pPr>
            <a:r>
              <a:rPr kumimoji="0" lang="en-US" sz="6600" b="0" i="0" u="none" strike="noStrike" kern="1200" cap="none" spc="-100" normalizeH="0" baseline="0" noProof="0" dirty="0">
                <a:ln w="3175">
                  <a:noFill/>
                </a:ln>
                <a:gradFill>
                  <a:gsLst>
                    <a:gs pos="75912">
                      <a:srgbClr val="FFFFFF"/>
                    </a:gs>
                    <a:gs pos="34307">
                      <a:srgbClr val="FFFFFF"/>
                    </a:gs>
                    <a:gs pos="43000">
                      <a:srgbClr val="FFFFFF"/>
                    </a:gs>
                  </a:gsLst>
                  <a:lin ang="5400000" scaled="0"/>
                </a:gradFill>
                <a:effectLst/>
                <a:uLnTx/>
                <a:uFillTx/>
                <a:latin typeface="Segoe UI Light"/>
                <a:ea typeface="+mn-ea"/>
                <a:cs typeface="Segoe UI" pitchFamily="34" charset="0"/>
              </a:rPr>
              <a:t>MVC + Web API + Web Pages =</a:t>
            </a:r>
            <a:br>
              <a:rPr kumimoji="0" lang="en-US" sz="6600" b="0" i="0" u="none" strike="noStrike" kern="1200" cap="none" spc="-100" normalizeH="0" baseline="0" noProof="0" dirty="0">
                <a:ln w="3175">
                  <a:noFill/>
                </a:ln>
                <a:gradFill>
                  <a:gsLst>
                    <a:gs pos="75912">
                      <a:srgbClr val="FFFFFF"/>
                    </a:gs>
                    <a:gs pos="34307">
                      <a:srgbClr val="FFFFFF"/>
                    </a:gs>
                    <a:gs pos="43000">
                      <a:srgbClr val="FFFFFF"/>
                    </a:gs>
                  </a:gsLst>
                  <a:lin ang="5400000" scaled="0"/>
                </a:gradFill>
                <a:effectLst/>
                <a:uLnTx/>
                <a:uFillTx/>
                <a:latin typeface="Segoe UI Light"/>
                <a:ea typeface="+mn-ea"/>
                <a:cs typeface="Segoe UI" pitchFamily="34" charset="0"/>
              </a:rPr>
            </a:br>
            <a:r>
              <a:rPr kumimoji="0" lang="en-US" sz="6600" b="0" i="0" u="none" strike="noStrike" kern="1200" cap="none" spc="-100" normalizeH="0" baseline="0" noProof="0" dirty="0">
                <a:ln w="3175">
                  <a:noFill/>
                </a:ln>
                <a:gradFill>
                  <a:gsLst>
                    <a:gs pos="75912">
                      <a:srgbClr val="FFFFFF"/>
                    </a:gs>
                    <a:gs pos="34307">
                      <a:srgbClr val="FFFFFF"/>
                    </a:gs>
                    <a:gs pos="43000">
                      <a:srgbClr val="FFFFFF"/>
                    </a:gs>
                  </a:gsLst>
                  <a:lin ang="5400000" scaled="0"/>
                </a:gradFill>
                <a:effectLst/>
                <a:uLnTx/>
                <a:uFillTx/>
                <a:latin typeface="Segoe UI Light"/>
                <a:ea typeface="+mn-ea"/>
                <a:cs typeface="Segoe UI" pitchFamily="34" charset="0"/>
              </a:rPr>
              <a:t> </a:t>
            </a:r>
            <a:br>
              <a:rPr kumimoji="0" lang="en-US" sz="6600" b="0" i="0" u="none" strike="noStrike" kern="1200" cap="none" spc="-100" normalizeH="0" baseline="0" noProof="0" dirty="0">
                <a:ln w="3175">
                  <a:noFill/>
                </a:ln>
                <a:gradFill>
                  <a:gsLst>
                    <a:gs pos="75912">
                      <a:srgbClr val="FFFFFF"/>
                    </a:gs>
                    <a:gs pos="34307">
                      <a:srgbClr val="FFFFFF"/>
                    </a:gs>
                    <a:gs pos="43000">
                      <a:srgbClr val="FFFFFF"/>
                    </a:gs>
                  </a:gsLst>
                  <a:lin ang="5400000" scaled="0"/>
                </a:gradFill>
                <a:effectLst/>
                <a:uLnTx/>
                <a:uFillTx/>
                <a:latin typeface="Segoe UI Light"/>
                <a:ea typeface="+mn-ea"/>
                <a:cs typeface="Segoe UI" pitchFamily="34" charset="0"/>
              </a:rPr>
            </a:br>
            <a:r>
              <a:rPr kumimoji="0" lang="en-US" sz="8800" b="0" i="0" u="none" strike="noStrike" kern="1200" cap="none" spc="-100" normalizeH="0" baseline="0" noProof="0" dirty="0">
                <a:ln w="3175">
                  <a:noFill/>
                </a:ln>
                <a:gradFill>
                  <a:gsLst>
                    <a:gs pos="75912">
                      <a:srgbClr val="FFFFFF"/>
                    </a:gs>
                    <a:gs pos="34307">
                      <a:srgbClr val="FFFFFF"/>
                    </a:gs>
                    <a:gs pos="43000">
                      <a:srgbClr val="FFFFFF"/>
                    </a:gs>
                  </a:gsLst>
                  <a:lin ang="5400000" scaled="0"/>
                </a:gradFill>
                <a:effectLst/>
                <a:uLnTx/>
                <a:uFillTx/>
                <a:latin typeface="Segoe UI Light"/>
                <a:ea typeface="+mn-ea"/>
                <a:cs typeface="Segoe UI" pitchFamily="34" charset="0"/>
              </a:rPr>
              <a:t>ASP.NET Core MVC</a:t>
            </a:r>
          </a:p>
        </p:txBody>
      </p:sp>
    </p:spTree>
    <p:extLst>
      <p:ext uri="{BB962C8B-B14F-4D97-AF65-F5344CB8AC3E}">
        <p14:creationId xmlns:p14="http://schemas.microsoft.com/office/powerpoint/2010/main" val="13817933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Previous ASP.NET frameworks - similar, but different</a:t>
            </a:r>
          </a:p>
        </p:txBody>
      </p:sp>
      <p:sp>
        <p:nvSpPr>
          <p:cNvPr id="20" name="Rectangle 19"/>
          <p:cNvSpPr/>
          <p:nvPr/>
        </p:nvSpPr>
        <p:spPr bwMode="auto">
          <a:xfrm>
            <a:off x="4663774" y="1759921"/>
            <a:ext cx="2377414" cy="4389072"/>
          </a:xfrm>
          <a:prstGeom prst="rect">
            <a:avLst/>
          </a:prstGeom>
          <a:solidFill>
            <a:srgbClr val="002050">
              <a:lumMod val="75000"/>
              <a:lumOff val="25000"/>
            </a:srgbClr>
          </a:solidFill>
          <a:ln w="10795" cap="flat" cmpd="sng" algn="ctr">
            <a:noFill/>
            <a:prstDash val="solid"/>
            <a:headEnd type="none" w="med" len="med"/>
            <a:tailEnd type="none" w="med" len="med"/>
          </a:ln>
          <a:effectLst/>
        </p:spPr>
        <p:txBody>
          <a:bodyPr vert="horz" wrap="square" lIns="0" tIns="46637" rIns="0" bIns="46637" numCol="1" rtlCol="0" anchor="t"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MVC</a:t>
            </a:r>
          </a:p>
        </p:txBody>
      </p:sp>
      <p:sp>
        <p:nvSpPr>
          <p:cNvPr id="21" name="Rectangle 20"/>
          <p:cNvSpPr/>
          <p:nvPr/>
        </p:nvSpPr>
        <p:spPr bwMode="auto">
          <a:xfrm>
            <a:off x="7224066" y="1759921"/>
            <a:ext cx="2377414" cy="4389072"/>
          </a:xfrm>
          <a:prstGeom prst="rect">
            <a:avLst/>
          </a:prstGeom>
          <a:solidFill>
            <a:srgbClr val="D83B01"/>
          </a:solidFill>
          <a:ln w="10795" cap="flat" cmpd="sng" algn="ctr">
            <a:noFill/>
            <a:prstDash val="solid"/>
            <a:headEnd type="none" w="med" len="med"/>
            <a:tailEnd type="none" w="med" len="med"/>
          </a:ln>
          <a:effectLst/>
        </p:spPr>
        <p:txBody>
          <a:bodyPr vert="horz" wrap="square" lIns="0" tIns="46637" rIns="0" bIns="46637" numCol="1" rtlCol="0" anchor="t"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Web API</a:t>
            </a:r>
          </a:p>
        </p:txBody>
      </p:sp>
      <p:sp>
        <p:nvSpPr>
          <p:cNvPr id="22" name="Rectangle 21"/>
          <p:cNvSpPr/>
          <p:nvPr/>
        </p:nvSpPr>
        <p:spPr bwMode="auto">
          <a:xfrm>
            <a:off x="2103482" y="1759921"/>
            <a:ext cx="2377414" cy="4389072"/>
          </a:xfrm>
          <a:prstGeom prst="rect">
            <a:avLst/>
          </a:prstGeom>
          <a:solidFill>
            <a:srgbClr val="BAD80A">
              <a:lumMod val="75000"/>
            </a:srgbClr>
          </a:solidFill>
          <a:ln w="10795" cap="flat" cmpd="sng" algn="ctr">
            <a:noFill/>
            <a:prstDash val="solid"/>
            <a:headEnd type="none" w="med" len="med"/>
            <a:tailEnd type="none" w="med" len="med"/>
          </a:ln>
          <a:effectLst/>
        </p:spPr>
        <p:txBody>
          <a:bodyPr vert="horz" wrap="square" lIns="0" tIns="46637" rIns="0" bIns="46637" numCol="1" rtlCol="0" anchor="t"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Web Pages</a:t>
            </a:r>
          </a:p>
        </p:txBody>
      </p:sp>
      <p:sp>
        <p:nvSpPr>
          <p:cNvPr id="23" name="Rectangle 22"/>
          <p:cNvSpPr/>
          <p:nvPr/>
        </p:nvSpPr>
        <p:spPr bwMode="auto">
          <a:xfrm>
            <a:off x="2286360" y="2308555"/>
            <a:ext cx="4571950" cy="457195"/>
          </a:xfrm>
          <a:prstGeom prst="rect">
            <a:avLst/>
          </a:prstGeom>
          <a:solidFill>
            <a:schemeClr val="bg1">
              <a:lumMod val="50000"/>
            </a:scheme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Razor</a:t>
            </a:r>
          </a:p>
        </p:txBody>
      </p:sp>
      <p:sp>
        <p:nvSpPr>
          <p:cNvPr id="24" name="Rectangle 23"/>
          <p:cNvSpPr/>
          <p:nvPr/>
        </p:nvSpPr>
        <p:spPr bwMode="auto">
          <a:xfrm>
            <a:off x="2290089" y="2855627"/>
            <a:ext cx="2007929" cy="457195"/>
          </a:xfrm>
          <a:prstGeom prst="rect">
            <a:avLst/>
          </a:prstGeom>
          <a:solidFill>
            <a:srgbClr val="BAD80A">
              <a:lumMod val="50000"/>
            </a:srgb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HTML Helpers</a:t>
            </a:r>
          </a:p>
        </p:txBody>
      </p:sp>
      <p:sp>
        <p:nvSpPr>
          <p:cNvPr id="25" name="Rectangle 24"/>
          <p:cNvSpPr/>
          <p:nvPr/>
        </p:nvSpPr>
        <p:spPr bwMode="auto">
          <a:xfrm>
            <a:off x="4850381" y="2855627"/>
            <a:ext cx="2007929" cy="457195"/>
          </a:xfrm>
          <a:prstGeom prst="rect">
            <a:avLst/>
          </a:prstGeom>
          <a:solidFill>
            <a:srgbClr val="00205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HTML Helpers</a:t>
            </a:r>
          </a:p>
        </p:txBody>
      </p:sp>
      <p:sp>
        <p:nvSpPr>
          <p:cNvPr id="26" name="Rectangle 25"/>
          <p:cNvSpPr/>
          <p:nvPr/>
        </p:nvSpPr>
        <p:spPr bwMode="auto">
          <a:xfrm>
            <a:off x="4848516" y="3402699"/>
            <a:ext cx="2007929" cy="457195"/>
          </a:xfrm>
          <a:prstGeom prst="rect">
            <a:avLst/>
          </a:prstGeom>
          <a:solidFill>
            <a:srgbClr val="00205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Controllers</a:t>
            </a:r>
          </a:p>
        </p:txBody>
      </p:sp>
      <p:sp>
        <p:nvSpPr>
          <p:cNvPr id="27" name="Rectangle 26"/>
          <p:cNvSpPr/>
          <p:nvPr/>
        </p:nvSpPr>
        <p:spPr bwMode="auto">
          <a:xfrm>
            <a:off x="7408808" y="3401359"/>
            <a:ext cx="2007929" cy="457195"/>
          </a:xfrm>
          <a:prstGeom prst="rect">
            <a:avLst/>
          </a:prstGeom>
          <a:solidFill>
            <a:srgbClr val="D83B01">
              <a:lumMod val="50000"/>
            </a:srgb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Controllers</a:t>
            </a:r>
          </a:p>
        </p:txBody>
      </p:sp>
      <p:sp>
        <p:nvSpPr>
          <p:cNvPr id="28" name="Rectangle 27"/>
          <p:cNvSpPr/>
          <p:nvPr/>
        </p:nvSpPr>
        <p:spPr bwMode="auto">
          <a:xfrm>
            <a:off x="4848516" y="3948431"/>
            <a:ext cx="2007929" cy="457195"/>
          </a:xfrm>
          <a:prstGeom prst="rect">
            <a:avLst/>
          </a:prstGeom>
          <a:solidFill>
            <a:srgbClr val="00205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Actions</a:t>
            </a:r>
          </a:p>
        </p:txBody>
      </p:sp>
      <p:sp>
        <p:nvSpPr>
          <p:cNvPr id="29" name="Rectangle 28"/>
          <p:cNvSpPr/>
          <p:nvPr/>
        </p:nvSpPr>
        <p:spPr bwMode="auto">
          <a:xfrm>
            <a:off x="7408808" y="3947091"/>
            <a:ext cx="2007929" cy="457195"/>
          </a:xfrm>
          <a:prstGeom prst="rect">
            <a:avLst/>
          </a:prstGeom>
          <a:solidFill>
            <a:srgbClr val="D83B01">
              <a:lumMod val="50000"/>
            </a:srgb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Actions</a:t>
            </a:r>
          </a:p>
        </p:txBody>
      </p:sp>
      <p:sp>
        <p:nvSpPr>
          <p:cNvPr id="30" name="Rectangle 29"/>
          <p:cNvSpPr/>
          <p:nvPr/>
        </p:nvSpPr>
        <p:spPr bwMode="auto">
          <a:xfrm>
            <a:off x="4848516" y="4497065"/>
            <a:ext cx="2007929" cy="457195"/>
          </a:xfrm>
          <a:prstGeom prst="rect">
            <a:avLst/>
          </a:prstGeom>
          <a:solidFill>
            <a:srgbClr val="00205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Filters</a:t>
            </a:r>
          </a:p>
        </p:txBody>
      </p:sp>
      <p:sp>
        <p:nvSpPr>
          <p:cNvPr id="31" name="Rectangle 30"/>
          <p:cNvSpPr/>
          <p:nvPr/>
        </p:nvSpPr>
        <p:spPr bwMode="auto">
          <a:xfrm>
            <a:off x="7408808" y="4495725"/>
            <a:ext cx="2007929" cy="457195"/>
          </a:xfrm>
          <a:prstGeom prst="rect">
            <a:avLst/>
          </a:prstGeom>
          <a:solidFill>
            <a:srgbClr val="D83B01">
              <a:lumMod val="50000"/>
            </a:srgb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Filters</a:t>
            </a:r>
          </a:p>
        </p:txBody>
      </p:sp>
      <p:sp>
        <p:nvSpPr>
          <p:cNvPr id="32" name="Rectangle 31"/>
          <p:cNvSpPr/>
          <p:nvPr/>
        </p:nvSpPr>
        <p:spPr bwMode="auto">
          <a:xfrm>
            <a:off x="4848516" y="5042797"/>
            <a:ext cx="2007929" cy="457195"/>
          </a:xfrm>
          <a:prstGeom prst="rect">
            <a:avLst/>
          </a:prstGeom>
          <a:solidFill>
            <a:srgbClr val="00205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Model binding</a:t>
            </a:r>
          </a:p>
        </p:txBody>
      </p:sp>
      <p:sp>
        <p:nvSpPr>
          <p:cNvPr id="33" name="Rectangle 32"/>
          <p:cNvSpPr/>
          <p:nvPr/>
        </p:nvSpPr>
        <p:spPr bwMode="auto">
          <a:xfrm>
            <a:off x="7408808" y="5041457"/>
            <a:ext cx="2007929" cy="457195"/>
          </a:xfrm>
          <a:prstGeom prst="rect">
            <a:avLst/>
          </a:prstGeom>
          <a:solidFill>
            <a:srgbClr val="D83B01">
              <a:lumMod val="50000"/>
            </a:srgb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Model binding</a:t>
            </a:r>
          </a:p>
        </p:txBody>
      </p:sp>
      <p:sp>
        <p:nvSpPr>
          <p:cNvPr id="34" name="Rectangle 33"/>
          <p:cNvSpPr/>
          <p:nvPr/>
        </p:nvSpPr>
        <p:spPr bwMode="auto">
          <a:xfrm>
            <a:off x="4848516" y="5587189"/>
            <a:ext cx="2007929" cy="457195"/>
          </a:xfrm>
          <a:prstGeom prst="rect">
            <a:avLst/>
          </a:prstGeom>
          <a:solidFill>
            <a:srgbClr val="00205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DI</a:t>
            </a:r>
          </a:p>
        </p:txBody>
      </p:sp>
      <p:sp>
        <p:nvSpPr>
          <p:cNvPr id="35" name="Rectangle 34"/>
          <p:cNvSpPr/>
          <p:nvPr/>
        </p:nvSpPr>
        <p:spPr bwMode="auto">
          <a:xfrm>
            <a:off x="7408808" y="5585849"/>
            <a:ext cx="2007929" cy="457195"/>
          </a:xfrm>
          <a:prstGeom prst="rect">
            <a:avLst/>
          </a:prstGeom>
          <a:solidFill>
            <a:srgbClr val="D83B01">
              <a:lumMod val="50000"/>
            </a:srgb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DI</a:t>
            </a:r>
          </a:p>
        </p:txBody>
      </p:sp>
    </p:spTree>
    <p:extLst>
      <p:ext uri="{BB962C8B-B14F-4D97-AF65-F5344CB8AC3E}">
        <p14:creationId xmlns:p14="http://schemas.microsoft.com/office/powerpoint/2010/main" val="13027834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rrow: Notched Right 3">
            <a:extLst>
              <a:ext uri="{FF2B5EF4-FFF2-40B4-BE49-F238E27FC236}">
                <a16:creationId xmlns:a16="http://schemas.microsoft.com/office/drawing/2014/main" id="{0D3DE9C4-CA2B-447D-B892-88D800257F1D}"/>
              </a:ext>
            </a:extLst>
          </p:cNvPr>
          <p:cNvSpPr/>
          <p:nvPr/>
        </p:nvSpPr>
        <p:spPr bwMode="auto">
          <a:xfrm>
            <a:off x="183263" y="2148418"/>
            <a:ext cx="11980940" cy="1005829"/>
          </a:xfrm>
          <a:prstGeom prst="notchedRightArrow">
            <a:avLst/>
          </a:prstGeom>
          <a:pattFill prst="wdDnDiag">
            <a:fgClr>
              <a:schemeClr val="accent1"/>
            </a:fgClr>
            <a:bgClr>
              <a:schemeClr val="bg1"/>
            </a:bgClr>
          </a:patt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5439">
                    <a:srgbClr val="F8F8F8"/>
                  </a:gs>
                  <a:gs pos="10000">
                    <a:srgbClr val="F8F8F8"/>
                  </a:gs>
                </a:gsLst>
                <a:lin ang="5400000" scaled="0"/>
              </a:gradFill>
              <a:effectLst/>
              <a:uLnTx/>
              <a:uFillTx/>
              <a:latin typeface="Segoe UI Semilight"/>
              <a:ea typeface="+mn-ea"/>
              <a:cs typeface="+mn-cs"/>
            </a:endParaRPr>
          </a:p>
        </p:txBody>
      </p:sp>
      <p:sp>
        <p:nvSpPr>
          <p:cNvPr id="13" name="Rectangle 12"/>
          <p:cNvSpPr/>
          <p:nvPr/>
        </p:nvSpPr>
        <p:spPr bwMode="auto">
          <a:xfrm>
            <a:off x="549019" y="2217116"/>
            <a:ext cx="3450852" cy="868434"/>
          </a:xfrm>
          <a:prstGeom prst="rect">
            <a:avLst/>
          </a:prstGeom>
          <a:solidFill>
            <a:schemeClr val="accent5">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28" tIns="146262" rIns="182828" bIns="146262" numCol="1" rtlCol="0" anchor="ctr" anchorCtr="0" compatLnSpc="1">
            <a:prstTxWarp prst="textNoShape">
              <a:avLst/>
            </a:prstTxWarp>
          </a:bodyPr>
          <a:lstStyle/>
          <a:p>
            <a:pPr marL="0" marR="0" lvl="0" indent="0" algn="l" defTabSz="932114"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505050"/>
                </a:solidFill>
                <a:effectLst/>
                <a:uLnTx/>
                <a:uFillTx/>
                <a:latin typeface="Segoe UI Semilight"/>
                <a:ea typeface="+mn-ea"/>
                <a:cs typeface="+mn-cs"/>
              </a:rPr>
              <a:t>ASP.NET 4.6</a:t>
            </a:r>
            <a:br>
              <a:rPr kumimoji="0" lang="en-US" sz="2000" b="0" i="0" u="none" strike="noStrike" kern="1200" cap="none" spc="0" normalizeH="0" baseline="0" noProof="0" dirty="0">
                <a:ln>
                  <a:noFill/>
                </a:ln>
                <a:solidFill>
                  <a:srgbClr val="505050"/>
                </a:solidFill>
                <a:effectLst/>
                <a:uLnTx/>
                <a:uFillTx/>
                <a:latin typeface="Segoe UI Semilight"/>
                <a:ea typeface="+mn-ea"/>
                <a:cs typeface="+mn-cs"/>
              </a:rPr>
            </a:br>
            <a:r>
              <a:rPr kumimoji="0" lang="en-US" sz="1400" b="0" i="0" u="none" strike="noStrike" kern="1200" cap="none" spc="0" normalizeH="0" baseline="0" noProof="0" dirty="0">
                <a:ln>
                  <a:noFill/>
                </a:ln>
                <a:solidFill>
                  <a:srgbClr val="505050"/>
                </a:solidFill>
                <a:effectLst/>
                <a:uLnTx/>
                <a:uFillTx/>
                <a:latin typeface="Segoe UI Semilight"/>
                <a:ea typeface="+mn-ea"/>
                <a:cs typeface="+mn-cs"/>
              </a:rPr>
              <a:t>(</a:t>
            </a:r>
            <a:r>
              <a:rPr kumimoji="0" lang="en-US" sz="1400" b="0" i="0" u="none" strike="noStrike" kern="1200" cap="none" spc="0" normalizeH="0" baseline="0" noProof="0" dirty="0" err="1">
                <a:ln>
                  <a:noFill/>
                </a:ln>
                <a:solidFill>
                  <a:srgbClr val="505050"/>
                </a:solidFill>
                <a:effectLst/>
                <a:uLnTx/>
                <a:uFillTx/>
                <a:latin typeface="Segoe UI Semilight"/>
                <a:ea typeface="+mn-ea"/>
                <a:cs typeface="+mn-cs"/>
              </a:rPr>
              <a:t>WebForms</a:t>
            </a:r>
            <a:r>
              <a:rPr kumimoji="0" lang="en-US" sz="1400" b="0" i="0" u="none" strike="noStrike" kern="1200" cap="none" spc="0" normalizeH="0" baseline="0" noProof="0" dirty="0">
                <a:ln>
                  <a:noFill/>
                </a:ln>
                <a:solidFill>
                  <a:srgbClr val="505050"/>
                </a:solidFill>
                <a:effectLst/>
                <a:uLnTx/>
                <a:uFillTx/>
                <a:latin typeface="Segoe UI Semilight"/>
                <a:ea typeface="+mn-ea"/>
                <a:cs typeface="+mn-cs"/>
              </a:rPr>
              <a:t>, MVC, Web API, Web Pages - present but separate)</a:t>
            </a:r>
            <a:endParaRPr kumimoji="0" lang="en-US" sz="16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9" name="Title 1"/>
          <p:cNvSpPr>
            <a:spLocks noGrp="1"/>
          </p:cNvSpPr>
          <p:nvPr>
            <p:ph type="title"/>
          </p:nvPr>
        </p:nvSpPr>
        <p:spPr/>
        <p:txBody>
          <a:bodyPr/>
          <a:lstStyle/>
          <a:p>
            <a:r>
              <a:rPr lang="en-US" dirty="0"/>
              <a:t>ASP.NET = A unified web stack </a:t>
            </a:r>
          </a:p>
        </p:txBody>
      </p:sp>
      <p:sp>
        <p:nvSpPr>
          <p:cNvPr id="8" name="Rectangle 7"/>
          <p:cNvSpPr/>
          <p:nvPr/>
        </p:nvSpPr>
        <p:spPr bwMode="auto">
          <a:xfrm>
            <a:off x="4115275" y="2217116"/>
            <a:ext cx="3474682" cy="868434"/>
          </a:xfrm>
          <a:prstGeom prst="rect">
            <a:avLst/>
          </a:prstGeom>
          <a:solidFill>
            <a:schemeClr val="accent5"/>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28" tIns="146262" rIns="182828" bIns="146262" numCol="1" rtlCol="0" anchor="ctr" anchorCtr="0" compatLnSpc="1">
            <a:prstTxWarp prst="textNoShape">
              <a:avLst/>
            </a:prstTxWarp>
          </a:bodyPr>
          <a:lstStyle/>
          <a:p>
            <a:pPr marL="0" marR="0" lvl="0" indent="0" algn="l" defTabSz="932114"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505050"/>
                </a:solidFill>
                <a:effectLst/>
                <a:uLnTx/>
                <a:uFillTx/>
                <a:latin typeface="Segoe UI Semilight"/>
                <a:ea typeface="+mn-ea"/>
                <a:cs typeface="+mn-cs"/>
              </a:rPr>
              <a:t>ASP.NET Core 1.0</a:t>
            </a:r>
            <a:br>
              <a:rPr kumimoji="0" lang="en-US" sz="2000" b="0" i="0" u="none" strike="noStrike" kern="1200" cap="none" spc="0" normalizeH="0" baseline="0" noProof="0" dirty="0">
                <a:ln>
                  <a:noFill/>
                </a:ln>
                <a:solidFill>
                  <a:srgbClr val="505050"/>
                </a:solidFill>
                <a:effectLst/>
                <a:uLnTx/>
                <a:uFillTx/>
                <a:latin typeface="Segoe UI Semilight"/>
                <a:ea typeface="+mn-ea"/>
                <a:cs typeface="+mn-cs"/>
              </a:rPr>
            </a:br>
            <a:r>
              <a:rPr kumimoji="0" lang="en-US" sz="2000" b="0" i="0" u="none" strike="noStrike" kern="1200" cap="none" spc="0" normalizeH="0" baseline="0" noProof="0" dirty="0">
                <a:ln>
                  <a:noFill/>
                </a:ln>
                <a:solidFill>
                  <a:srgbClr val="505050"/>
                </a:solidFill>
                <a:effectLst/>
                <a:uLnTx/>
                <a:uFillTx/>
                <a:latin typeface="Segoe UI Semilight"/>
                <a:ea typeface="+mn-ea"/>
                <a:cs typeface="+mn-cs"/>
              </a:rPr>
              <a:t>Web API + MVC</a:t>
            </a:r>
          </a:p>
        </p:txBody>
      </p:sp>
      <p:sp>
        <p:nvSpPr>
          <p:cNvPr id="10" name="Rectangle 9">
            <a:extLst>
              <a:ext uri="{FF2B5EF4-FFF2-40B4-BE49-F238E27FC236}">
                <a16:creationId xmlns:a16="http://schemas.microsoft.com/office/drawing/2014/main" id="{D3B1ECD4-FF1F-4FB7-A709-F4C6F2DC622F}"/>
              </a:ext>
            </a:extLst>
          </p:cNvPr>
          <p:cNvSpPr/>
          <p:nvPr/>
        </p:nvSpPr>
        <p:spPr bwMode="auto">
          <a:xfrm>
            <a:off x="7705362" y="2217116"/>
            <a:ext cx="3724898" cy="868434"/>
          </a:xfrm>
          <a:prstGeom prst="rect">
            <a:avLst/>
          </a:prstGeom>
          <a:solidFill>
            <a:schemeClr val="accent5">
              <a:lumMod val="75000"/>
            </a:schemeClr>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182828" tIns="146262" rIns="182828" bIns="146262" numCol="1" rtlCol="0" anchor="ctr" anchorCtr="0" compatLnSpc="1">
            <a:prstTxWarp prst="textNoShape">
              <a:avLst/>
            </a:prstTxWarp>
          </a:bodyPr>
          <a:lstStyle/>
          <a:p>
            <a:pPr marL="0" marR="0" lvl="0" indent="0" algn="l" defTabSz="932114"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Segoe UI Semilight"/>
                <a:ea typeface="+mn-ea"/>
                <a:cs typeface="+mn-cs"/>
              </a:rPr>
              <a:t>ASP.NET Core 2.0</a:t>
            </a:r>
            <a:br>
              <a:rPr kumimoji="0" lang="en-US" sz="2000" b="0" i="0" u="none" strike="noStrike" kern="1200" cap="none" spc="0" normalizeH="0" baseline="0" noProof="0" dirty="0">
                <a:ln>
                  <a:noFill/>
                </a:ln>
                <a:solidFill>
                  <a:srgbClr val="FFFFFF"/>
                </a:solidFill>
                <a:effectLst/>
                <a:uLnTx/>
                <a:uFillTx/>
                <a:latin typeface="Segoe UI Semilight"/>
                <a:ea typeface="+mn-ea"/>
                <a:cs typeface="+mn-cs"/>
              </a:rPr>
            </a:br>
            <a:r>
              <a:rPr kumimoji="0" lang="en-US" sz="1836" b="0" i="0" u="none" strike="noStrike" kern="1200" cap="none" spc="0" normalizeH="0" baseline="0" noProof="0" dirty="0">
                <a:ln>
                  <a:noFill/>
                </a:ln>
                <a:solidFill>
                  <a:srgbClr val="FFFFFF"/>
                </a:solidFill>
                <a:effectLst/>
                <a:uLnTx/>
                <a:uFillTx/>
                <a:latin typeface="Segoe UI Semilight"/>
                <a:ea typeface="+mn-ea"/>
                <a:cs typeface="+mn-cs"/>
              </a:rPr>
              <a:t>Web API + MVC + Razor Pages</a:t>
            </a:r>
            <a:endParaRPr kumimoji="0" lang="en-US" sz="2000" b="0" i="0" u="none" strike="noStrike" kern="1200" cap="none" spc="0" normalizeH="0" baseline="0" noProof="0" dirty="0">
              <a:ln>
                <a:noFill/>
              </a:ln>
              <a:solidFill>
                <a:srgbClr val="FFFFFF"/>
              </a:solidFill>
              <a:effectLst/>
              <a:uLnTx/>
              <a:uFillTx/>
              <a:latin typeface="Segoe UI Semilight"/>
              <a:ea typeface="+mn-ea"/>
              <a:cs typeface="+mn-cs"/>
            </a:endParaRPr>
          </a:p>
        </p:txBody>
      </p:sp>
      <p:sp>
        <p:nvSpPr>
          <p:cNvPr id="22" name="Rectangle 21">
            <a:extLst>
              <a:ext uri="{FF2B5EF4-FFF2-40B4-BE49-F238E27FC236}">
                <a16:creationId xmlns:a16="http://schemas.microsoft.com/office/drawing/2014/main" id="{D809B98C-DAE2-482C-87E5-97639177DA65}"/>
              </a:ext>
            </a:extLst>
          </p:cNvPr>
          <p:cNvSpPr/>
          <p:nvPr/>
        </p:nvSpPr>
        <p:spPr bwMode="auto">
          <a:xfrm>
            <a:off x="2377800" y="3131506"/>
            <a:ext cx="1622072" cy="307605"/>
          </a:xfrm>
          <a:prstGeom prst="rect">
            <a:avLst/>
          </a:prstGeom>
          <a:solidFill>
            <a:schemeClr val="accent5">
              <a:lumMod val="20000"/>
              <a:lumOff val="80000"/>
            </a:schemeClr>
          </a:solidFill>
          <a:ln>
            <a:solidFill>
              <a:schemeClr val="accent5">
                <a:lumMod val="60000"/>
                <a:lumOff val="40000"/>
              </a:schemeClr>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28" tIns="146262" rIns="182828" bIns="146262" numCol="1" rtlCol="0" anchor="ctr" anchorCtr="0" compatLnSpc="1">
            <a:prstTxWarp prst="textNoShape">
              <a:avLst/>
            </a:prstTxWarp>
          </a:bodyPr>
          <a:lstStyle/>
          <a:p>
            <a:pPr marL="0" marR="0" lvl="0" indent="0" algn="l" defTabSz="932114"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505050"/>
                </a:solidFill>
                <a:effectLst/>
                <a:uLnTx/>
                <a:uFillTx/>
                <a:latin typeface="Segoe UI Semilight"/>
                <a:ea typeface="+mn-ea"/>
                <a:cs typeface="+mn-cs"/>
              </a:rPr>
              <a:t>MVC</a:t>
            </a:r>
          </a:p>
        </p:txBody>
      </p:sp>
      <p:sp>
        <p:nvSpPr>
          <p:cNvPr id="23" name="Rectangle 22">
            <a:extLst>
              <a:ext uri="{FF2B5EF4-FFF2-40B4-BE49-F238E27FC236}">
                <a16:creationId xmlns:a16="http://schemas.microsoft.com/office/drawing/2014/main" id="{2F8A5806-ABD6-480C-B94A-AEBD84D69F76}"/>
              </a:ext>
            </a:extLst>
          </p:cNvPr>
          <p:cNvSpPr/>
          <p:nvPr/>
        </p:nvSpPr>
        <p:spPr bwMode="auto">
          <a:xfrm>
            <a:off x="2194921" y="3507808"/>
            <a:ext cx="1804950" cy="307605"/>
          </a:xfrm>
          <a:prstGeom prst="rect">
            <a:avLst/>
          </a:prstGeom>
          <a:solidFill>
            <a:schemeClr val="accent5">
              <a:lumMod val="20000"/>
              <a:lumOff val="80000"/>
            </a:schemeClr>
          </a:solidFill>
          <a:ln>
            <a:solidFill>
              <a:schemeClr val="accent5">
                <a:lumMod val="60000"/>
                <a:lumOff val="40000"/>
              </a:schemeClr>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28" tIns="146262" rIns="182828" bIns="146262" numCol="1" rtlCol="0" anchor="ctr" anchorCtr="0" compatLnSpc="1">
            <a:prstTxWarp prst="textNoShape">
              <a:avLst/>
            </a:prstTxWarp>
          </a:bodyPr>
          <a:lstStyle/>
          <a:p>
            <a:pPr marL="0" marR="0" lvl="0" indent="0" algn="l" defTabSz="932114"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505050"/>
                </a:solidFill>
                <a:effectLst/>
                <a:uLnTx/>
                <a:uFillTx/>
                <a:latin typeface="Segoe UI Semilight"/>
                <a:ea typeface="+mn-ea"/>
                <a:cs typeface="+mn-cs"/>
              </a:rPr>
              <a:t>Web API</a:t>
            </a:r>
          </a:p>
        </p:txBody>
      </p:sp>
      <p:sp>
        <p:nvSpPr>
          <p:cNvPr id="24" name="Rectangle 23">
            <a:extLst>
              <a:ext uri="{FF2B5EF4-FFF2-40B4-BE49-F238E27FC236}">
                <a16:creationId xmlns:a16="http://schemas.microsoft.com/office/drawing/2014/main" id="{4C6C9C24-DB5C-4C56-8144-2B1E14720116}"/>
              </a:ext>
            </a:extLst>
          </p:cNvPr>
          <p:cNvSpPr/>
          <p:nvPr/>
        </p:nvSpPr>
        <p:spPr bwMode="auto">
          <a:xfrm>
            <a:off x="549019" y="3507808"/>
            <a:ext cx="1554464" cy="307605"/>
          </a:xfrm>
          <a:prstGeom prst="rect">
            <a:avLst/>
          </a:prstGeom>
          <a:solidFill>
            <a:schemeClr val="accent5">
              <a:lumMod val="20000"/>
              <a:lumOff val="80000"/>
            </a:schemeClr>
          </a:solidFill>
          <a:ln>
            <a:solidFill>
              <a:schemeClr val="accent5">
                <a:lumMod val="60000"/>
                <a:lumOff val="40000"/>
              </a:schemeClr>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28" tIns="146262" rIns="182828" bIns="146262" numCol="1" rtlCol="0" anchor="ctr" anchorCtr="0" compatLnSpc="1">
            <a:prstTxWarp prst="textNoShape">
              <a:avLst/>
            </a:prstTxWarp>
          </a:bodyPr>
          <a:lstStyle/>
          <a:p>
            <a:pPr marL="0" marR="0" lvl="0" indent="0" algn="l" defTabSz="932114"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505050"/>
                </a:solidFill>
                <a:effectLst/>
                <a:uLnTx/>
                <a:uFillTx/>
                <a:latin typeface="Segoe UI Semilight"/>
                <a:ea typeface="+mn-ea"/>
                <a:cs typeface="+mn-cs"/>
              </a:rPr>
              <a:t>Web Pages</a:t>
            </a:r>
          </a:p>
        </p:txBody>
      </p:sp>
      <p:sp>
        <p:nvSpPr>
          <p:cNvPr id="25" name="Rectangle 24">
            <a:extLst>
              <a:ext uri="{FF2B5EF4-FFF2-40B4-BE49-F238E27FC236}">
                <a16:creationId xmlns:a16="http://schemas.microsoft.com/office/drawing/2014/main" id="{14673ABF-65C7-4855-A4D2-F277BF5900F0}"/>
              </a:ext>
            </a:extLst>
          </p:cNvPr>
          <p:cNvSpPr/>
          <p:nvPr/>
        </p:nvSpPr>
        <p:spPr bwMode="auto">
          <a:xfrm>
            <a:off x="549020" y="3131506"/>
            <a:ext cx="1737340" cy="307605"/>
          </a:xfrm>
          <a:prstGeom prst="rect">
            <a:avLst/>
          </a:prstGeom>
          <a:solidFill>
            <a:schemeClr val="accent5">
              <a:lumMod val="20000"/>
              <a:lumOff val="80000"/>
            </a:schemeClr>
          </a:solidFill>
          <a:ln>
            <a:solidFill>
              <a:schemeClr val="accent5">
                <a:lumMod val="60000"/>
                <a:lumOff val="40000"/>
              </a:schemeClr>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28" tIns="146262" rIns="182828" bIns="146262" numCol="1" rtlCol="0" anchor="ctr" anchorCtr="0" compatLnSpc="1">
            <a:prstTxWarp prst="textNoShape">
              <a:avLst/>
            </a:prstTxWarp>
          </a:bodyPr>
          <a:lstStyle/>
          <a:p>
            <a:pPr marL="0" marR="0" lvl="0" indent="0" algn="l" defTabSz="932114"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505050"/>
                </a:solidFill>
                <a:effectLst/>
                <a:uLnTx/>
                <a:uFillTx/>
                <a:latin typeface="Segoe UI Semilight"/>
                <a:ea typeface="+mn-ea"/>
                <a:cs typeface="+mn-cs"/>
              </a:rPr>
              <a:t>Web Forms</a:t>
            </a:r>
          </a:p>
        </p:txBody>
      </p:sp>
    </p:spTree>
    <p:extLst>
      <p:ext uri="{BB962C8B-B14F-4D97-AF65-F5344CB8AC3E}">
        <p14:creationId xmlns:p14="http://schemas.microsoft.com/office/powerpoint/2010/main" val="3248628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allAtOnce" animBg="1"/>
      <p:bldP spid="10" grpId="0" animBg="1"/>
    </p:bldLst>
  </p:timing>
</p:sld>
</file>

<file path=ppt/theme/theme1.xml><?xml version="1.0" encoding="utf-8"?>
<a:theme xmlns:a="http://schemas.openxmlformats.org/drawingml/2006/main" name="5-50111_Build 2017_LIGHT GRAY TEMPLATE">
  <a:themeElements>
    <a:clrScheme name="Build 2017 Colors">
      <a:dk1>
        <a:srgbClr val="505050"/>
      </a:dk1>
      <a:lt1>
        <a:srgbClr val="FFFFFF"/>
      </a:lt1>
      <a:dk2>
        <a:srgbClr val="0078D7"/>
      </a:dk2>
      <a:lt2>
        <a:srgbClr val="EAEAEA"/>
      </a:lt2>
      <a:accent1>
        <a:srgbClr val="0078D7"/>
      </a:accent1>
      <a:accent2>
        <a:srgbClr val="00BCF2"/>
      </a:accent2>
      <a:accent3>
        <a:srgbClr val="505050"/>
      </a:accent3>
      <a:accent4>
        <a:srgbClr val="002050"/>
      </a:accent4>
      <a:accent5>
        <a:srgbClr val="FFB900"/>
      </a:accent5>
      <a:accent6>
        <a:srgbClr val="D2D2D2"/>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2017_Template.potx" id="{5417D3E2-C3A5-48BF-8802-FB8B38AE9E9C}" vid="{3B9D3600-BA2F-499E-9B74-B0493B08579C}"/>
    </a:ext>
  </a:extLst>
</a:theme>
</file>

<file path=ppt/theme/theme2.xml><?xml version="1.0" encoding="utf-8"?>
<a:theme xmlns:a="http://schemas.openxmlformats.org/drawingml/2006/main" name="5-50111_Build 2017_DARK GRAY TEMPLATE">
  <a:themeElements>
    <a:clrScheme name="Build 2017 Colors (Dark Gray)">
      <a:dk1>
        <a:srgbClr val="505050"/>
      </a:dk1>
      <a:lt1>
        <a:srgbClr val="FFFFFF"/>
      </a:lt1>
      <a:dk2>
        <a:srgbClr val="0078D7"/>
      </a:dk2>
      <a:lt2>
        <a:srgbClr val="EAEAEA"/>
      </a:lt2>
      <a:accent1>
        <a:srgbClr val="0078D7"/>
      </a:accent1>
      <a:accent2>
        <a:srgbClr val="00BCF2"/>
      </a:accent2>
      <a:accent3>
        <a:srgbClr val="EAEAEA"/>
      </a:accent3>
      <a:accent4>
        <a:srgbClr val="002050"/>
      </a:accent4>
      <a:accent5>
        <a:srgbClr val="FFB900"/>
      </a:accent5>
      <a:accent6>
        <a:srgbClr val="737373"/>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2017_Template.potx" id="{5417D3E2-C3A5-48BF-8802-FB8B38AE9E9C}" vid="{D138E69B-724A-4446-A2DA-FF3B08B1663E}"/>
    </a:ext>
  </a:extLst>
</a:theme>
</file>

<file path=ppt/theme/theme3.xml><?xml version="1.0" encoding="utf-8"?>
<a:theme xmlns:a="http://schemas.openxmlformats.org/drawingml/2006/main" name="2_Azure Medium">
  <a:themeElements>
    <a:clrScheme name="Custom 2">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FFFFFF"/>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C8AF336095DB84A94AB1A4B939C0475" ma:contentTypeVersion="4" ma:contentTypeDescription="Create a new document." ma:contentTypeScope="" ma:versionID="6f8327450122d2e4aedd139501eaa58b">
  <xsd:schema xmlns:xsd="http://www.w3.org/2001/XMLSchema" xmlns:xs="http://www.w3.org/2001/XMLSchema" xmlns:p="http://schemas.microsoft.com/office/2006/metadata/properties" xmlns:ns2="29eeffc7-3a1a-4f16-995c-1b7b58342919" targetNamespace="http://schemas.microsoft.com/office/2006/metadata/properties" ma:root="true" ma:fieldsID="7d6c3be25c216b690a82d24b3f2244b5" ns2:_="">
    <xsd:import namespace="29eeffc7-3a1a-4f16-995c-1b7b58342919"/>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9eeffc7-3a1a-4f16-995c-1b7b58342919"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purl.org/dc/terms/"/>
    <ds:schemaRef ds:uri="29eeffc7-3a1a-4f16-995c-1b7b58342919"/>
    <ds:schemaRef ds:uri="http://schemas.microsoft.com/office/infopath/2007/PartnerControls"/>
    <ds:schemaRef ds:uri="http://purl.org/dc/elements/1.1/"/>
    <ds:schemaRef ds:uri="http://schemas.microsoft.com/office/2006/documentManagement/types"/>
    <ds:schemaRef ds:uri="http://schemas.microsoft.com/office/2006/metadata/propertie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4C47C6CA-B255-4F53-A8A9-1A4E6D0653D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9eeffc7-3a1a-4f16-995c-1b7b5834291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28546</TotalTime>
  <Words>1551</Words>
  <Application>Microsoft Macintosh PowerPoint</Application>
  <PresentationFormat>Custom</PresentationFormat>
  <Paragraphs>270</Paragraphs>
  <Slides>27</Slides>
  <Notes>27</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27</vt:i4>
      </vt:variant>
    </vt:vector>
  </HeadingPairs>
  <TitlesOfParts>
    <vt:vector size="38" baseType="lpstr">
      <vt:lpstr>Arial</vt:lpstr>
      <vt:lpstr>Calibri</vt:lpstr>
      <vt:lpstr>Consolas</vt:lpstr>
      <vt:lpstr>Segoe UI</vt:lpstr>
      <vt:lpstr>Segoe UI Light</vt:lpstr>
      <vt:lpstr>Segoe UI Semibold</vt:lpstr>
      <vt:lpstr>Segoe UI Semilight</vt:lpstr>
      <vt:lpstr>Wingdings</vt:lpstr>
      <vt:lpstr>5-50111_Build 2017_LIGHT GRAY TEMPLATE</vt:lpstr>
      <vt:lpstr>5-50111_Build 2017_DARK GRAY TEMPLATE</vt:lpstr>
      <vt:lpstr>2_Azure Medium</vt:lpstr>
      <vt:lpstr>ASP.NET Core</vt:lpstr>
      <vt:lpstr>ASP.NET Core in a Nutshell</vt:lpstr>
      <vt:lpstr>ASP.NET Core features</vt:lpstr>
      <vt:lpstr>Middleware</vt:lpstr>
      <vt:lpstr>ASP.NET Core Middleware</vt:lpstr>
      <vt:lpstr>ASP.NET Core Middleware</vt:lpstr>
      <vt:lpstr>PowerPoint Presentation</vt:lpstr>
      <vt:lpstr>Previous ASP.NET frameworks - similar, but different</vt:lpstr>
      <vt:lpstr>ASP.NET = A unified web stack </vt:lpstr>
      <vt:lpstr>ASP.NET = A unified web stack </vt:lpstr>
      <vt:lpstr>Razor Pages</vt:lpstr>
      <vt:lpstr>Razor Pages</vt:lpstr>
      <vt:lpstr>PowerPoint Presentation</vt:lpstr>
      <vt:lpstr>MVC</vt:lpstr>
      <vt:lpstr>What’s (pretty much) the same</vt:lpstr>
      <vt:lpstr>What’s Changed</vt:lpstr>
      <vt:lpstr>What’s new</vt:lpstr>
      <vt:lpstr>TagHelpers</vt:lpstr>
      <vt:lpstr>TagHelpers</vt:lpstr>
      <vt:lpstr>TagHelpers</vt:lpstr>
      <vt:lpstr>TagHelpers: Create Your Own</vt:lpstr>
      <vt:lpstr>SPA Templates</vt:lpstr>
      <vt:lpstr>SPA Templates: Built on JavaScriptServices</vt:lpstr>
      <vt:lpstr>Lab</vt:lpstr>
      <vt:lpstr>Lab</vt:lpstr>
      <vt:lpstr>Lab</vt:lpstr>
      <vt:lpstr>Lab</vt:lpstr>
    </vt:vector>
  </TitlesOfParts>
  <Manager/>
  <Company>Microsoft Corporation</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&lt;Presentation title here&gt;</dc:title>
  <dc:subject>&lt;Speech title here&gt;</dc:subject>
  <dc:creator>&lt;Speaker name here&gt;</dc:creator>
  <cp:keywords>Microsoft Ignite 2016</cp:keywords>
  <dc:description>Template: Mitchell Derrey, Silverfox Productions_x000d_
Formatting: _x000d_
Audience Type:</dc:description>
  <cp:lastModifiedBy>Shayne Boyer</cp:lastModifiedBy>
  <cp:revision>650</cp:revision>
  <dcterms:created xsi:type="dcterms:W3CDTF">2014-06-10T19:28:25Z</dcterms:created>
  <dcterms:modified xsi:type="dcterms:W3CDTF">2018-07-03T18:34:03Z</dcterms:modified>
  <cp:category>Microsoft Ignite 2016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0x0101004C8AF336095DB84A94AB1A4B939C0475</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177;#Georgia World Congress Center|ea0ece34-59a6-4d43-8d9e-d0f9e2a2f1ce</vt:lpwstr>
  </property>
  <property fmtid="{D5CDD505-2E9C-101B-9397-08002B2CF9AE}" pid="7" name="Track">
    <vt:lpwstr/>
  </property>
  <property fmtid="{D5CDD505-2E9C-101B-9397-08002B2CF9AE}" pid="8" name="Event Location">
    <vt:lpwstr>176;#Atlanta|01fb9831-5840-48a0-a576-3e48f42baa53</vt:lpwstr>
  </property>
  <property fmtid="{D5CDD505-2E9C-101B-9397-08002B2CF9AE}" pid="9" name="Campaign">
    <vt:lpwstr/>
  </property>
  <property fmtid="{D5CDD505-2E9C-101B-9397-08002B2CF9AE}" pid="10" name="IsMyDocuments">
    <vt:bool>true</vt:bool>
  </property>
  <property fmtid="{D5CDD505-2E9C-101B-9397-08002B2CF9AE}" pid="11" name="TaxKeyword">
    <vt:lpwstr>174;#Microsoft Ignite 2016|e2f6a88c-86f9-4b25-a2af-b5c3afa8c82a</vt:lpwstr>
  </property>
  <property fmtid="{D5CDD505-2E9C-101B-9397-08002B2CF9AE}" pid="12" name="Audience1">
    <vt:lpwstr/>
  </property>
  <property fmtid="{D5CDD505-2E9C-101B-9397-08002B2CF9AE}" pid="13" name="Event Name">
    <vt:lpwstr>175;#Microsoft Ignite|9323c522-fe4b-4922-816b-10a1920d7afb</vt:lpwstr>
  </property>
  <property fmtid="{D5CDD505-2E9C-101B-9397-08002B2CF9AE}" pid="14" name="MSIP_Label_f42aa342-8706-4288-bd11-ebb85995028c_Enabled">
    <vt:lpwstr>True</vt:lpwstr>
  </property>
  <property fmtid="{D5CDD505-2E9C-101B-9397-08002B2CF9AE}" pid="15" name="MSIP_Label_f42aa342-8706-4288-bd11-ebb85995028c_SiteId">
    <vt:lpwstr>72f988bf-86f1-41af-91ab-2d7cd011db47</vt:lpwstr>
  </property>
  <property fmtid="{D5CDD505-2E9C-101B-9397-08002B2CF9AE}" pid="16" name="MSIP_Label_f42aa342-8706-4288-bd11-ebb85995028c_Ref">
    <vt:lpwstr>https://api.informationprotection.azure.com/api/72f988bf-86f1-41af-91ab-2d7cd011db47</vt:lpwstr>
  </property>
  <property fmtid="{D5CDD505-2E9C-101B-9397-08002B2CF9AE}" pid="17" name="MSIP_Label_f42aa342-8706-4288-bd11-ebb85995028c_SetBy">
    <vt:lpwstr>jogallow@microsoft.com</vt:lpwstr>
  </property>
  <property fmtid="{D5CDD505-2E9C-101B-9397-08002B2CF9AE}" pid="18" name="MSIP_Label_f42aa342-8706-4288-bd11-ebb85995028c_SetDate">
    <vt:lpwstr>2017-05-01T22:54:35.2075965-07:00</vt:lpwstr>
  </property>
  <property fmtid="{D5CDD505-2E9C-101B-9397-08002B2CF9AE}" pid="19" name="MSIP_Label_f42aa342-8706-4288-bd11-ebb85995028c_Name">
    <vt:lpwstr>General</vt:lpwstr>
  </property>
  <property fmtid="{D5CDD505-2E9C-101B-9397-08002B2CF9AE}" pid="20" name="MSIP_Label_f42aa342-8706-4288-bd11-ebb85995028c_Application">
    <vt:lpwstr>Microsoft Azure Information Protection</vt:lpwstr>
  </property>
  <property fmtid="{D5CDD505-2E9C-101B-9397-08002B2CF9AE}" pid="21" name="MSIP_Label_f42aa342-8706-4288-bd11-ebb85995028c_Extended_MSFT_Method">
    <vt:lpwstr>Automatic</vt:lpwstr>
  </property>
  <property fmtid="{D5CDD505-2E9C-101B-9397-08002B2CF9AE}" pid="22" name="Sensitivity">
    <vt:lpwstr>General</vt:lpwstr>
  </property>
</Properties>
</file>