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7" r:id="rId11"/>
    <p:sldId id="288" r:id="rId12"/>
    <p:sldId id="289" r:id="rId13"/>
    <p:sldId id="265" r:id="rId14"/>
    <p:sldId id="266" r:id="rId15"/>
    <p:sldId id="267" r:id="rId16"/>
    <p:sldId id="268" r:id="rId17"/>
    <p:sldId id="269" r:id="rId18"/>
    <p:sldId id="286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2F07AB-E6D2-4925-8E9B-E8F318294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CA12678-E548-44EF-9AF5-1C92A548C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EF6BC7-4754-4266-8817-4959E561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9F90-74B3-4204-B35A-BD326DA78DD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C36F41-A5B8-4B4F-8D35-AB133B10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C13485-5193-459D-BCFB-581C679F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E43-2584-4031-A31A-3B21B89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4C8C03-AACF-4328-BE74-054C51B6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66DCD20-C6F6-418E-B54F-FAB2EA4FD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9B0BDF-A3A4-451D-86B7-948A7D9C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9F90-74B3-4204-B35A-BD326DA78DD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0E1D54-8F02-4D6E-9F55-8926AF5C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47BBA7-FB11-4E04-94E4-5F9E7E2C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E43-2584-4031-A31A-3B21B89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8ADADFF-A572-49DF-BC45-B24F9E273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BD01310-5E98-4B3D-944A-D2907971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2BBD31-7D64-42CD-8064-3C69847B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9F90-74B3-4204-B35A-BD326DA78DD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F5BAC6-6A1D-48FE-896E-52D9A207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17ACE5-6D7E-461D-A884-D9C8B1F3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E43-2584-4031-A31A-3B21B89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6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AFD33-6638-4277-BF15-502EB523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8BE08A-2A68-4F6E-9AC7-500C392D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DA1A6A-CBA5-4BBF-AD83-B9C7813D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9F90-74B3-4204-B35A-BD326DA78DD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6C8278-C42B-4CBB-ACD0-64442BA0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4DB4E1-6696-4B1F-8727-2034B6B6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E43-2584-4031-A31A-3B21B89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D9133-0FCA-4A67-A4CA-84AD14BF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2F8163-A35F-4AC0-80CC-18358B00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BA0A48-D9F0-4FEC-BBFB-349DF4F8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9F90-74B3-4204-B35A-BD326DA78DD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AA6106-FB62-4DC5-AD3B-296E25B2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9635F4-8434-4329-85D2-E5F6621F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E43-2584-4031-A31A-3B21B89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B0101-C4B6-4104-872F-260F3C9A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53BB88-36DD-4946-915F-BF446E9BB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9D8AC6-27E2-416F-AF2A-18ECBD5D0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6F9164-18A3-4049-9CD2-7DA770CB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9F90-74B3-4204-B35A-BD326DA78DD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0327E0-B0F0-42CD-B185-4838EE1D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2795FD-0636-4F81-9305-345A86BF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E43-2584-4031-A31A-3B21B89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DC9A2-1A6F-46F5-ADFB-0343D4C6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9CFB10-C6C1-402E-976E-C78C8080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ED9262-2F79-4FFC-9485-21EFCC5D6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A867983-AA2F-4E27-B1D0-1C732454B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7EBB570-4FBB-475E-9ABE-D970B43A6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9F21B7A-9A3E-4D56-8383-67D12ED6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9F90-74B3-4204-B35A-BD326DA78DD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A5B1D8-CE0C-4F7A-ADC8-45A5E82B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12F357F-CA42-4EE5-A5A7-72FFE7BA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E43-2584-4031-A31A-3B21B89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3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7443E1-8FCA-4DC0-8E54-ABA00FB8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F23EED-C619-46CD-86AE-6988A4C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9F90-74B3-4204-B35A-BD326DA78DD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FE93F33-E9B8-4B99-862D-DE1439A5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EEF7E0-1569-4024-B48B-4660636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E43-2584-4031-A31A-3B21B89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4B83520-CE37-430D-98B2-259EA7B7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9F90-74B3-4204-B35A-BD326DA78DD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3DAD3BD-E096-478E-B6C2-AD9B2242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0D1B81B-E529-41FE-B94F-D27F0CAB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E43-2584-4031-A31A-3B21B89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649983-A583-4857-A8AF-1E5832AA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FCFFC6-7530-4295-B316-6258BA84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01F92D-3838-4D5D-9D38-DCD97F166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D6F991-FC30-492F-944E-3C47272A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9F90-74B3-4204-B35A-BD326DA78DD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538C2F-07CC-450F-80A3-3C2F6089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2B47CA-6E02-45F7-AC39-33359E8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E43-2584-4031-A31A-3B21B89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C1D63F-B0F2-445E-A8B5-D54239EE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0562348-5B0B-4FE1-9D3F-1C1D50C2E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0E474CB-B568-47ED-9C4F-7BF015BF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F509827-2026-40E4-8556-F47C4B55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9F90-74B3-4204-B35A-BD326DA78DD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74C1FB-221E-43DE-8A26-3020E7E7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285877-52B2-41D8-B868-3111091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E43-2584-4031-A31A-3B21B89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1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FBCAC3D-8930-43E9-AAD6-C0E43880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1DD159-BDB5-4F95-9601-700A09CEF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A1B444-815C-48C7-82BD-31D7E2FCF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9F90-74B3-4204-B35A-BD326DA78DD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51F715-0C4F-4FC0-8EBB-088304530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50D9F7-F5C6-448E-B280-2B7E719AC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CE43-2584-4031-A31A-3B21B89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512C1-8C7E-44A5-98E6-22B8EAFA6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Grover's Algorithm</a:t>
            </a:r>
          </a:p>
        </p:txBody>
      </p:sp>
    </p:spTree>
    <p:extLst>
      <p:ext uri="{BB962C8B-B14F-4D97-AF65-F5344CB8AC3E}">
        <p14:creationId xmlns:p14="http://schemas.microsoft.com/office/powerpoint/2010/main" val="10206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496C8B-6197-4721-84EB-D0714265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E653D0F-E4A0-4A8A-B460-3AA731D04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934281" cy="45662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Inversion about the mean: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be a finite collection of numbers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and let m be the average of the numbers. For a new collection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containing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the following properties: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The average of the numbers in ) is still 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aseline="-25000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=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653D0F-E4A0-4A8A-B460-3AA731D04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934281" cy="4566297"/>
              </a:xfrm>
              <a:blipFill>
                <a:blip r:embed="rId2"/>
                <a:stretch>
                  <a:fillRect l="-1757" t="-2133" r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532A809-3D57-4934-841B-DC3FDA35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006" y="2752539"/>
            <a:ext cx="4513289" cy="23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DE07-7B36-4459-8FA7-95BC651F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4C59C2-ABBC-4352-848A-5EA44F76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73BAE92-B051-4581-8029-60AD5498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291" y="1690688"/>
            <a:ext cx="3810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DE07-7B36-4459-8FA7-95BC651F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4C59C2-ABBC-4352-848A-5EA44F76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183BDF6-AA32-47EB-BB78-9C90A1C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92" y="2142139"/>
            <a:ext cx="77724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358BCD-37E9-4FF7-9783-19D9B892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206BBD8-2040-463A-91FF-7625F027C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does the algorithm work?</a:t>
                </a:r>
              </a:p>
              <a:p>
                <a:pPr lvl="1"/>
                <a:r>
                  <a:rPr lang="en-US" dirty="0"/>
                  <a:t>Initially, we have no idea where the marked item is</a:t>
                </a:r>
              </a:p>
              <a:p>
                <a:pPr lvl="1"/>
                <a:r>
                  <a:rPr lang="en-US" dirty="0"/>
                  <a:t>Any guess of its location is as good as any other</a:t>
                </a:r>
              </a:p>
              <a:p>
                <a:pPr lvl="1"/>
                <a:r>
                  <a:rPr lang="en-US" dirty="0"/>
                  <a:t>It can be expressed in terms of a uniform superposition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At this point if we measure it in the standard basis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⟩}</m:t>
                    </m:r>
                  </m:oMath>
                </a14:m>
                <a:r>
                  <a:rPr lang="en-US" dirty="0"/>
                  <a:t>, this superposition will collapse to any one of the basis states with the same probability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1/2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aseline="30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6BBD8-2040-463A-91FF-7625F027C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75D44CD-881B-403E-844F-38A5C86E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62" y="3629033"/>
            <a:ext cx="3221983" cy="74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B1DB72-BF57-4711-9EC2-85527442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93E461D-28DF-4002-9265-FF4B8368DA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Our chances of guessing the right value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 is therefore </a:t>
                </a:r>
                <a:r>
                  <a:rPr lang="en-US" b="0" i="0" dirty="0">
                    <a:effectLst/>
                    <a:latin typeface="MJXc-TeX-main-R"/>
                  </a:rPr>
                  <a:t>1</a:t>
                </a:r>
                <a:r>
                  <a:rPr lang="en-US" dirty="0"/>
                  <a:t> in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30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0" dirty="0">
                  <a:solidFill>
                    <a:srgbClr val="000000"/>
                  </a:solidFill>
                  <a:effectLst/>
                  <a:latin typeface="IBM Plex Sans"/>
                </a:endParaRP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On average we would need to try about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baseline="30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0" baseline="30000" dirty="0">
                    <a:solidFill>
                      <a:srgbClr val="000000"/>
                    </a:solidFill>
                    <a:effectLst/>
                    <a:latin typeface="IBM Plex Sans"/>
                  </a:rPr>
                  <a:t>-1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times to guess the correct item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The procedure called amplitude amplification, significantly enhances </a:t>
                </a:r>
                <a:r>
                  <a:rPr lang="en-US" dirty="0"/>
                  <a:t>collapsing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 probability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This procedure stretches out (amplifies) the amplitude of the marked item, while it shrinks the other items' amplitude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And  finally, it will return the right item with near-certainty</a:t>
                </a:r>
                <a:b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E461D-28DF-4002-9265-FF4B8368D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5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554D93-2158-4891-AE73-21175253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Amplification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3B0C48F2-525E-4940-8FF4-EA8B8DDFE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amplitude amplification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achieved by two reflections, which generate a rotation in a two-dimensional plan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only two special states we need to consider are the winner |w⟩ and the uniform superposition |s⟩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two vectors span a two-dimensional plane in the vector space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30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|w⟩ and |s⟩ are not quite perpendicular because |w⟩ occurs in the superposition with amplitude N</a:t>
                </a:r>
                <a:r>
                  <a:rPr lang="en-US" b="0" i="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−1/2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well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introduce an additional state |s′⟩ that is in the span of these two vectors, which is perpendicular to |w⟩ and is obtained from |s⟩ by removing |w⟩ and rescaling</a:t>
                </a:r>
                <a:endPara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B0C48F2-525E-4940-8FF4-EA8B8DDFE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C5A9B2-513E-40D7-A2D6-3DF0C76E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BD5729-75CE-43D1-A568-C68E94A2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BM Plex Sans"/>
              </a:rPr>
              <a:t>Step 1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: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The amplitude amplification procedure starts out in the uniform superposition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th-I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⟩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, which is easily constructed from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th-I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⟩ = 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th-I"/>
              </a:rPr>
              <a:t>H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MJXc-TeX-main-R"/>
              </a:rPr>
              <a:t>⊗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MJXc-TeX-math-I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|0⟩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2720FB0-8613-47C7-9BB3-4A362B0E4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69" y="3100388"/>
            <a:ext cx="77152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B0ED56-A5C9-413F-B0B8-34521146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6AD67DE-119E-4E23-A821-A260B9F1C8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The figure on left corresponds to the two-dimensional plane spanned by perpendicular vectors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w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and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′⟩</a:t>
                </a:r>
                <a:r>
                  <a:rPr lang="en-US" dirty="0">
                    <a:solidFill>
                      <a:srgbClr val="000000"/>
                    </a:solidFill>
                    <a:latin typeface="IBM Plex Sans"/>
                  </a:rPr>
                  <a:t>, where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′⟩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 can be express as </a:t>
                </a:r>
              </a:p>
              <a:p>
                <a:pPr marL="457200" lvl="1" indent="0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	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′⟩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⟩</m:t>
                        </m:r>
                      </m:e>
                    </m:nary>
                    <m:r>
                      <a:rPr lang="en-US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MJXc-TeX-main-R"/>
                </a:endParaRPr>
              </a:p>
              <a:p>
                <a:pPr marL="457200" lvl="1" indent="0">
                  <a:buNone/>
                </a:pPr>
                <a:r>
                  <a:rPr lang="en-US" b="1" u="sng" dirty="0">
                    <a:solidFill>
                      <a:srgbClr val="000000"/>
                    </a:solidFill>
                    <a:latin typeface="MJXc-TeX-main-R"/>
                  </a:rPr>
                  <a:t>Note:</a:t>
                </a:r>
                <a:r>
                  <a:rPr lang="en-US" b="1" dirty="0">
                    <a:solidFill>
                      <a:srgbClr val="000000"/>
                    </a:solidFill>
                    <a:latin typeface="MJXc-TeX-main-R"/>
                  </a:rPr>
                  <a:t>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′⟩</a:t>
                </a:r>
                <a:r>
                  <a:rPr lang="en-US" dirty="0">
                    <a:solidFill>
                      <a:srgbClr val="000000"/>
                    </a:solidFill>
                    <a:latin typeface="IBM Plex Sans"/>
                  </a:rPr>
                  <a:t> is perpendicular to |w⟩ and is obtained from |s⟩ by  removing |w⟩ and rescaling (i.e.,  changing scale factor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IBM Plex Sans"/>
                  </a:rPr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IBM Plex Sans"/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MJXc-TeX-main-R"/>
                  </a:rPr>
                  <a:t>Since |</a:t>
                </a:r>
                <a:r>
                  <a:rPr lang="en-US" dirty="0">
                    <a:solidFill>
                      <a:srgbClr val="000000"/>
                    </a:solidFill>
                    <a:latin typeface="MJXc-TeX-math-I"/>
                  </a:rPr>
                  <a:t>w</a:t>
                </a:r>
                <a:r>
                  <a:rPr lang="en-US" dirty="0">
                    <a:solidFill>
                      <a:srgbClr val="000000"/>
                    </a:solidFill>
                    <a:latin typeface="MJXc-TeX-main-R"/>
                  </a:rPr>
                  <a:t>⟩ </a:t>
                </a:r>
                <a:r>
                  <a:rPr lang="en-US" dirty="0">
                    <a:solidFill>
                      <a:srgbClr val="000000"/>
                    </a:solidFill>
                    <a:latin typeface="IBM Plex Sans"/>
                  </a:rPr>
                  <a:t>is one of the basis vectors in |s⟩, the overlap is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IBM Plex Sans"/>
                  </a:rPr>
                  <a:t>	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⁡⟨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′⟩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solidFill>
                    <a:srgbClr val="000000"/>
                  </a:solidFill>
                  <a:latin typeface="IBM Plex San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D67DE-119E-4E23-A821-A260B9F1C8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CF59453-F6DD-46B1-965C-2B5F313C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12" y="4521517"/>
            <a:ext cx="2844257" cy="23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08703C-1A4C-4141-9E72-9C714F1A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B6E657D-503F-4AEC-A5E0-D00C4815F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/>
                    <a:ea typeface="+mn-ea"/>
                    <a:cs typeface="+mn-cs"/>
                  </a:rPr>
                  <a:t>In geometric term, the angle </a:t>
                </a:r>
                <a14:m>
                  <m:oMath xmlns:m="http://schemas.openxmlformats.org/officeDocument/2006/math"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/>
                    <a:ea typeface="+mn-ea"/>
                    <a:cs typeface="+mn-cs"/>
                  </a:rPr>
                  <a:t> between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⟩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′⟩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/>
                    <a:ea typeface="+mn-ea"/>
                    <a:cs typeface="+mn-cs"/>
                  </a:rPr>
                  <a:t> is given by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sin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/>
                    <a:ea typeface="+mn-ea"/>
                    <a:cs typeface="+mn-cs"/>
                  </a:rPr>
                  <a:t>  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arcsin</m:t>
                    </m:r>
                    <m:f>
                      <m:fPr>
                        <m:ctrlPr>
                          <a:rPr kumimoji="0" lang="en-US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/>
                    <a:ea typeface="+mn-ea"/>
                    <a:cs typeface="+mn-cs"/>
                  </a:rPr>
                  <a:t>	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/>
                    <a:ea typeface="+mn-ea"/>
                    <a:cs typeface="+mn-cs"/>
                  </a:rPr>
                  <a:t>The figure with a bar graph represents the amplitudes of the state 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JXc-TeX-main-R"/>
                    <a:ea typeface="+mn-ea"/>
                    <a:cs typeface="+mn-cs"/>
                  </a:rPr>
                  <a:t>|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JXc-TeX-math-I"/>
                    <a:ea typeface="+mn-ea"/>
                    <a:cs typeface="+mn-cs"/>
                  </a:rPr>
                  <a:t>s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JXc-TeX-main-R"/>
                    <a:ea typeface="+mn-ea"/>
                    <a:cs typeface="+mn-cs"/>
                  </a:rPr>
                  <a:t>⟩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/>
                </a:r>
                <a:b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E657D-503F-4AEC-A5E0-D00C4815F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D68F5F6-CACB-412E-AD34-5820142C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72" y="3235325"/>
            <a:ext cx="77152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772CF-B7CF-48FE-9D43-F3AEF6B2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Amplitude Amplification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B67BAB6-E1E8-4541-A468-DB105A270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3274"/>
                <a:ext cx="10515600" cy="4783169"/>
              </a:xfrm>
            </p:spPr>
            <p:txBody>
              <a:bodyPr/>
              <a:lstStyle/>
              <a:p>
                <a:r>
                  <a:rPr lang="en-US" b="1" i="0" dirty="0">
                    <a:solidFill>
                      <a:srgbClr val="000000"/>
                    </a:solidFill>
                    <a:effectLst/>
                    <a:latin typeface="IBM Plex Sans"/>
                  </a:rPr>
                  <a:t>Step 2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: </a:t>
                </a:r>
              </a:p>
              <a:p>
                <a:pPr lvl="1"/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The operator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IBM Plex Sans"/>
                  </a:rPr>
                  <a:t> is a reflection at the hyperplane orthogonal to </a:t>
                </a:r>
                <a:r>
                  <a:rPr lang="en-US" dirty="0">
                    <a:solidFill>
                      <a:srgbClr val="000000"/>
                    </a:solidFill>
                    <a:latin typeface="MJXc-TeX-main-R"/>
                  </a:rPr>
                  <a:t>|</a:t>
                </a:r>
                <a:r>
                  <a:rPr lang="en-US" dirty="0">
                    <a:solidFill>
                      <a:srgbClr val="000000"/>
                    </a:solidFill>
                    <a:latin typeface="MJXc-TeX-math-I"/>
                  </a:rPr>
                  <a:t>w</a:t>
                </a:r>
                <a:r>
                  <a:rPr lang="en-US" dirty="0">
                    <a:solidFill>
                      <a:srgbClr val="000000"/>
                    </a:solidFill>
                    <a:latin typeface="MJXc-TeX-main-R"/>
                  </a:rPr>
                  <a:t>⟩ for vectors in the plane spanned by |</a:t>
                </a:r>
                <a:r>
                  <a:rPr lang="en-US" dirty="0">
                    <a:solidFill>
                      <a:srgbClr val="000000"/>
                    </a:solidFill>
                    <a:latin typeface="MJXc-TeX-math-I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latin typeface="MJXc-TeX-main-R"/>
                  </a:rPr>
                  <a:t>′⟩ and |</a:t>
                </a:r>
                <a:r>
                  <a:rPr lang="en-US" dirty="0">
                    <a:solidFill>
                      <a:srgbClr val="000000"/>
                    </a:solidFill>
                    <a:latin typeface="MJXc-TeX-math-I"/>
                  </a:rPr>
                  <a:t>w</a:t>
                </a:r>
                <a:r>
                  <a:rPr lang="en-US" dirty="0">
                    <a:solidFill>
                      <a:srgbClr val="000000"/>
                    </a:solidFill>
                    <a:latin typeface="MJXc-TeX-main-R"/>
                  </a:rPr>
                  <a:t>⟩, i.e., it acts as a reflection across |</a:t>
                </a:r>
                <a:r>
                  <a:rPr lang="en-US" dirty="0">
                    <a:solidFill>
                      <a:srgbClr val="000000"/>
                    </a:solidFill>
                    <a:latin typeface="MJXc-TeX-math-I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latin typeface="MJXc-TeX-main-R"/>
                  </a:rPr>
                  <a:t>′⟩</a:t>
                </a:r>
                <a:endParaRPr lang="en-US" dirty="0">
                  <a:solidFill>
                    <a:srgbClr val="000000"/>
                  </a:solidFill>
                  <a:latin typeface="IBM Plex Sans"/>
                </a:endParaRPr>
              </a:p>
              <a:p>
                <a:pPr lvl="1"/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We apply the oracle reflection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to the state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</a:t>
                </a:r>
              </a:p>
              <a:p>
                <a:pPr lvl="1"/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Geometrically this corresponds to a reflection of the state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about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′⟩</a:t>
                </a:r>
              </a:p>
              <a:p>
                <a:pPr lvl="1"/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This transformation makes the amplitude of the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w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state becomes negative, and it turns that the average amplitude (indicated by a dashed line) has been lowered</a:t>
                </a:r>
                <a:endParaRPr lang="en-US" b="0" i="0" dirty="0">
                  <a:solidFill>
                    <a:srgbClr val="000000"/>
                  </a:solidFill>
                  <a:effectLst/>
                  <a:latin typeface="MJXc-TeX-main-R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B67BAB6-E1E8-4541-A468-DB105A270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3274"/>
                <a:ext cx="10515600" cy="4783169"/>
              </a:xfrm>
              <a:blipFill rotWithShape="0">
                <a:blip r:embed="rId2"/>
                <a:stretch>
                  <a:fillRect l="-1043" t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3C261BC-1836-4702-9F8D-875C04DE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276" y="4438835"/>
            <a:ext cx="5708341" cy="23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D9C54D-7C27-4791-A250-B5F755F7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Grover's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7BA834E-D70B-4272-B4FF-43B6C7D1C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Grover’s algorithm speeds up the search in unstructured data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Problem:</a:t>
                </a:r>
                <a:r>
                  <a:rPr lang="en-US" dirty="0"/>
                  <a:t>  Search an item from a pool of N-item</a:t>
                </a:r>
              </a:p>
              <a:p>
                <a:pPr marL="0" indent="0">
                  <a:buNone/>
                </a:pPr>
                <a:r>
                  <a:rPr lang="en-US" dirty="0"/>
                  <a:t>	Classical solution: takes on average N/2 operation</a:t>
                </a:r>
              </a:p>
              <a:p>
                <a:pPr marL="0" indent="0">
                  <a:buNone/>
                </a:pPr>
                <a:r>
                  <a:rPr lang="en-US" dirty="0"/>
                  <a:t>	Quantum solution: takes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operation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BA834E-D70B-4272-B4FF-43B6C7D1C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4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62709E-0C30-47A0-9FF6-B2B9074A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Amplitude Amplification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284AB5E-D5A9-451D-9ED0-205ED4EA3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275" y="913512"/>
                <a:ext cx="10871447" cy="4623371"/>
              </a:xfrm>
            </p:spPr>
            <p:txBody>
              <a:bodyPr/>
              <a:lstStyle/>
              <a:p>
                <a:r>
                  <a:rPr lang="en-US" b="1" i="0" dirty="0">
                    <a:solidFill>
                      <a:srgbClr val="000000"/>
                    </a:solidFill>
                    <a:effectLst/>
                    <a:latin typeface="IBM Plex Sans"/>
                  </a:rPr>
                  <a:t>Step 3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: </a:t>
                </a:r>
              </a:p>
              <a:p>
                <a:pPr lvl="1"/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operator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reflection across |s⟩</a:t>
                </a:r>
              </a:p>
              <a:p>
                <a:pPr lvl="1"/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now apply an additional reflection 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about the state |s⟩: </a:t>
                </a:r>
                <a:endParaRPr lang="en-US" sz="2800" b="0" i="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i="1" baseline="-250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=2|</m:t>
                      </m:r>
                      <m:r>
                        <a:rPr 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|−</m:t>
                      </m:r>
                      <m:r>
                        <a:rPr 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transformation maps the state to 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completes the transformation</a:t>
                </a:r>
              </a:p>
              <a:p>
                <a:pPr lvl="1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state vector remains in the plane spanned by </a:t>
                </a:r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|s’⟩ and |w⟩ after each application of the operators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𝑈𝑓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84AB5E-D5A9-451D-9ED0-205ED4EA3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275" y="913512"/>
                <a:ext cx="10871447" cy="4623371"/>
              </a:xfrm>
              <a:blipFill rotWithShape="0">
                <a:blip r:embed="rId2"/>
                <a:stretch>
                  <a:fillRect l="-1009" t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093DB80-5BE1-43DF-9924-06B1ABE6D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4282349"/>
            <a:ext cx="7301929" cy="28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5D771-E670-44A7-A5F5-2804AB95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A7EEA7F-7365-401A-848F-9991BB0A0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Two reflections always correspond to a rotation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The transformation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rotates the initial state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closer towards the winner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The action of the reflection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in the amplitude bar diagram can be understood as a reflection about the average amplitude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IBM Plex Sans"/>
                  </a:rPr>
                  <a:t>T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he average amplitude has been lowered by the first reflection, this transformation boosts the negative amplitude of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w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to roughly three times its original value, while it decreases the other amplitudes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The process repeats from </a:t>
                </a:r>
                <a:r>
                  <a:rPr lang="en-US" b="1" i="0" dirty="0">
                    <a:solidFill>
                      <a:srgbClr val="000000"/>
                    </a:solidFill>
                    <a:effectLst/>
                    <a:latin typeface="IBM Plex Sans"/>
                  </a:rPr>
                  <a:t>step 2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several times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7EEA7F-7365-401A-848F-9991BB0A0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C17909-835F-45E3-991D-CC4569A1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31C3878-BDDD-4011-B42D-FAB23EDBD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After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steps, we will be in the state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baseline="-25000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where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baseline="-25000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⟩=(</m:t>
                    </m:r>
                    <m:r>
                      <a:rPr lang="en-US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baseline="-25000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baseline="-25000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baseline="30000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How many times do we need to apply the rotation?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It turns out that roughly 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 rotations is sufficient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The amplitudes of the state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⟩ grows linearly with the number of applications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∼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i="0" baseline="30000" dirty="0">
                    <a:solidFill>
                      <a:srgbClr val="000000"/>
                    </a:solidFill>
                    <a:effectLst/>
                    <a:latin typeface="MJXc-TeX-main-R"/>
                  </a:rPr>
                  <a:t>−1/2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Since we are dealing with amplitudes and not the probabilities, and the amplitude being amplified in this procedure 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In the case that there are multiple solutions,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M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, it can be shown that roughly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size1-R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effectLst/>
                            <a:latin typeface="IBM Plex Sans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effectLst/>
                            <a:latin typeface="IBM Plex Sans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effectLst/>
                            <a:latin typeface="IBM Plex Sans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effectLst/>
                            <a:latin typeface="IBM Plex Sans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effectLst/>
                            <a:latin typeface="IBM Plex Sans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rotations will be sufficient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C3878-BDDD-4011-B42D-FAB23EDBD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62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D20F83-4A7F-40C6-9360-29994AA0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Amplitude Amplification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A0D1C0-F8CA-413C-A8FD-4C329A91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7" y="2301779"/>
            <a:ext cx="8644768" cy="2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2C7F43-CB89-458C-AD27-80D246D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C67691A-DF1E-4A6E-BB45-B576D0441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Grover's algorithm for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, which is realized with 2 qubits.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latin typeface="IBM Plex Sans"/>
                </a:endParaRPr>
              </a:p>
              <a:p>
                <a:pPr marL="0" indent="0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In this case, only </a:t>
                </a:r>
                <a:r>
                  <a:rPr lang="en-US" b="1" i="0" dirty="0">
                    <a:solidFill>
                      <a:srgbClr val="000000"/>
                    </a:solidFill>
                    <a:effectLst/>
                    <a:latin typeface="IBM Plex Sans"/>
                  </a:rPr>
                  <a:t>one rotation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is required to rotate the initial state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to the winner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w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MJXc-TeX-main-R"/>
                  </a:rPr>
                  <a:t>1.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we have</a:t>
                </a:r>
                <a:endParaRPr lang="en-US" b="0" i="0" dirty="0">
                  <a:solidFill>
                    <a:srgbClr val="000000"/>
                  </a:solidFill>
                  <a:effectLst/>
                  <a:latin typeface="MJXc-TeX-main-R"/>
                </a:endParaRPr>
              </a:p>
              <a:p>
                <a:pPr marL="0" indent="0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	</a:t>
                </a:r>
                <a14:m>
                  <m:oMath xmlns:m="http://schemas.openxmlformats.org/officeDocument/2006/math">
                    <m:r>
                      <a:rPr lang="el-G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arcsin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b="0" i="0" dirty="0">
                  <a:solidFill>
                    <a:srgbClr val="000000"/>
                  </a:solidFill>
                  <a:effectLst/>
                  <a:latin typeface="MJXc-TeX-math-I"/>
                </a:endParaRPr>
              </a:p>
              <a:p>
                <a:pPr marL="0" indent="0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2. After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steps, we have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0000"/>
                    </a:solidFill>
                    <a:effectLst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baseline="-25000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l-GR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𝜔</m:t>
                    </m:r>
                    <m:r>
                      <a:rPr lang="el-G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baseline="30000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⟩=</m:t>
                    </m:r>
                    <m:r>
                      <m:rPr>
                        <m:sty m:val="p"/>
                      </m:rP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sin</m:t>
                    </m:r>
                    <m:r>
                      <a:rPr lang="el-G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𝜔</m:t>
                    </m:r>
                    <m:r>
                      <a:rPr lang="el-G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⟩+</m:t>
                    </m:r>
                    <m:r>
                      <m:rPr>
                        <m:sty m:val="p"/>
                      </m:rP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cos</m:t>
                    </m:r>
                    <m:r>
                      <a:rPr lang="el-G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′⟩,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/>
                </a:r>
                <a:b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</a:b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 </a:t>
                </a:r>
              </a:p>
              <a:p>
                <a:pPr marL="0" indent="0">
                  <a:buNone/>
                </a:pPr>
                <a:endParaRPr lang="en-US" b="0" i="0" dirty="0">
                  <a:solidFill>
                    <a:srgbClr val="000000"/>
                  </a:solidFill>
                  <a:effectLst/>
                  <a:latin typeface="IBM Plex San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7691A-DF1E-4A6E-BB45-B576D0441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7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184537-EDED-4B5B-9D0B-97A66A18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55E2FAC-DC72-4A9E-B731-70D7ED5DB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l">
                  <a:buFont typeface="+mj-lt"/>
                  <a:buAutoNum type="arabicPeriod" startAt="3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In order to obtain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ω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we need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, which with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 from the above relation we get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, and it implies that after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rotation the searched element is found.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E2FAC-DC72-4A9E-B731-70D7ED5DB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8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EFBFD-415F-4C7F-82BC-F6BAA09A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28CDE70-1A7E-4253-8267-974CCE1FA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u="sng" dirty="0"/>
                  <a:t>Oracle for |</a:t>
                </a:r>
                <a:r>
                  <a:rPr lang="el-GR" u="sng" dirty="0"/>
                  <a:t>ω⟩=|11⟩</a:t>
                </a:r>
                <a:r>
                  <a:rPr lang="en-US" u="sng" dirty="0"/>
                  <a:t>:</a:t>
                </a:r>
              </a:p>
              <a:p>
                <a:pPr marL="0" indent="0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The oracle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in this case acts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latin typeface="IBM Plex Sans"/>
                </a:endParaRPr>
              </a:p>
              <a:p>
                <a:pPr marL="0" indent="0">
                  <a:buNone/>
                </a:pPr>
                <a:endParaRPr lang="en-US" b="0" i="0" dirty="0">
                  <a:solidFill>
                    <a:srgbClr val="000000"/>
                  </a:solidFill>
                  <a:effectLst/>
                  <a:latin typeface="IBM Plex Sans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latin typeface="IBM Plex Sans"/>
                </a:endParaRPr>
              </a:p>
              <a:p>
                <a:pPr marL="0" indent="0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or: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latin typeface="IBM Plex Sans"/>
                </a:endParaRPr>
              </a:p>
              <a:p>
                <a:pPr marL="0" indent="0">
                  <a:buNone/>
                </a:pPr>
                <a:endParaRPr lang="en-US" b="0" i="0" dirty="0">
                  <a:solidFill>
                    <a:srgbClr val="000000"/>
                  </a:solidFill>
                  <a:effectLst/>
                  <a:latin typeface="IBM Plex Sans"/>
                </a:endParaRPr>
              </a:p>
              <a:p>
                <a:pPr marL="0" indent="0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which you may recognize as the controlled-Z gate</a:t>
                </a:r>
              </a:p>
              <a:p>
                <a:pPr marL="0" indent="0">
                  <a:buNone/>
                </a:pPr>
                <a:endParaRPr lang="en-US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8CDE70-1A7E-4253-8267-974CCE1FA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5A7E6B1-7E96-4C49-A546-75AB40E48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64" y="2942531"/>
            <a:ext cx="8659242" cy="640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20A1C04-585F-4A0F-8006-0DBEB269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460" y="3717765"/>
            <a:ext cx="2962275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0252E54-4621-4602-8481-509102FE6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040" y="3678354"/>
            <a:ext cx="2446492" cy="16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D3E9B-0D76-4983-B040-B245F055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FC8765F-5BD8-4641-A3B8-295F7907C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0" u="sng" dirty="0">
                    <a:solidFill>
                      <a:srgbClr val="000000"/>
                    </a:solidFill>
                    <a:effectLst/>
                    <a:latin typeface="IBM Plex Sans"/>
                  </a:rPr>
                  <a:t>Reflection 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u="sng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i="0" u="sng" dirty="0">
                    <a:solidFill>
                      <a:srgbClr val="000000"/>
                    </a:solidFill>
                    <a:effectLst/>
                    <a:latin typeface="IBM Plex Sans"/>
                  </a:rPr>
                  <a:t>: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To complete the circuit, we need to implement the additional reflection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=2|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endParaRPr lang="en-US" dirty="0"/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Since this is a reflection about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, we want to add a negative phase to every state orthogonal to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One way we can do this is to use the operation that transforms the state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⟩→|0⟩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, which we already know is the Hadamard gate applied to each qubit:</a:t>
                </a:r>
              </a:p>
              <a:p>
                <a:pPr marL="0" indent="0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		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MJXc-TeX-math-I"/>
                  </a:rPr>
                  <a:t>H</a:t>
                </a:r>
                <a:r>
                  <a:rPr lang="en-US" b="0" i="0" baseline="30000" dirty="0" err="1">
                    <a:solidFill>
                      <a:srgbClr val="000000"/>
                    </a:solidFill>
                    <a:effectLst/>
                    <a:latin typeface="MJXc-TeX-main-R"/>
                  </a:rPr>
                  <a:t>⊗</a:t>
                </a:r>
                <a:r>
                  <a:rPr lang="en-US" b="0" i="0" baseline="30000" dirty="0" err="1">
                    <a:solidFill>
                      <a:srgbClr val="000000"/>
                    </a:solidFill>
                    <a:effectLst/>
                    <a:latin typeface="MJXc-TeX-math-I"/>
                  </a:rPr>
                  <a:t>n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MJXc-TeX-main-R"/>
                  </a:rPr>
                  <a:t>|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⟩ =|0⟩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8765F-5BD8-4641-A3B8-295F7907C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6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862F1-F9AD-4975-976D-5B896DD5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 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B5952E-FDC2-43F1-8A39-E73F31FA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Then we apply a circuit that adds a negative phase to the states orthogonal to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|0⟩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JXc-TeX-math-I"/>
              </a:rPr>
              <a:t>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D48221D-9DFE-467C-BFA1-8C3706AA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82" y="2848575"/>
            <a:ext cx="72104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7841B6B-1FF2-4523-BD3B-D95A4DAA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93" y="3785309"/>
            <a:ext cx="29622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76DEB6-168A-4ED0-B55F-223EE644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C3763B9-B16F-4903-A10D-FD3C9E8BD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Finally, we do the operation that transforms the state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|0⟩→|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⟩ </a:t>
                </a: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+mj-lt"/>
                  </a:rPr>
                  <a:t>		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+mj-lt"/>
                  </a:rPr>
                  <a:t>H</a:t>
                </a:r>
                <a:r>
                  <a:rPr lang="en-US" b="0" i="0" baseline="30000" dirty="0" err="1">
                    <a:solidFill>
                      <a:srgbClr val="000000"/>
                    </a:solidFill>
                    <a:effectLst/>
                    <a:latin typeface="+mj-lt"/>
                  </a:rPr>
                  <a:t>⊗n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+mj-lt"/>
                  </a:rPr>
                  <a:t>H</a:t>
                </a:r>
                <a:r>
                  <a:rPr lang="en-US" b="0" i="0" baseline="30000" dirty="0">
                    <a:solidFill>
                      <a:srgbClr val="000000"/>
                    </a:solidFill>
                    <a:effectLst/>
                    <a:latin typeface="+mj-lt"/>
                  </a:rPr>
                  <a:t>⊗n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solidFill>
                    <a:srgbClr val="000000"/>
                  </a:solidFill>
                  <a:effectLst/>
                  <a:latin typeface="MJXc-TeX-math-I"/>
                </a:endParaRPr>
              </a:p>
              <a:p>
                <a:pPr marL="0" indent="0" algn="l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This complete the circuit for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𝑈𝑠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, and it looks like 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763B9-B16F-4903-A10D-FD3C9E8BD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B20E1C4-3DDD-47D4-9AEF-06502724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06" y="3429000"/>
            <a:ext cx="4591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58882E-7494-4AAF-BE27-C0C4B15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A95118-E451-458C-91A5-B9635E09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 list of N items, there exist one item with a unique property that we wish to locate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Say, w is the item that we are looking for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6CEDD7A-7359-498A-B466-1F65B462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05" y="2803910"/>
            <a:ext cx="8601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E198DD-0A00-4290-9B79-D56D091E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 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D68D4F-60BF-497A-9B67-EDEC99AF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BM Plex Sans"/>
              </a:rPr>
              <a:t>Full Circuit for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th-I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⟩=|11⟩</a:t>
            </a:r>
            <a:endParaRPr lang="en-US" b="1" i="0" dirty="0">
              <a:solidFill>
                <a:srgbClr val="000000"/>
              </a:solidFill>
              <a:effectLst/>
              <a:latin typeface="IBM Plex San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7E9BED-73D1-49FB-8AD8-C04F64B53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76" y="2643981"/>
            <a:ext cx="77057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8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F833D-C002-4A38-9246-88CED1B3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3 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DDBE7A-F28A-4A55-8BBF-CB1D2FDE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 Grover's algorithm for 3 qubits with two marked states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|101⟩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|110⟩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69CF951-BAD7-4251-8E7D-F97D6FD1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72" y="2980991"/>
            <a:ext cx="76771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AE544-0310-4864-AC7B-86F52586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3 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41D788-7597-4730-8F34-19876217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Apply Hadamard gates to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 qubits initialized to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|000⟩</a:t>
            </a:r>
            <a:r>
              <a:rPr lang="en-US" dirty="0">
                <a:solidFill>
                  <a:srgbClr val="000000"/>
                </a:solidFill>
                <a:latin typeface="IBM Plex Sans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to create a uniform superposition: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IBM Plex Sans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IBM Plex Sans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IBM Plex Sans"/>
            </a:endParaRP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Mark states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|101⟩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|110⟩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 using a phase oracle: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4445BAA-BDDD-4810-A696-BD9B9B30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791426"/>
            <a:ext cx="8553450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A79A1BA-8BC6-4210-9CCF-D3E072865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95" y="4986152"/>
            <a:ext cx="85439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E95CD-1FD3-49BB-938A-AAEAA788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3 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EC7CD8-3C95-40BE-9B01-E9C31E0F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Perform the reflection around the average amplitude: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Apply Hadamard gates to the qubits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IBM Plex Sans"/>
            </a:endParaRPr>
          </a:p>
          <a:p>
            <a:pPr marL="971550" lvl="1" indent="-514350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BM Plex Sans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Apply X gates to the qubits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IBM Plex Sans"/>
            </a:endParaRPr>
          </a:p>
          <a:p>
            <a:pPr marL="971550" lvl="1" indent="-514350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BM Plex Sans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IBM Plex Sans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Apply a doubly controlled Z gate between the 1, 2 (controls) and 3 (target) qubits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859EDE0-BA07-4AEA-91F7-844E701F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34" y="2771775"/>
            <a:ext cx="4829175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5D5D930-5A59-4ECB-8D36-D7C29003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337" y="4136231"/>
            <a:ext cx="5019675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E7C53C5-D2CC-4186-B447-70D49FDF2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62" y="5678091"/>
            <a:ext cx="51625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3B11EA-963F-47DA-88E7-594654A3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3 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EDCEFC-F698-4732-B196-3D8277A0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4"/>
            </a:pP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Apply X gates to the qubits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solidFill>
                <a:srgbClr val="000000"/>
              </a:solidFill>
              <a:latin typeface="IBM Plex Sans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solidFill>
                <a:srgbClr val="000000"/>
              </a:solidFill>
              <a:latin typeface="IBM Plex Sans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solidFill>
                <a:srgbClr val="000000"/>
              </a:solidFill>
              <a:latin typeface="IBM Plex Sans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Apply Hadamard gates to the qubits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solidFill>
                <a:srgbClr val="000000"/>
              </a:solidFill>
              <a:latin typeface="IBM Plex Sans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IBM Plex Sans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IBM Plex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4. Measure the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 qubits to retrieve states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|101⟩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|110⟩</a:t>
            </a:r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15947E1-BAED-4CF9-A70E-FFFACDCD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44" y="2389526"/>
            <a:ext cx="5133975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5960390-A5BF-4EE6-9D60-9285F30C7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44" y="4073694"/>
            <a:ext cx="35623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018FA5-3EE2-4486-B875-0FAC75EA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EF08E6A-1CC1-4536-8BDC-FB9148731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classical computation, one would have to check on average  N/2  of these boxes, and in the worst case, all  N  of them</a:t>
                </a:r>
              </a:p>
              <a:p>
                <a:r>
                  <a:rPr lang="en-US" dirty="0"/>
                  <a:t>On a quantum computer, however, we can find the marked item in roughly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steps with Grover's amplitude amplification trick</a:t>
                </a:r>
              </a:p>
              <a:p>
                <a:r>
                  <a:rPr lang="en-US" dirty="0"/>
                  <a:t> A quadratic speedup is indeed a substantial time-saver for finding marked items in long lists</a:t>
                </a:r>
              </a:p>
              <a:p>
                <a:r>
                  <a:rPr lang="en-US" dirty="0"/>
                  <a:t>Additionally, the algorithm does not use the list's internal structure, which makes it generic; this is why it immediately provides a quadratic quantum speed-up for many classical problems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08E6A-1CC1-4536-8BDC-FB9148731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A0BFD-2347-471F-AFDE-712A19C1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Oracle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24B480-1840-4262-9591-6ACBD0B50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Say, our 'database' is comprised of all the possible computational basis states of our qubits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For example, if we have 3 qubits, our list is the states are |000⟩, |001⟩, …|111⟩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BM Plex Sans"/>
              </a:rPr>
              <a:t>i.e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, the states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|0⟩→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|7⟩)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Grover’s algorithm solves oracles that add a negative phase to the solution states (i.e., for any state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th-I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⟩) 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in the computational basis: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ED8913D-4ABB-4E81-B8D6-06244FFC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98" y="4595304"/>
            <a:ext cx="3934613" cy="10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BEBDF1-E55D-4471-8D1A-0A0D038F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Oracle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E7E2C02-5646-4622-9B4B-8F1390345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This oracle will be a diagonal matrix, where the entry that correspond to the marked item will have a negative phase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For example, if we have three qubits and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=101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, our oracle will have the matrix: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E2C02-5646-4622-9B4B-8F1390345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D94256-71FC-49D1-98E1-DF9E9A22E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820" y="3484485"/>
            <a:ext cx="50101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A48EC-3103-4D4F-A2B3-3A2CABA3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Oracle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EF6A84D-B0B6-4A8A-99AD-EA77F4C2A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Grover’s algorithm is so powerful because it can easily convert a problem to an oracle of this form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We can create a function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that takes a proposed solution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, and returns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if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 is not a solution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) and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 for a valid solution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IBM Plex Sans"/>
                  </a:rPr>
                  <a:t>The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 oracle can then be described as: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6A84D-B0B6-4A8A-99AD-EA77F4C2A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13B7831-2DE2-424B-8E57-DB7D2BD6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987" y="4721949"/>
            <a:ext cx="3708518" cy="8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84058-E87B-4E19-B46E-95AEAA3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Oracle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F5A34C-429D-4581-88A8-DC8525F2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  <a:t>The oracle's matrix will be a diagonal matrix of the form: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DE58282-3F7C-4CFE-8ED2-EEF61B7E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73" y="2388786"/>
            <a:ext cx="5988963" cy="22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8A65CA-1A8D-4BC0-B9B4-F3B09080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Construction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6C44E02-ADD6-4FC6-8801-C607532BF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effectLst/>
                  </a:rPr>
                  <a:t>If we have our classical function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, we can convert it to a reversible circuit of the form</a:t>
                </a:r>
              </a:p>
              <a:p>
                <a:endParaRPr lang="en-US" dirty="0"/>
              </a:p>
              <a:p>
                <a:endParaRPr lang="en-US" dirty="0">
                  <a:effectLst/>
                </a:endParaRPr>
              </a:p>
              <a:p>
                <a:endParaRPr lang="en-US" dirty="0"/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If we initialize the 'output' qubit in the state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|−⟩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, the phase kickback effect turns this into a Grover oracle (similar to the workings of the Deutsch-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IBM Plex Sans"/>
                  </a:rPr>
                  <a:t>Jozsa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/>
                  </a:rPr>
                  <a:t> oracle):</a:t>
                </a:r>
                <a:endParaRPr lang="en-US" dirty="0"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44E02-ADD6-4FC6-8801-C607532BF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133A1FF-1FA4-43B5-81E2-9F82CFFE5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98" y="2391977"/>
            <a:ext cx="2615433" cy="1514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8473525-30B0-419D-8B0D-7A4E594E8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514" y="5170804"/>
            <a:ext cx="2615432" cy="12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743</Words>
  <Application>Microsoft Office PowerPoint</Application>
  <PresentationFormat>Widescreen</PresentationFormat>
  <Paragraphs>175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IBM Plex Sans</vt:lpstr>
      <vt:lpstr>MJXc-TeX-main-R</vt:lpstr>
      <vt:lpstr>MJXc-TeX-math-I</vt:lpstr>
      <vt:lpstr>MJXc-TeX-size1-R</vt:lpstr>
      <vt:lpstr>Times New Roman</vt:lpstr>
      <vt:lpstr>Office Theme</vt:lpstr>
      <vt:lpstr>Grover's Algorithm</vt:lpstr>
      <vt:lpstr>Grover's Algorithm</vt:lpstr>
      <vt:lpstr>Unstructured Search</vt:lpstr>
      <vt:lpstr>Unstructured Search</vt:lpstr>
      <vt:lpstr>Creating an Oracle </vt:lpstr>
      <vt:lpstr>Creating an Oracle </vt:lpstr>
      <vt:lpstr>Creating an Oracle </vt:lpstr>
      <vt:lpstr>Creating an Oracle </vt:lpstr>
      <vt:lpstr>Circuit Construction </vt:lpstr>
      <vt:lpstr>Amplitude Amplification</vt:lpstr>
      <vt:lpstr>Amplitude Amplification</vt:lpstr>
      <vt:lpstr>Amplitude Amplification</vt:lpstr>
      <vt:lpstr>Amplitude Amplification</vt:lpstr>
      <vt:lpstr>Amplitude Amplification</vt:lpstr>
      <vt:lpstr>Amplitude Amplification</vt:lpstr>
      <vt:lpstr>Amplitude Amplification</vt:lpstr>
      <vt:lpstr>Amplitude Amplification</vt:lpstr>
      <vt:lpstr>Amplitude Amplification</vt:lpstr>
      <vt:lpstr>Amplitude Amplification</vt:lpstr>
      <vt:lpstr>Amplitude Amplification</vt:lpstr>
      <vt:lpstr>Amplitude Amplification</vt:lpstr>
      <vt:lpstr>Amplitude Amplification</vt:lpstr>
      <vt:lpstr>Amplitude Amplification</vt:lpstr>
      <vt:lpstr>Example: 2 Qubits</vt:lpstr>
      <vt:lpstr>Example: 2 Qubits</vt:lpstr>
      <vt:lpstr>Example: 2 Qubits</vt:lpstr>
      <vt:lpstr>Example: 2 Qubits</vt:lpstr>
      <vt:lpstr>Example: 2 Qubits</vt:lpstr>
      <vt:lpstr>Example: 2 Qubits</vt:lpstr>
      <vt:lpstr>Example: 2 Qubits</vt:lpstr>
      <vt:lpstr>Example: 3 Qubits</vt:lpstr>
      <vt:lpstr>Example: 3 Qubits</vt:lpstr>
      <vt:lpstr>Example: 3 Qubits</vt:lpstr>
      <vt:lpstr>Example: 3 Qubits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Grover's Algorithm</dc:title>
  <dc:creator>purushottam sigdel</dc:creator>
  <cp:lastModifiedBy>User</cp:lastModifiedBy>
  <cp:revision>38</cp:revision>
  <dcterms:created xsi:type="dcterms:W3CDTF">2021-04-13T17:00:05Z</dcterms:created>
  <dcterms:modified xsi:type="dcterms:W3CDTF">2021-06-01T13:11:23Z</dcterms:modified>
</cp:coreProperties>
</file>