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395" r:id="rId2"/>
    <p:sldId id="683" r:id="rId3"/>
    <p:sldId id="429" r:id="rId4"/>
    <p:sldId id="427" r:id="rId5"/>
    <p:sldId id="664" r:id="rId6"/>
    <p:sldId id="663" r:id="rId7"/>
    <p:sldId id="495" r:id="rId8"/>
    <p:sldId id="679" r:id="rId9"/>
    <p:sldId id="680" r:id="rId10"/>
    <p:sldId id="671" r:id="rId11"/>
    <p:sldId id="669" r:id="rId12"/>
    <p:sldId id="532" r:id="rId13"/>
    <p:sldId id="672" r:id="rId14"/>
    <p:sldId id="527" r:id="rId15"/>
    <p:sldId id="535" r:id="rId16"/>
    <p:sldId id="666" r:id="rId17"/>
    <p:sldId id="537" r:id="rId18"/>
    <p:sldId id="670" r:id="rId19"/>
    <p:sldId id="487" r:id="rId20"/>
    <p:sldId id="684" r:id="rId21"/>
    <p:sldId id="501" r:id="rId22"/>
    <p:sldId id="434" r:id="rId23"/>
    <p:sldId id="667" r:id="rId24"/>
    <p:sldId id="435" r:id="rId25"/>
    <p:sldId id="660" r:id="rId26"/>
    <p:sldId id="661" r:id="rId27"/>
    <p:sldId id="674" r:id="rId28"/>
    <p:sldId id="675" r:id="rId29"/>
    <p:sldId id="685" r:id="rId30"/>
    <p:sldId id="514" r:id="rId31"/>
    <p:sldId id="681" r:id="rId32"/>
    <p:sldId id="508" r:id="rId33"/>
    <p:sldId id="509" r:id="rId34"/>
    <p:sldId id="510" r:id="rId35"/>
    <p:sldId id="518" r:id="rId36"/>
    <p:sldId id="511" r:id="rId37"/>
    <p:sldId id="662" r:id="rId38"/>
    <p:sldId id="522" r:id="rId39"/>
    <p:sldId id="523" r:id="rId40"/>
    <p:sldId id="524" r:id="rId41"/>
    <p:sldId id="682" r:id="rId4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00FF"/>
    <a:srgbClr val="66FF33"/>
    <a:srgbClr val="99FF33"/>
    <a:srgbClr val="CCFF33"/>
    <a:srgbClr val="FF9933"/>
    <a:srgbClr val="FF0000"/>
    <a:srgbClr val="00FF00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2" autoAdjust="0"/>
    <p:restoredTop sz="86179" autoAdjust="0"/>
  </p:normalViewPr>
  <p:slideViewPr>
    <p:cSldViewPr>
      <p:cViewPr varScale="1">
        <p:scale>
          <a:sx n="103" d="100"/>
          <a:sy n="103" d="100"/>
        </p:scale>
        <p:origin x="176" y="3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pPr>
              <a:defRPr/>
            </a:pPr>
            <a:fld id="{071951E6-2646-4237-9444-8416859A1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pPr>
              <a:defRPr/>
            </a:pPr>
            <a:fld id="{08FCA09C-389F-4645-898A-760E4CAD6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04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90E4D-C140-4D62-B396-BBEE244F9C0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5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200DC-0C07-4F23-866D-B90F4BCFEC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251F67-91EF-4D1E-87F9-69603C73E6E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To convert from metric image coordinates to pixel coordinates, we have to multiply the x, y coordinates by the x, y pixel magnification factors (pix/m)</a:t>
            </a:r>
          </a:p>
          <a:p>
            <a:pPr eaLnBrk="1" hangingPunct="1"/>
            <a:r>
              <a:rPr lang="en-US"/>
              <a:t>Beta_x, beta_y is the principal point coordinates in pixels</a:t>
            </a:r>
          </a:p>
        </p:txBody>
      </p:sp>
    </p:spTree>
    <p:extLst>
      <p:ext uri="{BB962C8B-B14F-4D97-AF65-F5344CB8AC3E}">
        <p14:creationId xmlns:p14="http://schemas.microsoft.com/office/powerpoint/2010/main" val="3640724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DD2FD-AA44-4FFC-8D4C-0118B76E47C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44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DD2FD-AA44-4FFC-8D4C-0118B76E47C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8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1AAE-A5F0-4FFD-A757-3F5E87A9BA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1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1AAE-A5F0-4FFD-A757-3F5E87A9BA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3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1AAE-A5F0-4FFD-A757-3F5E87A9BA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1AAE-A5F0-4FFD-A757-3F5E87A9BA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7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1AAE-A5F0-4FFD-A757-3F5E87A9BA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9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9C572-0A93-4565-BFC8-EB1396E15E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89DEA-4477-48DF-A924-0A59BBEE61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97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89DEA-4477-48DF-A924-0A59BBEE618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13999-41D4-4B40-AFC6-99FBFE0D64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8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448B7-A2D8-4186-8CF2-6F8AA0C5050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1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448B7-A2D8-4186-8CF2-6F8AA0C5050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1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9A96C-6027-4805-BFE3-08057C77372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3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4631-4C60-422F-93CE-D10BFE4A562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7550"/>
            <a:ext cx="6370638" cy="35845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0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4631-4C60-422F-93CE-D10BFE4A562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7550"/>
            <a:ext cx="6370638" cy="35845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0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40C46-3104-4A0E-BC33-4ED86974D35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340C46-3104-4A0E-BC33-4ED86974D35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67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89DEA-4477-48DF-A924-0A59BBEE618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4D3DE-CD7F-4DA0-A64E-ADBBBFE82C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4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14F46-3B7E-4240-931D-1B586A61339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7550"/>
            <a:ext cx="6370638" cy="35845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0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14F46-3B7E-4240-931D-1B586A61339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7550"/>
            <a:ext cx="6370638" cy="35845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540250"/>
            <a:ext cx="5384800" cy="4379913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12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6A7A3-AFAE-4C1D-BE0B-23C1F330049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05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37DE0-B70C-4DE9-BBC2-7FF6CF8A209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0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726C2-A351-451C-9B55-5CABCD7933A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24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AC00A-5B8D-40F6-9463-78877AD0448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00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DE60A-0AE9-46E0-8B91-B89C31E974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8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DE60A-0AE9-46E0-8B91-B89C31E974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3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from motion solves the following problem:</a:t>
            </a:r>
          </a:p>
          <a:p>
            <a:endParaRPr lang="en-US"/>
          </a:p>
          <a:p>
            <a:r>
              <a:rPr lang="en-US"/>
              <a:t>Given a set of images of a static scene with 2D points in correspondence, shown here as color-coded points, find…</a:t>
            </a:r>
          </a:p>
          <a:p>
            <a:endParaRPr lang="en-US"/>
          </a:p>
          <a:p>
            <a:r>
              <a:rPr lang="en-US"/>
              <a:t>a set of 3D points P and </a:t>
            </a:r>
          </a:p>
          <a:p>
            <a:r>
              <a:rPr lang="en-US"/>
              <a:t>a rotation R and position t of the cameras that explain the observed correspondences.  In other words, when we project a point into any of the cameras, the reprojection error between the projected and observed 2D points is low.</a:t>
            </a:r>
          </a:p>
          <a:p>
            <a:r>
              <a:rPr lang="en-US"/>
              <a:t>This problem can be formulated as an optimization problem where we want to find the rotations R, positions t, and 3D point locations P that minimize sum of squared reprojection errors f.  This is a non-linear least squares problem and can be solved with algorithms such as Levenberg-Marquart.  However, because the problem is non-linear, it can be susceptible to local minima.  Therefore, it’s important to initialize the parameters of the system carefully.  In addition, we need to be able to deal with erroneous correspondences.</a:t>
            </a:r>
          </a:p>
        </p:txBody>
      </p:sp>
    </p:spTree>
    <p:extLst>
      <p:ext uri="{BB962C8B-B14F-4D97-AF65-F5344CB8AC3E}">
        <p14:creationId xmlns:p14="http://schemas.microsoft.com/office/powerpoint/2010/main" val="5498705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from motion solves the following problem:</a:t>
            </a:r>
          </a:p>
          <a:p>
            <a:endParaRPr lang="en-US"/>
          </a:p>
          <a:p>
            <a:r>
              <a:rPr lang="en-US"/>
              <a:t>Given a set of images of a static scene with 2D points in correspondence, shown here as color-coded points, find…</a:t>
            </a:r>
          </a:p>
          <a:p>
            <a:endParaRPr lang="en-US"/>
          </a:p>
          <a:p>
            <a:r>
              <a:rPr lang="en-US"/>
              <a:t>a set of 3D points P and </a:t>
            </a:r>
          </a:p>
          <a:p>
            <a:r>
              <a:rPr lang="en-US"/>
              <a:t>a rotation R and position t of the cameras that explain the observed correspondences.  In other words, when we project a point into any of the cameras, the reprojection error between the projected and observed 2D points is low.</a:t>
            </a:r>
          </a:p>
          <a:p>
            <a:r>
              <a:rPr lang="en-US"/>
              <a:t>This problem can be formulated as an optimization problem where we want to find the rotations R, positions t, and 3D point locations P that minimize sum of squared reprojection errors f.  This is a non-linear least squares problem and can be solved with algorithms such as Levenberg-Marquart.  However, because the problem is non-linear, it can be susceptible to local minima.  Therefore, it’s important to initialize the parameters of the system carefully.  In addition, we need to be able to deal with erroneous correspondences.</a:t>
            </a:r>
          </a:p>
        </p:txBody>
      </p:sp>
    </p:spTree>
    <p:extLst>
      <p:ext uri="{BB962C8B-B14F-4D97-AF65-F5344CB8AC3E}">
        <p14:creationId xmlns:p14="http://schemas.microsoft.com/office/powerpoint/2010/main" val="64250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0F7C-B320-4FF8-8897-5B018FBD3D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01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from motion solves the following problem:</a:t>
            </a:r>
          </a:p>
          <a:p>
            <a:endParaRPr lang="en-US"/>
          </a:p>
          <a:p>
            <a:r>
              <a:rPr lang="en-US"/>
              <a:t>Given a set of images of a static scene with 2D points in correspondence, shown here as color-coded points, find…</a:t>
            </a:r>
          </a:p>
          <a:p>
            <a:endParaRPr lang="en-US"/>
          </a:p>
          <a:p>
            <a:r>
              <a:rPr lang="en-US"/>
              <a:t>a set of 3D points P and </a:t>
            </a:r>
          </a:p>
          <a:p>
            <a:r>
              <a:rPr lang="en-US"/>
              <a:t>a rotation R and position t of the cameras that explain the observed correspondences.  In other words, when we project a point into any of the cameras, the reprojection error between the projected and observed 2D points is low.</a:t>
            </a:r>
          </a:p>
          <a:p>
            <a:r>
              <a:rPr lang="en-US"/>
              <a:t>This problem can be formulated as an optimization problem where we want to find the rotations R, positions t, and 3D point locations P that minimize sum of squared reprojection errors f.  This is a non-linear least squares problem and can be solved with algorithms such as Levenberg-Marquart.  However, because the problem is non-linear, it can be susceptible to local minima.  Therefore, it’s important to initialize the parameters of the system carefully.  In addition, we need to be able to deal with erroneous correspondences.</a:t>
            </a:r>
          </a:p>
        </p:txBody>
      </p:sp>
    </p:spTree>
    <p:extLst>
      <p:ext uri="{BB962C8B-B14F-4D97-AF65-F5344CB8AC3E}">
        <p14:creationId xmlns:p14="http://schemas.microsoft.com/office/powerpoint/2010/main" val="413174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4D3DE-CD7F-4DA0-A64E-ADBBBFE82C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4D3DE-CD7F-4DA0-A64E-ADBBBFE82C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F3BD8-FF6D-4C48-BB8B-0CFA7BD6A5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52E06-067B-4717-A03C-24068578DF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200DC-0C07-4F23-866D-B90F4BCFEC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F05B0-711B-4CA6-9A7E-79C1245AD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5B84D-F5A4-45AE-BA2E-FB3DB3D48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D1C0A-0CBD-40D9-A4F7-C0F2C489E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144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D7C8E-C297-407B-9EA5-4B7F33FFE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144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6195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6195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69DDD-8594-464A-9BB5-4BE54D448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B51C4-C3DD-4E0C-93D6-71EAF2B2A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491C2-9129-4CE1-B220-EEA961FCA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E95F0-9367-42F5-B966-4137C1B49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228D4-1F37-4720-8814-98E859546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6F6CA-385E-4399-8043-C500D5017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3BFD8-926D-4699-AFD1-F885CE901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8342D-3E27-4F85-990B-746398AF1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033D4-A2EE-4D73-AAC2-0C56E92C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428A8E8-DF0D-4AEE-A8FB-0E49ED5DC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71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420.png"/><Relationship Id="rId4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11.jpe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61.png"/><Relationship Id="rId10" Type="http://schemas.openxmlformats.org/officeDocument/2006/relationships/image" Target="../media/image500.png"/><Relationship Id="rId4" Type="http://schemas.openxmlformats.org/officeDocument/2006/relationships/image" Target="../media/image450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780.png"/><Relationship Id="rId7" Type="http://schemas.openxmlformats.org/officeDocument/2006/relationships/image" Target="../media/image7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790.png"/><Relationship Id="rId7" Type="http://schemas.openxmlformats.org/officeDocument/2006/relationships/image" Target="../media/image7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87.png"/><Relationship Id="rId7" Type="http://schemas.openxmlformats.org/officeDocument/2006/relationships/image" Target="../media/image7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10" Type="http://schemas.openxmlformats.org/officeDocument/2006/relationships/image" Target="../media/image760.png"/><Relationship Id="rId4" Type="http://schemas.openxmlformats.org/officeDocument/2006/relationships/image" Target="../media/image820.png"/><Relationship Id="rId9" Type="http://schemas.openxmlformats.org/officeDocument/2006/relationships/image" Target="../media/image7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0.png"/><Relationship Id="rId4" Type="http://schemas.openxmlformats.org/officeDocument/2006/relationships/image" Target="../media/image9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20.png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5" Type="http://schemas.openxmlformats.org/officeDocument/2006/relationships/image" Target="../media/image3.png"/><Relationship Id="rId10" Type="http://schemas.openxmlformats.org/officeDocument/2006/relationships/image" Target="../media/image251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71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28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7.png"/><Relationship Id="rId5" Type="http://schemas.openxmlformats.org/officeDocument/2006/relationships/image" Target="../media/image271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7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8.png"/><Relationship Id="rId9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838200"/>
          </a:xfrm>
        </p:spPr>
        <p:txBody>
          <a:bodyPr/>
          <a:lstStyle/>
          <a:p>
            <a:pPr algn="ctr"/>
            <a:r>
              <a:rPr lang="en-US" dirty="0"/>
              <a:t>Camera calibration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7543800" y="1066800"/>
            <a:ext cx="1981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388" name="Picture 9" descr="red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066800"/>
            <a:ext cx="4140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10"/>
          <p:cNvSpPr txBox="1">
            <a:spLocks noChangeArrowheads="1"/>
          </p:cNvSpPr>
          <p:nvPr/>
        </p:nvSpPr>
        <p:spPr bwMode="auto">
          <a:xfrm>
            <a:off x="4464050" y="6397626"/>
            <a:ext cx="315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/>
              <a:t>Odilon</a:t>
            </a:r>
            <a:r>
              <a:rPr lang="en-US" sz="1800" dirty="0"/>
              <a:t> Redon, </a:t>
            </a:r>
            <a:r>
              <a:rPr lang="en-US" sz="1800" i="1" dirty="0"/>
              <a:t>Cyclops</a:t>
            </a:r>
            <a:r>
              <a:rPr lang="en-US" sz="1800" dirty="0"/>
              <a:t>, 1914</a:t>
            </a:r>
          </a:p>
        </p:txBody>
      </p:sp>
    </p:spTree>
    <p:extLst>
      <p:ext uri="{BB962C8B-B14F-4D97-AF65-F5344CB8AC3E}">
        <p14:creationId xmlns:p14="http://schemas.microsoft.com/office/powerpoint/2010/main" val="179697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parameters: 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7673" name="Text Box 9"/>
              <p:cNvSpPr txBox="1">
                <a:spLocks noChangeArrowheads="1"/>
              </p:cNvSpPr>
              <p:nvPr/>
            </p:nvSpPr>
            <p:spPr bwMode="auto">
              <a:xfrm>
                <a:off x="2413656" y="5736294"/>
                <a:ext cx="1625012" cy="7386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/>
                  <a:t>calibration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767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3656" y="5736294"/>
                <a:ext cx="1625012" cy="738664"/>
              </a:xfrm>
              <a:prstGeom prst="rect">
                <a:avLst/>
              </a:prstGeom>
              <a:blipFill>
                <a:blip r:embed="rId3"/>
                <a:stretch>
                  <a:fillRect t="-3390" b="-8475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6BF4461E-6365-FC4B-A166-4918FBE97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6268" y="5720391"/>
                <a:ext cx="1905000" cy="10156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/>
                  <a:t>Canonical projection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6BF4461E-6365-FC4B-A166-4918FBE9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68" y="5720391"/>
                <a:ext cx="1905000" cy="1015663"/>
              </a:xfrm>
              <a:prstGeom prst="rect">
                <a:avLst/>
              </a:prstGeom>
              <a:blipFill>
                <a:blip r:embed="rId4"/>
                <a:stretch>
                  <a:fillRect l="-1325" t="-1235" r="-4636" b="-8642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8F3D02-C0C7-8244-A681-DAE68E4ED870}"/>
                  </a:ext>
                </a:extLst>
              </p:cNvPr>
              <p:cNvSpPr/>
              <p:nvPr/>
            </p:nvSpPr>
            <p:spPr>
              <a:xfrm>
                <a:off x="2295904" y="4580021"/>
                <a:ext cx="4023666" cy="1148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8F3D02-C0C7-8244-A681-DAE68E4ED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904" y="4580021"/>
                <a:ext cx="4023666" cy="1148391"/>
              </a:xfrm>
              <a:prstGeom prst="rect">
                <a:avLst/>
              </a:prstGeom>
              <a:blipFill>
                <a:blip r:embed="rId5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30A0E4-74DB-544C-8F41-129E3A7E4C11}"/>
                  </a:ext>
                </a:extLst>
              </p:cNvPr>
              <p:cNvSpPr txBox="1"/>
              <p:nvPr/>
            </p:nvSpPr>
            <p:spPr>
              <a:xfrm>
                <a:off x="6424677" y="5720391"/>
                <a:ext cx="1748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30A0E4-74DB-544C-8F41-129E3A7E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77" y="5720391"/>
                <a:ext cx="1748619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55118-7F1C-3B49-9B17-23487921E294}"/>
                  </a:ext>
                </a:extLst>
              </p:cNvPr>
              <p:cNvSpPr txBox="1"/>
              <p:nvPr/>
            </p:nvSpPr>
            <p:spPr>
              <a:xfrm>
                <a:off x="6132001" y="4572000"/>
                <a:ext cx="2286780" cy="114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55118-7F1C-3B49-9B17-23487921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1" y="4572000"/>
                <a:ext cx="2286780" cy="1148391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EE9223-E864-964B-B734-8DDB0BCE6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914400"/>
                <a:ext cx="10058400" cy="2934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kern="0" dirty="0"/>
                  <a:t>What are the units of the focal length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kern="0" dirty="0"/>
                  <a:t> and principal point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kern="0" dirty="0"/>
                  <a:t>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kern="0" dirty="0"/>
                  <a:t>Same as world units – presumably metric units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kern="0" dirty="0"/>
                  <a:t>What units do we want for measuring image coordinates?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kern="0" dirty="0"/>
                  <a:t>Pixel units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kern="0" dirty="0"/>
                  <a:t>Thus, we need to introduce </a:t>
                </a:r>
                <a:r>
                  <a:rPr lang="en-US" i="1" kern="0" dirty="0"/>
                  <a:t>scaling factors </a:t>
                </a:r>
                <a:r>
                  <a:rPr lang="en-US" kern="0" dirty="0"/>
                  <a:t>for mapping from world to pixel units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EE9223-E864-964B-B734-8DDB0BCE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914400"/>
                <a:ext cx="10058400" cy="2934978"/>
              </a:xfrm>
              <a:prstGeom prst="rect">
                <a:avLst/>
              </a:prstGeom>
              <a:blipFill>
                <a:blip r:embed="rId8"/>
                <a:stretch>
                  <a:fillRect l="-1136" t="-2597" r="-1515" b="-1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6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3" descr="ccd-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80140"/>
            <a:ext cx="3048000" cy="22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parameters: Scaling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Rectangle 11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37223" y="1053041"/>
                <a:ext cx="6302377" cy="1143000"/>
              </a:xfrm>
            </p:spPr>
            <p:txBody>
              <a:bodyPr/>
              <a:lstStyle/>
              <a:p>
                <a:pPr marL="0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pixels/m in horizontal direction,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pixels/m in vertical direction</a:t>
                </a:r>
              </a:p>
            </p:txBody>
          </p:sp>
        </mc:Choice>
        <mc:Fallback xmlns="">
          <p:sp>
            <p:nvSpPr>
              <p:cNvPr id="4103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37223" y="1053041"/>
                <a:ext cx="6302377" cy="1143000"/>
              </a:xfrm>
              <a:blipFill>
                <a:blip r:embed="rId4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5652260" y="2201302"/>
                <a:ext cx="3292248" cy="698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Pixel size (m):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0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260" y="2201302"/>
                <a:ext cx="3292248" cy="698717"/>
              </a:xfrm>
              <a:prstGeom prst="rect">
                <a:avLst/>
              </a:prstGeom>
              <a:blipFill>
                <a:blip r:embed="rId5"/>
                <a:stretch>
                  <a:fillRect l="-2692" b="-17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556" name="Text Box 12"/>
          <p:cNvSpPr txBox="1">
            <a:spLocks noChangeArrowheads="1"/>
          </p:cNvSpPr>
          <p:nvPr/>
        </p:nvSpPr>
        <p:spPr bwMode="auto">
          <a:xfrm>
            <a:off x="3438791" y="5198584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pixels/m</a:t>
            </a:r>
          </a:p>
        </p:txBody>
      </p:sp>
      <p:sp>
        <p:nvSpPr>
          <p:cNvPr id="492557" name="Text Box 13"/>
          <p:cNvSpPr txBox="1">
            <a:spLocks noChangeArrowheads="1"/>
          </p:cNvSpPr>
          <p:nvPr/>
        </p:nvSpPr>
        <p:spPr bwMode="auto">
          <a:xfrm>
            <a:off x="5608977" y="5232324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m</a:t>
            </a: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7690621" y="5173263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pixels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565AF7-6268-8849-921F-FFEC0D38D828}"/>
                  </a:ext>
                </a:extLst>
              </p:cNvPr>
              <p:cNvSpPr txBox="1"/>
              <p:nvPr/>
            </p:nvSpPr>
            <p:spPr>
              <a:xfrm>
                <a:off x="2957869" y="4186404"/>
                <a:ext cx="1944891" cy="103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565AF7-6268-8849-921F-FFEC0D38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9" y="4186404"/>
                <a:ext cx="1944891" cy="1037207"/>
              </a:xfrm>
              <a:prstGeom prst="rect">
                <a:avLst/>
              </a:prstGeom>
              <a:blipFill>
                <a:blip r:embed="rId6"/>
                <a:stretch>
                  <a:fillRect t="-1220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5C6649-E896-2143-A443-C9E5A5FE08ED}"/>
                  </a:ext>
                </a:extLst>
              </p:cNvPr>
              <p:cNvSpPr/>
              <p:nvPr/>
            </p:nvSpPr>
            <p:spPr>
              <a:xfrm>
                <a:off x="6553200" y="4114800"/>
                <a:ext cx="2454133" cy="1144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5C6649-E896-2143-A443-C9E5A5FE0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114800"/>
                <a:ext cx="2454133" cy="1144544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61984C-DFA2-7240-8852-81913514B85C}"/>
                  </a:ext>
                </a:extLst>
              </p:cNvPr>
              <p:cNvSpPr/>
              <p:nvPr/>
            </p:nvSpPr>
            <p:spPr>
              <a:xfrm>
                <a:off x="4927541" y="4120664"/>
                <a:ext cx="1809085" cy="1148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61984C-DFA2-7240-8852-81913514B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41" y="4120664"/>
                <a:ext cx="1809085" cy="1148391"/>
              </a:xfrm>
              <a:prstGeom prst="rect">
                <a:avLst/>
              </a:prstGeom>
              <a:blipFill>
                <a:blip r:embed="rId8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D2B04CC-F634-1E45-B282-BC28F1AF68E3}"/>
              </a:ext>
            </a:extLst>
          </p:cNvPr>
          <p:cNvSpPr/>
          <p:nvPr/>
        </p:nvSpPr>
        <p:spPr bwMode="auto">
          <a:xfrm>
            <a:off x="5257800" y="2371227"/>
            <a:ext cx="245416" cy="2454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57CD6D-7308-9C44-93CF-6D9D19E89646}"/>
              </a:ext>
            </a:extLst>
          </p:cNvPr>
          <p:cNvCxnSpPr>
            <a:cxnSpLocks/>
          </p:cNvCxnSpPr>
          <p:nvPr/>
        </p:nvCxnSpPr>
        <p:spPr bwMode="auto">
          <a:xfrm>
            <a:off x="2743200" y="2051536"/>
            <a:ext cx="2760016" cy="326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9EA48D-B019-394C-AD76-8756C2C7315A}"/>
              </a:ext>
            </a:extLst>
          </p:cNvPr>
          <p:cNvCxnSpPr>
            <a:cxnSpLocks/>
          </p:cNvCxnSpPr>
          <p:nvPr/>
        </p:nvCxnSpPr>
        <p:spPr bwMode="auto">
          <a:xfrm>
            <a:off x="2743200" y="2063673"/>
            <a:ext cx="2514600" cy="543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3FF612-466E-E046-844E-19028DEADDB5}"/>
              </a:ext>
            </a:extLst>
          </p:cNvPr>
          <p:cNvSpPr txBox="1"/>
          <p:nvPr/>
        </p:nvSpPr>
        <p:spPr>
          <a:xfrm>
            <a:off x="2901236" y="96594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Camera 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F67694-A988-784C-A7CE-8CEC165188D7}"/>
                  </a:ext>
                </a:extLst>
              </p:cNvPr>
              <p:cNvSpPr txBox="1"/>
              <p:nvPr/>
            </p:nvSpPr>
            <p:spPr>
              <a:xfrm>
                <a:off x="4736519" y="3447329"/>
                <a:ext cx="2117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Calibration matrix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1800" dirty="0"/>
                  <a:t> in metric units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F67694-A988-784C-A7CE-8CEC1651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19" y="3447329"/>
                <a:ext cx="2117431" cy="646331"/>
              </a:xfrm>
              <a:prstGeom prst="rect">
                <a:avLst/>
              </a:prstGeom>
              <a:blipFill>
                <a:blip r:embed="rId9"/>
                <a:stretch>
                  <a:fillRect t="-1923" r="-1190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194AA6E-C139-EE43-811C-EACAF56A21B1}"/>
              </a:ext>
            </a:extLst>
          </p:cNvPr>
          <p:cNvSpPr txBox="1"/>
          <p:nvPr/>
        </p:nvSpPr>
        <p:spPr>
          <a:xfrm>
            <a:off x="2895600" y="3718462"/>
            <a:ext cx="21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Scaling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E9C01C-DA97-064D-A573-496C376C27BF}"/>
                  </a:ext>
                </a:extLst>
              </p:cNvPr>
              <p:cNvSpPr txBox="1"/>
              <p:nvPr/>
            </p:nvSpPr>
            <p:spPr>
              <a:xfrm>
                <a:off x="6889902" y="3468469"/>
                <a:ext cx="21174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Calibration matrix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1800" dirty="0"/>
                  <a:t> in pixel units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E9C01C-DA97-064D-A573-496C376C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02" y="3468469"/>
                <a:ext cx="2117431" cy="646331"/>
              </a:xfrm>
              <a:prstGeom prst="rect">
                <a:avLst/>
              </a:prstGeom>
              <a:blipFill>
                <a:blip r:embed="rId10"/>
                <a:stretch>
                  <a:fillRect t="-1923" r="-179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7A9E00-0AE9-5D41-A672-9F2B93237E0A}"/>
              </a:ext>
            </a:extLst>
          </p:cNvPr>
          <p:cNvSpPr/>
          <p:nvPr/>
        </p:nvSpPr>
        <p:spPr bwMode="auto">
          <a:xfrm>
            <a:off x="6889902" y="3267828"/>
            <a:ext cx="2117431" cy="2523372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build="p"/>
      <p:bldP spid="4104" grpId="0"/>
      <p:bldP spid="492556" grpId="0"/>
      <p:bldP spid="492558" grpId="0"/>
      <p:bldP spid="2" grpId="0"/>
      <p:bldP spid="4" grpId="0"/>
      <p:bldP spid="7" grpId="0" animBg="1"/>
      <p:bldP spid="18" grpId="0"/>
      <p:bldP spid="19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parameters: Rotation and translation</a:t>
            </a:r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162800" y="950584"/>
            <a:ext cx="4038600" cy="2743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In general, the camera coordinate frame will be related to the world coordinate frame by a rotation and a translation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F29961-2F3A-2242-8DF6-F69AE1CA51F9}"/>
              </a:ext>
            </a:extLst>
          </p:cNvPr>
          <p:cNvGrpSpPr/>
          <p:nvPr/>
        </p:nvGrpSpPr>
        <p:grpSpPr>
          <a:xfrm>
            <a:off x="2057400" y="1066800"/>
            <a:ext cx="4537786" cy="2516782"/>
            <a:chOff x="533400" y="1066800"/>
            <a:chExt cx="4537786" cy="25167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71D43AA-BD9B-F247-97F4-4F67CEA875F2}"/>
                </a:ext>
              </a:extLst>
            </p:cNvPr>
            <p:cNvGrpSpPr/>
            <p:nvPr/>
          </p:nvGrpSpPr>
          <p:grpSpPr>
            <a:xfrm rot="20129443">
              <a:off x="2417837" y="1323423"/>
              <a:ext cx="2653349" cy="1843379"/>
              <a:chOff x="5410200" y="1463040"/>
              <a:chExt cx="2895600" cy="2011680"/>
            </a:xfrm>
          </p:grpSpPr>
          <p:pic>
            <p:nvPicPr>
              <p:cNvPr id="14" name="Picture 3" descr="fig5">
                <a:extLst>
                  <a:ext uri="{FF2B5EF4-FFF2-40B4-BE49-F238E27FC236}">
                    <a16:creationId xmlns:a16="http://schemas.microsoft.com/office/drawing/2014/main" id="{0AC8C18A-B60A-8B4C-8EBF-C5010E6C8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41890" t="19840" r="-713" b="-4322"/>
              <a:stretch/>
            </p:blipFill>
            <p:spPr bwMode="auto">
              <a:xfrm>
                <a:off x="5562600" y="1463040"/>
                <a:ext cx="2743200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25616C-5A12-FC45-AAD9-635C6FF92B04}"/>
                  </a:ext>
                </a:extLst>
              </p:cNvPr>
              <p:cNvSpPr/>
              <p:nvPr/>
            </p:nvSpPr>
            <p:spPr bwMode="auto">
              <a:xfrm>
                <a:off x="5410200" y="1600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123" name="Picture 3" descr="fig5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" r="36195"/>
            <a:stretch/>
          </p:blipFill>
          <p:spPr bwMode="auto">
            <a:xfrm>
              <a:off x="533400" y="1066800"/>
              <a:ext cx="2971799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AE966-6064-7845-A821-0B39DB02F6B8}"/>
                </a:ext>
              </a:extLst>
            </p:cNvPr>
            <p:cNvSpPr/>
            <p:nvPr/>
          </p:nvSpPr>
          <p:spPr bwMode="auto">
            <a:xfrm>
              <a:off x="2933370" y="3081753"/>
              <a:ext cx="686459" cy="5018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EB2794-5846-D343-BE53-142CA42FB220}"/>
              </a:ext>
            </a:extLst>
          </p:cNvPr>
          <p:cNvSpPr txBox="1"/>
          <p:nvPr/>
        </p:nvSpPr>
        <p:spPr>
          <a:xfrm>
            <a:off x="1977290" y="2843200"/>
            <a:ext cx="163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camera coordinate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3E0173-0E45-B24A-BF44-EF28A5E0467D}"/>
              </a:ext>
            </a:extLst>
          </p:cNvPr>
          <p:cNvSpPr txBox="1"/>
          <p:nvPr/>
        </p:nvSpPr>
        <p:spPr>
          <a:xfrm>
            <a:off x="5383231" y="3134380"/>
            <a:ext cx="163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world coordinate system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A8C885-F229-E449-BEC7-7502CBFC7856}"/>
              </a:ext>
            </a:extLst>
          </p:cNvPr>
          <p:cNvSpPr/>
          <p:nvPr/>
        </p:nvSpPr>
        <p:spPr bwMode="auto">
          <a:xfrm>
            <a:off x="4343400" y="2057400"/>
            <a:ext cx="571829" cy="533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1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parameters: Rotation and translation</a:t>
            </a:r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162800" y="950584"/>
            <a:ext cx="4038600" cy="2743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In general, the camera coordinate frame will be related to the world coordinate frame by a rotation and a translation</a:t>
            </a:r>
          </a:p>
        </p:txBody>
      </p:sp>
      <p:sp>
        <p:nvSpPr>
          <p:cNvPr id="490511" name="Line 15"/>
          <p:cNvSpPr>
            <a:spLocks noChangeShapeType="1"/>
          </p:cNvSpPr>
          <p:nvPr/>
        </p:nvSpPr>
        <p:spPr bwMode="auto">
          <a:xfrm flipV="1">
            <a:off x="3429001" y="5252819"/>
            <a:ext cx="99448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1524000" y="5557619"/>
            <a:ext cx="21310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coords</a:t>
            </a:r>
            <a:r>
              <a:rPr lang="en-US" sz="1800" dirty="0"/>
              <a:t>. of point </a:t>
            </a:r>
            <a:br>
              <a:rPr lang="en-US" sz="1800" dirty="0"/>
            </a:br>
            <a:r>
              <a:rPr lang="en-US" sz="1800" dirty="0"/>
              <a:t>in normalized camera frame</a:t>
            </a:r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 flipH="1" flipV="1">
            <a:off x="6934200" y="5257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7588250" y="5638800"/>
            <a:ext cx="277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coords. of camera center </a:t>
            </a:r>
            <a:br>
              <a:rPr lang="en-US" sz="1800"/>
            </a:br>
            <a:r>
              <a:rPr lang="en-US" sz="1800"/>
              <a:t>in world frame</a:t>
            </a:r>
          </a:p>
        </p:txBody>
      </p:sp>
      <p:sp>
        <p:nvSpPr>
          <p:cNvPr id="490515" name="Line 19"/>
          <p:cNvSpPr>
            <a:spLocks noChangeShapeType="1"/>
          </p:cNvSpPr>
          <p:nvPr/>
        </p:nvSpPr>
        <p:spPr bwMode="auto">
          <a:xfrm flipH="1" flipV="1">
            <a:off x="6258634" y="5252819"/>
            <a:ext cx="341150" cy="7669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0516" name="Text Box 20"/>
          <p:cNvSpPr txBox="1">
            <a:spLocks noChangeArrowheads="1"/>
          </p:cNvSpPr>
          <p:nvPr/>
        </p:nvSpPr>
        <p:spPr bwMode="auto">
          <a:xfrm>
            <a:off x="5576008" y="6041451"/>
            <a:ext cx="19543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err="1"/>
              <a:t>coords</a:t>
            </a:r>
            <a:r>
              <a:rPr lang="en-US" sz="1800" dirty="0"/>
              <a:t>. of a point</a:t>
            </a:r>
            <a:br>
              <a:rPr lang="en-US" sz="1800" dirty="0"/>
            </a:br>
            <a:r>
              <a:rPr lang="en-US" sz="1800" dirty="0"/>
              <a:t>in world 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3657601"/>
            <a:ext cx="1028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In non-homogeneous coordinates, the transformation from </a:t>
            </a:r>
            <a:r>
              <a:rPr lang="en-US" sz="2800" dirty="0">
                <a:solidFill>
                  <a:srgbClr val="C00000"/>
                </a:solidFill>
              </a:rPr>
              <a:t>world</a:t>
            </a:r>
            <a:r>
              <a:rPr lang="en-US" sz="2800" dirty="0"/>
              <a:t> to normalized </a:t>
            </a:r>
            <a:r>
              <a:rPr lang="en-US" sz="2800" dirty="0">
                <a:solidFill>
                  <a:srgbClr val="C00000"/>
                </a:solidFill>
              </a:rPr>
              <a:t>camera</a:t>
            </a:r>
            <a:r>
              <a:rPr lang="en-US" sz="2800" dirty="0"/>
              <a:t> coordinate system is given by: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F29961-2F3A-2242-8DF6-F69AE1CA51F9}"/>
              </a:ext>
            </a:extLst>
          </p:cNvPr>
          <p:cNvGrpSpPr/>
          <p:nvPr/>
        </p:nvGrpSpPr>
        <p:grpSpPr>
          <a:xfrm>
            <a:off x="2057400" y="1066800"/>
            <a:ext cx="4537786" cy="2516782"/>
            <a:chOff x="533400" y="1066800"/>
            <a:chExt cx="4537786" cy="25167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71D43AA-BD9B-F247-97F4-4F67CEA875F2}"/>
                </a:ext>
              </a:extLst>
            </p:cNvPr>
            <p:cNvGrpSpPr/>
            <p:nvPr/>
          </p:nvGrpSpPr>
          <p:grpSpPr>
            <a:xfrm rot="20129443">
              <a:off x="2417837" y="1323423"/>
              <a:ext cx="2653349" cy="1843379"/>
              <a:chOff x="5410200" y="1463040"/>
              <a:chExt cx="2895600" cy="2011680"/>
            </a:xfrm>
          </p:grpSpPr>
          <p:pic>
            <p:nvPicPr>
              <p:cNvPr id="14" name="Picture 3" descr="fig5">
                <a:extLst>
                  <a:ext uri="{FF2B5EF4-FFF2-40B4-BE49-F238E27FC236}">
                    <a16:creationId xmlns:a16="http://schemas.microsoft.com/office/drawing/2014/main" id="{0AC8C18A-B60A-8B4C-8EBF-C5010E6C8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41890" t="19840" r="-713" b="-4322"/>
              <a:stretch/>
            </p:blipFill>
            <p:spPr bwMode="auto">
              <a:xfrm>
                <a:off x="5562600" y="1463040"/>
                <a:ext cx="2743200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25616C-5A12-FC45-AAD9-635C6FF92B04}"/>
                  </a:ext>
                </a:extLst>
              </p:cNvPr>
              <p:cNvSpPr/>
              <p:nvPr/>
            </p:nvSpPr>
            <p:spPr bwMode="auto">
              <a:xfrm>
                <a:off x="5410200" y="1600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123" name="Picture 3" descr="fig5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" r="36195"/>
            <a:stretch/>
          </p:blipFill>
          <p:spPr bwMode="auto">
            <a:xfrm>
              <a:off x="533400" y="1066800"/>
              <a:ext cx="2971799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AE966-6064-7845-A821-0B39DB02F6B8}"/>
                </a:ext>
              </a:extLst>
            </p:cNvPr>
            <p:cNvSpPr/>
            <p:nvPr/>
          </p:nvSpPr>
          <p:spPr bwMode="auto">
            <a:xfrm>
              <a:off x="2933370" y="3081753"/>
              <a:ext cx="686459" cy="5018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EB2794-5846-D343-BE53-142CA42FB220}"/>
              </a:ext>
            </a:extLst>
          </p:cNvPr>
          <p:cNvSpPr txBox="1"/>
          <p:nvPr/>
        </p:nvSpPr>
        <p:spPr>
          <a:xfrm>
            <a:off x="1977290" y="2843200"/>
            <a:ext cx="163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camera coordinate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3E0173-0E45-B24A-BF44-EF28A5E0467D}"/>
              </a:ext>
            </a:extLst>
          </p:cNvPr>
          <p:cNvSpPr txBox="1"/>
          <p:nvPr/>
        </p:nvSpPr>
        <p:spPr>
          <a:xfrm>
            <a:off x="5383231" y="3134380"/>
            <a:ext cx="163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world coordinate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3948B4-FECA-AD4E-A6FF-A8FDFF43F2CE}"/>
                  </a:ext>
                </a:extLst>
              </p:cNvPr>
              <p:cNvSpPr txBox="1"/>
              <p:nvPr/>
            </p:nvSpPr>
            <p:spPr>
              <a:xfrm>
                <a:off x="4365258" y="4805510"/>
                <a:ext cx="299652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3948B4-FECA-AD4E-A6FF-A8FDFF43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58" y="4805510"/>
                <a:ext cx="2996526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8737F8-B37C-3B46-9F77-2A643A6F3908}"/>
                  </a:ext>
                </a:extLst>
              </p:cNvPr>
              <p:cNvSpPr/>
              <p:nvPr/>
            </p:nvSpPr>
            <p:spPr>
              <a:xfrm>
                <a:off x="7162800" y="4802666"/>
                <a:ext cx="1717650" cy="533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̃"/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8737F8-B37C-3B46-9F77-2A643A6F3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802666"/>
                <a:ext cx="1717650" cy="533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19">
            <a:extLst>
              <a:ext uri="{FF2B5EF4-FFF2-40B4-BE49-F238E27FC236}">
                <a16:creationId xmlns:a16="http://schemas.microsoft.com/office/drawing/2014/main" id="{E0D938F4-DD62-E54A-B947-E750272543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9029" y="5268964"/>
            <a:ext cx="1028371" cy="7508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94D63325-9854-C447-A0D8-8BAF1437E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243" y="6023085"/>
            <a:ext cx="14387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3x3 rotation matrix</a:t>
            </a:r>
          </a:p>
        </p:txBody>
      </p:sp>
    </p:spTree>
    <p:extLst>
      <p:ext uri="{BB962C8B-B14F-4D97-AF65-F5344CB8AC3E}">
        <p14:creationId xmlns:p14="http://schemas.microsoft.com/office/powerpoint/2010/main" val="35011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1" grpId="0" animBg="1"/>
      <p:bldP spid="490512" grpId="0"/>
      <p:bldP spid="490513" grpId="0" animBg="1"/>
      <p:bldP spid="490514" grpId="0"/>
      <p:bldP spid="490515" grpId="0" animBg="1"/>
      <p:bldP spid="490516" grpId="0"/>
      <p:bldP spid="6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parameters: Rotation and translation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04F59-8307-834E-9828-FE473550B891}"/>
              </a:ext>
            </a:extLst>
          </p:cNvPr>
          <p:cNvGrpSpPr/>
          <p:nvPr/>
        </p:nvGrpSpPr>
        <p:grpSpPr>
          <a:xfrm>
            <a:off x="2057400" y="1066800"/>
            <a:ext cx="4537786" cy="2516782"/>
            <a:chOff x="533400" y="1066800"/>
            <a:chExt cx="4537786" cy="251678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EDC09-8384-7445-9CE3-C06D89743E1C}"/>
                </a:ext>
              </a:extLst>
            </p:cNvPr>
            <p:cNvGrpSpPr/>
            <p:nvPr/>
          </p:nvGrpSpPr>
          <p:grpSpPr>
            <a:xfrm rot="20129443">
              <a:off x="2417837" y="1323423"/>
              <a:ext cx="2653349" cy="1843379"/>
              <a:chOff x="5410200" y="1463040"/>
              <a:chExt cx="2895600" cy="2011680"/>
            </a:xfrm>
          </p:grpSpPr>
          <p:pic>
            <p:nvPicPr>
              <p:cNvPr id="21" name="Picture 3" descr="fig5">
                <a:extLst>
                  <a:ext uri="{FF2B5EF4-FFF2-40B4-BE49-F238E27FC236}">
                    <a16:creationId xmlns:a16="http://schemas.microsoft.com/office/drawing/2014/main" id="{D40ECE5F-E5AF-8A46-878C-D44FC8E26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41890" t="19840" r="-713" b="-4322"/>
              <a:stretch/>
            </p:blipFill>
            <p:spPr bwMode="auto">
              <a:xfrm>
                <a:off x="5562600" y="1463040"/>
                <a:ext cx="2743200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3388A92-FCB9-FC4F-99D9-D0FDA1BE67C1}"/>
                  </a:ext>
                </a:extLst>
              </p:cNvPr>
              <p:cNvSpPr/>
              <p:nvPr/>
            </p:nvSpPr>
            <p:spPr bwMode="auto">
              <a:xfrm>
                <a:off x="5410200" y="1600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9" name="Picture 3" descr="fig5">
              <a:extLst>
                <a:ext uri="{FF2B5EF4-FFF2-40B4-BE49-F238E27FC236}">
                  <a16:creationId xmlns:a16="http://schemas.microsoft.com/office/drawing/2014/main" id="{A412B541-764F-4A40-9C65-A5C42D459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" r="36195"/>
            <a:stretch/>
          </p:blipFill>
          <p:spPr bwMode="auto">
            <a:xfrm>
              <a:off x="533400" y="1066800"/>
              <a:ext cx="2971799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72CE8B-DD57-3540-8CDD-B0A25C3C67B3}"/>
                </a:ext>
              </a:extLst>
            </p:cNvPr>
            <p:cNvSpPr/>
            <p:nvPr/>
          </p:nvSpPr>
          <p:spPr bwMode="auto">
            <a:xfrm>
              <a:off x="2933370" y="3081753"/>
              <a:ext cx="686459" cy="5018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 Box 20">
            <a:extLst>
              <a:ext uri="{FF2B5EF4-FFF2-40B4-BE49-F238E27FC236}">
                <a16:creationId xmlns:a16="http://schemas.microsoft.com/office/drawing/2014/main" id="{C4CFD6FE-E3C5-1E45-A623-5667F3C5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446" y="5105400"/>
            <a:ext cx="20751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3D transformation matrix (4 x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555048-FC2F-1C44-8BDE-5F934AD2642A}"/>
                  </a:ext>
                </a:extLst>
              </p:cNvPr>
              <p:cNvSpPr txBox="1"/>
              <p:nvPr/>
            </p:nvSpPr>
            <p:spPr>
              <a:xfrm>
                <a:off x="1995759" y="4293773"/>
                <a:ext cx="2598532" cy="53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̃"/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555048-FC2F-1C44-8BDE-5F934AD26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59" y="4293773"/>
                <a:ext cx="2598532" cy="533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DFE917-D3BB-794D-82E1-D10EEDC4B90E}"/>
                  </a:ext>
                </a:extLst>
              </p:cNvPr>
              <p:cNvSpPr txBox="1"/>
              <p:nvPr/>
            </p:nvSpPr>
            <p:spPr>
              <a:xfrm>
                <a:off x="5457581" y="4141273"/>
                <a:ext cx="3763659" cy="886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cam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DFE917-D3BB-794D-82E1-D10EEDC4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81" y="4141273"/>
                <a:ext cx="3763659" cy="886333"/>
              </a:xfrm>
              <a:prstGeom prst="rect">
                <a:avLst/>
              </a:prstGeom>
              <a:blipFill>
                <a:blip r:embed="rId5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5F7EBF-A9F3-D946-9E99-029EB5107F74}"/>
              </a:ext>
            </a:extLst>
          </p:cNvPr>
          <p:cNvSpPr txBox="1"/>
          <p:nvPr/>
        </p:nvSpPr>
        <p:spPr>
          <a:xfrm>
            <a:off x="1600859" y="3288481"/>
            <a:ext cx="354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i="1" dirty="0"/>
              <a:t>non-homogeneous</a:t>
            </a:r>
            <a:r>
              <a:rPr lang="en-US" dirty="0"/>
              <a:t> coordinates: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4B7A7-BF96-F541-9A54-C277D60C68D9}"/>
              </a:ext>
            </a:extLst>
          </p:cNvPr>
          <p:cNvSpPr txBox="1"/>
          <p:nvPr/>
        </p:nvSpPr>
        <p:spPr>
          <a:xfrm>
            <a:off x="5543416" y="3288481"/>
            <a:ext cx="354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i="1" dirty="0"/>
              <a:t>homogeneous</a:t>
            </a:r>
            <a:r>
              <a:rPr lang="en-US" dirty="0"/>
              <a:t> coordinates:</a:t>
            </a:r>
          </a:p>
        </p:txBody>
      </p:sp>
    </p:spTree>
    <p:extLst>
      <p:ext uri="{BB962C8B-B14F-4D97-AF65-F5344CB8AC3E}">
        <p14:creationId xmlns:p14="http://schemas.microsoft.com/office/powerpoint/2010/main" val="35772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parameters: Rotation and translation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04F59-8307-834E-9828-FE473550B891}"/>
              </a:ext>
            </a:extLst>
          </p:cNvPr>
          <p:cNvGrpSpPr/>
          <p:nvPr/>
        </p:nvGrpSpPr>
        <p:grpSpPr>
          <a:xfrm>
            <a:off x="2057400" y="1066800"/>
            <a:ext cx="4537786" cy="2516782"/>
            <a:chOff x="533400" y="1066800"/>
            <a:chExt cx="4537786" cy="251678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EDC09-8384-7445-9CE3-C06D89743E1C}"/>
                </a:ext>
              </a:extLst>
            </p:cNvPr>
            <p:cNvGrpSpPr/>
            <p:nvPr/>
          </p:nvGrpSpPr>
          <p:grpSpPr>
            <a:xfrm rot="20129443">
              <a:off x="2417837" y="1323423"/>
              <a:ext cx="2653349" cy="1843379"/>
              <a:chOff x="5410200" y="1463040"/>
              <a:chExt cx="2895600" cy="2011680"/>
            </a:xfrm>
          </p:grpSpPr>
          <p:pic>
            <p:nvPicPr>
              <p:cNvPr id="21" name="Picture 3" descr="fig5">
                <a:extLst>
                  <a:ext uri="{FF2B5EF4-FFF2-40B4-BE49-F238E27FC236}">
                    <a16:creationId xmlns:a16="http://schemas.microsoft.com/office/drawing/2014/main" id="{D40ECE5F-E5AF-8A46-878C-D44FC8E26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41890" t="19840" r="-713" b="-4322"/>
              <a:stretch/>
            </p:blipFill>
            <p:spPr bwMode="auto">
              <a:xfrm>
                <a:off x="5562600" y="1463040"/>
                <a:ext cx="2743200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3388A92-FCB9-FC4F-99D9-D0FDA1BE67C1}"/>
                  </a:ext>
                </a:extLst>
              </p:cNvPr>
              <p:cNvSpPr/>
              <p:nvPr/>
            </p:nvSpPr>
            <p:spPr bwMode="auto">
              <a:xfrm>
                <a:off x="5410200" y="1600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9" name="Picture 3" descr="fig5">
              <a:extLst>
                <a:ext uri="{FF2B5EF4-FFF2-40B4-BE49-F238E27FC236}">
                  <a16:creationId xmlns:a16="http://schemas.microsoft.com/office/drawing/2014/main" id="{A412B541-764F-4A40-9C65-A5C42D459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" r="36195"/>
            <a:stretch/>
          </p:blipFill>
          <p:spPr bwMode="auto">
            <a:xfrm>
              <a:off x="533400" y="1066800"/>
              <a:ext cx="2971799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72CE8B-DD57-3540-8CDD-B0A25C3C67B3}"/>
                </a:ext>
              </a:extLst>
            </p:cNvPr>
            <p:cNvSpPr/>
            <p:nvPr/>
          </p:nvSpPr>
          <p:spPr bwMode="auto">
            <a:xfrm>
              <a:off x="2933370" y="3081753"/>
              <a:ext cx="686459" cy="5018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DFE917-D3BB-794D-82E1-D10EEDC4B90E}"/>
                  </a:ext>
                </a:extLst>
              </p:cNvPr>
              <p:cNvSpPr txBox="1"/>
              <p:nvPr/>
            </p:nvSpPr>
            <p:spPr>
              <a:xfrm>
                <a:off x="5786262" y="4191000"/>
                <a:ext cx="3053978" cy="810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DFE917-D3BB-794D-82E1-D10EEDC4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62" y="4191000"/>
                <a:ext cx="3053978" cy="810543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25474D1-5B2A-0D4F-9399-BEE6B60DD539}"/>
              </a:ext>
            </a:extLst>
          </p:cNvPr>
          <p:cNvSpPr txBox="1"/>
          <p:nvPr/>
        </p:nvSpPr>
        <p:spPr>
          <a:xfrm>
            <a:off x="1600859" y="3288481"/>
            <a:ext cx="354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i="1" dirty="0"/>
              <a:t>non-homogeneous</a:t>
            </a:r>
            <a:r>
              <a:rPr lang="en-US" dirty="0"/>
              <a:t> coordinates: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7AC01-4F4E-7A49-B3B9-DBB7C77D2DB6}"/>
              </a:ext>
            </a:extLst>
          </p:cNvPr>
          <p:cNvSpPr txBox="1"/>
          <p:nvPr/>
        </p:nvSpPr>
        <p:spPr>
          <a:xfrm>
            <a:off x="5543416" y="3288481"/>
            <a:ext cx="354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i="1" dirty="0"/>
              <a:t>homogeneous</a:t>
            </a:r>
            <a:r>
              <a:rPr lang="en-US" dirty="0"/>
              <a:t> coordinates: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304818C3-7E94-9D4E-9AFF-EF16ABD43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446" y="5105400"/>
            <a:ext cx="20751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3D transformation matrix (4 x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584A49-7357-0D43-B52C-67052F1E1E2B}"/>
                  </a:ext>
                </a:extLst>
              </p:cNvPr>
              <p:cNvSpPr txBox="1"/>
              <p:nvPr/>
            </p:nvSpPr>
            <p:spPr>
              <a:xfrm>
                <a:off x="1995759" y="4293773"/>
                <a:ext cx="2598532" cy="53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̃"/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584A49-7357-0D43-B52C-67052F1E1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59" y="4293773"/>
                <a:ext cx="2598532" cy="533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5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parameters: Rotation and translation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04F59-8307-834E-9828-FE473550B891}"/>
              </a:ext>
            </a:extLst>
          </p:cNvPr>
          <p:cNvGrpSpPr/>
          <p:nvPr/>
        </p:nvGrpSpPr>
        <p:grpSpPr>
          <a:xfrm>
            <a:off x="2057400" y="1066800"/>
            <a:ext cx="4537786" cy="2516782"/>
            <a:chOff x="533400" y="1066800"/>
            <a:chExt cx="4537786" cy="251678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EDC09-8384-7445-9CE3-C06D89743E1C}"/>
                </a:ext>
              </a:extLst>
            </p:cNvPr>
            <p:cNvGrpSpPr/>
            <p:nvPr/>
          </p:nvGrpSpPr>
          <p:grpSpPr>
            <a:xfrm rot="20129443">
              <a:off x="2417837" y="1323423"/>
              <a:ext cx="2653349" cy="1843379"/>
              <a:chOff x="5410200" y="1463040"/>
              <a:chExt cx="2895600" cy="2011680"/>
            </a:xfrm>
          </p:grpSpPr>
          <p:pic>
            <p:nvPicPr>
              <p:cNvPr id="21" name="Picture 3" descr="fig5">
                <a:extLst>
                  <a:ext uri="{FF2B5EF4-FFF2-40B4-BE49-F238E27FC236}">
                    <a16:creationId xmlns:a16="http://schemas.microsoft.com/office/drawing/2014/main" id="{D40ECE5F-E5AF-8A46-878C-D44FC8E26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41890" t="19840" r="-713" b="-4322"/>
              <a:stretch/>
            </p:blipFill>
            <p:spPr bwMode="auto">
              <a:xfrm>
                <a:off x="5562600" y="1463040"/>
                <a:ext cx="2743200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3388A92-FCB9-FC4F-99D9-D0FDA1BE67C1}"/>
                  </a:ext>
                </a:extLst>
              </p:cNvPr>
              <p:cNvSpPr/>
              <p:nvPr/>
            </p:nvSpPr>
            <p:spPr bwMode="auto">
              <a:xfrm>
                <a:off x="5410200" y="1600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9" name="Picture 3" descr="fig5">
              <a:extLst>
                <a:ext uri="{FF2B5EF4-FFF2-40B4-BE49-F238E27FC236}">
                  <a16:creationId xmlns:a16="http://schemas.microsoft.com/office/drawing/2014/main" id="{A412B541-764F-4A40-9C65-A5C42D459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" r="36195"/>
            <a:stretch/>
          </p:blipFill>
          <p:spPr bwMode="auto">
            <a:xfrm>
              <a:off x="533400" y="1066800"/>
              <a:ext cx="2971799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72CE8B-DD57-3540-8CDD-B0A25C3C67B3}"/>
                </a:ext>
              </a:extLst>
            </p:cNvPr>
            <p:cNvSpPr/>
            <p:nvPr/>
          </p:nvSpPr>
          <p:spPr bwMode="auto">
            <a:xfrm>
              <a:off x="2933370" y="3081753"/>
              <a:ext cx="686459" cy="5018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5474D1-5B2A-0D4F-9399-BEE6B60DD539}"/>
              </a:ext>
            </a:extLst>
          </p:cNvPr>
          <p:cNvSpPr txBox="1"/>
          <p:nvPr/>
        </p:nvSpPr>
        <p:spPr>
          <a:xfrm>
            <a:off x="1600859" y="3288481"/>
            <a:ext cx="354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i="1" dirty="0"/>
              <a:t>non-homogeneous</a:t>
            </a:r>
            <a:r>
              <a:rPr lang="en-US" dirty="0"/>
              <a:t> coordinates: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7AC01-4F4E-7A49-B3B9-DBB7C77D2DB6}"/>
              </a:ext>
            </a:extLst>
          </p:cNvPr>
          <p:cNvSpPr txBox="1"/>
          <p:nvPr/>
        </p:nvSpPr>
        <p:spPr>
          <a:xfrm>
            <a:off x="5543416" y="3288481"/>
            <a:ext cx="354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i="1" dirty="0"/>
              <a:t>homogeneous</a:t>
            </a:r>
            <a:r>
              <a:rPr lang="en-US" dirty="0"/>
              <a:t> coordinates: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EA4BA6-A3FC-164D-B3D9-F2379B5C6D4C}"/>
                  </a:ext>
                </a:extLst>
              </p:cNvPr>
              <p:cNvSpPr txBox="1"/>
              <p:nvPr/>
            </p:nvSpPr>
            <p:spPr>
              <a:xfrm>
                <a:off x="4191000" y="5150770"/>
                <a:ext cx="558178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Transformation from normalized 3D coordinates to pixel image coordinates: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EA4BA6-A3FC-164D-B3D9-F2379B5C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50770"/>
                <a:ext cx="5581784" cy="1261884"/>
              </a:xfrm>
              <a:prstGeom prst="rect">
                <a:avLst/>
              </a:prstGeom>
              <a:blipFill>
                <a:blip r:embed="rId4"/>
                <a:stretch>
                  <a:fillRect l="-680" t="-4000" r="-204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6A2DF044-8FC1-5B49-AA90-A556F391ED0E}"/>
              </a:ext>
            </a:extLst>
          </p:cNvPr>
          <p:cNvSpPr/>
          <p:nvPr/>
        </p:nvSpPr>
        <p:spPr bwMode="auto">
          <a:xfrm>
            <a:off x="5791200" y="4141273"/>
            <a:ext cx="990600" cy="887927"/>
          </a:xfrm>
          <a:prstGeom prst="ellips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8E5D3E-5CE3-DF46-B834-E54B7479EC30}"/>
                  </a:ext>
                </a:extLst>
              </p:cNvPr>
              <p:cNvSpPr txBox="1"/>
              <p:nvPr/>
            </p:nvSpPr>
            <p:spPr>
              <a:xfrm>
                <a:off x="5786262" y="4191000"/>
                <a:ext cx="3053978" cy="810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8E5D3E-5CE3-DF46-B834-E54B7479E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62" y="4191000"/>
                <a:ext cx="3053978" cy="810543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E97763-2844-694F-98C7-7C582125FC79}"/>
                  </a:ext>
                </a:extLst>
              </p:cNvPr>
              <p:cNvSpPr txBox="1"/>
              <p:nvPr/>
            </p:nvSpPr>
            <p:spPr>
              <a:xfrm>
                <a:off x="1995759" y="4293773"/>
                <a:ext cx="2598532" cy="53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cam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̃"/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E97763-2844-694F-98C7-7C58212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59" y="4293773"/>
                <a:ext cx="2598532" cy="533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61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parameters: Rotation and translation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04F59-8307-834E-9828-FE473550B891}"/>
              </a:ext>
            </a:extLst>
          </p:cNvPr>
          <p:cNvGrpSpPr/>
          <p:nvPr/>
        </p:nvGrpSpPr>
        <p:grpSpPr>
          <a:xfrm>
            <a:off x="2057400" y="1066800"/>
            <a:ext cx="4537786" cy="2516782"/>
            <a:chOff x="533400" y="1066800"/>
            <a:chExt cx="4537786" cy="251678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EDC09-8384-7445-9CE3-C06D89743E1C}"/>
                </a:ext>
              </a:extLst>
            </p:cNvPr>
            <p:cNvGrpSpPr/>
            <p:nvPr/>
          </p:nvGrpSpPr>
          <p:grpSpPr>
            <a:xfrm rot="20129443">
              <a:off x="2417837" y="1323423"/>
              <a:ext cx="2653349" cy="1843379"/>
              <a:chOff x="5410200" y="1463040"/>
              <a:chExt cx="2895600" cy="2011680"/>
            </a:xfrm>
          </p:grpSpPr>
          <p:pic>
            <p:nvPicPr>
              <p:cNvPr id="21" name="Picture 3" descr="fig5">
                <a:extLst>
                  <a:ext uri="{FF2B5EF4-FFF2-40B4-BE49-F238E27FC236}">
                    <a16:creationId xmlns:a16="http://schemas.microsoft.com/office/drawing/2014/main" id="{D40ECE5F-E5AF-8A46-878C-D44FC8E26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41890" t="19840" r="-713" b="-4322"/>
              <a:stretch/>
            </p:blipFill>
            <p:spPr bwMode="auto">
              <a:xfrm>
                <a:off x="5562600" y="1463040"/>
                <a:ext cx="2743200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3388A92-FCB9-FC4F-99D9-D0FDA1BE67C1}"/>
                  </a:ext>
                </a:extLst>
              </p:cNvPr>
              <p:cNvSpPr/>
              <p:nvPr/>
            </p:nvSpPr>
            <p:spPr bwMode="auto">
              <a:xfrm>
                <a:off x="5410200" y="1600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9" name="Picture 3" descr="fig5">
              <a:extLst>
                <a:ext uri="{FF2B5EF4-FFF2-40B4-BE49-F238E27FC236}">
                  <a16:creationId xmlns:a16="http://schemas.microsoft.com/office/drawing/2014/main" id="{A412B541-764F-4A40-9C65-A5C42D459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" r="36195"/>
            <a:stretch/>
          </p:blipFill>
          <p:spPr bwMode="auto">
            <a:xfrm>
              <a:off x="533400" y="1066800"/>
              <a:ext cx="2971799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72CE8B-DD57-3540-8CDD-B0A25C3C67B3}"/>
                </a:ext>
              </a:extLst>
            </p:cNvPr>
            <p:cNvSpPr/>
            <p:nvPr/>
          </p:nvSpPr>
          <p:spPr bwMode="auto">
            <a:xfrm>
              <a:off x="2933370" y="3081753"/>
              <a:ext cx="686459" cy="5018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DFE917-D3BB-794D-82E1-D10EEDC4B90E}"/>
                  </a:ext>
                </a:extLst>
              </p:cNvPr>
              <p:cNvSpPr txBox="1"/>
              <p:nvPr/>
            </p:nvSpPr>
            <p:spPr>
              <a:xfrm>
                <a:off x="5143522" y="4221222"/>
                <a:ext cx="3550972" cy="810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DFE917-D3BB-794D-82E1-D10EEDC4B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22" y="4221222"/>
                <a:ext cx="3550972" cy="810543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BB431C1-BD30-6B4D-9E2E-5996D8BE6104}"/>
              </a:ext>
            </a:extLst>
          </p:cNvPr>
          <p:cNvSpPr txBox="1"/>
          <p:nvPr/>
        </p:nvSpPr>
        <p:spPr>
          <a:xfrm>
            <a:off x="5543416" y="3288481"/>
            <a:ext cx="354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i="1" dirty="0"/>
              <a:t>homogeneous</a:t>
            </a:r>
            <a:r>
              <a:rPr lang="en-US" dirty="0"/>
              <a:t> coordinates: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E817F-EFB1-504D-A500-92596B2B74E3}"/>
              </a:ext>
            </a:extLst>
          </p:cNvPr>
          <p:cNvSpPr txBox="1"/>
          <p:nvPr/>
        </p:nvSpPr>
        <p:spPr>
          <a:xfrm>
            <a:off x="5524830" y="5390936"/>
            <a:ext cx="354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Finally: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3CF1EC-7479-AC48-A5E8-E8AB0AA99D82}"/>
                  </a:ext>
                </a:extLst>
              </p:cNvPr>
              <p:cNvSpPr txBox="1"/>
              <p:nvPr/>
            </p:nvSpPr>
            <p:spPr>
              <a:xfrm>
                <a:off x="6112959" y="5876297"/>
                <a:ext cx="2246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3CF1EC-7479-AC48-A5E8-E8AB0AA9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59" y="5876297"/>
                <a:ext cx="2246897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4E9144-67C8-9645-9F50-E45B037D8C60}"/>
                  </a:ext>
                </a:extLst>
              </p:cNvPr>
              <p:cNvSpPr txBox="1"/>
              <p:nvPr/>
            </p:nvSpPr>
            <p:spPr>
              <a:xfrm>
                <a:off x="9027999" y="5868795"/>
                <a:ext cx="1640001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̃"/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4E9144-67C8-9645-9F50-E45B037D8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999" y="5868795"/>
                <a:ext cx="1640001" cy="532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Extrinsic parameters: Rotation and translation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04F59-8307-834E-9828-FE473550B891}"/>
              </a:ext>
            </a:extLst>
          </p:cNvPr>
          <p:cNvGrpSpPr/>
          <p:nvPr/>
        </p:nvGrpSpPr>
        <p:grpSpPr>
          <a:xfrm>
            <a:off x="2057400" y="1066800"/>
            <a:ext cx="4537786" cy="2516782"/>
            <a:chOff x="533400" y="1066800"/>
            <a:chExt cx="4537786" cy="251678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DEDC09-8384-7445-9CE3-C06D89743E1C}"/>
                </a:ext>
              </a:extLst>
            </p:cNvPr>
            <p:cNvGrpSpPr/>
            <p:nvPr/>
          </p:nvGrpSpPr>
          <p:grpSpPr>
            <a:xfrm rot="20129443">
              <a:off x="2417837" y="1323423"/>
              <a:ext cx="2653349" cy="1843379"/>
              <a:chOff x="5410200" y="1463040"/>
              <a:chExt cx="2895600" cy="2011680"/>
            </a:xfrm>
          </p:grpSpPr>
          <p:pic>
            <p:nvPicPr>
              <p:cNvPr id="21" name="Picture 3" descr="fig5">
                <a:extLst>
                  <a:ext uri="{FF2B5EF4-FFF2-40B4-BE49-F238E27FC236}">
                    <a16:creationId xmlns:a16="http://schemas.microsoft.com/office/drawing/2014/main" id="{D40ECE5F-E5AF-8A46-878C-D44FC8E26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l="41890" t="19840" r="-713" b="-4322"/>
              <a:stretch/>
            </p:blipFill>
            <p:spPr bwMode="auto">
              <a:xfrm>
                <a:off x="5562600" y="1463040"/>
                <a:ext cx="2743200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3388A92-FCB9-FC4F-99D9-D0FDA1BE67C1}"/>
                  </a:ext>
                </a:extLst>
              </p:cNvPr>
              <p:cNvSpPr/>
              <p:nvPr/>
            </p:nvSpPr>
            <p:spPr bwMode="auto">
              <a:xfrm>
                <a:off x="5410200" y="1600200"/>
                <a:ext cx="304800" cy="381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9" name="Picture 3" descr="fig5">
              <a:extLst>
                <a:ext uri="{FF2B5EF4-FFF2-40B4-BE49-F238E27FC236}">
                  <a16:creationId xmlns:a16="http://schemas.microsoft.com/office/drawing/2014/main" id="{A412B541-764F-4A40-9C65-A5C42D459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" r="36195"/>
            <a:stretch/>
          </p:blipFill>
          <p:spPr bwMode="auto">
            <a:xfrm>
              <a:off x="533400" y="1066800"/>
              <a:ext cx="2971799" cy="2381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72CE8B-DD57-3540-8CDD-B0A25C3C67B3}"/>
                </a:ext>
              </a:extLst>
            </p:cNvPr>
            <p:cNvSpPr/>
            <p:nvPr/>
          </p:nvSpPr>
          <p:spPr bwMode="auto">
            <a:xfrm>
              <a:off x="2933370" y="3081753"/>
              <a:ext cx="686459" cy="5018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3CF1EC-7479-AC48-A5E8-E8AB0AA99D82}"/>
                  </a:ext>
                </a:extLst>
              </p:cNvPr>
              <p:cNvSpPr txBox="1"/>
              <p:nvPr/>
            </p:nvSpPr>
            <p:spPr>
              <a:xfrm>
                <a:off x="1961760" y="3600808"/>
                <a:ext cx="2246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3CF1EC-7479-AC48-A5E8-E8AB0AA9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60" y="3600808"/>
                <a:ext cx="2246897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4E9144-67C8-9645-9F50-E45B037D8C60}"/>
                  </a:ext>
                </a:extLst>
              </p:cNvPr>
              <p:cNvSpPr txBox="1"/>
              <p:nvPr/>
            </p:nvSpPr>
            <p:spPr>
              <a:xfrm>
                <a:off x="4876800" y="3593306"/>
                <a:ext cx="1640001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̃"/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4E9144-67C8-9645-9F50-E45B037D8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93306"/>
                <a:ext cx="1640001" cy="532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35E3F4B-C98C-3644-811D-D3938C501A63}"/>
              </a:ext>
            </a:extLst>
          </p:cNvPr>
          <p:cNvSpPr txBox="1"/>
          <p:nvPr/>
        </p:nvSpPr>
        <p:spPr>
          <a:xfrm>
            <a:off x="914400" y="602998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camera center is the </a:t>
            </a:r>
            <a:r>
              <a:rPr lang="en-US" sz="2800" dirty="0">
                <a:solidFill>
                  <a:srgbClr val="C00000"/>
                </a:solidFill>
              </a:rPr>
              <a:t>null space </a:t>
            </a:r>
            <a:r>
              <a:rPr lang="en-US" sz="2800" dirty="0"/>
              <a:t>of the projection matrix!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6E4ED6-C4D0-3845-BF91-3A9D45354120}"/>
                  </a:ext>
                </a:extLst>
              </p:cNvPr>
              <p:cNvSpPr txBox="1"/>
              <p:nvPr/>
            </p:nvSpPr>
            <p:spPr>
              <a:xfrm>
                <a:off x="1606991" y="5134085"/>
                <a:ext cx="3820469" cy="877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𝑷𝑪</m:t>
                      </m:r>
                      <m:r>
                        <a:rPr lang="en-US" sz="2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dirty="0" err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|−</m:t>
                          </m:r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̃"/>
                              <m:ctrlP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2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6E4ED6-C4D0-3845-BF91-3A9D4535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91" y="5134085"/>
                <a:ext cx="3820469" cy="877933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C9276CF-B565-D34D-AF20-7E94AC7A00F1}"/>
              </a:ext>
            </a:extLst>
          </p:cNvPr>
          <p:cNvSpPr txBox="1"/>
          <p:nvPr/>
        </p:nvSpPr>
        <p:spPr>
          <a:xfrm>
            <a:off x="914400" y="4482393"/>
            <a:ext cx="1089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is the projection of the camera center in world coordinates? </a:t>
            </a: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C9864F85-ABD7-FC4B-81BB-DA42DAFFE2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801" y="3847898"/>
            <a:ext cx="1777034" cy="114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025EB8FA-95EB-0B41-AAAA-5F8E6DC7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835" y="3352800"/>
            <a:ext cx="19851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coords</a:t>
            </a:r>
            <a:r>
              <a:rPr lang="en-US" sz="1800" dirty="0"/>
              <a:t>. of camera center </a:t>
            </a:r>
            <a:br>
              <a:rPr lang="en-US" sz="1800" dirty="0"/>
            </a:br>
            <a:r>
              <a:rPr lang="en-US" sz="1800" dirty="0"/>
              <a:t>in world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AED38D-E3B8-544D-9F5E-1E780C0A8959}"/>
                  </a:ext>
                </a:extLst>
              </p:cNvPr>
              <p:cNvSpPr/>
              <p:nvPr/>
            </p:nvSpPr>
            <p:spPr>
              <a:xfrm>
                <a:off x="5202321" y="5283708"/>
                <a:ext cx="3311356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̃"/>
                              <m:ctrlP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acc>
                            <m:accPr>
                              <m:chr m:val="̃"/>
                              <m:ctrlP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</m:d>
                      <m:r>
                        <a:rPr lang="en-US" sz="2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AED38D-E3B8-544D-9F5E-1E780C0A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21" y="5283708"/>
                <a:ext cx="3311356" cy="578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3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6" grpId="0"/>
      <p:bldP spid="27" grpId="0" animBg="1"/>
      <p:bldP spid="28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parameters: Summary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Intrinsic parameters</a:t>
            </a:r>
          </a:p>
          <a:p>
            <a:pPr lvl="1"/>
            <a:r>
              <a:rPr lang="en-US" sz="2400" dirty="0"/>
              <a:t>Principal point coordinates</a:t>
            </a:r>
          </a:p>
          <a:p>
            <a:pPr lvl="1"/>
            <a:r>
              <a:rPr lang="en-US" sz="2400" dirty="0"/>
              <a:t>Focal length</a:t>
            </a:r>
          </a:p>
          <a:p>
            <a:pPr lvl="1"/>
            <a:r>
              <a:rPr lang="en-US" sz="2400" dirty="0"/>
              <a:t>Pixel magnification factors</a:t>
            </a:r>
          </a:p>
          <a:p>
            <a:pPr lvl="1"/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Skew (non-rectangular pixels) – not important in practice</a:t>
            </a:r>
          </a:p>
          <a:p>
            <a:pPr lvl="1"/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Radial distortion – important in practice!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67088" y="3738563"/>
            <a:ext cx="5319712" cy="2967037"/>
            <a:chOff x="1161" y="2259"/>
            <a:chExt cx="3351" cy="1869"/>
          </a:xfrm>
        </p:grpSpPr>
        <p:pic>
          <p:nvPicPr>
            <p:cNvPr id="7174" name="Picture 4" descr="fig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83" y="2262"/>
              <a:ext cx="1329" cy="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5" name="Picture 5" descr="fig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61" y="2259"/>
              <a:ext cx="1338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6" name="Picture 6" descr="fig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6" y="3366"/>
              <a:ext cx="2964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C96EFB-99CB-1242-A044-D856A79AFFD2}"/>
                  </a:ext>
                </a:extLst>
              </p:cNvPr>
              <p:cNvSpPr txBox="1"/>
              <p:nvPr/>
            </p:nvSpPr>
            <p:spPr>
              <a:xfrm>
                <a:off x="6324600" y="1600200"/>
                <a:ext cx="4285468" cy="711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C96EFB-99CB-1242-A044-D856A79AF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600200"/>
                <a:ext cx="4285468" cy="711157"/>
              </a:xfrm>
              <a:prstGeom prst="rect">
                <a:avLst/>
              </a:prstGeom>
              <a:blipFill>
                <a:blip r:embed="rId6"/>
                <a:stretch>
                  <a:fillRect l="-592" t="-3509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5D8E23-C4C6-F040-AD88-DF011E25B7BF}"/>
                  </a:ext>
                </a:extLst>
              </p:cNvPr>
              <p:cNvSpPr txBox="1"/>
              <p:nvPr/>
            </p:nvSpPr>
            <p:spPr>
              <a:xfrm>
                <a:off x="8606177" y="86633"/>
                <a:ext cx="2571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3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600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5D8E23-C4C6-F040-AD88-DF011E25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77" y="86633"/>
                <a:ext cx="2571537" cy="646331"/>
              </a:xfrm>
              <a:prstGeom prst="rect">
                <a:avLst/>
              </a:prstGeom>
              <a:blipFill>
                <a:blip r:embed="rId7"/>
                <a:stretch>
                  <a:fillRect r="-147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7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uiExpand="1" build="p" bldLvl="2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Camera calibration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Intrinsic camera parameters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Extrinsic camera parameters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Estimation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taste of 3D reconstruction: triangulation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Camera calibration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Intrinsic camera parameters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Extrinsic camera parameters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Estimation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4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7C97C-2B8B-DE4E-BA9F-34A3A7914BF9}"/>
                  </a:ext>
                </a:extLst>
              </p:cNvPr>
              <p:cNvSpPr txBox="1"/>
              <p:nvPr/>
            </p:nvSpPr>
            <p:spPr>
              <a:xfrm>
                <a:off x="4194486" y="1295400"/>
                <a:ext cx="38030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4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4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4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7C97C-2B8B-DE4E-BA9F-34A3A7914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86" y="1295400"/>
                <a:ext cx="3803028" cy="830997"/>
              </a:xfrm>
              <a:prstGeom prst="rect">
                <a:avLst/>
              </a:prstGeom>
              <a:blipFill>
                <a:blip r:embed="rId3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714A6-A810-E447-849B-F42CBFC2C78F}"/>
                  </a:ext>
                </a:extLst>
              </p:cNvPr>
              <p:cNvSpPr txBox="1"/>
              <p:nvPr/>
            </p:nvSpPr>
            <p:spPr>
              <a:xfrm>
                <a:off x="2873347" y="3048000"/>
                <a:ext cx="7141379" cy="2161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714A6-A810-E447-849B-F42CBFC2C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47" y="3048000"/>
                <a:ext cx="7141379" cy="2161746"/>
              </a:xfrm>
              <a:prstGeom prst="rect">
                <a:avLst/>
              </a:prstGeom>
              <a:blipFill>
                <a:blip r:embed="rId4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15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Camera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with known 3D coordinates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known image projections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estimate the camera parameters</a:t>
                </a:r>
              </a:p>
            </p:txBody>
          </p:sp>
        </mc:Choice>
        <mc:Fallback xmlns="">
          <p:sp>
            <p:nvSpPr>
              <p:cNvPr id="81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03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43"/>
          <p:cNvGrpSpPr>
            <a:grpSpLocks/>
          </p:cNvGrpSpPr>
          <p:nvPr/>
        </p:nvGrpSpPr>
        <p:grpSpPr bwMode="auto">
          <a:xfrm>
            <a:off x="6553200" y="2580450"/>
            <a:ext cx="3689212" cy="3439351"/>
            <a:chOff x="3382" y="1375"/>
            <a:chExt cx="2138" cy="1937"/>
          </a:xfrm>
        </p:grpSpPr>
        <p:grpSp>
          <p:nvGrpSpPr>
            <p:cNvPr id="8199" name="Group 40"/>
            <p:cNvGrpSpPr>
              <a:grpSpLocks/>
            </p:cNvGrpSpPr>
            <p:nvPr/>
          </p:nvGrpSpPr>
          <p:grpSpPr bwMode="auto">
            <a:xfrm>
              <a:off x="3382" y="1536"/>
              <a:ext cx="2138" cy="1776"/>
              <a:chOff x="3382" y="1764"/>
              <a:chExt cx="1610" cy="1324"/>
            </a:xfrm>
          </p:grpSpPr>
          <p:grpSp>
            <p:nvGrpSpPr>
              <p:cNvPr id="8202" name="Group 16"/>
              <p:cNvGrpSpPr>
                <a:grpSpLocks/>
              </p:cNvGrpSpPr>
              <p:nvPr/>
            </p:nvGrpSpPr>
            <p:grpSpPr bwMode="auto">
              <a:xfrm rot="-1550857">
                <a:off x="3928" y="2090"/>
                <a:ext cx="524" cy="998"/>
                <a:chOff x="2607" y="1605"/>
                <a:chExt cx="524" cy="998"/>
              </a:xfrm>
            </p:grpSpPr>
            <p:sp>
              <p:nvSpPr>
                <p:cNvPr id="8219" name="AutoShape 17"/>
                <p:cNvSpPr>
                  <a:spLocks noChangeArrowheads="1"/>
                </p:cNvSpPr>
                <p:nvPr/>
              </p:nvSpPr>
              <p:spPr bwMode="auto">
                <a:xfrm rot="-5400000">
                  <a:off x="2370" y="1842"/>
                  <a:ext cx="998" cy="524"/>
                </a:xfrm>
                <a:prstGeom prst="parallelogram">
                  <a:avLst>
                    <a:gd name="adj" fmla="val 47615"/>
                  </a:avLst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Oval 18"/>
                <p:cNvSpPr>
                  <a:spLocks noChangeArrowheads="1"/>
                </p:cNvSpPr>
                <p:nvPr/>
              </p:nvSpPr>
              <p:spPr bwMode="auto">
                <a:xfrm>
                  <a:off x="2710" y="1821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1" name="Oval 19"/>
                <p:cNvSpPr>
                  <a:spLocks noChangeArrowheads="1"/>
                </p:cNvSpPr>
                <p:nvPr/>
              </p:nvSpPr>
              <p:spPr bwMode="auto">
                <a:xfrm>
                  <a:off x="2876" y="189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2" name="Oval 20"/>
                <p:cNvSpPr>
                  <a:spLocks noChangeArrowheads="1"/>
                </p:cNvSpPr>
                <p:nvPr/>
              </p:nvSpPr>
              <p:spPr bwMode="auto">
                <a:xfrm>
                  <a:off x="2986" y="2051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3" name="Oval 21"/>
                <p:cNvSpPr>
                  <a:spLocks noChangeArrowheads="1"/>
                </p:cNvSpPr>
                <p:nvPr/>
              </p:nvSpPr>
              <p:spPr bwMode="auto">
                <a:xfrm>
                  <a:off x="2828" y="2028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4" name="Oval 22"/>
                <p:cNvSpPr>
                  <a:spLocks noChangeArrowheads="1"/>
                </p:cNvSpPr>
                <p:nvPr/>
              </p:nvSpPr>
              <p:spPr bwMode="auto">
                <a:xfrm>
                  <a:off x="2716" y="220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5" name="Oval 23"/>
                <p:cNvSpPr>
                  <a:spLocks noChangeArrowheads="1"/>
                </p:cNvSpPr>
                <p:nvPr/>
              </p:nvSpPr>
              <p:spPr bwMode="auto">
                <a:xfrm>
                  <a:off x="2971" y="2304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3" name="Group 24"/>
              <p:cNvGrpSpPr>
                <a:grpSpLocks/>
              </p:cNvGrpSpPr>
              <p:nvPr/>
            </p:nvGrpSpPr>
            <p:grpSpPr bwMode="auto">
              <a:xfrm rot="-1544759">
                <a:off x="4411" y="1764"/>
                <a:ext cx="537" cy="952"/>
                <a:chOff x="2976" y="1610"/>
                <a:chExt cx="537" cy="952"/>
              </a:xfrm>
            </p:grpSpPr>
            <p:sp>
              <p:nvSpPr>
                <p:cNvPr id="8213" name="Oval 25"/>
                <p:cNvSpPr>
                  <a:spLocks noChangeArrowheads="1"/>
                </p:cNvSpPr>
                <p:nvPr/>
              </p:nvSpPr>
              <p:spPr bwMode="auto">
                <a:xfrm>
                  <a:off x="3050" y="161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4" name="Oval 26"/>
                <p:cNvSpPr>
                  <a:spLocks noChangeArrowheads="1"/>
                </p:cNvSpPr>
                <p:nvPr/>
              </p:nvSpPr>
              <p:spPr bwMode="auto">
                <a:xfrm>
                  <a:off x="3145" y="1802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5" name="Oval 27"/>
                <p:cNvSpPr>
                  <a:spLocks noChangeArrowheads="1"/>
                </p:cNvSpPr>
                <p:nvPr/>
              </p:nvSpPr>
              <p:spPr bwMode="auto">
                <a:xfrm>
                  <a:off x="3016" y="2050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6" name="Oval 28"/>
                <p:cNvSpPr>
                  <a:spLocks noChangeArrowheads="1"/>
                </p:cNvSpPr>
                <p:nvPr/>
              </p:nvSpPr>
              <p:spPr bwMode="auto">
                <a:xfrm>
                  <a:off x="3362" y="2078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2976" y="2328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Oval 30"/>
                <p:cNvSpPr>
                  <a:spLocks noChangeArrowheads="1"/>
                </p:cNvSpPr>
                <p:nvPr/>
              </p:nvSpPr>
              <p:spPr bwMode="auto">
                <a:xfrm>
                  <a:off x="3484" y="2533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4" name="Group 31"/>
              <p:cNvGrpSpPr>
                <a:grpSpLocks/>
              </p:cNvGrpSpPr>
              <p:nvPr/>
            </p:nvGrpSpPr>
            <p:grpSpPr bwMode="auto">
              <a:xfrm rot="-1550348">
                <a:off x="3382" y="2020"/>
                <a:ext cx="1610" cy="915"/>
                <a:chOff x="1896" y="1625"/>
                <a:chExt cx="1610" cy="915"/>
              </a:xfrm>
            </p:grpSpPr>
            <p:grpSp>
              <p:nvGrpSpPr>
                <p:cNvPr id="8205" name="Group 32"/>
                <p:cNvGrpSpPr>
                  <a:grpSpLocks/>
                </p:cNvGrpSpPr>
                <p:nvPr/>
              </p:nvGrpSpPr>
              <p:grpSpPr bwMode="auto">
                <a:xfrm>
                  <a:off x="1903" y="1625"/>
                  <a:ext cx="1603" cy="915"/>
                  <a:chOff x="1903" y="1625"/>
                  <a:chExt cx="1603" cy="915"/>
                </a:xfrm>
              </p:grpSpPr>
              <p:sp>
                <p:nvSpPr>
                  <p:cNvPr id="8207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08" y="1625"/>
                    <a:ext cx="1147" cy="6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08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5" y="1822"/>
                    <a:ext cx="1235" cy="4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09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12" y="2091"/>
                    <a:ext cx="1461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1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03" y="2062"/>
                    <a:ext cx="1132" cy="1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1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05" y="2239"/>
                    <a:ext cx="1085" cy="1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1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912" y="2246"/>
                    <a:ext cx="1594" cy="2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06" name="Oval 39"/>
                <p:cNvSpPr>
                  <a:spLocks noChangeArrowheads="1"/>
                </p:cNvSpPr>
                <p:nvPr/>
              </p:nvSpPr>
              <p:spPr bwMode="auto">
                <a:xfrm>
                  <a:off x="1896" y="2223"/>
                  <a:ext cx="29" cy="29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529" y="1375"/>
                  <a:ext cx="339" cy="2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800" i="1" baseline="-25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800" i="1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20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29" y="1375"/>
                  <a:ext cx="339" cy="289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889" y="2095"/>
                  <a:ext cx="315" cy="2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i="1" baseline="-25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800" i="1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201" name="Text 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9" y="2095"/>
                  <a:ext cx="315" cy="289"/>
                </a:xfrm>
                <a:prstGeom prst="rect">
                  <a:avLst/>
                </a:prstGeom>
                <a:blipFill>
                  <a:blip r:embed="rId5"/>
                  <a:stretch>
                    <a:fillRect b="-487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98" name="Picture 44" descr="CalCub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2879726"/>
            <a:ext cx="3810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25CA6-9DC2-2E45-A36D-C70AE9FA4BEF}"/>
                  </a:ext>
                </a:extLst>
              </p:cNvPr>
              <p:cNvSpPr txBox="1"/>
              <p:nvPr/>
            </p:nvSpPr>
            <p:spPr>
              <a:xfrm>
                <a:off x="6488565" y="5834190"/>
                <a:ext cx="4456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25CA6-9DC2-2E45-A36D-C70AE9FA4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65" y="5834190"/>
                <a:ext cx="445635" cy="553998"/>
              </a:xfrm>
              <a:prstGeom prst="rect">
                <a:avLst/>
              </a:prstGeom>
              <a:blipFill>
                <a:blip r:embed="rId7"/>
                <a:stretch>
                  <a:fillRect l="-16667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77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Camera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with known 3D coordinates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known image projections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estimate the camera parameters</a:t>
                </a:r>
              </a:p>
            </p:txBody>
          </p:sp>
        </mc:Choice>
        <mc:Fallback xmlns="">
          <p:sp>
            <p:nvSpPr>
              <p:cNvPr id="81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03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Content Placeholder 3">
            <a:extLst>
              <a:ext uri="{FF2B5EF4-FFF2-40B4-BE49-F238E27FC236}">
                <a16:creationId xmlns:a16="http://schemas.microsoft.com/office/drawing/2014/main" id="{F5A926CB-9FBC-254A-A70B-40B69C336D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2553" r="7279" b="6762"/>
          <a:stretch/>
        </p:blipFill>
        <p:spPr>
          <a:xfrm>
            <a:off x="669180" y="1990560"/>
            <a:ext cx="6802772" cy="45740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0C7605C-5605-FA45-AD24-B939757BAFA1}"/>
              </a:ext>
            </a:extLst>
          </p:cNvPr>
          <p:cNvSpPr txBox="1"/>
          <p:nvPr/>
        </p:nvSpPr>
        <p:spPr>
          <a:xfrm>
            <a:off x="9628822" y="3381067"/>
            <a:ext cx="2286000" cy="3170099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312.747 309.140 30.086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305.796 311.649 30.356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307.694 312.358 30.418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310.149 307.186 29.298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311.937 310.105 29.216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311.202 307.572 30.682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307.106 306.876 28.660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309.317 312.490 30.230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307.435 310.151 29.318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308.253 306.300 28.881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306.650 309.301 28.905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308.069 306.831 29.189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309.671 308.834 29.029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308.255 309.955 29.267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307.546 308.613 28.963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311.036 309.206 28.913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307.518 308.175 29.069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309.950 311.262 29.990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312.160 310.772 29.080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311.988 312.709 30.514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BF63A0-0F40-A44F-AC37-475CB50304EC}"/>
              </a:ext>
            </a:extLst>
          </p:cNvPr>
          <p:cNvSpPr txBox="1"/>
          <p:nvPr/>
        </p:nvSpPr>
        <p:spPr>
          <a:xfrm>
            <a:off x="8259776" y="3378018"/>
            <a:ext cx="1082040" cy="3170099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880  214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 43  203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270  197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886  347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745  302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943  128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476  590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419  214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317  335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783  521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235  427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665  429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655  362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427  333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412  415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746  351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434  415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525  234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716  308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</a:rPr>
              <a:t>602  187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753C82-7EE0-F24E-834F-B8A6A7142880}"/>
              </a:ext>
            </a:extLst>
          </p:cNvPr>
          <p:cNvSpPr txBox="1"/>
          <p:nvPr/>
        </p:nvSpPr>
        <p:spPr>
          <a:xfrm>
            <a:off x="88956" y="6558562"/>
            <a:ext cx="806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credit: J. Hays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AE930-EBC5-024B-9A55-12BDC7B3CB17}"/>
              </a:ext>
            </a:extLst>
          </p:cNvPr>
          <p:cNvSpPr txBox="1"/>
          <p:nvPr/>
        </p:nvSpPr>
        <p:spPr>
          <a:xfrm>
            <a:off x="7717172" y="2359150"/>
            <a:ext cx="218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2D image </a:t>
            </a:r>
            <a:r>
              <a:rPr lang="en-US" dirty="0" err="1"/>
              <a:t>coords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4BE5A2-68B9-FF4D-8A5C-0E61060EB685}"/>
              </a:ext>
            </a:extLst>
          </p:cNvPr>
          <p:cNvSpPr txBox="1"/>
          <p:nvPr/>
        </p:nvSpPr>
        <p:spPr>
          <a:xfrm>
            <a:off x="9680733" y="2362199"/>
            <a:ext cx="218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Known 3D locations</a:t>
            </a:r>
          </a:p>
        </p:txBody>
      </p:sp>
    </p:spTree>
    <p:extLst>
      <p:ext uri="{BB962C8B-B14F-4D97-AF65-F5344CB8AC3E}">
        <p14:creationId xmlns:p14="http://schemas.microsoft.com/office/powerpoint/2010/main" val="268052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calibration: Linear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EB953-76BB-8544-9A19-C1ABB70F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Recall </a:t>
            </a:r>
            <a:r>
              <a:rPr lang="en-US" dirty="0" err="1"/>
              <a:t>homography</a:t>
            </a:r>
            <a:r>
              <a:rPr lang="en-US" dirty="0"/>
              <a:t> fitting:</a:t>
            </a:r>
          </a:p>
        </p:txBody>
      </p:sp>
      <p:sp>
        <p:nvSpPr>
          <p:cNvPr id="509969" name="Text Box 17"/>
          <p:cNvSpPr txBox="1">
            <a:spLocks noChangeArrowheads="1"/>
          </p:cNvSpPr>
          <p:nvPr/>
        </p:nvSpPr>
        <p:spPr bwMode="auto">
          <a:xfrm>
            <a:off x="2209800" y="5657097"/>
            <a:ext cx="6206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One match gives </a:t>
            </a:r>
            <a:r>
              <a:rPr lang="en-US" sz="2800" dirty="0">
                <a:solidFill>
                  <a:srgbClr val="C00000"/>
                </a:solidFill>
              </a:rPr>
              <a:t>two</a:t>
            </a:r>
            <a:r>
              <a:rPr lang="en-US" sz="2800" dirty="0"/>
              <a:t> linearly independent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4DF48B-14C7-5149-A25B-0687D2AF2936}"/>
                  </a:ext>
                </a:extLst>
              </p:cNvPr>
              <p:cNvSpPr/>
              <p:nvPr/>
            </p:nvSpPr>
            <p:spPr>
              <a:xfrm>
                <a:off x="2057400" y="2173089"/>
                <a:ext cx="1683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4DF48B-14C7-5149-A25B-0687D2AF2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73089"/>
                <a:ext cx="1683731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C22E9-62EA-1E4C-A296-5FCFA4AB4205}"/>
                  </a:ext>
                </a:extLst>
              </p:cNvPr>
              <p:cNvSpPr/>
              <p:nvPr/>
            </p:nvSpPr>
            <p:spPr>
              <a:xfrm>
                <a:off x="4538493" y="2173089"/>
                <a:ext cx="21550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C22E9-62EA-1E4C-A296-5FCFA4AB4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493" y="2173089"/>
                <a:ext cx="2155014" cy="523220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52F05C-4984-A54B-B51A-EE1B09F19981}"/>
                  </a:ext>
                </a:extLst>
              </p:cNvPr>
              <p:cNvSpPr/>
              <p:nvPr/>
            </p:nvSpPr>
            <p:spPr>
              <a:xfrm>
                <a:off x="7218095" y="1670643"/>
                <a:ext cx="3342005" cy="1528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52F05C-4984-A54B-B51A-EE1B09F19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95" y="1670643"/>
                <a:ext cx="3342005" cy="1528111"/>
              </a:xfrm>
              <a:prstGeom prst="rect">
                <a:avLst/>
              </a:prstGeom>
              <a:blipFill>
                <a:blip r:embed="rId5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F758A5-0968-9248-9665-0C81A114771B}"/>
                  </a:ext>
                </a:extLst>
              </p:cNvPr>
              <p:cNvSpPr/>
              <p:nvPr/>
            </p:nvSpPr>
            <p:spPr>
              <a:xfrm>
                <a:off x="3276600" y="4053403"/>
                <a:ext cx="5612498" cy="1579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F758A5-0968-9248-9665-0C81A1147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053403"/>
                <a:ext cx="5612498" cy="1579343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54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9" grpId="0"/>
      <p:bldP spid="2" grpId="0"/>
      <p:bldP spid="9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calibration: Linear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2000" y="914400"/>
                <a:ext cx="10820400" cy="5257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Char char="•"/>
                </a:pPr>
                <a:r>
                  <a:rPr lang="en-US" sz="2800" dirty="0">
                    <a:cs typeface="Times New Roman" panose="02020603050405020304" pitchFamily="18" charset="0"/>
                  </a:rPr>
                  <a:t>Final linear system:</a:t>
                </a:r>
              </a:p>
              <a:p>
                <a:pPr marL="0" indent="0">
                  <a:lnSpc>
                    <a:spcPct val="90000"/>
                  </a:lnSpc>
                </a:pPr>
                <a:endParaRPr lang="en-US" sz="12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en-US" sz="1200" dirty="0">
                  <a:cs typeface="Times New Roman" panose="02020603050405020304" pitchFamily="18" charset="0"/>
                </a:endParaRPr>
              </a:p>
              <a:p>
                <a:pPr>
                  <a:buFontTx/>
                  <a:buChar char="•"/>
                </a:pPr>
                <a:r>
                  <a:rPr lang="en-US" dirty="0"/>
                  <a:t>One 2D/3D correspondence gives two linearly independent equations</a:t>
                </a:r>
              </a:p>
              <a:p>
                <a:pPr lvl="1"/>
                <a:r>
                  <a:rPr lang="en-US" sz="2400" dirty="0"/>
                  <a:t>The projection matrix has 11 degrees of freedom</a:t>
                </a:r>
              </a:p>
              <a:p>
                <a:pPr lvl="1"/>
                <a:r>
                  <a:rPr lang="en-US" sz="2400" dirty="0"/>
                  <a:t>6 correspondences needed for a minimal solution</a:t>
                </a:r>
              </a:p>
              <a:p>
                <a:pPr>
                  <a:lnSpc>
                    <a:spcPct val="90000"/>
                  </a:lnSpc>
                  <a:buFontTx/>
                  <a:buChar char="•"/>
                </a:pPr>
                <a:r>
                  <a:rPr lang="en-US" sz="2800" dirty="0"/>
                  <a:t>Homogeneous least squares: find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𝒑</m:t>
                    </m:r>
                  </m:oMath>
                </a14:m>
                <a:r>
                  <a:rPr lang="en-US" sz="2800" dirty="0"/>
                  <a:t>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Solution is eigenvector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  <m:r>
                      <a:rPr lang="en-US" sz="2400" b="1" i="1" baseline="30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𝑻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corresponding to smallest eigenvalue</a:t>
                </a:r>
              </a:p>
            </p:txBody>
          </p:sp>
        </mc:Choice>
        <mc:Fallback xmlns="">
          <p:sp>
            <p:nvSpPr>
              <p:cNvPr id="143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820400" cy="5257800"/>
              </a:xfrm>
              <a:blipFill>
                <a:blip r:embed="rId3"/>
                <a:stretch>
                  <a:fillRect l="-1056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8E6735-06E1-E340-8203-CEB98C325942}"/>
                  </a:ext>
                </a:extLst>
              </p:cNvPr>
              <p:cNvSpPr txBox="1"/>
              <p:nvPr/>
            </p:nvSpPr>
            <p:spPr>
              <a:xfrm>
                <a:off x="8915400" y="2209800"/>
                <a:ext cx="1400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8E6735-06E1-E340-8203-CEB98C325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2209800"/>
                <a:ext cx="1400512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7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calibration: Linear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2000" y="914400"/>
                <a:ext cx="10820400" cy="5257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Char char="•"/>
                </a:pPr>
                <a:r>
                  <a:rPr lang="en-US" sz="2800" dirty="0">
                    <a:cs typeface="Times New Roman" panose="02020603050405020304" pitchFamily="18" charset="0"/>
                  </a:rPr>
                  <a:t>Final linear system:</a:t>
                </a:r>
              </a:p>
              <a:p>
                <a:pPr marL="0" indent="0">
                  <a:lnSpc>
                    <a:spcPct val="90000"/>
                  </a:lnSpc>
                </a:pPr>
                <a:endParaRPr lang="en-US" sz="12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8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90000"/>
                  </a:lnSpc>
                </a:pPr>
                <a:endParaRPr lang="en-US" sz="1200" dirty="0">
                  <a:cs typeface="Times New Roman" panose="02020603050405020304" pitchFamily="18" charset="0"/>
                </a:endParaRPr>
              </a:p>
              <a:p>
                <a:pPr>
                  <a:buFontTx/>
                  <a:buChar char="•"/>
                </a:pPr>
                <a:endParaRPr lang="en-US" dirty="0"/>
              </a:p>
              <a:p>
                <a:pPr>
                  <a:buFontTx/>
                  <a:buChar char="•"/>
                </a:pPr>
                <a:r>
                  <a:rPr lang="en-US" dirty="0"/>
                  <a:t>What if all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3D points are </a:t>
                </a:r>
                <a:r>
                  <a:rPr lang="en-US" i="1" dirty="0"/>
                  <a:t>coplanar</a:t>
                </a:r>
                <a:r>
                  <a:rPr lang="en-US" dirty="0"/>
                  <a:t>, i.e., there exists a set of line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l-GR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𝚷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l-GR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𝚷</m:t>
                    </m:r>
                    <m:r>
                      <a:rPr lang="en-US" i="1" baseline="30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sz="2400" dirty="0"/>
                  <a:t>Then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cs typeface="Times New Roman" pitchFamily="18" charset="0"/>
                  </a:rPr>
                  <a:t>we will get </a:t>
                </a:r>
                <a:r>
                  <a:rPr lang="en-US" sz="2400" i="1" dirty="0">
                    <a:cs typeface="Times New Roman" pitchFamily="18" charset="0"/>
                  </a:rPr>
                  <a:t>degenerate solutions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l-GR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𝚷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,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l-GR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𝚷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l-GR" sz="2400" b="1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𝚷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l-G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143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820400" cy="5257800"/>
              </a:xfrm>
              <a:blipFill>
                <a:blip r:embed="rId3"/>
                <a:stretch>
                  <a:fillRect l="-1056" t="-2174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D9992B-5630-8F48-901E-9B3A73967AEF}"/>
                  </a:ext>
                </a:extLst>
              </p:cNvPr>
              <p:cNvSpPr txBox="1"/>
              <p:nvPr/>
            </p:nvSpPr>
            <p:spPr>
              <a:xfrm>
                <a:off x="8915400" y="2209800"/>
                <a:ext cx="1400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D9992B-5630-8F48-901E-9B3A7396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2209800"/>
                <a:ext cx="1400512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3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calibration: Linear vs.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Linear calibration is easy to formulate and solve, but it doesn’t directly tell us the camera parameters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7745" y="2325932"/>
            <a:ext cx="59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26C363-B0B7-414A-8DB6-FA9854EBA78B}"/>
                  </a:ext>
                </a:extLst>
              </p:cNvPr>
              <p:cNvSpPr txBox="1"/>
              <p:nvPr/>
            </p:nvSpPr>
            <p:spPr>
              <a:xfrm>
                <a:off x="6924722" y="2209800"/>
                <a:ext cx="3040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3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26C363-B0B7-414A-8DB6-FA9854EB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722" y="2209800"/>
                <a:ext cx="3040704" cy="646331"/>
              </a:xfrm>
              <a:prstGeom prst="rect">
                <a:avLst/>
              </a:prstGeom>
              <a:blipFill>
                <a:blip r:embed="rId3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AB9154F-9CC4-8145-891A-C20F930A9A45}"/>
                  </a:ext>
                </a:extLst>
              </p:cNvPr>
              <p:cNvSpPr/>
              <p:nvPr/>
            </p:nvSpPr>
            <p:spPr>
              <a:xfrm>
                <a:off x="1186690" y="1905000"/>
                <a:ext cx="4995149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AB9154F-9CC4-8145-891A-C20F930A9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90" y="1905000"/>
                <a:ext cx="4995149" cy="1471941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04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calibration: Linear vs. nonlinear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10972800" cy="5257800"/>
              </a:xfrm>
            </p:spPr>
            <p:txBody>
              <a:bodyPr/>
              <a:lstStyle/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Linear calibration is easy to formulate and solve, but it doesn’t directly tell us the camera parameters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In practice, </a:t>
                </a:r>
                <a:r>
                  <a:rPr lang="en-US" i="1" dirty="0"/>
                  <a:t>non-linear</a:t>
                </a:r>
                <a:r>
                  <a:rPr lang="en-US" dirty="0"/>
                  <a:t> methods are preferred</a:t>
                </a:r>
              </a:p>
              <a:p>
                <a:pPr lvl="1"/>
                <a:r>
                  <a:rPr lang="en-US" sz="2400" dirty="0"/>
                  <a:t>Write down objective function in terms of intrinsic and extrinsic parameters, as sum of squared distances between measured 2D points and estimated projections of 3D points: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𝑲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| 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Can include radial distortion and constraints such as known focal length, orthogonality, visibility of points</a:t>
                </a:r>
              </a:p>
              <a:p>
                <a:pPr lvl="1"/>
                <a:r>
                  <a:rPr lang="en-US" sz="2400" dirty="0"/>
                  <a:t>Minimize error using non-linear optimization package</a:t>
                </a:r>
              </a:p>
              <a:p>
                <a:pPr lvl="1"/>
                <a:r>
                  <a:rPr lang="en-US" sz="2400" dirty="0"/>
                  <a:t>Can initialize solution with output of linear method (perform QR decomposition to get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10972800" cy="5257800"/>
              </a:xfrm>
              <a:blipFill>
                <a:blip r:embed="rId3"/>
                <a:stretch>
                  <a:fillRect l="-1042" t="-144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9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Camera calibration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Intrinsic camera parameters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Extrinsic camera parameters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Estimation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taste of 3D reconstruction: triangulation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 in normalized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1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3657600"/>
                <a:ext cx="10363200" cy="2971800"/>
              </a:xfrm>
            </p:spPr>
            <p:txBody>
              <a:bodyPr/>
              <a:lstStyle/>
              <a:p>
                <a:pPr>
                  <a:buFontTx/>
                  <a:buChar char="•"/>
                </a:pPr>
                <a:r>
                  <a:rPr lang="en-US" sz="2400" b="1" dirty="0"/>
                  <a:t>Normalized (camera) coordinate system:</a:t>
                </a:r>
                <a:r>
                  <a:rPr lang="en-US" sz="2400" dirty="0"/>
                  <a:t> camera center is at the origin, the </a:t>
                </a:r>
                <a:r>
                  <a:rPr lang="en-US" sz="2400" i="1" dirty="0"/>
                  <a:t>principal axis</a:t>
                </a:r>
                <a:r>
                  <a:rPr lang="en-US" sz="2400" dirty="0"/>
                  <a:t> is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-axis,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axes of the image plane are parallel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axes of the world</a:t>
                </a:r>
              </a:p>
              <a:p>
                <a:pPr>
                  <a:buFontTx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1507" name="Rectangle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3657600"/>
                <a:ext cx="10363200" cy="2971800"/>
              </a:xfrm>
              <a:blipFill>
                <a:blip r:embed="rId3"/>
                <a:stretch>
                  <a:fillRect l="-858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8" name="Picture 20" descr="fig5"/>
          <p:cNvPicPr>
            <a:picLocks noChangeAspect="1" noChangeArrowheads="1"/>
          </p:cNvPicPr>
          <p:nvPr/>
        </p:nvPicPr>
        <p:blipFill>
          <a:blip r:embed="rId4" cstate="print"/>
          <a:srcRect r="44240"/>
          <a:stretch>
            <a:fillRect/>
          </a:stretch>
        </p:blipFill>
        <p:spPr bwMode="auto">
          <a:xfrm>
            <a:off x="2371725" y="1182688"/>
            <a:ext cx="4159250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C38B2B-4874-0A47-B98F-B44B37AD0A9A}"/>
              </a:ext>
            </a:extLst>
          </p:cNvPr>
          <p:cNvSpPr/>
          <p:nvPr/>
        </p:nvSpPr>
        <p:spPr bwMode="auto">
          <a:xfrm>
            <a:off x="2913888" y="2313432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45A63-6BD5-EF48-80B5-A1FC1A30E3DF}"/>
              </a:ext>
            </a:extLst>
          </p:cNvPr>
          <p:cNvSpPr/>
          <p:nvPr/>
        </p:nvSpPr>
        <p:spPr bwMode="auto">
          <a:xfrm>
            <a:off x="4175760" y="2487168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6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gar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956" y="2438400"/>
            <a:ext cx="259484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garg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8469" y="2438400"/>
            <a:ext cx="259484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sp>
        <p:nvSpPr>
          <p:cNvPr id="2048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Given projections of a 3D point in two or more images (with known camera matrices), find the coordinates of the point</a:t>
            </a:r>
          </a:p>
        </p:txBody>
      </p:sp>
      <p:pic>
        <p:nvPicPr>
          <p:cNvPr id="20486" name="Picture 5" descr="garg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8356" y="2438400"/>
            <a:ext cx="259484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 bwMode="auto">
          <a:xfrm>
            <a:off x="3352800" y="310896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6400800" y="31242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9372600" y="3124200"/>
            <a:ext cx="152400" cy="152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7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sp>
        <p:nvSpPr>
          <p:cNvPr id="2048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Given projections of a 3D point in two or more images (with known camera matrices), find the coordinates of the point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84C48E7-1765-B945-A527-041DDF56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4" y="2496493"/>
            <a:ext cx="1219200" cy="1219200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1700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CFA9C76-76A2-504E-A758-8A134F1EA3E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64606" y="3843487"/>
            <a:ext cx="1981200" cy="1725612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EE42995-D514-A343-82D4-96E550A0D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6" y="4418957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6499998" rev="0"/>
            </a:camera>
            <a:lightRig rig="legacyFlat3" dir="b"/>
          </a:scene3d>
          <a:sp3d extrusionH="684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C0923196-A87E-6541-B525-A6B77314977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747794" y="4035575"/>
            <a:ext cx="1981200" cy="1725613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FB4DEA1-0F64-2C44-B03D-145E917F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1" y="4674544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E8C1E81-738D-FE43-878E-310288C8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4477694"/>
            <a:ext cx="2044700" cy="1470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525BAB1-DE17-0E4F-950F-E6C177C2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988869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7858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5911424D-0DFA-534A-82D4-82D745B9CA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000" y="3715693"/>
            <a:ext cx="533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34">
            <a:extLst>
              <a:ext uri="{FF2B5EF4-FFF2-40B4-BE49-F238E27FC236}">
                <a16:creationId xmlns:a16="http://schemas.microsoft.com/office/drawing/2014/main" id="{1B6F39F4-FBEC-9E43-8303-F786C4275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000" y="5163493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1C9DF1F0-2044-7546-ABDB-4C03F50432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000" y="5696893"/>
            <a:ext cx="2209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40">
            <a:extLst>
              <a:ext uri="{FF2B5EF4-FFF2-40B4-BE49-F238E27FC236}">
                <a16:creationId xmlns:a16="http://schemas.microsoft.com/office/drawing/2014/main" id="{490F826C-7016-A440-9EA6-7342818B6D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8875" y="4499919"/>
            <a:ext cx="1066800" cy="211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41">
            <a:extLst>
              <a:ext uri="{FF2B5EF4-FFF2-40B4-BE49-F238E27FC236}">
                <a16:creationId xmlns:a16="http://schemas.microsoft.com/office/drawing/2014/main" id="{701192F1-7900-164A-A67F-A202E89F0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275" y="5947719"/>
            <a:ext cx="9906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05722A16-AD21-5342-966F-4C10885EB0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8875" y="5947719"/>
            <a:ext cx="10668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45">
            <a:extLst>
              <a:ext uri="{FF2B5EF4-FFF2-40B4-BE49-F238E27FC236}">
                <a16:creationId xmlns:a16="http://schemas.microsoft.com/office/drawing/2014/main" id="{3E248F98-3AB6-644A-BEC8-471A3CA15A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5736581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46">
            <a:extLst>
              <a:ext uri="{FF2B5EF4-FFF2-40B4-BE49-F238E27FC236}">
                <a16:creationId xmlns:a16="http://schemas.microsoft.com/office/drawing/2014/main" id="{F760D7AC-8DDD-7246-B9DF-DBA350034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535558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47">
            <a:extLst>
              <a:ext uri="{FF2B5EF4-FFF2-40B4-BE49-F238E27FC236}">
                <a16:creationId xmlns:a16="http://schemas.microsoft.com/office/drawing/2014/main" id="{36347F6D-FAC3-CC4C-90FA-05E8A99E2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3907781"/>
            <a:ext cx="45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" name="Group 54">
            <a:extLst>
              <a:ext uri="{FF2B5EF4-FFF2-40B4-BE49-F238E27FC236}">
                <a16:creationId xmlns:a16="http://schemas.microsoft.com/office/drawing/2014/main" id="{B21609FB-18F2-F24B-98E4-EC41E6E87FDD}"/>
              </a:ext>
            </a:extLst>
          </p:cNvPr>
          <p:cNvGrpSpPr>
            <a:grpSpLocks/>
          </p:cNvGrpSpPr>
          <p:nvPr/>
        </p:nvGrpSpPr>
        <p:grpSpPr bwMode="auto">
          <a:xfrm>
            <a:off x="3096136" y="4253857"/>
            <a:ext cx="995143" cy="860425"/>
            <a:chOff x="852" y="2079"/>
            <a:chExt cx="760" cy="657"/>
          </a:xfrm>
        </p:grpSpPr>
        <p:sp>
          <p:nvSpPr>
            <p:cNvPr id="28" name="Oval 55">
              <a:extLst>
                <a:ext uri="{FF2B5EF4-FFF2-40B4-BE49-F238E27FC236}">
                  <a16:creationId xmlns:a16="http://schemas.microsoft.com/office/drawing/2014/main" id="{82BEFBFE-037A-294A-BE5F-1C004912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235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56">
              <a:extLst>
                <a:ext uri="{FF2B5EF4-FFF2-40B4-BE49-F238E27FC236}">
                  <a16:creationId xmlns:a16="http://schemas.microsoft.com/office/drawing/2014/main" id="{95476EE0-4C9A-9C4B-BE73-A4BA75D7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2256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57">
              <a:extLst>
                <a:ext uri="{FF2B5EF4-FFF2-40B4-BE49-F238E27FC236}">
                  <a16:creationId xmlns:a16="http://schemas.microsoft.com/office/drawing/2014/main" id="{61943A59-73DE-9E48-B1F2-FB2C4D1C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65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58">
              <a:extLst>
                <a:ext uri="{FF2B5EF4-FFF2-40B4-BE49-F238E27FC236}">
                  <a16:creationId xmlns:a16="http://schemas.microsoft.com/office/drawing/2014/main" id="{0840CE69-AA26-6F48-AD38-B897F3F6E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667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59">
              <a:extLst>
                <a:ext uri="{FF2B5EF4-FFF2-40B4-BE49-F238E27FC236}">
                  <a16:creationId xmlns:a16="http://schemas.microsoft.com/office/drawing/2014/main" id="{194B73F8-3D9E-F84D-808B-B8F893BB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523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60">
              <a:extLst>
                <a:ext uri="{FF2B5EF4-FFF2-40B4-BE49-F238E27FC236}">
                  <a16:creationId xmlns:a16="http://schemas.microsoft.com/office/drawing/2014/main" id="{F60668D1-FCDE-064C-92B4-53A6A303F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23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1">
              <a:extLst>
                <a:ext uri="{FF2B5EF4-FFF2-40B4-BE49-F238E27FC236}">
                  <a16:creationId xmlns:a16="http://schemas.microsoft.com/office/drawing/2014/main" id="{57DDA602-8668-FA42-B712-094098AE2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2079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62">
            <a:extLst>
              <a:ext uri="{FF2B5EF4-FFF2-40B4-BE49-F238E27FC236}">
                <a16:creationId xmlns:a16="http://schemas.microsoft.com/office/drawing/2014/main" id="{2A0CE50A-846C-8D41-BFAE-B278AA1AE8A7}"/>
              </a:ext>
            </a:extLst>
          </p:cNvPr>
          <p:cNvGrpSpPr>
            <a:grpSpLocks/>
          </p:cNvGrpSpPr>
          <p:nvPr/>
        </p:nvGrpSpPr>
        <p:grpSpPr bwMode="auto">
          <a:xfrm>
            <a:off x="5653089" y="4725344"/>
            <a:ext cx="1042379" cy="950913"/>
            <a:chOff x="2412" y="2031"/>
            <a:chExt cx="813" cy="741"/>
          </a:xfrm>
        </p:grpSpPr>
        <p:sp>
          <p:nvSpPr>
            <p:cNvPr id="36" name="Oval 63">
              <a:extLst>
                <a:ext uri="{FF2B5EF4-FFF2-40B4-BE49-F238E27FC236}">
                  <a16:creationId xmlns:a16="http://schemas.microsoft.com/office/drawing/2014/main" id="{9D9F6708-FD31-D744-BD33-9BF34FAEC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64">
              <a:extLst>
                <a:ext uri="{FF2B5EF4-FFF2-40B4-BE49-F238E27FC236}">
                  <a16:creationId xmlns:a16="http://schemas.microsoft.com/office/drawing/2014/main" id="{451B78F6-1FC1-7144-A5A2-C66BA08F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65">
              <a:extLst>
                <a:ext uri="{FF2B5EF4-FFF2-40B4-BE49-F238E27FC236}">
                  <a16:creationId xmlns:a16="http://schemas.microsoft.com/office/drawing/2014/main" id="{D51EF880-61EA-C740-9279-09D7CD82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6">
              <a:extLst>
                <a:ext uri="{FF2B5EF4-FFF2-40B4-BE49-F238E27FC236}">
                  <a16:creationId xmlns:a16="http://schemas.microsoft.com/office/drawing/2014/main" id="{DF23DF20-4362-DB4C-AF87-9C5EE5D50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67">
              <a:extLst>
                <a:ext uri="{FF2B5EF4-FFF2-40B4-BE49-F238E27FC236}">
                  <a16:creationId xmlns:a16="http://schemas.microsoft.com/office/drawing/2014/main" id="{E047058A-EA79-F541-AD94-C7D7FD34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586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68">
              <a:extLst>
                <a:ext uri="{FF2B5EF4-FFF2-40B4-BE49-F238E27FC236}">
                  <a16:creationId xmlns:a16="http://schemas.microsoft.com/office/drawing/2014/main" id="{D84509FA-37AC-EA4F-819E-62AD06AEA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144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69">
              <a:extLst>
                <a:ext uri="{FF2B5EF4-FFF2-40B4-BE49-F238E27FC236}">
                  <a16:creationId xmlns:a16="http://schemas.microsoft.com/office/drawing/2014/main" id="{0D972BA1-3E0E-BD47-B08B-D6E7ADD3B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id="{EE1D1393-5F5F-434B-9A35-CCFC6DC4DBCF}"/>
              </a:ext>
            </a:extLst>
          </p:cNvPr>
          <p:cNvGrpSpPr>
            <a:grpSpLocks/>
          </p:cNvGrpSpPr>
          <p:nvPr/>
        </p:nvGrpSpPr>
        <p:grpSpPr bwMode="auto">
          <a:xfrm>
            <a:off x="8207373" y="4325626"/>
            <a:ext cx="972776" cy="1005375"/>
            <a:chOff x="4188" y="1966"/>
            <a:chExt cx="733" cy="757"/>
          </a:xfrm>
        </p:grpSpPr>
        <p:sp>
          <p:nvSpPr>
            <p:cNvPr id="44" name="Oval 71">
              <a:extLst>
                <a:ext uri="{FF2B5EF4-FFF2-40B4-BE49-F238E27FC236}">
                  <a16:creationId xmlns:a16="http://schemas.microsoft.com/office/drawing/2014/main" id="{F657D2E1-DF15-DF42-9C08-46A6BE91A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2081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72">
              <a:extLst>
                <a:ext uri="{FF2B5EF4-FFF2-40B4-BE49-F238E27FC236}">
                  <a16:creationId xmlns:a16="http://schemas.microsoft.com/office/drawing/2014/main" id="{4370BA7B-45AF-A343-A39F-A0ECBDEF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2268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73">
              <a:extLst>
                <a:ext uri="{FF2B5EF4-FFF2-40B4-BE49-F238E27FC236}">
                  <a16:creationId xmlns:a16="http://schemas.microsoft.com/office/drawing/2014/main" id="{419FD92F-9CD3-464C-98B5-D57307782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248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74">
              <a:extLst>
                <a:ext uri="{FF2B5EF4-FFF2-40B4-BE49-F238E27FC236}">
                  <a16:creationId xmlns:a16="http://schemas.microsoft.com/office/drawing/2014/main" id="{0DD554D8-9917-A44E-BC17-F923E16EC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2654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75">
              <a:extLst>
                <a:ext uri="{FF2B5EF4-FFF2-40B4-BE49-F238E27FC236}">
                  <a16:creationId xmlns:a16="http://schemas.microsoft.com/office/drawing/2014/main" id="{00500F5E-A7AE-EF48-B98E-D33D0559B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2569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76">
              <a:extLst>
                <a:ext uri="{FF2B5EF4-FFF2-40B4-BE49-F238E27FC236}">
                  <a16:creationId xmlns:a16="http://schemas.microsoft.com/office/drawing/2014/main" id="{868B9F6C-FAC6-704A-9799-C48A3E6D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13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77">
              <a:extLst>
                <a:ext uri="{FF2B5EF4-FFF2-40B4-BE49-F238E27FC236}">
                  <a16:creationId xmlns:a16="http://schemas.microsoft.com/office/drawing/2014/main" id="{4F41DA61-EFD4-2044-8833-A85D5518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966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Oval 24">
            <a:extLst>
              <a:ext uri="{FF2B5EF4-FFF2-40B4-BE49-F238E27FC236}">
                <a16:creationId xmlns:a16="http://schemas.microsoft.com/office/drawing/2014/main" id="{57D59B59-2C78-F449-AC81-E7F87B38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192" y="2578863"/>
            <a:ext cx="194733" cy="194684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25">
            <a:extLst>
              <a:ext uri="{FF2B5EF4-FFF2-40B4-BE49-F238E27FC236}">
                <a16:creationId xmlns:a16="http://schemas.microsoft.com/office/drawing/2014/main" id="{CB93A036-CA25-044C-8E51-4F824A88B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3391458"/>
            <a:ext cx="194733" cy="194684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26">
            <a:extLst>
              <a:ext uri="{FF2B5EF4-FFF2-40B4-BE49-F238E27FC236}">
                <a16:creationId xmlns:a16="http://schemas.microsoft.com/office/drawing/2014/main" id="{D5FCFAE2-B8FD-6245-B210-E42E4F99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192" y="3763897"/>
            <a:ext cx="194733" cy="194684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27">
            <a:extLst>
              <a:ext uri="{FF2B5EF4-FFF2-40B4-BE49-F238E27FC236}">
                <a16:creationId xmlns:a16="http://schemas.microsoft.com/office/drawing/2014/main" id="{70FD150D-5527-8441-A476-5B21F8B82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592" y="3459174"/>
            <a:ext cx="194733" cy="19468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28">
            <a:extLst>
              <a:ext uri="{FF2B5EF4-FFF2-40B4-BE49-F238E27FC236}">
                <a16:creationId xmlns:a16="http://schemas.microsoft.com/office/drawing/2014/main" id="{4EE992F9-AF2B-E340-B427-95443940D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231818"/>
            <a:ext cx="194733" cy="194684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29">
            <a:extLst>
              <a:ext uri="{FF2B5EF4-FFF2-40B4-BE49-F238E27FC236}">
                <a16:creationId xmlns:a16="http://schemas.microsoft.com/office/drawing/2014/main" id="{C80B3DA4-B98C-A749-ABDD-8E384351D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858" y="1867843"/>
            <a:ext cx="194733" cy="19468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5">
            <a:extLst>
              <a:ext uri="{FF2B5EF4-FFF2-40B4-BE49-F238E27FC236}">
                <a16:creationId xmlns:a16="http://schemas.microsoft.com/office/drawing/2014/main" id="{064543B6-9594-B042-AB60-57266F9A0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001" y="4215757"/>
            <a:ext cx="2270125" cy="155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38">
            <a:extLst>
              <a:ext uri="{FF2B5EF4-FFF2-40B4-BE49-F238E27FC236}">
                <a16:creationId xmlns:a16="http://schemas.microsoft.com/office/drawing/2014/main" id="{5F6778F1-F725-B647-933F-58251BC5F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8275" y="4480869"/>
            <a:ext cx="990600" cy="213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44">
            <a:extLst>
              <a:ext uri="{FF2B5EF4-FFF2-40B4-BE49-F238E27FC236}">
                <a16:creationId xmlns:a16="http://schemas.microsoft.com/office/drawing/2014/main" id="{FEE6A3C1-37B3-0E4E-8499-59BB79879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300" y="4407843"/>
            <a:ext cx="2197100" cy="132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99">
            <a:extLst>
              <a:ext uri="{FF2B5EF4-FFF2-40B4-BE49-F238E27FC236}">
                <a16:creationId xmlns:a16="http://schemas.microsoft.com/office/drawing/2014/main" id="{25CD31AB-9C9C-5747-B2C8-9813107AF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398" y="2328218"/>
            <a:ext cx="2657477" cy="3408362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100">
            <a:extLst>
              <a:ext uri="{FF2B5EF4-FFF2-40B4-BE49-F238E27FC236}">
                <a16:creationId xmlns:a16="http://schemas.microsoft.com/office/drawing/2014/main" id="{A1F6A7D2-5F29-D845-BABA-BDE5E81C7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76" y="2328218"/>
            <a:ext cx="1406525" cy="426720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101">
            <a:extLst>
              <a:ext uri="{FF2B5EF4-FFF2-40B4-BE49-F238E27FC236}">
                <a16:creationId xmlns:a16="http://schemas.microsoft.com/office/drawing/2014/main" id="{F4DAC8FB-50F8-4446-8007-30A2FE936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8076" y="2328218"/>
            <a:ext cx="5064125" cy="335280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Oval 23">
            <a:extLst>
              <a:ext uri="{FF2B5EF4-FFF2-40B4-BE49-F238E27FC236}">
                <a16:creationId xmlns:a16="http://schemas.microsoft.com/office/drawing/2014/main" id="{016EA059-EEAB-C048-9BAD-2340E4DB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458" y="2231818"/>
            <a:ext cx="194733" cy="194684"/>
          </a:xfrm>
          <a:prstGeom prst="ellipse">
            <a:avLst/>
          </a:prstGeom>
          <a:solidFill>
            <a:srgbClr val="FF010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22">
                <a:extLst>
                  <a:ext uri="{FF2B5EF4-FFF2-40B4-BE49-F238E27FC236}">
                    <a16:creationId xmlns:a16="http://schemas.microsoft.com/office/drawing/2014/main" id="{4ABA859D-C113-664B-ACB4-2A908F0CA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1985651"/>
                <a:ext cx="710451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  <m:r>
                        <a:rPr lang="en-US" sz="32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?</m:t>
                      </m:r>
                    </m:oMath>
                  </m:oMathPara>
                </a14:m>
                <a:endParaRPr lang="en-US" sz="3200" b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9" name="Text Box 22">
                <a:extLst>
                  <a:ext uri="{FF2B5EF4-FFF2-40B4-BE49-F238E27FC236}">
                    <a16:creationId xmlns:a16="http://schemas.microsoft.com/office/drawing/2014/main" id="{4ABA859D-C113-664B-ACB4-2A908F0CA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985651"/>
                <a:ext cx="710451" cy="573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345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Given projections of a 3D point in two or more images (with known camera matrices), find the coordinates of the point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 rot="5400000">
            <a:off x="3201116" y="3566123"/>
            <a:ext cx="1987926" cy="2053362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 rot="16200000" flipH="1">
            <a:off x="6987001" y="3504000"/>
            <a:ext cx="1987926" cy="2053362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5221760" y="2729123"/>
            <a:ext cx="1732524" cy="1428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 flipV="1">
            <a:off x="3104232" y="4654927"/>
            <a:ext cx="1283351" cy="1304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Freeform 14"/>
          <p:cNvSpPr>
            <a:spLocks/>
          </p:cNvSpPr>
          <p:nvPr/>
        </p:nvSpPr>
        <p:spPr bwMode="auto">
          <a:xfrm>
            <a:off x="5003858" y="3288227"/>
            <a:ext cx="731243" cy="732530"/>
          </a:xfrm>
          <a:custGeom>
            <a:avLst/>
            <a:gdLst>
              <a:gd name="T0" fmla="*/ 0 w 547"/>
              <a:gd name="T1" fmla="*/ 566 h 566"/>
              <a:gd name="T2" fmla="*/ 547 w 547"/>
              <a:gd name="T3" fmla="*/ 0 h 566"/>
              <a:gd name="T4" fmla="*/ 0 60000 65536"/>
              <a:gd name="T5" fmla="*/ 0 60000 65536"/>
              <a:gd name="T6" fmla="*/ 0 w 547"/>
              <a:gd name="T7" fmla="*/ 0 h 566"/>
              <a:gd name="T8" fmla="*/ 547 w 547"/>
              <a:gd name="T9" fmla="*/ 566 h 5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7" h="566">
                <a:moveTo>
                  <a:pt x="0" y="566"/>
                </a:moveTo>
                <a:lnTo>
                  <a:pt x="54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15"/>
          <p:cNvSpPr>
            <a:spLocks noChangeShapeType="1"/>
          </p:cNvSpPr>
          <p:nvPr/>
        </p:nvSpPr>
        <p:spPr bwMode="auto">
          <a:xfrm flipV="1">
            <a:off x="5863435" y="2667000"/>
            <a:ext cx="513340" cy="496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6"/>
          <p:cNvSpPr>
            <a:spLocks noChangeShapeType="1"/>
          </p:cNvSpPr>
          <p:nvPr/>
        </p:nvSpPr>
        <p:spPr bwMode="auto">
          <a:xfrm>
            <a:off x="7660128" y="4779172"/>
            <a:ext cx="1347519" cy="1118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Oval 9"/>
          <p:cNvSpPr>
            <a:spLocks noChangeArrowheads="1"/>
          </p:cNvSpPr>
          <p:nvPr/>
        </p:nvSpPr>
        <p:spPr bwMode="auto">
          <a:xfrm>
            <a:off x="4323415" y="4592804"/>
            <a:ext cx="128335" cy="1242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Oval 10"/>
          <p:cNvSpPr>
            <a:spLocks noChangeArrowheads="1"/>
          </p:cNvSpPr>
          <p:nvPr/>
        </p:nvSpPr>
        <p:spPr bwMode="auto">
          <a:xfrm>
            <a:off x="3040064" y="5897381"/>
            <a:ext cx="128335" cy="1242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Oval 11"/>
          <p:cNvSpPr>
            <a:spLocks noChangeArrowheads="1"/>
          </p:cNvSpPr>
          <p:nvPr/>
        </p:nvSpPr>
        <p:spPr bwMode="auto">
          <a:xfrm>
            <a:off x="8943479" y="5835258"/>
            <a:ext cx="128335" cy="1242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Oval 12"/>
          <p:cNvSpPr>
            <a:spLocks noChangeArrowheads="1"/>
          </p:cNvSpPr>
          <p:nvPr/>
        </p:nvSpPr>
        <p:spPr bwMode="auto">
          <a:xfrm>
            <a:off x="7595960" y="4717050"/>
            <a:ext cx="128335" cy="12424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65" name="Text Box 18"/>
              <p:cNvSpPr txBox="1">
                <a:spLocks noChangeArrowheads="1"/>
              </p:cNvSpPr>
              <p:nvPr/>
            </p:nvSpPr>
            <p:spPr bwMode="auto">
              <a:xfrm>
                <a:off x="3155031" y="5993152"/>
                <a:ext cx="58541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𝑶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665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5031" y="5993152"/>
                <a:ext cx="585417" cy="453137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66" name="Text Box 19"/>
              <p:cNvSpPr txBox="1">
                <a:spLocks noChangeArrowheads="1"/>
              </p:cNvSpPr>
              <p:nvPr/>
            </p:nvSpPr>
            <p:spPr bwMode="auto">
              <a:xfrm>
                <a:off x="8686808" y="5959503"/>
                <a:ext cx="58541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𝑶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66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6808" y="5959503"/>
                <a:ext cx="585417" cy="45313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67" name="Text Box 20"/>
              <p:cNvSpPr txBox="1">
                <a:spLocks noChangeArrowheads="1"/>
              </p:cNvSpPr>
              <p:nvPr/>
            </p:nvSpPr>
            <p:spPr bwMode="auto">
              <a:xfrm>
                <a:off x="4310046" y="4688576"/>
                <a:ext cx="53732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667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46" y="4688576"/>
                <a:ext cx="537327" cy="453137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68" name="Text Box 21"/>
              <p:cNvSpPr txBox="1">
                <a:spLocks noChangeArrowheads="1"/>
              </p:cNvSpPr>
              <p:nvPr/>
            </p:nvSpPr>
            <p:spPr bwMode="auto">
              <a:xfrm>
                <a:off x="7724294" y="4530681"/>
                <a:ext cx="53732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668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4294" y="4530681"/>
                <a:ext cx="537327" cy="45313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69" name="Text Box 22"/>
              <p:cNvSpPr txBox="1">
                <a:spLocks noChangeArrowheads="1"/>
              </p:cNvSpPr>
              <p:nvPr/>
            </p:nvSpPr>
            <p:spPr bwMode="auto">
              <a:xfrm>
                <a:off x="5999791" y="2977613"/>
                <a:ext cx="577508" cy="462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?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669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9791" y="2977613"/>
                <a:ext cx="577508" cy="462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3" name="Oval 24"/>
          <p:cNvSpPr>
            <a:spLocks noChangeArrowheads="1"/>
          </p:cNvSpPr>
          <p:nvPr/>
        </p:nvSpPr>
        <p:spPr bwMode="auto">
          <a:xfrm>
            <a:off x="5562600" y="2971800"/>
            <a:ext cx="457200" cy="457200"/>
          </a:xfrm>
          <a:prstGeom prst="ellips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  <p:bldP spid="27657" grpId="0" animBg="1"/>
      <p:bldP spid="27658" grpId="0" animBg="1"/>
      <p:bldP spid="27659" grpId="0" animBg="1"/>
      <p:bldP spid="27660" grpId="0" animBg="1"/>
      <p:bldP spid="27662" grpId="0" animBg="1"/>
      <p:bldP spid="27663" grpId="0" animBg="1"/>
      <p:bldP spid="27665" grpId="0"/>
      <p:bldP spid="276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•"/>
                </a:pPr>
                <a:r>
                  <a:rPr lang="en-US" dirty="0"/>
                  <a:t>We want to intersect the two visual rays corresponding to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but because of noise and numerical errors, they don’t meet exactly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03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40064" y="2667000"/>
            <a:ext cx="6031749" cy="3354625"/>
            <a:chOff x="576" y="1152"/>
            <a:chExt cx="4512" cy="2592"/>
          </a:xfrm>
        </p:grpSpPr>
        <p:sp>
          <p:nvSpPr>
            <p:cNvPr id="28680" name="AutoShape 5"/>
            <p:cNvSpPr>
              <a:spLocks noChangeArrowheads="1"/>
            </p:cNvSpPr>
            <p:nvPr/>
          </p:nvSpPr>
          <p:spPr bwMode="auto">
            <a:xfrm rot="5400000">
              <a:off x="672" y="1872"/>
              <a:ext cx="1536" cy="1536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AutoShape 6"/>
            <p:cNvSpPr>
              <a:spLocks noChangeArrowheads="1"/>
            </p:cNvSpPr>
            <p:nvPr/>
          </p:nvSpPr>
          <p:spPr bwMode="auto">
            <a:xfrm rot="16200000" flipH="1">
              <a:off x="3504" y="1824"/>
              <a:ext cx="1536" cy="1536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>
              <a:off x="2208" y="1200"/>
              <a:ext cx="129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 flipV="1">
              <a:off x="624" y="2688"/>
              <a:ext cx="96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Freeform 9"/>
            <p:cNvSpPr>
              <a:spLocks/>
            </p:cNvSpPr>
            <p:nvPr/>
          </p:nvSpPr>
          <p:spPr bwMode="auto">
            <a:xfrm>
              <a:off x="2045" y="1632"/>
              <a:ext cx="547" cy="566"/>
            </a:xfrm>
            <a:custGeom>
              <a:avLst/>
              <a:gdLst>
                <a:gd name="T0" fmla="*/ 0 w 547"/>
                <a:gd name="T1" fmla="*/ 566 h 566"/>
                <a:gd name="T2" fmla="*/ 547 w 547"/>
                <a:gd name="T3" fmla="*/ 0 h 566"/>
                <a:gd name="T4" fmla="*/ 0 60000 65536"/>
                <a:gd name="T5" fmla="*/ 0 60000 65536"/>
                <a:gd name="T6" fmla="*/ 0 w 547"/>
                <a:gd name="T7" fmla="*/ 0 h 566"/>
                <a:gd name="T8" fmla="*/ 547 w 547"/>
                <a:gd name="T9" fmla="*/ 566 h 5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7" h="566">
                  <a:moveTo>
                    <a:pt x="0" y="566"/>
                  </a:moveTo>
                  <a:lnTo>
                    <a:pt x="54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 flipV="1">
              <a:off x="2688" y="115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1"/>
            <p:cNvSpPr>
              <a:spLocks noChangeShapeType="1"/>
            </p:cNvSpPr>
            <p:nvPr/>
          </p:nvSpPr>
          <p:spPr bwMode="auto">
            <a:xfrm>
              <a:off x="4032" y="2784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Oval 12"/>
            <p:cNvSpPr>
              <a:spLocks noChangeArrowheads="1"/>
            </p:cNvSpPr>
            <p:nvPr/>
          </p:nvSpPr>
          <p:spPr bwMode="auto">
            <a:xfrm>
              <a:off x="1536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Oval 13"/>
            <p:cNvSpPr>
              <a:spLocks noChangeArrowheads="1"/>
            </p:cNvSpPr>
            <p:nvPr/>
          </p:nvSpPr>
          <p:spPr bwMode="auto">
            <a:xfrm>
              <a:off x="576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Oval 14"/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Oval 15"/>
            <p:cNvSpPr>
              <a:spLocks noChangeArrowheads="1"/>
            </p:cNvSpPr>
            <p:nvPr/>
          </p:nvSpPr>
          <p:spPr bwMode="auto">
            <a:xfrm>
              <a:off x="39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7" name="Oval 21"/>
          <p:cNvSpPr>
            <a:spLocks noChangeArrowheads="1"/>
          </p:cNvSpPr>
          <p:nvPr/>
        </p:nvSpPr>
        <p:spPr bwMode="auto">
          <a:xfrm>
            <a:off x="5562600" y="2971800"/>
            <a:ext cx="457200" cy="457200"/>
          </a:xfrm>
          <a:prstGeom prst="ellips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395C96A3-BE6D-4C48-AA5D-417BEEBA91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5031" y="5993152"/>
                <a:ext cx="58541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𝑶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395C96A3-BE6D-4C48-AA5D-417BEEBA9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5031" y="5993152"/>
                <a:ext cx="585417" cy="45313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B00AB32A-F57F-7841-B92F-C189DED0C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6808" y="5959503"/>
                <a:ext cx="58541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𝑶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B00AB32A-F57F-7841-B92F-C189DED0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6808" y="5959503"/>
                <a:ext cx="585417" cy="453137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3FEC6189-93F8-8C40-B472-F343117FF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0046" y="4688576"/>
                <a:ext cx="53732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3FEC6189-93F8-8C40-B472-F343117F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46" y="4688576"/>
                <a:ext cx="537327" cy="453137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DB1856B2-F378-1E40-85FF-48497F0E28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4294" y="4530681"/>
                <a:ext cx="53732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DB1856B2-F378-1E40-85FF-48497F0E2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4294" y="4530681"/>
                <a:ext cx="537327" cy="453137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2">
                <a:extLst>
                  <a:ext uri="{FF2B5EF4-FFF2-40B4-BE49-F238E27FC236}">
                    <a16:creationId xmlns:a16="http://schemas.microsoft.com/office/drawing/2014/main" id="{07EACF6A-6F9A-E148-AF09-3BAD29E86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9791" y="2977613"/>
                <a:ext cx="577508" cy="462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?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 Box 22">
                <a:extLst>
                  <a:ext uri="{FF2B5EF4-FFF2-40B4-BE49-F238E27FC236}">
                    <a16:creationId xmlns:a16="http://schemas.microsoft.com/office/drawing/2014/main" id="{07EACF6A-6F9A-E148-AF09-3BAD29E86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9791" y="2977613"/>
                <a:ext cx="577508" cy="462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3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Triangulation: Geometric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•"/>
                </a:pPr>
                <a:r>
                  <a:rPr lang="en-US" dirty="0"/>
                  <a:t>Find shortest segment connecting the two viewing rays and 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be the midpoint of that segment</a:t>
                </a:r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03" t="-1449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0" name="AutoShape 5"/>
          <p:cNvSpPr>
            <a:spLocks noChangeArrowheads="1"/>
          </p:cNvSpPr>
          <p:nvPr/>
        </p:nvSpPr>
        <p:spPr bwMode="auto">
          <a:xfrm rot="5400000">
            <a:off x="3201194" y="3566319"/>
            <a:ext cx="1987550" cy="2052638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 rot="16200000" flipH="1">
            <a:off x="6987382" y="3504407"/>
            <a:ext cx="1987550" cy="2052637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4953000" y="2514601"/>
            <a:ext cx="2001838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3103564" y="4654551"/>
            <a:ext cx="1284287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Freeform 9"/>
          <p:cNvSpPr>
            <a:spLocks/>
          </p:cNvSpPr>
          <p:nvPr/>
        </p:nvSpPr>
        <p:spPr bwMode="auto">
          <a:xfrm>
            <a:off x="5003800" y="3287714"/>
            <a:ext cx="731838" cy="733425"/>
          </a:xfrm>
          <a:custGeom>
            <a:avLst/>
            <a:gdLst>
              <a:gd name="T0" fmla="*/ 0 w 547"/>
              <a:gd name="T1" fmla="*/ 2147483647 h 566"/>
              <a:gd name="T2" fmla="*/ 2147483647 w 547"/>
              <a:gd name="T3" fmla="*/ 0 h 566"/>
              <a:gd name="T4" fmla="*/ 0 60000 65536"/>
              <a:gd name="T5" fmla="*/ 0 60000 65536"/>
              <a:gd name="T6" fmla="*/ 0 w 547"/>
              <a:gd name="T7" fmla="*/ 0 h 566"/>
              <a:gd name="T8" fmla="*/ 547 w 547"/>
              <a:gd name="T9" fmla="*/ 566 h 5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7" h="566">
                <a:moveTo>
                  <a:pt x="0" y="566"/>
                </a:moveTo>
                <a:lnTo>
                  <a:pt x="54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 flipV="1">
            <a:off x="5864226" y="2667000"/>
            <a:ext cx="512763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7659689" y="4779963"/>
            <a:ext cx="1347787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Oval 12"/>
          <p:cNvSpPr>
            <a:spLocks noChangeArrowheads="1"/>
          </p:cNvSpPr>
          <p:nvPr/>
        </p:nvSpPr>
        <p:spPr bwMode="auto">
          <a:xfrm>
            <a:off x="4322764" y="4592639"/>
            <a:ext cx="128587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Oval 13"/>
          <p:cNvSpPr>
            <a:spLocks noChangeArrowheads="1"/>
          </p:cNvSpPr>
          <p:nvPr/>
        </p:nvSpPr>
        <p:spPr bwMode="auto">
          <a:xfrm>
            <a:off x="3040064" y="5897564"/>
            <a:ext cx="128587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14"/>
          <p:cNvSpPr>
            <a:spLocks noChangeArrowheads="1"/>
          </p:cNvSpPr>
          <p:nvPr/>
        </p:nvSpPr>
        <p:spPr bwMode="auto">
          <a:xfrm>
            <a:off x="8943975" y="5835651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Oval 15"/>
          <p:cNvSpPr>
            <a:spLocks noChangeArrowheads="1"/>
          </p:cNvSpPr>
          <p:nvPr/>
        </p:nvSpPr>
        <p:spPr bwMode="auto">
          <a:xfrm>
            <a:off x="7596189" y="4716463"/>
            <a:ext cx="128587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Freeform 22"/>
          <p:cNvSpPr>
            <a:spLocks/>
          </p:cNvSpPr>
          <p:nvPr/>
        </p:nvSpPr>
        <p:spPr bwMode="auto">
          <a:xfrm>
            <a:off x="5486400" y="2946400"/>
            <a:ext cx="1588" cy="596900"/>
          </a:xfrm>
          <a:custGeom>
            <a:avLst/>
            <a:gdLst>
              <a:gd name="T0" fmla="*/ 0 w 1"/>
              <a:gd name="T1" fmla="*/ 0 h 376"/>
              <a:gd name="T2" fmla="*/ 0 w 1"/>
              <a:gd name="T3" fmla="*/ 2147483647 h 376"/>
              <a:gd name="T4" fmla="*/ 0 60000 65536"/>
              <a:gd name="T5" fmla="*/ 0 60000 65536"/>
              <a:gd name="T6" fmla="*/ 0 w 1"/>
              <a:gd name="T7" fmla="*/ 0 h 376"/>
              <a:gd name="T8" fmla="*/ 1 w 1"/>
              <a:gd name="T9" fmla="*/ 376 h 3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76">
                <a:moveTo>
                  <a:pt x="0" y="0"/>
                </a:moveTo>
                <a:lnTo>
                  <a:pt x="0" y="3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Oval 23"/>
          <p:cNvSpPr>
            <a:spLocks noChangeArrowheads="1"/>
          </p:cNvSpPr>
          <p:nvPr/>
        </p:nvSpPr>
        <p:spPr bwMode="auto">
          <a:xfrm>
            <a:off x="5410200" y="3200401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Freeform 24"/>
          <p:cNvSpPr>
            <a:spLocks/>
          </p:cNvSpPr>
          <p:nvPr/>
        </p:nvSpPr>
        <p:spPr bwMode="auto">
          <a:xfrm>
            <a:off x="5410200" y="2895600"/>
            <a:ext cx="76200" cy="228600"/>
          </a:xfrm>
          <a:custGeom>
            <a:avLst/>
            <a:gdLst>
              <a:gd name="T0" fmla="*/ 0 w 48"/>
              <a:gd name="T1" fmla="*/ 0 h 144"/>
              <a:gd name="T2" fmla="*/ 0 w 48"/>
              <a:gd name="T3" fmla="*/ 2147483647 h 144"/>
              <a:gd name="T4" fmla="*/ 2147483647 w 48"/>
              <a:gd name="T5" fmla="*/ 2147483647 h 144"/>
              <a:gd name="T6" fmla="*/ 0 60000 65536"/>
              <a:gd name="T7" fmla="*/ 0 60000 65536"/>
              <a:gd name="T8" fmla="*/ 0 60000 65536"/>
              <a:gd name="T9" fmla="*/ 0 w 48"/>
              <a:gd name="T10" fmla="*/ 0 h 144"/>
              <a:gd name="T11" fmla="*/ 48 w 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44">
                <a:moveTo>
                  <a:pt x="0" y="0"/>
                </a:moveTo>
                <a:lnTo>
                  <a:pt x="0" y="96"/>
                </a:lnTo>
                <a:lnTo>
                  <a:pt x="48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Freeform 25"/>
          <p:cNvSpPr>
            <a:spLocks/>
          </p:cNvSpPr>
          <p:nvPr/>
        </p:nvSpPr>
        <p:spPr bwMode="auto">
          <a:xfrm>
            <a:off x="5410200" y="3429000"/>
            <a:ext cx="76200" cy="184150"/>
          </a:xfrm>
          <a:custGeom>
            <a:avLst/>
            <a:gdLst>
              <a:gd name="T0" fmla="*/ 2147483647 w 48"/>
              <a:gd name="T1" fmla="*/ 0 h 116"/>
              <a:gd name="T2" fmla="*/ 0 w 48"/>
              <a:gd name="T3" fmla="*/ 2147483647 h 116"/>
              <a:gd name="T4" fmla="*/ 0 w 48"/>
              <a:gd name="T5" fmla="*/ 2147483647 h 116"/>
              <a:gd name="T6" fmla="*/ 0 60000 65536"/>
              <a:gd name="T7" fmla="*/ 0 60000 65536"/>
              <a:gd name="T8" fmla="*/ 0 60000 65536"/>
              <a:gd name="T9" fmla="*/ 0 w 48"/>
              <a:gd name="T10" fmla="*/ 0 h 116"/>
              <a:gd name="T11" fmla="*/ 48 w 48"/>
              <a:gd name="T12" fmla="*/ 116 h 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16">
                <a:moveTo>
                  <a:pt x="48" y="0"/>
                </a:moveTo>
                <a:lnTo>
                  <a:pt x="0" y="48"/>
                </a:lnTo>
                <a:lnTo>
                  <a:pt x="0" y="1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F822B012-283F-3547-99B4-AF885C427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5031" y="5993152"/>
                <a:ext cx="58541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𝑶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F822B012-283F-3547-99B4-AF885C42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5031" y="5993152"/>
                <a:ext cx="585417" cy="45313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9">
                <a:extLst>
                  <a:ext uri="{FF2B5EF4-FFF2-40B4-BE49-F238E27FC236}">
                    <a16:creationId xmlns:a16="http://schemas.microsoft.com/office/drawing/2014/main" id="{EB2A158E-0E5D-7347-BABC-967F5885C4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6808" y="5959503"/>
                <a:ext cx="58541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𝑶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 Box 19">
                <a:extLst>
                  <a:ext uri="{FF2B5EF4-FFF2-40B4-BE49-F238E27FC236}">
                    <a16:creationId xmlns:a16="http://schemas.microsoft.com/office/drawing/2014/main" id="{EB2A158E-0E5D-7347-BABC-967F5885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6808" y="5959503"/>
                <a:ext cx="585417" cy="453137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0">
                <a:extLst>
                  <a:ext uri="{FF2B5EF4-FFF2-40B4-BE49-F238E27FC236}">
                    <a16:creationId xmlns:a16="http://schemas.microsoft.com/office/drawing/2014/main" id="{B2D6D1AE-EC71-784A-8899-9C870B181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0046" y="4688576"/>
                <a:ext cx="53732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 Box 20">
                <a:extLst>
                  <a:ext uri="{FF2B5EF4-FFF2-40B4-BE49-F238E27FC236}">
                    <a16:creationId xmlns:a16="http://schemas.microsoft.com/office/drawing/2014/main" id="{B2D6D1AE-EC71-784A-8899-9C870B18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46" y="4688576"/>
                <a:ext cx="537327" cy="453137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1">
                <a:extLst>
                  <a:ext uri="{FF2B5EF4-FFF2-40B4-BE49-F238E27FC236}">
                    <a16:creationId xmlns:a16="http://schemas.microsoft.com/office/drawing/2014/main" id="{E5F8147E-CCF3-E84D-BB23-86AE87081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4294" y="4530681"/>
                <a:ext cx="53732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Text Box 21">
                <a:extLst>
                  <a:ext uri="{FF2B5EF4-FFF2-40B4-BE49-F238E27FC236}">
                    <a16:creationId xmlns:a16="http://schemas.microsoft.com/office/drawing/2014/main" id="{E5F8147E-CCF3-E84D-BB23-86AE87081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4294" y="4530681"/>
                <a:ext cx="537327" cy="453137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2">
                <a:extLst>
                  <a:ext uri="{FF2B5EF4-FFF2-40B4-BE49-F238E27FC236}">
                    <a16:creationId xmlns:a16="http://schemas.microsoft.com/office/drawing/2014/main" id="{3BB6740D-02D9-8846-BB52-515D8DEDE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1039" y="3048000"/>
                <a:ext cx="449161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</m:oMath>
                  </m:oMathPara>
                </a14:m>
                <a:endParaRPr lang="en-US" b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Text Box 22">
                <a:extLst>
                  <a:ext uri="{FF2B5EF4-FFF2-40B4-BE49-F238E27FC236}">
                    <a16:creationId xmlns:a16="http://schemas.microsoft.com/office/drawing/2014/main" id="{3BB6740D-02D9-8846-BB52-515D8DEDE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1039" y="3048000"/>
                <a:ext cx="449161" cy="4531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Triangulation: Nonlinear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0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that minimizes </a:t>
                </a:r>
                <a:br>
                  <a:rPr lang="en-US" dirty="0"/>
                </a:br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40" name="Rectangle 3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03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AutoShape 5"/>
          <p:cNvSpPr>
            <a:spLocks noChangeArrowheads="1"/>
          </p:cNvSpPr>
          <p:nvPr/>
        </p:nvSpPr>
        <p:spPr bwMode="auto">
          <a:xfrm rot="5400000">
            <a:off x="3201194" y="3566319"/>
            <a:ext cx="1987550" cy="2052638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 rot="16200000" flipH="1">
            <a:off x="6987382" y="3504407"/>
            <a:ext cx="1987550" cy="2052637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5221288" y="2728913"/>
            <a:ext cx="173355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3103564" y="4654551"/>
            <a:ext cx="1284287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5003800" y="3287714"/>
            <a:ext cx="731838" cy="733425"/>
          </a:xfrm>
          <a:custGeom>
            <a:avLst/>
            <a:gdLst>
              <a:gd name="T0" fmla="*/ 0 w 547"/>
              <a:gd name="T1" fmla="*/ 2147483647 h 566"/>
              <a:gd name="T2" fmla="*/ 2147483647 w 547"/>
              <a:gd name="T3" fmla="*/ 0 h 566"/>
              <a:gd name="T4" fmla="*/ 0 60000 65536"/>
              <a:gd name="T5" fmla="*/ 0 60000 65536"/>
              <a:gd name="T6" fmla="*/ 0 w 547"/>
              <a:gd name="T7" fmla="*/ 0 h 566"/>
              <a:gd name="T8" fmla="*/ 547 w 547"/>
              <a:gd name="T9" fmla="*/ 566 h 5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7" h="566">
                <a:moveTo>
                  <a:pt x="0" y="566"/>
                </a:moveTo>
                <a:lnTo>
                  <a:pt x="547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5864226" y="2667000"/>
            <a:ext cx="512763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7659689" y="4779963"/>
            <a:ext cx="1347787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4322764" y="4592639"/>
            <a:ext cx="128587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3040064" y="5897564"/>
            <a:ext cx="128587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8943975" y="5835651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7596189" y="4716463"/>
            <a:ext cx="128587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6" name="Text Box 20"/>
              <p:cNvSpPr txBox="1">
                <a:spLocks noChangeArrowheads="1"/>
              </p:cNvSpPr>
              <p:nvPr/>
            </p:nvSpPr>
            <p:spPr bwMode="auto">
              <a:xfrm>
                <a:off x="4779964" y="2819400"/>
                <a:ext cx="782637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?</m:t>
                      </m:r>
                    </m:oMath>
                  </m:oMathPara>
                </a14:m>
                <a:endParaRPr 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356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9964" y="2819400"/>
                <a:ext cx="782637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7" name="Line 23"/>
          <p:cNvSpPr>
            <a:spLocks noChangeShapeType="1"/>
          </p:cNvSpPr>
          <p:nvPr/>
        </p:nvSpPr>
        <p:spPr bwMode="auto">
          <a:xfrm flipV="1">
            <a:off x="3124200" y="3352800"/>
            <a:ext cx="19812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4"/>
          <p:cNvSpPr>
            <a:spLocks noChangeShapeType="1"/>
          </p:cNvSpPr>
          <p:nvPr/>
        </p:nvSpPr>
        <p:spPr bwMode="auto">
          <a:xfrm>
            <a:off x="5105400" y="3352800"/>
            <a:ext cx="38862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Oval 25"/>
          <p:cNvSpPr>
            <a:spLocks noChangeArrowheads="1"/>
          </p:cNvSpPr>
          <p:nvPr/>
        </p:nvSpPr>
        <p:spPr bwMode="auto">
          <a:xfrm>
            <a:off x="4191000" y="4419601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Oval 26"/>
          <p:cNvSpPr>
            <a:spLocks noChangeArrowheads="1"/>
          </p:cNvSpPr>
          <p:nvPr/>
        </p:nvSpPr>
        <p:spPr bwMode="auto">
          <a:xfrm>
            <a:off x="7467600" y="4876801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27"/>
          <p:cNvSpPr>
            <a:spLocks noChangeArrowheads="1"/>
          </p:cNvSpPr>
          <p:nvPr/>
        </p:nvSpPr>
        <p:spPr bwMode="auto">
          <a:xfrm>
            <a:off x="5029200" y="3276601"/>
            <a:ext cx="128588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2" name="Text Box 28"/>
              <p:cNvSpPr txBox="1">
                <a:spLocks noChangeArrowheads="1"/>
              </p:cNvSpPr>
              <p:nvPr/>
            </p:nvSpPr>
            <p:spPr bwMode="auto">
              <a:xfrm>
                <a:off x="3505201" y="4114801"/>
                <a:ext cx="774571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𝑷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</m:oMath>
                  </m:oMathPara>
                </a14:m>
                <a:endParaRPr lang="en-US" b="1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362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1" y="4114801"/>
                <a:ext cx="774571" cy="453137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7010401" y="4948536"/>
                <a:ext cx="774571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𝑷</m:t>
                      </m:r>
                      <m:r>
                        <a:rPr lang="en-US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</m:oMath>
                  </m:oMathPara>
                </a14:m>
                <a:endParaRPr lang="en-US" b="1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0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0401" y="4948536"/>
                <a:ext cx="774571" cy="45313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8">
                <a:extLst>
                  <a:ext uri="{FF2B5EF4-FFF2-40B4-BE49-F238E27FC236}">
                    <a16:creationId xmlns:a16="http://schemas.microsoft.com/office/drawing/2014/main" id="{84DF6536-3ADA-F447-A302-FE3E18961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5031" y="5993152"/>
                <a:ext cx="58541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𝑶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Text Box 18">
                <a:extLst>
                  <a:ext uri="{FF2B5EF4-FFF2-40B4-BE49-F238E27FC236}">
                    <a16:creationId xmlns:a16="http://schemas.microsoft.com/office/drawing/2014/main" id="{84DF6536-3ADA-F447-A302-FE3E18961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5031" y="5993152"/>
                <a:ext cx="585417" cy="453137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9">
                <a:extLst>
                  <a:ext uri="{FF2B5EF4-FFF2-40B4-BE49-F238E27FC236}">
                    <a16:creationId xmlns:a16="http://schemas.microsoft.com/office/drawing/2014/main" id="{9635FBA8-F07D-0543-8032-137E010D5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6808" y="5959503"/>
                <a:ext cx="58541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𝑶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Text Box 19">
                <a:extLst>
                  <a:ext uri="{FF2B5EF4-FFF2-40B4-BE49-F238E27FC236}">
                    <a16:creationId xmlns:a16="http://schemas.microsoft.com/office/drawing/2014/main" id="{9635FBA8-F07D-0543-8032-137E010D5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6808" y="5959503"/>
                <a:ext cx="585417" cy="453137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0">
                <a:extLst>
                  <a:ext uri="{FF2B5EF4-FFF2-40B4-BE49-F238E27FC236}">
                    <a16:creationId xmlns:a16="http://schemas.microsoft.com/office/drawing/2014/main" id="{FB1D8D36-864C-2543-B871-4B663EFBF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0046" y="4688576"/>
                <a:ext cx="53732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1" name="Text Box 20">
                <a:extLst>
                  <a:ext uri="{FF2B5EF4-FFF2-40B4-BE49-F238E27FC236}">
                    <a16:creationId xmlns:a16="http://schemas.microsoft.com/office/drawing/2014/main" id="{FB1D8D36-864C-2543-B871-4B663EFB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046" y="4688576"/>
                <a:ext cx="537327" cy="453137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1">
                <a:extLst>
                  <a:ext uri="{FF2B5EF4-FFF2-40B4-BE49-F238E27FC236}">
                    <a16:creationId xmlns:a16="http://schemas.microsoft.com/office/drawing/2014/main" id="{B318B24E-9DDE-774C-B43B-A01852B8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4294" y="4530681"/>
                <a:ext cx="53732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2" name="Text Box 21">
                <a:extLst>
                  <a:ext uri="{FF2B5EF4-FFF2-40B4-BE49-F238E27FC236}">
                    <a16:creationId xmlns:a16="http://schemas.microsoft.com/office/drawing/2014/main" id="{B318B24E-9DDE-774C-B43B-A01852B8A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4294" y="4530681"/>
                <a:ext cx="537327" cy="453137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4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Triangulation: Linear approach</a:t>
            </a:r>
          </a:p>
        </p:txBody>
      </p:sp>
      <p:sp>
        <p:nvSpPr>
          <p:cNvPr id="600076" name="Text Box 12"/>
          <p:cNvSpPr txBox="1">
            <a:spLocks noChangeArrowheads="1"/>
          </p:cNvSpPr>
          <p:nvPr/>
        </p:nvSpPr>
        <p:spPr bwMode="auto">
          <a:xfrm>
            <a:off x="919162" y="3134380"/>
            <a:ext cx="80425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Rewrite cross product as matrix multiplication: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3520BC4-885C-254E-93B7-7B9C068FD2CB}"/>
                  </a:ext>
                </a:extLst>
              </p:cNvPr>
              <p:cNvSpPr/>
              <p:nvPr/>
            </p:nvSpPr>
            <p:spPr>
              <a:xfrm>
                <a:off x="1719308" y="1352673"/>
                <a:ext cx="205460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3520BC4-885C-254E-93B7-7B9C068FD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308" y="1352673"/>
                <a:ext cx="2054601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90F4B8-ADEB-F441-880B-A18BEAC52685}"/>
                  </a:ext>
                </a:extLst>
              </p:cNvPr>
              <p:cNvSpPr/>
              <p:nvPr/>
            </p:nvSpPr>
            <p:spPr>
              <a:xfrm>
                <a:off x="4720029" y="1352673"/>
                <a:ext cx="2259016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90F4B8-ADEB-F441-880B-A18BEAC52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029" y="1352673"/>
                <a:ext cx="2259016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65AD2D-E0A0-6D45-B7C1-9980213B55EA}"/>
                  </a:ext>
                </a:extLst>
              </p:cNvPr>
              <p:cNvSpPr/>
              <p:nvPr/>
            </p:nvSpPr>
            <p:spPr>
              <a:xfrm>
                <a:off x="7678222" y="1346266"/>
                <a:ext cx="2677592" cy="1464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65AD2D-E0A0-6D45-B7C1-9980213B5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22" y="1346266"/>
                <a:ext cx="2677592" cy="1464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A40171-0CC2-E742-8984-1F1C485B8B7F}"/>
                  </a:ext>
                </a:extLst>
              </p:cNvPr>
              <p:cNvSpPr txBox="1"/>
              <p:nvPr/>
            </p:nvSpPr>
            <p:spPr>
              <a:xfrm>
                <a:off x="2498726" y="3872834"/>
                <a:ext cx="6473374" cy="1253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8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A40171-0CC2-E742-8984-1F1C485B8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726" y="3872834"/>
                <a:ext cx="6473374" cy="125348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50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6" grpId="0"/>
      <p:bldP spid="12" grpId="0"/>
      <p:bldP spid="15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Triangulation: Linear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9436F52A-2537-2D43-8E39-F7D667B43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5318" y="3415605"/>
                <a:ext cx="4432282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Two independent equations each in terms of </a:t>
                </a:r>
                <a:br>
                  <a:rPr lang="en-US" sz="2800" dirty="0"/>
                </a:br>
                <a:r>
                  <a:rPr lang="en-US" sz="2800" dirty="0"/>
                  <a:t>three unknown entries of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9436F52A-2537-2D43-8E39-F7D667B4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5318" y="3415605"/>
                <a:ext cx="4432282" cy="1384995"/>
              </a:xfrm>
              <a:prstGeom prst="rect">
                <a:avLst/>
              </a:prstGeom>
              <a:blipFill>
                <a:blip r:embed="rId3"/>
                <a:stretch>
                  <a:fillRect l="-2857" t="-3636" r="-4000" b="-1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E08E78-5700-FC4F-9733-A2E524486B1F}"/>
                  </a:ext>
                </a:extLst>
              </p:cNvPr>
              <p:cNvSpPr/>
              <p:nvPr/>
            </p:nvSpPr>
            <p:spPr>
              <a:xfrm>
                <a:off x="4720029" y="1352673"/>
                <a:ext cx="2259016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E08E78-5700-FC4F-9733-A2E524486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029" y="1352673"/>
                <a:ext cx="2259016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E63101-76FE-474C-89C5-91C68FFBF89C}"/>
                  </a:ext>
                </a:extLst>
              </p:cNvPr>
              <p:cNvSpPr/>
              <p:nvPr/>
            </p:nvSpPr>
            <p:spPr>
              <a:xfrm>
                <a:off x="7678222" y="1346266"/>
                <a:ext cx="2677592" cy="1464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E63101-76FE-474C-89C5-91C68FFBF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22" y="1346266"/>
                <a:ext cx="2677592" cy="1464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Up Arrow 1">
            <a:extLst>
              <a:ext uri="{FF2B5EF4-FFF2-40B4-BE49-F238E27FC236}">
                <a16:creationId xmlns:a16="http://schemas.microsoft.com/office/drawing/2014/main" id="{736B5524-2B99-CB45-B38D-9B663A4D9FD8}"/>
              </a:ext>
            </a:extLst>
          </p:cNvPr>
          <p:cNvSpPr/>
          <p:nvPr/>
        </p:nvSpPr>
        <p:spPr bwMode="auto">
          <a:xfrm>
            <a:off x="8442347" y="2579723"/>
            <a:ext cx="1149341" cy="6858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CA161B-65A4-844D-8685-581D1B559C15}"/>
                  </a:ext>
                </a:extLst>
              </p:cNvPr>
              <p:cNvSpPr/>
              <p:nvPr/>
            </p:nvSpPr>
            <p:spPr>
              <a:xfrm>
                <a:off x="1719308" y="1352673"/>
                <a:ext cx="205460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CA161B-65A4-844D-8685-581D1B55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308" y="1352673"/>
                <a:ext cx="2054601" cy="1384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2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Structure from motion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788024" y="1539875"/>
            <a:ext cx="1219200" cy="1219200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1700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 rot="5400000">
            <a:off x="2564606" y="2886869"/>
            <a:ext cx="1981200" cy="1725612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660776" y="3462339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6499998" rev="0"/>
            </a:camera>
            <a:lightRig rig="legacyFlat3" dir="b"/>
          </a:scene3d>
          <a:sp3d extrusionH="684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 rot="16200000" flipH="1">
            <a:off x="7747794" y="3078957"/>
            <a:ext cx="1981200" cy="1725613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8578851" y="3717926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5260975" y="3521076"/>
            <a:ext cx="2044700" cy="1470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6143626" y="4032251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7858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 flipH="1">
            <a:off x="2159000" y="2759075"/>
            <a:ext cx="533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 flipH="1">
            <a:off x="2159000" y="42068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 flipH="1">
            <a:off x="2159000" y="4740275"/>
            <a:ext cx="2209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flipH="1">
            <a:off x="6238875" y="3543301"/>
            <a:ext cx="1066800" cy="211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5248275" y="4991101"/>
            <a:ext cx="9906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7" name="Line 43"/>
          <p:cNvSpPr>
            <a:spLocks noChangeShapeType="1"/>
          </p:cNvSpPr>
          <p:nvPr/>
        </p:nvSpPr>
        <p:spPr bwMode="auto">
          <a:xfrm flipH="1">
            <a:off x="6238875" y="4991101"/>
            <a:ext cx="10668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9" name="Line 45"/>
          <p:cNvSpPr>
            <a:spLocks noChangeShapeType="1"/>
          </p:cNvSpPr>
          <p:nvPr/>
        </p:nvSpPr>
        <p:spPr bwMode="auto">
          <a:xfrm flipV="1">
            <a:off x="7848600" y="4779963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0" name="Line 46"/>
          <p:cNvSpPr>
            <a:spLocks noChangeShapeType="1"/>
          </p:cNvSpPr>
          <p:nvPr/>
        </p:nvSpPr>
        <p:spPr bwMode="auto">
          <a:xfrm>
            <a:off x="9601200" y="4398963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1" name="Line 47"/>
          <p:cNvSpPr>
            <a:spLocks noChangeShapeType="1"/>
          </p:cNvSpPr>
          <p:nvPr/>
        </p:nvSpPr>
        <p:spPr bwMode="auto">
          <a:xfrm>
            <a:off x="9601200" y="2951163"/>
            <a:ext cx="45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7" name="Text Box 53"/>
          <p:cNvSpPr txBox="1">
            <a:spLocks noChangeArrowheads="1"/>
          </p:cNvSpPr>
          <p:nvPr/>
        </p:nvSpPr>
        <p:spPr bwMode="auto">
          <a:xfrm>
            <a:off x="8174037" y="49659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3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96136" y="3297239"/>
            <a:ext cx="995143" cy="860425"/>
            <a:chOff x="852" y="2079"/>
            <a:chExt cx="760" cy="657"/>
          </a:xfrm>
        </p:grpSpPr>
        <p:sp>
          <p:nvSpPr>
            <p:cNvPr id="123959" name="Oval 55"/>
            <p:cNvSpPr>
              <a:spLocks noChangeArrowheads="1"/>
            </p:cNvSpPr>
            <p:nvPr/>
          </p:nvSpPr>
          <p:spPr bwMode="auto">
            <a:xfrm>
              <a:off x="852" y="2235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0" name="Oval 56"/>
            <p:cNvSpPr>
              <a:spLocks noChangeArrowheads="1"/>
            </p:cNvSpPr>
            <p:nvPr/>
          </p:nvSpPr>
          <p:spPr bwMode="auto">
            <a:xfrm>
              <a:off x="1368" y="2256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1" name="Oval 57"/>
            <p:cNvSpPr>
              <a:spLocks noChangeArrowheads="1"/>
            </p:cNvSpPr>
            <p:nvPr/>
          </p:nvSpPr>
          <p:spPr bwMode="auto">
            <a:xfrm>
              <a:off x="852" y="265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2" name="Oval 58"/>
            <p:cNvSpPr>
              <a:spLocks noChangeArrowheads="1"/>
            </p:cNvSpPr>
            <p:nvPr/>
          </p:nvSpPr>
          <p:spPr bwMode="auto">
            <a:xfrm>
              <a:off x="1359" y="2667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3" name="Oval 59"/>
            <p:cNvSpPr>
              <a:spLocks noChangeArrowheads="1"/>
            </p:cNvSpPr>
            <p:nvPr/>
          </p:nvSpPr>
          <p:spPr bwMode="auto">
            <a:xfrm>
              <a:off x="1543" y="2523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4" name="Oval 60"/>
            <p:cNvSpPr>
              <a:spLocks noChangeArrowheads="1"/>
            </p:cNvSpPr>
            <p:nvPr/>
          </p:nvSpPr>
          <p:spPr bwMode="auto">
            <a:xfrm>
              <a:off x="1543" y="2123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5" name="Oval 61"/>
            <p:cNvSpPr>
              <a:spLocks noChangeArrowheads="1"/>
            </p:cNvSpPr>
            <p:nvPr/>
          </p:nvSpPr>
          <p:spPr bwMode="auto">
            <a:xfrm>
              <a:off x="1053" y="2079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653089" y="3768726"/>
            <a:ext cx="1042379" cy="950913"/>
            <a:chOff x="2412" y="2031"/>
            <a:chExt cx="813" cy="741"/>
          </a:xfrm>
        </p:grpSpPr>
        <p:sp>
          <p:nvSpPr>
            <p:cNvPr id="123967" name="Oval 6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8" name="Oval 6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9" name="Oval 6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0" name="Oval 6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1" name="Oval 67"/>
            <p:cNvSpPr>
              <a:spLocks noChangeArrowheads="1"/>
            </p:cNvSpPr>
            <p:nvPr/>
          </p:nvSpPr>
          <p:spPr bwMode="auto">
            <a:xfrm>
              <a:off x="3156" y="2586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2" name="Oval 68"/>
            <p:cNvSpPr>
              <a:spLocks noChangeArrowheads="1"/>
            </p:cNvSpPr>
            <p:nvPr/>
          </p:nvSpPr>
          <p:spPr bwMode="auto">
            <a:xfrm>
              <a:off x="3156" y="2144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3" name="Oval 6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8207373" y="3369008"/>
            <a:ext cx="972776" cy="1005375"/>
            <a:chOff x="4188" y="1966"/>
            <a:chExt cx="733" cy="757"/>
          </a:xfrm>
        </p:grpSpPr>
        <p:sp>
          <p:nvSpPr>
            <p:cNvPr id="123975" name="Oval 71"/>
            <p:cNvSpPr>
              <a:spLocks noChangeArrowheads="1"/>
            </p:cNvSpPr>
            <p:nvPr/>
          </p:nvSpPr>
          <p:spPr bwMode="auto">
            <a:xfrm>
              <a:off x="4191" y="2081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6" name="Oval 72"/>
            <p:cNvSpPr>
              <a:spLocks noChangeArrowheads="1"/>
            </p:cNvSpPr>
            <p:nvPr/>
          </p:nvSpPr>
          <p:spPr bwMode="auto">
            <a:xfrm>
              <a:off x="4443" y="2268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7" name="Oval 73"/>
            <p:cNvSpPr>
              <a:spLocks noChangeArrowheads="1"/>
            </p:cNvSpPr>
            <p:nvPr/>
          </p:nvSpPr>
          <p:spPr bwMode="auto">
            <a:xfrm>
              <a:off x="4188" y="248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8" name="Oval 74"/>
            <p:cNvSpPr>
              <a:spLocks noChangeArrowheads="1"/>
            </p:cNvSpPr>
            <p:nvPr/>
          </p:nvSpPr>
          <p:spPr bwMode="auto">
            <a:xfrm>
              <a:off x="4428" y="2654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9" name="Oval 75"/>
            <p:cNvSpPr>
              <a:spLocks noChangeArrowheads="1"/>
            </p:cNvSpPr>
            <p:nvPr/>
          </p:nvSpPr>
          <p:spPr bwMode="auto">
            <a:xfrm>
              <a:off x="4852" y="2569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0" name="Oval 76"/>
            <p:cNvSpPr>
              <a:spLocks noChangeArrowheads="1"/>
            </p:cNvSpPr>
            <p:nvPr/>
          </p:nvSpPr>
          <p:spPr bwMode="auto">
            <a:xfrm>
              <a:off x="4848" y="213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1" name="Oval 77"/>
            <p:cNvSpPr>
              <a:spLocks noChangeArrowheads="1"/>
            </p:cNvSpPr>
            <p:nvPr/>
          </p:nvSpPr>
          <p:spPr bwMode="auto">
            <a:xfrm>
              <a:off x="4611" y="1966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683124" y="911225"/>
            <a:ext cx="2362200" cy="2090738"/>
            <a:chOff x="2412" y="2031"/>
            <a:chExt cx="837" cy="741"/>
          </a:xfrm>
        </p:grpSpPr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9" name="Oval 2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3180" y="2595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2" name="Oval 28"/>
            <p:cNvSpPr>
              <a:spLocks noChangeArrowheads="1"/>
            </p:cNvSpPr>
            <p:nvPr/>
          </p:nvSpPr>
          <p:spPr bwMode="auto">
            <a:xfrm>
              <a:off x="3168" y="2160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3" name="Oval 2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39" name="Line 35"/>
          <p:cNvSpPr>
            <a:spLocks noChangeShapeType="1"/>
          </p:cNvSpPr>
          <p:nvPr/>
        </p:nvSpPr>
        <p:spPr bwMode="auto">
          <a:xfrm flipH="1">
            <a:off x="2159001" y="3259139"/>
            <a:ext cx="2270125" cy="155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>
            <a:off x="5248275" y="3524251"/>
            <a:ext cx="990600" cy="213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8" name="Line 44"/>
          <p:cNvSpPr>
            <a:spLocks noChangeShapeType="1"/>
          </p:cNvSpPr>
          <p:nvPr/>
        </p:nvSpPr>
        <p:spPr bwMode="auto">
          <a:xfrm>
            <a:off x="7861300" y="3451225"/>
            <a:ext cx="2197100" cy="132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74842" y="911225"/>
            <a:ext cx="995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credit: Noah </a:t>
            </a:r>
            <a:r>
              <a:rPr lang="en-US" sz="1000" dirty="0" err="1"/>
              <a:t>Snavely</a:t>
            </a:r>
            <a:endParaRPr lang="en-US" sz="1000" dirty="0"/>
          </a:p>
        </p:txBody>
      </p:sp>
      <p:sp>
        <p:nvSpPr>
          <p:cNvPr id="77" name="Text Box 51"/>
          <p:cNvSpPr txBox="1">
            <a:spLocks noChangeArrowheads="1"/>
          </p:cNvSpPr>
          <p:nvPr/>
        </p:nvSpPr>
        <p:spPr bwMode="auto">
          <a:xfrm>
            <a:off x="2392362" y="48897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Camera 1</a:t>
            </a:r>
          </a:p>
        </p:txBody>
      </p:sp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4064000" y="50421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86"/>
              <p:cNvSpPr txBox="1">
                <a:spLocks noChangeArrowheads="1"/>
              </p:cNvSpPr>
              <p:nvPr/>
            </p:nvSpPr>
            <p:spPr bwMode="auto">
              <a:xfrm>
                <a:off x="2489201" y="5100936"/>
                <a:ext cx="8985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9" name="Text 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9201" y="5100936"/>
                <a:ext cx="898525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73"/>
          <p:cNvSpPr>
            <a:spLocks noGrp="1"/>
          </p:cNvSpPr>
          <p:nvPr>
            <p:ph idx="1"/>
          </p:nvPr>
        </p:nvSpPr>
        <p:spPr>
          <a:xfrm>
            <a:off x="914400" y="5943600"/>
            <a:ext cx="10363200" cy="91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Given 2D point correspondences between multiple images, compute the camera parameters and the 3D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86">
                <a:extLst>
                  <a:ext uri="{FF2B5EF4-FFF2-40B4-BE49-F238E27FC236}">
                    <a16:creationId xmlns:a16="http://schemas.microsoft.com/office/drawing/2014/main" id="{2BA7AC93-5E79-4541-941F-643B731BB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8576" y="5287317"/>
                <a:ext cx="8985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2" name="Text Box 86">
                <a:extLst>
                  <a:ext uri="{FF2B5EF4-FFF2-40B4-BE49-F238E27FC236}">
                    <a16:creationId xmlns:a16="http://schemas.microsoft.com/office/drawing/2014/main" id="{2BA7AC93-5E79-4541-941F-643B731BB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576" y="5287317"/>
                <a:ext cx="8985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86">
                <a:extLst>
                  <a:ext uri="{FF2B5EF4-FFF2-40B4-BE49-F238E27FC236}">
                    <a16:creationId xmlns:a16="http://schemas.microsoft.com/office/drawing/2014/main" id="{AC3610DD-5AFA-C54C-BA56-44843CBC9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9480" y="5253334"/>
                <a:ext cx="8985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3" name="Text Box 86">
                <a:extLst>
                  <a:ext uri="{FF2B5EF4-FFF2-40B4-BE49-F238E27FC236}">
                    <a16:creationId xmlns:a16="http://schemas.microsoft.com/office/drawing/2014/main" id="{AC3610DD-5AFA-C54C-BA56-44843CBC9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9480" y="5253334"/>
                <a:ext cx="898525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360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Structure from motion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788024" y="1539875"/>
            <a:ext cx="1219200" cy="1219200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1700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 rot="5400000">
            <a:off x="2564606" y="2886869"/>
            <a:ext cx="1981200" cy="1725612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660776" y="3462339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6499998" rev="0"/>
            </a:camera>
            <a:lightRig rig="legacyFlat3" dir="b"/>
          </a:scene3d>
          <a:sp3d extrusionH="684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 rot="16200000" flipH="1">
            <a:off x="7747794" y="3078957"/>
            <a:ext cx="1981200" cy="1725613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8578851" y="3717926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5260975" y="3521076"/>
            <a:ext cx="2044700" cy="1470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6143626" y="4032251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7858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 flipH="1">
            <a:off x="2159000" y="2759075"/>
            <a:ext cx="533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 flipH="1">
            <a:off x="2159000" y="42068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 flipH="1">
            <a:off x="2159000" y="4740275"/>
            <a:ext cx="2209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flipH="1">
            <a:off x="6238875" y="3543301"/>
            <a:ext cx="1066800" cy="211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5248275" y="4991101"/>
            <a:ext cx="9906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7" name="Line 43"/>
          <p:cNvSpPr>
            <a:spLocks noChangeShapeType="1"/>
          </p:cNvSpPr>
          <p:nvPr/>
        </p:nvSpPr>
        <p:spPr bwMode="auto">
          <a:xfrm flipH="1">
            <a:off x="6238875" y="4991101"/>
            <a:ext cx="10668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9" name="Line 45"/>
          <p:cNvSpPr>
            <a:spLocks noChangeShapeType="1"/>
          </p:cNvSpPr>
          <p:nvPr/>
        </p:nvSpPr>
        <p:spPr bwMode="auto">
          <a:xfrm flipV="1">
            <a:off x="7848600" y="4779963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0" name="Line 46"/>
          <p:cNvSpPr>
            <a:spLocks noChangeShapeType="1"/>
          </p:cNvSpPr>
          <p:nvPr/>
        </p:nvSpPr>
        <p:spPr bwMode="auto">
          <a:xfrm>
            <a:off x="9601200" y="4398963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1" name="Line 47"/>
          <p:cNvSpPr>
            <a:spLocks noChangeShapeType="1"/>
          </p:cNvSpPr>
          <p:nvPr/>
        </p:nvSpPr>
        <p:spPr bwMode="auto">
          <a:xfrm>
            <a:off x="9601200" y="2951163"/>
            <a:ext cx="45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7" name="Text Box 53"/>
          <p:cNvSpPr txBox="1">
            <a:spLocks noChangeArrowheads="1"/>
          </p:cNvSpPr>
          <p:nvPr/>
        </p:nvSpPr>
        <p:spPr bwMode="auto">
          <a:xfrm>
            <a:off x="8174037" y="49659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3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96136" y="3297239"/>
            <a:ext cx="995143" cy="860425"/>
            <a:chOff x="852" y="2079"/>
            <a:chExt cx="760" cy="657"/>
          </a:xfrm>
        </p:grpSpPr>
        <p:sp>
          <p:nvSpPr>
            <p:cNvPr id="123959" name="Oval 55"/>
            <p:cNvSpPr>
              <a:spLocks noChangeArrowheads="1"/>
            </p:cNvSpPr>
            <p:nvPr/>
          </p:nvSpPr>
          <p:spPr bwMode="auto">
            <a:xfrm>
              <a:off x="852" y="2235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0" name="Oval 56"/>
            <p:cNvSpPr>
              <a:spLocks noChangeArrowheads="1"/>
            </p:cNvSpPr>
            <p:nvPr/>
          </p:nvSpPr>
          <p:spPr bwMode="auto">
            <a:xfrm>
              <a:off x="1368" y="2256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1" name="Oval 57"/>
            <p:cNvSpPr>
              <a:spLocks noChangeArrowheads="1"/>
            </p:cNvSpPr>
            <p:nvPr/>
          </p:nvSpPr>
          <p:spPr bwMode="auto">
            <a:xfrm>
              <a:off x="852" y="265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2" name="Oval 58"/>
            <p:cNvSpPr>
              <a:spLocks noChangeArrowheads="1"/>
            </p:cNvSpPr>
            <p:nvPr/>
          </p:nvSpPr>
          <p:spPr bwMode="auto">
            <a:xfrm>
              <a:off x="1359" y="2667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3" name="Oval 59"/>
            <p:cNvSpPr>
              <a:spLocks noChangeArrowheads="1"/>
            </p:cNvSpPr>
            <p:nvPr/>
          </p:nvSpPr>
          <p:spPr bwMode="auto">
            <a:xfrm>
              <a:off x="1543" y="2523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4" name="Oval 60"/>
            <p:cNvSpPr>
              <a:spLocks noChangeArrowheads="1"/>
            </p:cNvSpPr>
            <p:nvPr/>
          </p:nvSpPr>
          <p:spPr bwMode="auto">
            <a:xfrm>
              <a:off x="1543" y="2123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5" name="Oval 61"/>
            <p:cNvSpPr>
              <a:spLocks noChangeArrowheads="1"/>
            </p:cNvSpPr>
            <p:nvPr/>
          </p:nvSpPr>
          <p:spPr bwMode="auto">
            <a:xfrm>
              <a:off x="1053" y="2079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653089" y="3768726"/>
            <a:ext cx="1042379" cy="950913"/>
            <a:chOff x="2412" y="2031"/>
            <a:chExt cx="813" cy="741"/>
          </a:xfrm>
        </p:grpSpPr>
        <p:sp>
          <p:nvSpPr>
            <p:cNvPr id="123967" name="Oval 6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8" name="Oval 6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9" name="Oval 6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0" name="Oval 6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1" name="Oval 67"/>
            <p:cNvSpPr>
              <a:spLocks noChangeArrowheads="1"/>
            </p:cNvSpPr>
            <p:nvPr/>
          </p:nvSpPr>
          <p:spPr bwMode="auto">
            <a:xfrm>
              <a:off x="3156" y="2586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2" name="Oval 68"/>
            <p:cNvSpPr>
              <a:spLocks noChangeArrowheads="1"/>
            </p:cNvSpPr>
            <p:nvPr/>
          </p:nvSpPr>
          <p:spPr bwMode="auto">
            <a:xfrm>
              <a:off x="3156" y="2144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3" name="Oval 6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8207373" y="3369008"/>
            <a:ext cx="972776" cy="1005375"/>
            <a:chOff x="4188" y="1966"/>
            <a:chExt cx="733" cy="757"/>
          </a:xfrm>
        </p:grpSpPr>
        <p:sp>
          <p:nvSpPr>
            <p:cNvPr id="123975" name="Oval 71"/>
            <p:cNvSpPr>
              <a:spLocks noChangeArrowheads="1"/>
            </p:cNvSpPr>
            <p:nvPr/>
          </p:nvSpPr>
          <p:spPr bwMode="auto">
            <a:xfrm>
              <a:off x="4191" y="2081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6" name="Oval 72"/>
            <p:cNvSpPr>
              <a:spLocks noChangeArrowheads="1"/>
            </p:cNvSpPr>
            <p:nvPr/>
          </p:nvSpPr>
          <p:spPr bwMode="auto">
            <a:xfrm>
              <a:off x="4443" y="2268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7" name="Oval 73"/>
            <p:cNvSpPr>
              <a:spLocks noChangeArrowheads="1"/>
            </p:cNvSpPr>
            <p:nvPr/>
          </p:nvSpPr>
          <p:spPr bwMode="auto">
            <a:xfrm>
              <a:off x="4188" y="248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8" name="Oval 74"/>
            <p:cNvSpPr>
              <a:spLocks noChangeArrowheads="1"/>
            </p:cNvSpPr>
            <p:nvPr/>
          </p:nvSpPr>
          <p:spPr bwMode="auto">
            <a:xfrm>
              <a:off x="4428" y="2654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9" name="Oval 75"/>
            <p:cNvSpPr>
              <a:spLocks noChangeArrowheads="1"/>
            </p:cNvSpPr>
            <p:nvPr/>
          </p:nvSpPr>
          <p:spPr bwMode="auto">
            <a:xfrm>
              <a:off x="4852" y="2569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0" name="Oval 76"/>
            <p:cNvSpPr>
              <a:spLocks noChangeArrowheads="1"/>
            </p:cNvSpPr>
            <p:nvPr/>
          </p:nvSpPr>
          <p:spPr bwMode="auto">
            <a:xfrm>
              <a:off x="4848" y="213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1" name="Oval 77"/>
            <p:cNvSpPr>
              <a:spLocks noChangeArrowheads="1"/>
            </p:cNvSpPr>
            <p:nvPr/>
          </p:nvSpPr>
          <p:spPr bwMode="auto">
            <a:xfrm>
              <a:off x="4611" y="1966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5809192" y="1622245"/>
            <a:ext cx="194733" cy="194684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9" name="Oval 25"/>
          <p:cNvSpPr>
            <a:spLocks noChangeArrowheads="1"/>
          </p:cNvSpPr>
          <p:nvPr/>
        </p:nvSpPr>
        <p:spPr bwMode="auto">
          <a:xfrm>
            <a:off x="4683125" y="2434840"/>
            <a:ext cx="194733" cy="194684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0" name="Oval 26"/>
          <p:cNvSpPr>
            <a:spLocks noChangeArrowheads="1"/>
          </p:cNvSpPr>
          <p:nvPr/>
        </p:nvSpPr>
        <p:spPr bwMode="auto">
          <a:xfrm>
            <a:off x="5809192" y="2807279"/>
            <a:ext cx="194733" cy="194684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1" name="Oval 27"/>
          <p:cNvSpPr>
            <a:spLocks noChangeArrowheads="1"/>
          </p:cNvSpPr>
          <p:nvPr/>
        </p:nvSpPr>
        <p:spPr bwMode="auto">
          <a:xfrm>
            <a:off x="6850592" y="2502556"/>
            <a:ext cx="194733" cy="19468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2" name="Oval 28"/>
          <p:cNvSpPr>
            <a:spLocks noChangeArrowheads="1"/>
          </p:cNvSpPr>
          <p:nvPr/>
        </p:nvSpPr>
        <p:spPr bwMode="auto">
          <a:xfrm>
            <a:off x="6816725" y="1275200"/>
            <a:ext cx="194733" cy="194684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3" name="Oval 29"/>
          <p:cNvSpPr>
            <a:spLocks noChangeArrowheads="1"/>
          </p:cNvSpPr>
          <p:nvPr/>
        </p:nvSpPr>
        <p:spPr bwMode="auto">
          <a:xfrm>
            <a:off x="5766858" y="911225"/>
            <a:ext cx="194733" cy="19468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9" name="Line 35"/>
          <p:cNvSpPr>
            <a:spLocks noChangeShapeType="1"/>
          </p:cNvSpPr>
          <p:nvPr/>
        </p:nvSpPr>
        <p:spPr bwMode="auto">
          <a:xfrm flipH="1">
            <a:off x="2159001" y="3259139"/>
            <a:ext cx="2270125" cy="155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>
            <a:off x="5248275" y="3524251"/>
            <a:ext cx="990600" cy="213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8" name="Line 44"/>
          <p:cNvSpPr>
            <a:spLocks noChangeShapeType="1"/>
          </p:cNvSpPr>
          <p:nvPr/>
        </p:nvSpPr>
        <p:spPr bwMode="auto">
          <a:xfrm>
            <a:off x="7861300" y="3451225"/>
            <a:ext cx="2197100" cy="132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Text Box 51"/>
          <p:cNvSpPr txBox="1">
            <a:spLocks noChangeArrowheads="1"/>
          </p:cNvSpPr>
          <p:nvPr/>
        </p:nvSpPr>
        <p:spPr bwMode="auto">
          <a:xfrm>
            <a:off x="2392362" y="48897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Camera 1</a:t>
            </a:r>
          </a:p>
        </p:txBody>
      </p:sp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4064000" y="50421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2</a:t>
            </a:r>
          </a:p>
        </p:txBody>
      </p:sp>
      <p:sp>
        <p:nvSpPr>
          <p:cNvPr id="61" name="Content Placeholder 73"/>
          <p:cNvSpPr>
            <a:spLocks noGrp="1"/>
          </p:cNvSpPr>
          <p:nvPr>
            <p:ph idx="1"/>
          </p:nvPr>
        </p:nvSpPr>
        <p:spPr>
          <a:xfrm>
            <a:off x="914400" y="5791200"/>
            <a:ext cx="10210800" cy="91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1" dirty="0"/>
              <a:t>Structure: </a:t>
            </a:r>
            <a:r>
              <a:rPr lang="en-US" sz="2000" dirty="0"/>
              <a:t>Given </a:t>
            </a:r>
            <a:r>
              <a:rPr lang="en-US" sz="2000" i="1" dirty="0"/>
              <a:t>known cameras</a:t>
            </a:r>
            <a:r>
              <a:rPr lang="en-US" sz="2000" dirty="0"/>
              <a:t> and projections of the same 3D point in two or more images, compute the 3D coordinates of that point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Triangulation!</a:t>
            </a:r>
          </a:p>
        </p:txBody>
      </p:sp>
      <p:sp>
        <p:nvSpPr>
          <p:cNvPr id="62" name="Line 99"/>
          <p:cNvSpPr>
            <a:spLocks noChangeShapeType="1"/>
          </p:cNvSpPr>
          <p:nvPr/>
        </p:nvSpPr>
        <p:spPr bwMode="auto">
          <a:xfrm flipH="1">
            <a:off x="2184398" y="1371600"/>
            <a:ext cx="2657477" cy="3408362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100"/>
          <p:cNvSpPr>
            <a:spLocks noChangeShapeType="1"/>
          </p:cNvSpPr>
          <p:nvPr/>
        </p:nvSpPr>
        <p:spPr bwMode="auto">
          <a:xfrm>
            <a:off x="4841876" y="1371600"/>
            <a:ext cx="1406525" cy="426720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101"/>
          <p:cNvSpPr>
            <a:spLocks noChangeShapeType="1"/>
          </p:cNvSpPr>
          <p:nvPr/>
        </p:nvSpPr>
        <p:spPr bwMode="auto">
          <a:xfrm>
            <a:off x="4918076" y="1371600"/>
            <a:ext cx="5064125" cy="3352800"/>
          </a:xfrm>
          <a:prstGeom prst="line">
            <a:avLst/>
          </a:prstGeom>
          <a:noFill/>
          <a:ln w="28575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7" name="Oval 23"/>
          <p:cNvSpPr>
            <a:spLocks noChangeArrowheads="1"/>
          </p:cNvSpPr>
          <p:nvPr/>
        </p:nvSpPr>
        <p:spPr bwMode="auto">
          <a:xfrm>
            <a:off x="4725458" y="1275200"/>
            <a:ext cx="194733" cy="194684"/>
          </a:xfrm>
          <a:prstGeom prst="ellipse">
            <a:avLst/>
          </a:prstGeom>
          <a:solidFill>
            <a:srgbClr val="FF010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333806" y="762001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86">
                <a:extLst>
                  <a:ext uri="{FF2B5EF4-FFF2-40B4-BE49-F238E27FC236}">
                    <a16:creationId xmlns:a16="http://schemas.microsoft.com/office/drawing/2014/main" id="{B690A6AE-438E-E842-8116-794D9099F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9201" y="5100936"/>
                <a:ext cx="8985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6" name="Text Box 86">
                <a:extLst>
                  <a:ext uri="{FF2B5EF4-FFF2-40B4-BE49-F238E27FC236}">
                    <a16:creationId xmlns:a16="http://schemas.microsoft.com/office/drawing/2014/main" id="{B690A6AE-438E-E842-8116-794D9099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9201" y="5100936"/>
                <a:ext cx="898525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86">
                <a:extLst>
                  <a:ext uri="{FF2B5EF4-FFF2-40B4-BE49-F238E27FC236}">
                    <a16:creationId xmlns:a16="http://schemas.microsoft.com/office/drawing/2014/main" id="{F42256F9-72F3-8547-8AA9-EE708986E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8576" y="5287317"/>
                <a:ext cx="8985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Text Box 86">
                <a:extLst>
                  <a:ext uri="{FF2B5EF4-FFF2-40B4-BE49-F238E27FC236}">
                    <a16:creationId xmlns:a16="http://schemas.microsoft.com/office/drawing/2014/main" id="{F42256F9-72F3-8547-8AA9-EE708986E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576" y="5287317"/>
                <a:ext cx="8985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86">
                <a:extLst>
                  <a:ext uri="{FF2B5EF4-FFF2-40B4-BE49-F238E27FC236}">
                    <a16:creationId xmlns:a16="http://schemas.microsoft.com/office/drawing/2014/main" id="{66E4DA68-A2B8-674A-9F28-C0BBB4938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9480" y="5253334"/>
                <a:ext cx="8985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8" name="Text Box 86">
                <a:extLst>
                  <a:ext uri="{FF2B5EF4-FFF2-40B4-BE49-F238E27FC236}">
                    <a16:creationId xmlns:a16="http://schemas.microsoft.com/office/drawing/2014/main" id="{66E4DA68-A2B8-674A-9F28-C0BBB4938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9480" y="5253334"/>
                <a:ext cx="898525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2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fig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1726" y="1182688"/>
            <a:ext cx="7458075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 in normalized coordinates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959BB-578A-B646-B9EF-E25A152A4015}"/>
              </a:ext>
            </a:extLst>
          </p:cNvPr>
          <p:cNvSpPr/>
          <p:nvPr/>
        </p:nvSpPr>
        <p:spPr bwMode="auto">
          <a:xfrm>
            <a:off x="2913888" y="2313432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727E0-B4D9-B14F-B232-D76EA0BE345B}"/>
              </a:ext>
            </a:extLst>
          </p:cNvPr>
          <p:cNvSpPr/>
          <p:nvPr/>
        </p:nvSpPr>
        <p:spPr bwMode="auto">
          <a:xfrm>
            <a:off x="6934200" y="2380488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8A7DB-9549-5847-84C5-7E2B481416C7}"/>
              </a:ext>
            </a:extLst>
          </p:cNvPr>
          <p:cNvSpPr/>
          <p:nvPr/>
        </p:nvSpPr>
        <p:spPr bwMode="auto">
          <a:xfrm>
            <a:off x="4175760" y="2487168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791B2-BDE4-9045-9980-A208A35ACB2A}"/>
              </a:ext>
            </a:extLst>
          </p:cNvPr>
          <p:cNvSpPr/>
          <p:nvPr/>
        </p:nvSpPr>
        <p:spPr bwMode="auto">
          <a:xfrm>
            <a:off x="8319409" y="2487168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B296AC-B6C5-384F-8B1F-0F6CF657E549}"/>
                  </a:ext>
                </a:extLst>
              </p:cNvPr>
              <p:cNvSpPr txBox="1"/>
              <p:nvPr/>
            </p:nvSpPr>
            <p:spPr>
              <a:xfrm>
                <a:off x="4442074" y="4297097"/>
                <a:ext cx="4099904" cy="1471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𝑓𝑋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𝑓𝑌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B296AC-B6C5-384F-8B1F-0F6CF657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74" y="4297097"/>
                <a:ext cx="4099904" cy="1471941"/>
              </a:xfrm>
              <a:prstGeom prst="rect">
                <a:avLst/>
              </a:prstGeom>
              <a:blipFill>
                <a:blip r:embed="rId4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621C64-2896-CB40-B932-489A0EAD6D5E}"/>
                  </a:ext>
                </a:extLst>
              </p:cNvPr>
              <p:cNvSpPr/>
              <p:nvPr/>
            </p:nvSpPr>
            <p:spPr>
              <a:xfrm>
                <a:off x="3505200" y="4525267"/>
                <a:ext cx="1114279" cy="1015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621C64-2896-CB40-B932-489A0EAD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525267"/>
                <a:ext cx="1114279" cy="10155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85DA4C-35D8-B645-955A-6997CD7DCB28}"/>
                  </a:ext>
                </a:extLst>
              </p:cNvPr>
              <p:cNvSpPr/>
              <p:nvPr/>
            </p:nvSpPr>
            <p:spPr>
              <a:xfrm>
                <a:off x="7773196" y="5715000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85DA4C-35D8-B645-955A-6997CD7DC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196" y="5715000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3144429-19BB-7148-AA04-994D27FA8612}"/>
              </a:ext>
            </a:extLst>
          </p:cNvPr>
          <p:cNvSpPr txBox="1"/>
          <p:nvPr/>
        </p:nvSpPr>
        <p:spPr>
          <a:xfrm>
            <a:off x="7162800" y="6096000"/>
            <a:ext cx="1752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Homogeneous </a:t>
            </a:r>
            <a:r>
              <a:rPr lang="en-US" sz="1400" dirty="0" err="1"/>
              <a:t>coord</a:t>
            </a:r>
            <a:r>
              <a:rPr lang="en-US" sz="1400" dirty="0"/>
              <a:t>. </a:t>
            </a:r>
            <a:r>
              <a:rPr lang="en-US" sz="1400" dirty="0" err="1"/>
              <a:t>vec</a:t>
            </a:r>
            <a:r>
              <a:rPr lang="en-US" sz="1400" dirty="0"/>
              <a:t>. of 3D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685BC2-C2B9-5A49-BC27-C502103E4DD1}"/>
                  </a:ext>
                </a:extLst>
              </p:cNvPr>
              <p:cNvSpPr/>
              <p:nvPr/>
            </p:nvSpPr>
            <p:spPr>
              <a:xfrm>
                <a:off x="6444496" y="5715000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685BC2-C2B9-5A49-BC27-C502103E4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96" y="5715000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DB6FF63-D64B-7C41-80D6-BDC942E31298}"/>
              </a:ext>
            </a:extLst>
          </p:cNvPr>
          <p:cNvSpPr txBox="1"/>
          <p:nvPr/>
        </p:nvSpPr>
        <p:spPr>
          <a:xfrm>
            <a:off x="5910974" y="6096000"/>
            <a:ext cx="1480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Camera projection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EF6997-A36F-754B-9C47-412657A2F4BD}"/>
                  </a:ext>
                </a:extLst>
              </p:cNvPr>
              <p:cNvSpPr/>
              <p:nvPr/>
            </p:nvSpPr>
            <p:spPr>
              <a:xfrm>
                <a:off x="3618493" y="5714990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EF6997-A36F-754B-9C47-412657A2F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493" y="5714990"/>
                <a:ext cx="4475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4B5DDDE-C1D1-F64B-AD16-822A4067F769}"/>
              </a:ext>
            </a:extLst>
          </p:cNvPr>
          <p:cNvSpPr txBox="1"/>
          <p:nvPr/>
        </p:nvSpPr>
        <p:spPr>
          <a:xfrm>
            <a:off x="2971800" y="6096000"/>
            <a:ext cx="1752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Homogeneous </a:t>
            </a:r>
            <a:r>
              <a:rPr lang="en-US" sz="1400" dirty="0" err="1"/>
              <a:t>coord</a:t>
            </a:r>
            <a:r>
              <a:rPr lang="en-US" sz="1400" dirty="0"/>
              <a:t>. </a:t>
            </a:r>
            <a:r>
              <a:rPr lang="en-US" sz="1400" dirty="0" err="1"/>
              <a:t>vec</a:t>
            </a:r>
            <a:r>
              <a:rPr lang="en-US" sz="1400" dirty="0"/>
              <a:t>. of image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4734BF-9DFC-C84D-A19C-96CB7D69DF4D}"/>
                  </a:ext>
                </a:extLst>
              </p:cNvPr>
              <p:cNvSpPr txBox="1"/>
              <p:nvPr/>
            </p:nvSpPr>
            <p:spPr>
              <a:xfrm>
                <a:off x="4724399" y="3352248"/>
                <a:ext cx="2444900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4734BF-9DFC-C84D-A19C-96CB7D69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9" y="3352248"/>
                <a:ext cx="2444900" cy="781368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B91197-2B7A-4B47-AEC8-0160BE29168B}"/>
                  </a:ext>
                </a:extLst>
              </p:cNvPr>
              <p:cNvSpPr/>
              <p:nvPr/>
            </p:nvSpPr>
            <p:spPr>
              <a:xfrm>
                <a:off x="9598263" y="1298376"/>
                <a:ext cx="13437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2B91197-2B7A-4B47-AEC8-0160BE291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263" y="1298376"/>
                <a:ext cx="1343701" cy="461665"/>
              </a:xfrm>
              <a:prstGeom prst="rect">
                <a:avLst/>
              </a:prstGeom>
              <a:blipFill>
                <a:blip r:embed="rId11"/>
                <a:stretch>
                  <a:fillRect l="-94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8F3E89-0A49-1349-BB6B-62CB5456A08C}"/>
                  </a:ext>
                </a:extLst>
              </p:cNvPr>
              <p:cNvSpPr/>
              <p:nvPr/>
            </p:nvSpPr>
            <p:spPr>
              <a:xfrm>
                <a:off x="7392498" y="1671935"/>
                <a:ext cx="989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8F3E89-0A49-1349-BB6B-62CB5456A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98" y="1671935"/>
                <a:ext cx="989502" cy="461665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6C2ED1-748D-8E46-BA9C-573A6FAC63DE}"/>
                  </a:ext>
                </a:extLst>
              </p:cNvPr>
              <p:cNvSpPr txBox="1"/>
              <p:nvPr/>
            </p:nvSpPr>
            <p:spPr>
              <a:xfrm>
                <a:off x="9591642" y="4746167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𝑷𝑿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6C2ED1-748D-8E46-BA9C-573A6FAC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642" y="4746167"/>
                <a:ext cx="145341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3716F17-BE91-3D45-B2F7-F610A9C1D6FE}"/>
              </a:ext>
            </a:extLst>
          </p:cNvPr>
          <p:cNvSpPr txBox="1"/>
          <p:nvPr/>
        </p:nvSpPr>
        <p:spPr>
          <a:xfrm>
            <a:off x="9042549" y="5757331"/>
            <a:ext cx="2263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Equality up to scale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FF288B-99CF-AB47-87D2-BEA9EFDC92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63310" y="5269387"/>
            <a:ext cx="0" cy="487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254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  <p:bldP spid="15" grpId="0"/>
      <p:bldP spid="12" grpId="0"/>
      <p:bldP spid="17" grpId="0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Structure from motion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788024" y="1539875"/>
            <a:ext cx="1219200" cy="1219200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1700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 rot="5400000">
            <a:off x="2564606" y="2886869"/>
            <a:ext cx="1981200" cy="1725612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660776" y="3462339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6499998" rev="0"/>
            </a:camera>
            <a:lightRig rig="legacyFlat3" dir="b"/>
          </a:scene3d>
          <a:sp3d extrusionH="6842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 rot="16200000" flipH="1">
            <a:off x="7747794" y="3078957"/>
            <a:ext cx="1981200" cy="1725613"/>
          </a:xfrm>
          <a:prstGeom prst="parallelogram">
            <a:avLst>
              <a:gd name="adj" fmla="val 287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8578851" y="3717926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9199999" rev="0"/>
            </a:camera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5260975" y="3521076"/>
            <a:ext cx="2044700" cy="1470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6143626" y="4032251"/>
            <a:ext cx="574675" cy="574675"/>
          </a:xfrm>
          <a:prstGeom prst="rect">
            <a:avLst/>
          </a:prstGeom>
          <a:solidFill>
            <a:srgbClr val="DDEEFF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0" lon="18300000" rev="0"/>
            </a:camera>
            <a:lightRig rig="legacyFlat3" dir="b"/>
          </a:scene3d>
          <a:sp3d extrusionH="785800" prstMaterial="legacyMatte">
            <a:bevelT w="13500" h="13500" prst="angle"/>
            <a:bevelB w="13500" h="13500" prst="angle"/>
            <a:extrusionClr>
              <a:srgbClr val="DDEE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 flipH="1">
            <a:off x="2159000" y="2759075"/>
            <a:ext cx="533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 flipH="1">
            <a:off x="2159000" y="42068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 flipH="1">
            <a:off x="2159000" y="4740275"/>
            <a:ext cx="2209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flipH="1">
            <a:off x="6238875" y="3543301"/>
            <a:ext cx="1066800" cy="211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5248275" y="4991101"/>
            <a:ext cx="9906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7" name="Line 43"/>
          <p:cNvSpPr>
            <a:spLocks noChangeShapeType="1"/>
          </p:cNvSpPr>
          <p:nvPr/>
        </p:nvSpPr>
        <p:spPr bwMode="auto">
          <a:xfrm flipH="1">
            <a:off x="6238875" y="4991101"/>
            <a:ext cx="10668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9" name="Line 45"/>
          <p:cNvSpPr>
            <a:spLocks noChangeShapeType="1"/>
          </p:cNvSpPr>
          <p:nvPr/>
        </p:nvSpPr>
        <p:spPr bwMode="auto">
          <a:xfrm flipV="1">
            <a:off x="7848600" y="4779963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0" name="Line 46"/>
          <p:cNvSpPr>
            <a:spLocks noChangeShapeType="1"/>
          </p:cNvSpPr>
          <p:nvPr/>
        </p:nvSpPr>
        <p:spPr bwMode="auto">
          <a:xfrm>
            <a:off x="9601200" y="4398963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1" name="Line 47"/>
          <p:cNvSpPr>
            <a:spLocks noChangeShapeType="1"/>
          </p:cNvSpPr>
          <p:nvPr/>
        </p:nvSpPr>
        <p:spPr bwMode="auto">
          <a:xfrm>
            <a:off x="9601200" y="2951163"/>
            <a:ext cx="45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57" name="Text Box 53"/>
          <p:cNvSpPr txBox="1">
            <a:spLocks noChangeArrowheads="1"/>
          </p:cNvSpPr>
          <p:nvPr/>
        </p:nvSpPr>
        <p:spPr bwMode="auto">
          <a:xfrm>
            <a:off x="8174037" y="49659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3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96136" y="3297239"/>
            <a:ext cx="995143" cy="860425"/>
            <a:chOff x="852" y="2079"/>
            <a:chExt cx="760" cy="657"/>
          </a:xfrm>
        </p:grpSpPr>
        <p:sp>
          <p:nvSpPr>
            <p:cNvPr id="123959" name="Oval 55"/>
            <p:cNvSpPr>
              <a:spLocks noChangeArrowheads="1"/>
            </p:cNvSpPr>
            <p:nvPr/>
          </p:nvSpPr>
          <p:spPr bwMode="auto">
            <a:xfrm>
              <a:off x="852" y="2235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0" name="Oval 56"/>
            <p:cNvSpPr>
              <a:spLocks noChangeArrowheads="1"/>
            </p:cNvSpPr>
            <p:nvPr/>
          </p:nvSpPr>
          <p:spPr bwMode="auto">
            <a:xfrm>
              <a:off x="1368" y="2256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1" name="Oval 57"/>
            <p:cNvSpPr>
              <a:spLocks noChangeArrowheads="1"/>
            </p:cNvSpPr>
            <p:nvPr/>
          </p:nvSpPr>
          <p:spPr bwMode="auto">
            <a:xfrm>
              <a:off x="852" y="265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2" name="Oval 58"/>
            <p:cNvSpPr>
              <a:spLocks noChangeArrowheads="1"/>
            </p:cNvSpPr>
            <p:nvPr/>
          </p:nvSpPr>
          <p:spPr bwMode="auto">
            <a:xfrm>
              <a:off x="1359" y="2667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3" name="Oval 59"/>
            <p:cNvSpPr>
              <a:spLocks noChangeArrowheads="1"/>
            </p:cNvSpPr>
            <p:nvPr/>
          </p:nvSpPr>
          <p:spPr bwMode="auto">
            <a:xfrm>
              <a:off x="1543" y="2523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4" name="Oval 60"/>
            <p:cNvSpPr>
              <a:spLocks noChangeArrowheads="1"/>
            </p:cNvSpPr>
            <p:nvPr/>
          </p:nvSpPr>
          <p:spPr bwMode="auto">
            <a:xfrm>
              <a:off x="1543" y="2123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5" name="Oval 61"/>
            <p:cNvSpPr>
              <a:spLocks noChangeArrowheads="1"/>
            </p:cNvSpPr>
            <p:nvPr/>
          </p:nvSpPr>
          <p:spPr bwMode="auto">
            <a:xfrm>
              <a:off x="1053" y="2079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653089" y="3768726"/>
            <a:ext cx="1042379" cy="950913"/>
            <a:chOff x="2412" y="2031"/>
            <a:chExt cx="813" cy="741"/>
          </a:xfrm>
        </p:grpSpPr>
        <p:sp>
          <p:nvSpPr>
            <p:cNvPr id="123967" name="Oval 63"/>
            <p:cNvSpPr>
              <a:spLocks noChangeArrowheads="1"/>
            </p:cNvSpPr>
            <p:nvPr/>
          </p:nvSpPr>
          <p:spPr bwMode="auto">
            <a:xfrm>
              <a:off x="2427" y="2160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8" name="Oval 64"/>
            <p:cNvSpPr>
              <a:spLocks noChangeArrowheads="1"/>
            </p:cNvSpPr>
            <p:nvPr/>
          </p:nvSpPr>
          <p:spPr bwMode="auto">
            <a:xfrm>
              <a:off x="2811" y="228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9" name="Oval 65"/>
            <p:cNvSpPr>
              <a:spLocks noChangeArrowheads="1"/>
            </p:cNvSpPr>
            <p:nvPr/>
          </p:nvSpPr>
          <p:spPr bwMode="auto">
            <a:xfrm>
              <a:off x="2412" y="2571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0" name="Oval 66"/>
            <p:cNvSpPr>
              <a:spLocks noChangeArrowheads="1"/>
            </p:cNvSpPr>
            <p:nvPr/>
          </p:nvSpPr>
          <p:spPr bwMode="auto">
            <a:xfrm>
              <a:off x="2811" y="2703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1" name="Oval 67"/>
            <p:cNvSpPr>
              <a:spLocks noChangeArrowheads="1"/>
            </p:cNvSpPr>
            <p:nvPr/>
          </p:nvSpPr>
          <p:spPr bwMode="auto">
            <a:xfrm>
              <a:off x="3156" y="2586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2" name="Oval 68"/>
            <p:cNvSpPr>
              <a:spLocks noChangeArrowheads="1"/>
            </p:cNvSpPr>
            <p:nvPr/>
          </p:nvSpPr>
          <p:spPr bwMode="auto">
            <a:xfrm>
              <a:off x="3156" y="2144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3" name="Oval 69"/>
            <p:cNvSpPr>
              <a:spLocks noChangeArrowheads="1"/>
            </p:cNvSpPr>
            <p:nvPr/>
          </p:nvSpPr>
          <p:spPr bwMode="auto">
            <a:xfrm>
              <a:off x="2796" y="2031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8207373" y="3369008"/>
            <a:ext cx="972776" cy="1005375"/>
            <a:chOff x="4188" y="1966"/>
            <a:chExt cx="733" cy="757"/>
          </a:xfrm>
        </p:grpSpPr>
        <p:sp>
          <p:nvSpPr>
            <p:cNvPr id="123975" name="Oval 71"/>
            <p:cNvSpPr>
              <a:spLocks noChangeArrowheads="1"/>
            </p:cNvSpPr>
            <p:nvPr/>
          </p:nvSpPr>
          <p:spPr bwMode="auto">
            <a:xfrm>
              <a:off x="4191" y="2081"/>
              <a:ext cx="69" cy="69"/>
            </a:xfrm>
            <a:prstGeom prst="ellipse">
              <a:avLst/>
            </a:prstGeom>
            <a:solidFill>
              <a:srgbClr val="FF010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6" name="Oval 72"/>
            <p:cNvSpPr>
              <a:spLocks noChangeArrowheads="1"/>
            </p:cNvSpPr>
            <p:nvPr/>
          </p:nvSpPr>
          <p:spPr bwMode="auto">
            <a:xfrm>
              <a:off x="4443" y="2268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7" name="Oval 73"/>
            <p:cNvSpPr>
              <a:spLocks noChangeArrowheads="1"/>
            </p:cNvSpPr>
            <p:nvPr/>
          </p:nvSpPr>
          <p:spPr bwMode="auto">
            <a:xfrm>
              <a:off x="4188" y="2482"/>
              <a:ext cx="69" cy="69"/>
            </a:xfrm>
            <a:prstGeom prst="ellipse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8" name="Oval 74"/>
            <p:cNvSpPr>
              <a:spLocks noChangeArrowheads="1"/>
            </p:cNvSpPr>
            <p:nvPr/>
          </p:nvSpPr>
          <p:spPr bwMode="auto">
            <a:xfrm>
              <a:off x="4428" y="2654"/>
              <a:ext cx="69" cy="69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9" name="Oval 75"/>
            <p:cNvSpPr>
              <a:spLocks noChangeArrowheads="1"/>
            </p:cNvSpPr>
            <p:nvPr/>
          </p:nvSpPr>
          <p:spPr bwMode="auto">
            <a:xfrm>
              <a:off x="4852" y="2569"/>
              <a:ext cx="69" cy="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0" name="Oval 76"/>
            <p:cNvSpPr>
              <a:spLocks noChangeArrowheads="1"/>
            </p:cNvSpPr>
            <p:nvPr/>
          </p:nvSpPr>
          <p:spPr bwMode="auto">
            <a:xfrm>
              <a:off x="4848" y="2138"/>
              <a:ext cx="69" cy="6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1" name="Oval 77"/>
            <p:cNvSpPr>
              <a:spLocks noChangeArrowheads="1"/>
            </p:cNvSpPr>
            <p:nvPr/>
          </p:nvSpPr>
          <p:spPr bwMode="auto">
            <a:xfrm>
              <a:off x="4611" y="1966"/>
              <a:ext cx="69" cy="6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28" name="Oval 24"/>
          <p:cNvSpPr>
            <a:spLocks noChangeArrowheads="1"/>
          </p:cNvSpPr>
          <p:nvPr/>
        </p:nvSpPr>
        <p:spPr bwMode="auto">
          <a:xfrm>
            <a:off x="5809192" y="1622245"/>
            <a:ext cx="194733" cy="194684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9" name="Oval 25"/>
          <p:cNvSpPr>
            <a:spLocks noChangeArrowheads="1"/>
          </p:cNvSpPr>
          <p:nvPr/>
        </p:nvSpPr>
        <p:spPr bwMode="auto">
          <a:xfrm>
            <a:off x="4683125" y="2434840"/>
            <a:ext cx="194733" cy="194684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0" name="Oval 26"/>
          <p:cNvSpPr>
            <a:spLocks noChangeArrowheads="1"/>
          </p:cNvSpPr>
          <p:nvPr/>
        </p:nvSpPr>
        <p:spPr bwMode="auto">
          <a:xfrm>
            <a:off x="5809192" y="2807279"/>
            <a:ext cx="194733" cy="194684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1" name="Oval 27"/>
          <p:cNvSpPr>
            <a:spLocks noChangeArrowheads="1"/>
          </p:cNvSpPr>
          <p:nvPr/>
        </p:nvSpPr>
        <p:spPr bwMode="auto">
          <a:xfrm>
            <a:off x="6850592" y="2502556"/>
            <a:ext cx="194733" cy="19468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2" name="Oval 28"/>
          <p:cNvSpPr>
            <a:spLocks noChangeArrowheads="1"/>
          </p:cNvSpPr>
          <p:nvPr/>
        </p:nvSpPr>
        <p:spPr bwMode="auto">
          <a:xfrm>
            <a:off x="6816725" y="1275200"/>
            <a:ext cx="194733" cy="194684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3" name="Oval 29"/>
          <p:cNvSpPr>
            <a:spLocks noChangeArrowheads="1"/>
          </p:cNvSpPr>
          <p:nvPr/>
        </p:nvSpPr>
        <p:spPr bwMode="auto">
          <a:xfrm>
            <a:off x="5766858" y="911225"/>
            <a:ext cx="194733" cy="194684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9" name="Line 35"/>
          <p:cNvSpPr>
            <a:spLocks noChangeShapeType="1"/>
          </p:cNvSpPr>
          <p:nvPr/>
        </p:nvSpPr>
        <p:spPr bwMode="auto">
          <a:xfrm flipH="1">
            <a:off x="2159001" y="3259139"/>
            <a:ext cx="2270125" cy="155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>
            <a:off x="5248275" y="3524251"/>
            <a:ext cx="990600" cy="213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8" name="Line 44"/>
          <p:cNvSpPr>
            <a:spLocks noChangeShapeType="1"/>
          </p:cNvSpPr>
          <p:nvPr/>
        </p:nvSpPr>
        <p:spPr bwMode="auto">
          <a:xfrm>
            <a:off x="7861300" y="3451225"/>
            <a:ext cx="2197100" cy="132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Text Box 51"/>
          <p:cNvSpPr txBox="1">
            <a:spLocks noChangeArrowheads="1"/>
          </p:cNvSpPr>
          <p:nvPr/>
        </p:nvSpPr>
        <p:spPr bwMode="auto">
          <a:xfrm>
            <a:off x="2392362" y="48897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Camera 1</a:t>
            </a:r>
          </a:p>
        </p:txBody>
      </p:sp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4064000" y="5042198"/>
            <a:ext cx="10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Camera 2</a:t>
            </a:r>
          </a:p>
        </p:txBody>
      </p:sp>
      <p:sp>
        <p:nvSpPr>
          <p:cNvPr id="61" name="Content Placeholder 73"/>
          <p:cNvSpPr>
            <a:spLocks noGrp="1"/>
          </p:cNvSpPr>
          <p:nvPr>
            <p:ph idx="1"/>
          </p:nvPr>
        </p:nvSpPr>
        <p:spPr>
          <a:xfrm>
            <a:off x="914400" y="5791200"/>
            <a:ext cx="10363200" cy="91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b="1" dirty="0"/>
              <a:t>Motion: </a:t>
            </a:r>
            <a:r>
              <a:rPr lang="en-US" sz="2000" dirty="0"/>
              <a:t>Given a set of </a:t>
            </a:r>
            <a:r>
              <a:rPr lang="en-US" sz="2000" i="1" dirty="0"/>
              <a:t>known</a:t>
            </a:r>
            <a:r>
              <a:rPr lang="en-US" sz="2000" dirty="0"/>
              <a:t> 3D points seen by a camera, compute the camera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Calibration!</a:t>
            </a:r>
          </a:p>
        </p:txBody>
      </p:sp>
      <p:sp>
        <p:nvSpPr>
          <p:cNvPr id="123927" name="Oval 23"/>
          <p:cNvSpPr>
            <a:spLocks noChangeArrowheads="1"/>
          </p:cNvSpPr>
          <p:nvPr/>
        </p:nvSpPr>
        <p:spPr bwMode="auto">
          <a:xfrm>
            <a:off x="4725458" y="1275200"/>
            <a:ext cx="194733" cy="194684"/>
          </a:xfrm>
          <a:prstGeom prst="ellipse">
            <a:avLst/>
          </a:prstGeom>
          <a:solidFill>
            <a:srgbClr val="FF010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43206" y="4876801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29200" y="5105401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62806" y="502176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86">
                <a:extLst>
                  <a:ext uri="{FF2B5EF4-FFF2-40B4-BE49-F238E27FC236}">
                    <a16:creationId xmlns:a16="http://schemas.microsoft.com/office/drawing/2014/main" id="{638D8A96-E4D3-CF4B-80EE-7BF9DACD7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9201" y="5100936"/>
                <a:ext cx="8985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3" name="Text Box 86">
                <a:extLst>
                  <a:ext uri="{FF2B5EF4-FFF2-40B4-BE49-F238E27FC236}">
                    <a16:creationId xmlns:a16="http://schemas.microsoft.com/office/drawing/2014/main" id="{638D8A96-E4D3-CF4B-80EE-7BF9DACD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9201" y="5100936"/>
                <a:ext cx="898525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86">
                <a:extLst>
                  <a:ext uri="{FF2B5EF4-FFF2-40B4-BE49-F238E27FC236}">
                    <a16:creationId xmlns:a16="http://schemas.microsoft.com/office/drawing/2014/main" id="{F11F270F-1F2F-D949-A612-5EDD1E5125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8576" y="5287317"/>
                <a:ext cx="8985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4" name="Text Box 86">
                <a:extLst>
                  <a:ext uri="{FF2B5EF4-FFF2-40B4-BE49-F238E27FC236}">
                    <a16:creationId xmlns:a16="http://schemas.microsoft.com/office/drawing/2014/main" id="{F11F270F-1F2F-D949-A612-5EDD1E51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576" y="5287317"/>
                <a:ext cx="8985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86">
                <a:extLst>
                  <a:ext uri="{FF2B5EF4-FFF2-40B4-BE49-F238E27FC236}">
                    <a16:creationId xmlns:a16="http://schemas.microsoft.com/office/drawing/2014/main" id="{733A5F9C-92F0-D94F-912B-AD9A05A11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9480" y="5253334"/>
                <a:ext cx="8985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0" i="1" baseline="-25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8" name="Text Box 86">
                <a:extLst>
                  <a:ext uri="{FF2B5EF4-FFF2-40B4-BE49-F238E27FC236}">
                    <a16:creationId xmlns:a16="http://schemas.microsoft.com/office/drawing/2014/main" id="{733A5F9C-92F0-D94F-912B-AD9A05A11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9480" y="5253334"/>
                <a:ext cx="898525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Multi-view geometry “Bible”</a:t>
            </a:r>
          </a:p>
        </p:txBody>
      </p:sp>
      <p:pic>
        <p:nvPicPr>
          <p:cNvPr id="8" name="Picture 7" descr="Screen Shot 2018-03-07 at 9.5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14400"/>
            <a:ext cx="3981450" cy="58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calibration: Overview</a:t>
            </a:r>
          </a:p>
        </p:txBody>
      </p:sp>
      <p:sp>
        <p:nvSpPr>
          <p:cNvPr id="21507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14400" y="3657600"/>
            <a:ext cx="10363200" cy="2971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b="1" dirty="0"/>
              <a:t>Camera calibration: </a:t>
            </a:r>
            <a:r>
              <a:rPr lang="en-US" sz="2400" dirty="0"/>
              <a:t>figuring out transformation from </a:t>
            </a:r>
            <a:r>
              <a:rPr lang="en-US" sz="2400" i="1" dirty="0"/>
              <a:t>world</a:t>
            </a:r>
            <a:r>
              <a:rPr lang="en-US" sz="2400" dirty="0"/>
              <a:t> coordinate system to </a:t>
            </a:r>
            <a:r>
              <a:rPr lang="en-US" sz="2400" i="1" dirty="0"/>
              <a:t>image</a:t>
            </a:r>
            <a:r>
              <a:rPr lang="en-US" sz="2400" dirty="0"/>
              <a:t> coordinate system</a:t>
            </a:r>
          </a:p>
        </p:txBody>
      </p:sp>
      <p:pic>
        <p:nvPicPr>
          <p:cNvPr id="21508" name="Picture 20" descr="fig5"/>
          <p:cNvPicPr>
            <a:picLocks noChangeAspect="1" noChangeArrowheads="1"/>
          </p:cNvPicPr>
          <p:nvPr/>
        </p:nvPicPr>
        <p:blipFill>
          <a:blip r:embed="rId3" cstate="print"/>
          <a:srcRect r="44240"/>
          <a:stretch>
            <a:fillRect/>
          </a:stretch>
        </p:blipFill>
        <p:spPr bwMode="auto">
          <a:xfrm>
            <a:off x="2371725" y="1182688"/>
            <a:ext cx="4159250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 rot="20129443">
            <a:off x="6934200" y="1463040"/>
            <a:ext cx="2895600" cy="2011680"/>
            <a:chOff x="5410200" y="1463040"/>
            <a:chExt cx="2895600" cy="2011680"/>
          </a:xfrm>
        </p:grpSpPr>
        <p:pic>
          <p:nvPicPr>
            <p:cNvPr id="5" name="Picture 3" descr="fig5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41890" t="19840" r="-713" b="-4322"/>
            <a:stretch/>
          </p:blipFill>
          <p:spPr bwMode="auto">
            <a:xfrm>
              <a:off x="5562600" y="1463040"/>
              <a:ext cx="2743200" cy="201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 bwMode="auto">
            <a:xfrm>
              <a:off x="5410200" y="16002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91401" y="1066801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world coordinate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38B2B-4874-0A47-B98F-B44B37AD0A9A}"/>
              </a:ext>
            </a:extLst>
          </p:cNvPr>
          <p:cNvSpPr/>
          <p:nvPr/>
        </p:nvSpPr>
        <p:spPr bwMode="auto">
          <a:xfrm>
            <a:off x="2913888" y="2313432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45A63-6BD5-EF48-80B5-A1FC1A30E3DF}"/>
              </a:ext>
            </a:extLst>
          </p:cNvPr>
          <p:cNvSpPr/>
          <p:nvPr/>
        </p:nvSpPr>
        <p:spPr bwMode="auto">
          <a:xfrm>
            <a:off x="4175760" y="2487168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B85050-2155-2A46-A854-FC46C3E228D2}"/>
              </a:ext>
            </a:extLst>
          </p:cNvPr>
          <p:cNvGrpSpPr/>
          <p:nvPr/>
        </p:nvGrpSpPr>
        <p:grpSpPr>
          <a:xfrm>
            <a:off x="2571750" y="4419600"/>
            <a:ext cx="6648450" cy="1524000"/>
            <a:chOff x="1047750" y="4876800"/>
            <a:chExt cx="6648450" cy="152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8">
                  <a:extLst>
                    <a:ext uri="{FF2B5EF4-FFF2-40B4-BE49-F238E27FC236}">
                      <a16:creationId xmlns:a16="http://schemas.microsoft.com/office/drawing/2014/main" id="{EEC11F7B-3B1C-4741-ADB5-187EBC5A3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0200" y="4953000"/>
                  <a:ext cx="1524000" cy="1447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dirty="0"/>
                    <a:t>World to </a:t>
                  </a:r>
                  <a:br>
                    <a:rPr lang="en-US" sz="1400" dirty="0"/>
                  </a:br>
                  <a:r>
                    <a:rPr lang="en-US" sz="1400" dirty="0"/>
                    <a:t>camera </a:t>
                  </a:r>
                  <a:r>
                    <a:rPr lang="en-US" sz="1400" dirty="0" err="1"/>
                    <a:t>coord</a:t>
                  </a:r>
                  <a:r>
                    <a:rPr lang="en-US" sz="1400" dirty="0"/>
                    <a:t>. </a:t>
                  </a:r>
                  <a:br>
                    <a:rPr lang="en-US" sz="1400" dirty="0"/>
                  </a:br>
                  <a:r>
                    <a:rPr lang="en-US" sz="1400" dirty="0"/>
                    <a:t>trans. matrix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US" sz="1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1400" dirty="0"/>
                    <a:t> (4x4)</a:t>
                  </a:r>
                </a:p>
              </p:txBody>
            </p:sp>
          </mc:Choice>
          <mc:Fallback xmlns="">
            <p:sp>
              <p:nvSpPr>
                <p:cNvPr id="12" name="Rectangle 8">
                  <a:extLst>
                    <a:ext uri="{FF2B5EF4-FFF2-40B4-BE49-F238E27FC236}">
                      <a16:creationId xmlns:a16="http://schemas.microsoft.com/office/drawing/2014/main" id="{EEC11F7B-3B1C-4741-ADB5-187EBC5A3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0200" y="4953000"/>
                  <a:ext cx="1524000" cy="1447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9">
                  <a:extLst>
                    <a:ext uri="{FF2B5EF4-FFF2-40B4-BE49-F238E27FC236}">
                      <a16:creationId xmlns:a16="http://schemas.microsoft.com/office/drawing/2014/main" id="{27C2DBF6-8818-C947-AEEA-C0338C801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4750" y="5029200"/>
                  <a:ext cx="1371600" cy="1219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i="1" dirty="0"/>
                    <a:t>Canonical</a:t>
                  </a:r>
                  <a:br>
                    <a:rPr lang="en-US" sz="1400" dirty="0"/>
                  </a:br>
                  <a:r>
                    <a:rPr lang="en-US" sz="1400" dirty="0"/>
                    <a:t>projection matrix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400" dirty="0"/>
                    <a:t> (3x4)</a:t>
                  </a:r>
                </a:p>
              </p:txBody>
            </p:sp>
          </mc:Choice>
          <mc:Fallback xmlns="">
            <p:sp>
              <p:nvSpPr>
                <p:cNvPr id="13" name="Rectangle 9">
                  <a:extLst>
                    <a:ext uri="{FF2B5EF4-FFF2-40B4-BE49-F238E27FC236}">
                      <a16:creationId xmlns:a16="http://schemas.microsoft.com/office/drawing/2014/main" id="{27C2DBF6-8818-C947-AEEA-C0338C801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14750" y="5029200"/>
                  <a:ext cx="1371600" cy="1219200"/>
                </a:xfrm>
                <a:prstGeom prst="rect">
                  <a:avLst/>
                </a:prstGeom>
                <a:blipFill>
                  <a:blip r:embed="rId6"/>
                  <a:stretch>
                    <a:fillRect l="-5505" r="-458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0">
                  <a:extLst>
                    <a:ext uri="{FF2B5EF4-FFF2-40B4-BE49-F238E27FC236}">
                      <a16:creationId xmlns:a16="http://schemas.microsoft.com/office/drawing/2014/main" id="{8E7DD91D-B2B0-9747-9226-B384CED70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4550" y="5029200"/>
                  <a:ext cx="1295400" cy="1219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dirty="0"/>
                    <a:t>Camera to </a:t>
                  </a:r>
                  <a:br>
                    <a:rPr lang="en-US" sz="1400" dirty="0"/>
                  </a:br>
                  <a:r>
                    <a:rPr lang="en-US" sz="1400" dirty="0"/>
                    <a:t>pixel </a:t>
                  </a:r>
                  <a:r>
                    <a:rPr lang="en-US" sz="1400" dirty="0" err="1"/>
                    <a:t>coord</a:t>
                  </a:r>
                  <a:r>
                    <a:rPr lang="en-US" sz="1400" dirty="0"/>
                    <a:t>. </a:t>
                  </a:r>
                  <a:br>
                    <a:rPr lang="en-US" sz="1400" dirty="0"/>
                  </a:br>
                  <a:r>
                    <a:rPr lang="en-US" sz="1400" dirty="0"/>
                    <a:t>trans. matrix 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a14:m>
                  <a:r>
                    <a:rPr lang="en-US" sz="1400" dirty="0"/>
                    <a:t> (3x3)</a:t>
                  </a:r>
                </a:p>
              </p:txBody>
            </p:sp>
          </mc:Choice>
          <mc:Fallback xmlns="">
            <p:sp>
              <p:nvSpPr>
                <p:cNvPr id="14" name="Rectangle 10">
                  <a:extLst>
                    <a:ext uri="{FF2B5EF4-FFF2-40B4-BE49-F238E27FC236}">
                      <a16:creationId xmlns:a16="http://schemas.microsoft.com/office/drawing/2014/main" id="{8E7DD91D-B2B0-9747-9226-B384CED70F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4550" y="5029200"/>
                  <a:ext cx="1295400" cy="1219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02D26F5F-C87B-7B46-8EED-F44EBD0BA7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00200" y="5373688"/>
                  <a:ext cx="498855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02D26F5F-C87B-7B46-8EED-F44EBD0BA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5373688"/>
                  <a:ext cx="49885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6589D652-9E23-D74B-8FA0-0CC2D1C4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" y="5029200"/>
              <a:ext cx="533400" cy="1219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2D</a:t>
              </a:r>
            </a:p>
            <a:p>
              <a:pPr algn="ctr"/>
              <a:r>
                <a:rPr lang="en-US" sz="1400" dirty="0"/>
                <a:t>point</a:t>
              </a:r>
              <a:br>
                <a:rPr lang="en-US" sz="1400" dirty="0"/>
              </a:br>
              <a:r>
                <a:rPr lang="en-US" sz="1400" dirty="0"/>
                <a:t>(3x1)</a:t>
              </a:r>
            </a:p>
          </p:txBody>
        </p:sp>
        <p:sp>
          <p:nvSpPr>
            <p:cNvPr id="17" name="AutoShape 13">
              <a:extLst>
                <a:ext uri="{FF2B5EF4-FFF2-40B4-BE49-F238E27FC236}">
                  <a16:creationId xmlns:a16="http://schemas.microsoft.com/office/drawing/2014/main" id="{80827452-5429-CC4A-9988-6D6F9BB2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876800"/>
              <a:ext cx="1752600" cy="15240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EDBE5798-4E8D-A64A-9061-B9F3617A3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5029200"/>
              <a:ext cx="1752600" cy="12192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16F59E98-4F05-5149-A90C-90087BDA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5029200"/>
              <a:ext cx="1295400" cy="12192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9E35AE79-3442-B448-BF15-CC8203B07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76800"/>
              <a:ext cx="457200" cy="1447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3D</a:t>
              </a:r>
              <a:br>
                <a:rPr lang="en-US" sz="1400" dirty="0"/>
              </a:br>
              <a:r>
                <a:rPr lang="en-US" sz="1400" dirty="0"/>
                <a:t>point</a:t>
              </a:r>
              <a:br>
                <a:rPr lang="en-US" sz="1400" dirty="0"/>
              </a:br>
              <a:r>
                <a:rPr lang="en-US" sz="1400" dirty="0"/>
                <a:t>(4x1)</a:t>
              </a:r>
            </a:p>
          </p:txBody>
        </p:sp>
        <p:sp>
          <p:nvSpPr>
            <p:cNvPr id="21" name="AutoShape 17">
              <a:extLst>
                <a:ext uri="{FF2B5EF4-FFF2-40B4-BE49-F238E27FC236}">
                  <a16:creationId xmlns:a16="http://schemas.microsoft.com/office/drawing/2014/main" id="{875FE0F2-6885-D346-BEFA-DACFFA0D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76800"/>
              <a:ext cx="533400" cy="15240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8">
              <a:extLst>
                <a:ext uri="{FF2B5EF4-FFF2-40B4-BE49-F238E27FC236}">
                  <a16:creationId xmlns:a16="http://schemas.microsoft.com/office/drawing/2014/main" id="{063F814A-31AA-A040-9B86-4ABC48A9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" y="5029200"/>
              <a:ext cx="533400" cy="12192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23BAE0-6FFC-B948-B434-E6E10B3497AC}"/>
                  </a:ext>
                </a:extLst>
              </p:cNvPr>
              <p:cNvSpPr/>
              <p:nvPr/>
            </p:nvSpPr>
            <p:spPr>
              <a:xfrm>
                <a:off x="8698282" y="603373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23BAE0-6FFC-B948-B434-E6E10B349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82" y="6033736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15A5DD0-EED6-154F-8C61-DEF8885D78F7}"/>
              </a:ext>
            </a:extLst>
          </p:cNvPr>
          <p:cNvSpPr txBox="1"/>
          <p:nvPr/>
        </p:nvSpPr>
        <p:spPr>
          <a:xfrm>
            <a:off x="3324225" y="6028289"/>
            <a:ext cx="1914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Intrinsic </a:t>
            </a:r>
            <a:r>
              <a:rPr lang="en-US" sz="1400" b="1" dirty="0"/>
              <a:t>camera parameters</a:t>
            </a:r>
            <a:r>
              <a:rPr lang="en-US" sz="1400" dirty="0"/>
              <a:t>: principal point, scaling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C2DFB4-B21C-7F4D-905E-1A1EB4A9D122}"/>
                  </a:ext>
                </a:extLst>
              </p:cNvPr>
              <p:cNvSpPr/>
              <p:nvPr/>
            </p:nvSpPr>
            <p:spPr>
              <a:xfrm>
                <a:off x="2600442" y="6028289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C2DFB4-B21C-7F4D-905E-1A1EB4A9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42" y="6028289"/>
                <a:ext cx="44755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46325C1-63E3-1642-BC7A-2D9EC785B8D5}"/>
              </a:ext>
            </a:extLst>
          </p:cNvPr>
          <p:cNvSpPr txBox="1"/>
          <p:nvPr/>
        </p:nvSpPr>
        <p:spPr>
          <a:xfrm>
            <a:off x="6811749" y="6028289"/>
            <a:ext cx="1914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Extrinsic </a:t>
            </a:r>
            <a:r>
              <a:rPr lang="en-US" sz="1400" b="1" dirty="0"/>
              <a:t>camera parameters</a:t>
            </a:r>
            <a:r>
              <a:rPr lang="en-US" sz="1400" dirty="0"/>
              <a:t>: rotation, translation</a:t>
            </a:r>
          </a:p>
        </p:txBody>
      </p:sp>
    </p:spTree>
    <p:extLst>
      <p:ext uri="{BB962C8B-B14F-4D97-AF65-F5344CB8AC3E}">
        <p14:creationId xmlns:p14="http://schemas.microsoft.com/office/powerpoint/2010/main" val="8757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3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calibration: Overview</a:t>
            </a:r>
          </a:p>
        </p:txBody>
      </p:sp>
      <p:sp>
        <p:nvSpPr>
          <p:cNvPr id="21507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14400" y="3657600"/>
            <a:ext cx="10363200" cy="2971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b="1" dirty="0"/>
              <a:t>Camera calibration: </a:t>
            </a:r>
            <a:r>
              <a:rPr lang="en-US" sz="2400" dirty="0"/>
              <a:t>figuring out transformation from </a:t>
            </a:r>
            <a:r>
              <a:rPr lang="en-US" sz="2400" i="1" dirty="0"/>
              <a:t>world</a:t>
            </a:r>
            <a:r>
              <a:rPr lang="en-US" sz="2400" dirty="0"/>
              <a:t> coordinate system to </a:t>
            </a:r>
            <a:r>
              <a:rPr lang="en-US" sz="2400" i="1" dirty="0"/>
              <a:t>image</a:t>
            </a:r>
            <a:r>
              <a:rPr lang="en-US" sz="2400" dirty="0"/>
              <a:t> coordinate system</a:t>
            </a:r>
          </a:p>
        </p:txBody>
      </p:sp>
      <p:pic>
        <p:nvPicPr>
          <p:cNvPr id="21508" name="Picture 20" descr="fig5"/>
          <p:cNvPicPr>
            <a:picLocks noChangeAspect="1" noChangeArrowheads="1"/>
          </p:cNvPicPr>
          <p:nvPr/>
        </p:nvPicPr>
        <p:blipFill>
          <a:blip r:embed="rId3" cstate="print"/>
          <a:srcRect r="44240"/>
          <a:stretch>
            <a:fillRect/>
          </a:stretch>
        </p:blipFill>
        <p:spPr bwMode="auto">
          <a:xfrm>
            <a:off x="2371725" y="1182688"/>
            <a:ext cx="4159250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 rot="20129443">
            <a:off x="6934200" y="1463040"/>
            <a:ext cx="2895600" cy="2011680"/>
            <a:chOff x="5410200" y="1463040"/>
            <a:chExt cx="2895600" cy="2011680"/>
          </a:xfrm>
        </p:grpSpPr>
        <p:pic>
          <p:nvPicPr>
            <p:cNvPr id="5" name="Picture 3" descr="fig5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41890" t="19840" r="-713" b="-4322"/>
            <a:stretch/>
          </p:blipFill>
          <p:spPr bwMode="auto">
            <a:xfrm>
              <a:off x="5562600" y="1463040"/>
              <a:ext cx="2743200" cy="201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ctangle 1"/>
            <p:cNvSpPr/>
            <p:nvPr/>
          </p:nvSpPr>
          <p:spPr bwMode="auto">
            <a:xfrm>
              <a:off x="5410200" y="1600200"/>
              <a:ext cx="3048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91401" y="1066801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world coordinate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38B2B-4874-0A47-B98F-B44B37AD0A9A}"/>
              </a:ext>
            </a:extLst>
          </p:cNvPr>
          <p:cNvSpPr/>
          <p:nvPr/>
        </p:nvSpPr>
        <p:spPr bwMode="auto">
          <a:xfrm>
            <a:off x="2913888" y="2313432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45A63-6BD5-EF48-80B5-A1FC1A30E3DF}"/>
              </a:ext>
            </a:extLst>
          </p:cNvPr>
          <p:cNvSpPr/>
          <p:nvPr/>
        </p:nvSpPr>
        <p:spPr bwMode="auto">
          <a:xfrm>
            <a:off x="4175760" y="2487168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B85050-2155-2A46-A854-FC46C3E228D2}"/>
              </a:ext>
            </a:extLst>
          </p:cNvPr>
          <p:cNvGrpSpPr/>
          <p:nvPr/>
        </p:nvGrpSpPr>
        <p:grpSpPr>
          <a:xfrm>
            <a:off x="2571750" y="4419600"/>
            <a:ext cx="6648450" cy="1524000"/>
            <a:chOff x="1047750" y="4876800"/>
            <a:chExt cx="6648450" cy="152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8">
                  <a:extLst>
                    <a:ext uri="{FF2B5EF4-FFF2-40B4-BE49-F238E27FC236}">
                      <a16:creationId xmlns:a16="http://schemas.microsoft.com/office/drawing/2014/main" id="{EEC11F7B-3B1C-4741-ADB5-187EBC5A3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0200" y="4953000"/>
                  <a:ext cx="1524000" cy="14478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dirty="0"/>
                    <a:t>World to </a:t>
                  </a:r>
                  <a:br>
                    <a:rPr lang="en-US" sz="1400" dirty="0"/>
                  </a:br>
                  <a:r>
                    <a:rPr lang="en-US" sz="1400" dirty="0"/>
                    <a:t>camera </a:t>
                  </a:r>
                  <a:r>
                    <a:rPr lang="en-US" sz="1400" dirty="0" err="1"/>
                    <a:t>coord</a:t>
                  </a:r>
                  <a:r>
                    <a:rPr lang="en-US" sz="1400" dirty="0"/>
                    <a:t>. </a:t>
                  </a:r>
                  <a:br>
                    <a:rPr lang="en-US" sz="1400" dirty="0"/>
                  </a:br>
                  <a:r>
                    <a:rPr lang="en-US" sz="1400" dirty="0"/>
                    <a:t>trans. matrix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e>
                                <m:r>
                                  <a:rPr lang="en-US" sz="1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1400" dirty="0"/>
                    <a:t> (4x4)</a:t>
                  </a:r>
                </a:p>
              </p:txBody>
            </p:sp>
          </mc:Choice>
          <mc:Fallback xmlns="">
            <p:sp>
              <p:nvSpPr>
                <p:cNvPr id="12" name="Rectangle 8">
                  <a:extLst>
                    <a:ext uri="{FF2B5EF4-FFF2-40B4-BE49-F238E27FC236}">
                      <a16:creationId xmlns:a16="http://schemas.microsoft.com/office/drawing/2014/main" id="{EEC11F7B-3B1C-4741-ADB5-187EBC5A3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0200" y="4953000"/>
                  <a:ext cx="1524000" cy="1447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9">
                  <a:extLst>
                    <a:ext uri="{FF2B5EF4-FFF2-40B4-BE49-F238E27FC236}">
                      <a16:creationId xmlns:a16="http://schemas.microsoft.com/office/drawing/2014/main" id="{27C2DBF6-8818-C947-AEEA-C0338C801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4750" y="5029200"/>
                  <a:ext cx="1371600" cy="1219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i="1" dirty="0"/>
                    <a:t>Canonical</a:t>
                  </a:r>
                  <a:br>
                    <a:rPr lang="en-US" sz="1400" dirty="0"/>
                  </a:br>
                  <a:r>
                    <a:rPr lang="en-US" sz="1400" dirty="0"/>
                    <a:t>projection matrix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400" dirty="0"/>
                    <a:t> (3x4)</a:t>
                  </a:r>
                </a:p>
              </p:txBody>
            </p:sp>
          </mc:Choice>
          <mc:Fallback xmlns="">
            <p:sp>
              <p:nvSpPr>
                <p:cNvPr id="13" name="Rectangle 9">
                  <a:extLst>
                    <a:ext uri="{FF2B5EF4-FFF2-40B4-BE49-F238E27FC236}">
                      <a16:creationId xmlns:a16="http://schemas.microsoft.com/office/drawing/2014/main" id="{27C2DBF6-8818-C947-AEEA-C0338C801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14750" y="5029200"/>
                  <a:ext cx="1371600" cy="1219200"/>
                </a:xfrm>
                <a:prstGeom prst="rect">
                  <a:avLst/>
                </a:prstGeom>
                <a:blipFill>
                  <a:blip r:embed="rId6"/>
                  <a:stretch>
                    <a:fillRect l="-5505" r="-458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0">
                  <a:extLst>
                    <a:ext uri="{FF2B5EF4-FFF2-40B4-BE49-F238E27FC236}">
                      <a16:creationId xmlns:a16="http://schemas.microsoft.com/office/drawing/2014/main" id="{8E7DD91D-B2B0-9747-9226-B384CED70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4550" y="5029200"/>
                  <a:ext cx="1295400" cy="12192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dirty="0"/>
                    <a:t>Camera to </a:t>
                  </a:r>
                  <a:br>
                    <a:rPr lang="en-US" sz="1400" dirty="0"/>
                  </a:br>
                  <a:r>
                    <a:rPr lang="en-US" sz="1400" dirty="0"/>
                    <a:t>pixel </a:t>
                  </a:r>
                  <a:r>
                    <a:rPr lang="en-US" sz="1400" dirty="0" err="1"/>
                    <a:t>coord</a:t>
                  </a:r>
                  <a:r>
                    <a:rPr lang="en-US" sz="1400" dirty="0"/>
                    <a:t>. </a:t>
                  </a:r>
                  <a:br>
                    <a:rPr lang="en-US" sz="1400" dirty="0"/>
                  </a:br>
                  <a:r>
                    <a:rPr lang="en-US" sz="1400" dirty="0"/>
                    <a:t>trans. matrix 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a14:m>
                  <a:r>
                    <a:rPr lang="en-US" sz="1400" dirty="0"/>
                    <a:t> (3x3)</a:t>
                  </a:r>
                </a:p>
              </p:txBody>
            </p:sp>
          </mc:Choice>
          <mc:Fallback xmlns="">
            <p:sp>
              <p:nvSpPr>
                <p:cNvPr id="14" name="Rectangle 10">
                  <a:extLst>
                    <a:ext uri="{FF2B5EF4-FFF2-40B4-BE49-F238E27FC236}">
                      <a16:creationId xmlns:a16="http://schemas.microsoft.com/office/drawing/2014/main" id="{8E7DD91D-B2B0-9747-9226-B384CED70F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4550" y="5029200"/>
                  <a:ext cx="1295400" cy="1219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02D26F5F-C87B-7B46-8EED-F44EBD0BA7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00200" y="5373688"/>
                  <a:ext cx="498855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02D26F5F-C87B-7B46-8EED-F44EBD0BA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5373688"/>
                  <a:ext cx="49885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6589D652-9E23-D74B-8FA0-0CC2D1C4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" y="5029200"/>
              <a:ext cx="533400" cy="1219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2D</a:t>
              </a:r>
            </a:p>
            <a:p>
              <a:pPr algn="ctr"/>
              <a:r>
                <a:rPr lang="en-US" sz="1400" dirty="0"/>
                <a:t>point</a:t>
              </a:r>
              <a:br>
                <a:rPr lang="en-US" sz="1400" dirty="0"/>
              </a:br>
              <a:r>
                <a:rPr lang="en-US" sz="1400" dirty="0"/>
                <a:t>(3x1)</a:t>
              </a:r>
            </a:p>
          </p:txBody>
        </p:sp>
        <p:sp>
          <p:nvSpPr>
            <p:cNvPr id="17" name="AutoShape 13">
              <a:extLst>
                <a:ext uri="{FF2B5EF4-FFF2-40B4-BE49-F238E27FC236}">
                  <a16:creationId xmlns:a16="http://schemas.microsoft.com/office/drawing/2014/main" id="{80827452-5429-CC4A-9988-6D6F9BB2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876800"/>
              <a:ext cx="1752600" cy="15240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EDBE5798-4E8D-A64A-9061-B9F3617A3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5029200"/>
              <a:ext cx="1752600" cy="12192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16F59E98-4F05-5149-A90C-90087BDA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5029200"/>
              <a:ext cx="1295400" cy="12192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9E35AE79-3442-B448-BF15-CC8203B07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76800"/>
              <a:ext cx="457200" cy="1447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3D</a:t>
              </a:r>
              <a:br>
                <a:rPr lang="en-US" sz="1400" dirty="0"/>
              </a:br>
              <a:r>
                <a:rPr lang="en-US" sz="1400" dirty="0"/>
                <a:t>point</a:t>
              </a:r>
              <a:br>
                <a:rPr lang="en-US" sz="1400" dirty="0"/>
              </a:br>
              <a:r>
                <a:rPr lang="en-US" sz="1400" dirty="0"/>
                <a:t>(4x1)</a:t>
              </a:r>
            </a:p>
          </p:txBody>
        </p:sp>
        <p:sp>
          <p:nvSpPr>
            <p:cNvPr id="21" name="AutoShape 17">
              <a:extLst>
                <a:ext uri="{FF2B5EF4-FFF2-40B4-BE49-F238E27FC236}">
                  <a16:creationId xmlns:a16="http://schemas.microsoft.com/office/drawing/2014/main" id="{875FE0F2-6885-D346-BEFA-DACFFA0D2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876800"/>
              <a:ext cx="533400" cy="15240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8">
              <a:extLst>
                <a:ext uri="{FF2B5EF4-FFF2-40B4-BE49-F238E27FC236}">
                  <a16:creationId xmlns:a16="http://schemas.microsoft.com/office/drawing/2014/main" id="{063F814A-31AA-A040-9B86-4ABC48A9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" y="5029200"/>
              <a:ext cx="533400" cy="121920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23BAE0-6FFC-B948-B434-E6E10B3497AC}"/>
                  </a:ext>
                </a:extLst>
              </p:cNvPr>
              <p:cNvSpPr/>
              <p:nvPr/>
            </p:nvSpPr>
            <p:spPr>
              <a:xfrm>
                <a:off x="8698282" y="603373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23BAE0-6FFC-B948-B434-E6E10B349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82" y="6033736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948D53-AAD7-D541-A0A0-F856076D1616}"/>
                  </a:ext>
                </a:extLst>
              </p:cNvPr>
              <p:cNvSpPr/>
              <p:nvPr/>
            </p:nvSpPr>
            <p:spPr>
              <a:xfrm>
                <a:off x="5257800" y="6166990"/>
                <a:ext cx="17742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948D53-AAD7-D541-A0A0-F856076D1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166990"/>
                <a:ext cx="1774268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15A5DD0-EED6-154F-8C61-DEF8885D78F7}"/>
              </a:ext>
            </a:extLst>
          </p:cNvPr>
          <p:cNvSpPr txBox="1"/>
          <p:nvPr/>
        </p:nvSpPr>
        <p:spPr>
          <a:xfrm>
            <a:off x="4552950" y="6550223"/>
            <a:ext cx="321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General</a:t>
            </a:r>
            <a:r>
              <a:rPr lang="en-US" sz="1400" dirty="0"/>
              <a:t> camera projection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C2DFB4-B21C-7F4D-905E-1A1EB4A9D122}"/>
                  </a:ext>
                </a:extLst>
              </p:cNvPr>
              <p:cNvSpPr/>
              <p:nvPr/>
            </p:nvSpPr>
            <p:spPr>
              <a:xfrm>
                <a:off x="2600442" y="6028289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C2DFB4-B21C-7F4D-905E-1A1EB4A9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42" y="6028289"/>
                <a:ext cx="44755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3B89A17B-73EE-EB44-925F-161325246851}"/>
              </a:ext>
            </a:extLst>
          </p:cNvPr>
          <p:cNvSpPr/>
          <p:nvPr/>
        </p:nvSpPr>
        <p:spPr bwMode="auto">
          <a:xfrm rot="5400000">
            <a:off x="5973522" y="3608626"/>
            <a:ext cx="302103" cy="497204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parameters: 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1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3886200"/>
                <a:ext cx="10591800" cy="2743200"/>
              </a:xfrm>
            </p:spPr>
            <p:txBody>
              <a:bodyPr/>
              <a:lstStyle/>
              <a:p>
                <a:pPr>
                  <a:buFontTx/>
                  <a:buChar char="•"/>
                </a:pPr>
                <a:r>
                  <a:rPr lang="en-US" sz="2400" b="1" dirty="0"/>
                  <a:t>Principal point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dirty="0"/>
                  <a:t>):</a:t>
                </a:r>
                <a:r>
                  <a:rPr lang="en-US" sz="2400" dirty="0"/>
                  <a:t> point where principal axis intersects the image plane </a:t>
                </a:r>
              </a:p>
              <a:p>
                <a:pPr>
                  <a:buFontTx/>
                  <a:buChar char="•"/>
                </a:pPr>
                <a:r>
                  <a:rPr lang="en-US" sz="2400" dirty="0"/>
                  <a:t>In the </a:t>
                </a:r>
                <a:r>
                  <a:rPr lang="en-US" sz="2400" i="1" dirty="0"/>
                  <a:t>normalized</a:t>
                </a:r>
                <a:r>
                  <a:rPr lang="en-US" sz="2400" dirty="0"/>
                  <a:t> coordinate system,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origin</a:t>
                </a:r>
                <a:r>
                  <a:rPr lang="en-US" sz="2400" dirty="0"/>
                  <a:t> of the image is at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principal point</a:t>
                </a:r>
              </a:p>
              <a:p>
                <a:pPr>
                  <a:buFontTx/>
                  <a:buChar char="•"/>
                </a:pPr>
                <a:r>
                  <a:rPr lang="en-US" sz="2400" dirty="0"/>
                  <a:t>In the </a:t>
                </a:r>
                <a:r>
                  <a:rPr lang="en-US" sz="2400" i="1" dirty="0"/>
                  <a:t>image </a:t>
                </a:r>
                <a:r>
                  <a:rPr lang="en-US" sz="2400" dirty="0"/>
                  <a:t>coordinate system: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origin</a:t>
                </a:r>
                <a:r>
                  <a:rPr lang="en-US" sz="2400" dirty="0"/>
                  <a:t> is in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corner</a:t>
                </a:r>
              </a:p>
            </p:txBody>
          </p:sp>
        </mc:Choice>
        <mc:Fallback xmlns="">
          <p:sp>
            <p:nvSpPr>
              <p:cNvPr id="3076" name="Rectangle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3886200"/>
                <a:ext cx="10591800" cy="2743200"/>
              </a:xfrm>
              <a:blipFill>
                <a:blip r:embed="rId3"/>
                <a:stretch>
                  <a:fillRect l="-719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2" name="Picture 12" descr="fig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1262064"/>
            <a:ext cx="2819400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20" descr="fig5"/>
          <p:cNvPicPr>
            <a:picLocks noChangeAspect="1" noChangeArrowheads="1"/>
          </p:cNvPicPr>
          <p:nvPr/>
        </p:nvPicPr>
        <p:blipFill>
          <a:blip r:embed="rId5" cstate="print"/>
          <a:srcRect r="44240"/>
          <a:stretch>
            <a:fillRect/>
          </a:stretch>
        </p:blipFill>
        <p:spPr bwMode="auto">
          <a:xfrm>
            <a:off x="2371725" y="1182688"/>
            <a:ext cx="4159250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BC3C-C9DD-D549-BA09-2D0E2722D35C}"/>
              </a:ext>
            </a:extLst>
          </p:cNvPr>
          <p:cNvSpPr/>
          <p:nvPr/>
        </p:nvSpPr>
        <p:spPr bwMode="auto">
          <a:xfrm>
            <a:off x="2913888" y="2313432"/>
            <a:ext cx="152400" cy="152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F2AC5-FCBC-DA4B-BC47-9C6AB1414CEE}"/>
              </a:ext>
            </a:extLst>
          </p:cNvPr>
          <p:cNvSpPr/>
          <p:nvPr/>
        </p:nvSpPr>
        <p:spPr bwMode="auto">
          <a:xfrm>
            <a:off x="6717792" y="2247900"/>
            <a:ext cx="152400" cy="2179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D3F2AF-263D-2045-886D-07959B637879}"/>
              </a:ext>
            </a:extLst>
          </p:cNvPr>
          <p:cNvSpPr/>
          <p:nvPr/>
        </p:nvSpPr>
        <p:spPr bwMode="auto">
          <a:xfrm>
            <a:off x="8057493" y="3295650"/>
            <a:ext cx="248307" cy="2095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parameters: Principal point</a:t>
            </a:r>
          </a:p>
        </p:txBody>
      </p:sp>
      <p:pic>
        <p:nvPicPr>
          <p:cNvPr id="2054" name="Picture 5" descr="fig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109664"/>
            <a:ext cx="2819400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Text Box 6"/>
              <p:cNvSpPr txBox="1">
                <a:spLocks noChangeArrowheads="1"/>
              </p:cNvSpPr>
              <p:nvPr/>
            </p:nvSpPr>
            <p:spPr bwMode="auto">
              <a:xfrm>
                <a:off x="6019800" y="1542872"/>
                <a:ext cx="3248026" cy="120032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dirty="0"/>
                  <a:t>We want the principal point to map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1542872"/>
                <a:ext cx="3248026" cy="1200329"/>
              </a:xfrm>
              <a:prstGeom prst="rect">
                <a:avLst/>
              </a:prstGeom>
              <a:blipFill>
                <a:blip r:embed="rId4"/>
                <a:stretch>
                  <a:fillRect l="-2724" t="-3125" r="-778" b="-9375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39612" y="3090446"/>
            <a:ext cx="3561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1981200"/>
            <a:ext cx="3481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i="1" baseline="-25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1600" i="1" baseline="-25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D6CE3B-9BA7-2649-A543-591026BB80A9}"/>
                  </a:ext>
                </a:extLst>
              </p:cNvPr>
              <p:cNvSpPr txBox="1"/>
              <p:nvPr/>
            </p:nvSpPr>
            <p:spPr>
              <a:xfrm>
                <a:off x="4136604" y="4572000"/>
                <a:ext cx="2195793" cy="1143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𝑓𝑋</m:t>
                              </m:r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𝑓𝑌</m:t>
                              </m:r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D6CE3B-9BA7-2649-A543-591026BB8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04" y="4572000"/>
                <a:ext cx="2195793" cy="1143583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CD916-A36B-AE49-AEE9-F359F6B536E5}"/>
                  </a:ext>
                </a:extLst>
              </p:cNvPr>
              <p:cNvSpPr txBox="1"/>
              <p:nvPr/>
            </p:nvSpPr>
            <p:spPr>
              <a:xfrm>
                <a:off x="3764313" y="3429000"/>
                <a:ext cx="4389087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ECD916-A36B-AE49-AEE9-F359F6B5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13" y="3429000"/>
                <a:ext cx="4389087" cy="781368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932CB-8FE5-F244-90BF-DCE2A65D4B6F}"/>
                  </a:ext>
                </a:extLst>
              </p:cNvPr>
              <p:cNvSpPr/>
              <p:nvPr/>
            </p:nvSpPr>
            <p:spPr>
              <a:xfrm>
                <a:off x="3076721" y="4647770"/>
                <a:ext cx="1114279" cy="1015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3932CB-8FE5-F244-90BF-DCE2A65D4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21" y="4647770"/>
                <a:ext cx="1114279" cy="1015599"/>
              </a:xfrm>
              <a:prstGeom prst="rect">
                <a:avLst/>
              </a:prstGeom>
              <a:blipFill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34D8E0-0280-7D4C-89B6-96F9121A0321}"/>
                  </a:ext>
                </a:extLst>
              </p:cNvPr>
              <p:cNvSpPr/>
              <p:nvPr/>
            </p:nvSpPr>
            <p:spPr>
              <a:xfrm>
                <a:off x="6148243" y="4419600"/>
                <a:ext cx="2995757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34D8E0-0280-7D4C-89B6-96F9121A0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43" y="4419600"/>
                <a:ext cx="2995757" cy="1471941"/>
              </a:xfrm>
              <a:prstGeom prst="rect">
                <a:avLst/>
              </a:prstGeom>
              <a:blipFill>
                <a:blip r:embed="rId8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12CA8AC-4B1E-5744-B80A-7877EF3C6DED}"/>
              </a:ext>
            </a:extLst>
          </p:cNvPr>
          <p:cNvSpPr/>
          <p:nvPr/>
        </p:nvSpPr>
        <p:spPr bwMode="auto">
          <a:xfrm>
            <a:off x="6400800" y="4572000"/>
            <a:ext cx="1752600" cy="11435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9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/>
      <p:bldP spid="11" grpId="0"/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parameters: 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7673" name="Text Box 9"/>
              <p:cNvSpPr txBox="1">
                <a:spLocks noChangeArrowheads="1"/>
              </p:cNvSpPr>
              <p:nvPr/>
            </p:nvSpPr>
            <p:spPr bwMode="auto">
              <a:xfrm>
                <a:off x="2413656" y="5736294"/>
                <a:ext cx="1625012" cy="7386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/>
                  <a:t>calibration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767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3656" y="5736294"/>
                <a:ext cx="1625012" cy="738664"/>
              </a:xfrm>
              <a:prstGeom prst="rect">
                <a:avLst/>
              </a:prstGeom>
              <a:blipFill>
                <a:blip r:embed="rId3"/>
                <a:stretch>
                  <a:fillRect t="-3390" b="-8475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16" descr="fig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109664"/>
            <a:ext cx="2819400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Text Box 17"/>
              <p:cNvSpPr txBox="1">
                <a:spLocks noChangeArrowheads="1"/>
              </p:cNvSpPr>
              <p:nvPr/>
            </p:nvSpPr>
            <p:spPr bwMode="auto">
              <a:xfrm>
                <a:off x="6019801" y="1871663"/>
                <a:ext cx="37786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dirty="0"/>
                  <a:t>Principal point: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81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1" y="1871663"/>
                <a:ext cx="3778663" cy="461665"/>
              </a:xfrm>
              <a:prstGeom prst="rect">
                <a:avLst/>
              </a:prstGeom>
              <a:blipFill>
                <a:blip r:embed="rId5"/>
                <a:stretch>
                  <a:fillRect l="-2341" t="-7895" b="-23684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43200" y="1981200"/>
            <a:ext cx="3481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i="1" baseline="-250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1600" i="1" baseline="-25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6BF4461E-6365-FC4B-A166-4918FBE97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6268" y="5720391"/>
                <a:ext cx="1905000" cy="10156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sz="1800" dirty="0"/>
                  <a:t>Canonical projection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6BF4461E-6365-FC4B-A166-4918FBE9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68" y="5720391"/>
                <a:ext cx="1905000" cy="1015663"/>
              </a:xfrm>
              <a:prstGeom prst="rect">
                <a:avLst/>
              </a:prstGeom>
              <a:blipFill>
                <a:blip r:embed="rId6"/>
                <a:stretch>
                  <a:fillRect l="-1325" t="-1235" r="-4636" b="-8642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8F3D02-C0C7-8244-A681-DAE68E4ED870}"/>
                  </a:ext>
                </a:extLst>
              </p:cNvPr>
              <p:cNvSpPr/>
              <p:nvPr/>
            </p:nvSpPr>
            <p:spPr>
              <a:xfrm>
                <a:off x="2295904" y="4580021"/>
                <a:ext cx="4023666" cy="1148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D8F3D02-C0C7-8244-A681-DAE68E4ED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904" y="4580021"/>
                <a:ext cx="4023666" cy="1148391"/>
              </a:xfrm>
              <a:prstGeom prst="rect">
                <a:avLst/>
              </a:prstGeom>
              <a:blipFill>
                <a:blip r:embed="rId7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30A0E4-74DB-544C-8F41-129E3A7E4C11}"/>
                  </a:ext>
                </a:extLst>
              </p:cNvPr>
              <p:cNvSpPr txBox="1"/>
              <p:nvPr/>
            </p:nvSpPr>
            <p:spPr>
              <a:xfrm>
                <a:off x="6424677" y="5720391"/>
                <a:ext cx="1748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30A0E4-74DB-544C-8F41-129E3A7E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77" y="5720391"/>
                <a:ext cx="1748619" cy="46166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3A2DCC7-C10A-114C-8755-E22BF9EC8083}"/>
              </a:ext>
            </a:extLst>
          </p:cNvPr>
          <p:cNvSpPr txBox="1"/>
          <p:nvPr/>
        </p:nvSpPr>
        <p:spPr>
          <a:xfrm>
            <a:off x="4139612" y="3090446"/>
            <a:ext cx="35618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55118-7F1C-3B49-9B17-23487921E294}"/>
                  </a:ext>
                </a:extLst>
              </p:cNvPr>
              <p:cNvSpPr txBox="1"/>
              <p:nvPr/>
            </p:nvSpPr>
            <p:spPr>
              <a:xfrm>
                <a:off x="6132001" y="4572000"/>
                <a:ext cx="2286780" cy="114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55118-7F1C-3B49-9B17-23487921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01" y="4572000"/>
                <a:ext cx="2286780" cy="1148391"/>
              </a:xfrm>
              <a:prstGeom prst="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2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3" grpId="0"/>
      <p:bldP spid="14" grpId="0"/>
      <p:bldP spid="4" grpId="0"/>
      <p:bldP spid="7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50357</TotalTime>
  <Words>2516</Words>
  <Application>Microsoft Macintosh PowerPoint</Application>
  <PresentationFormat>Widescreen</PresentationFormat>
  <Paragraphs>404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Cambria Math</vt:lpstr>
      <vt:lpstr>Times New Roman</vt:lpstr>
      <vt:lpstr>Blank Presentation</vt:lpstr>
      <vt:lpstr>Camera calibration</vt:lpstr>
      <vt:lpstr>Overview</vt:lpstr>
      <vt:lpstr>Perspective projection in normalized coordinates</vt:lpstr>
      <vt:lpstr>Perspective projection in normalized coordinates</vt:lpstr>
      <vt:lpstr>Camera calibration: Overview</vt:lpstr>
      <vt:lpstr>Camera calibration: Overview</vt:lpstr>
      <vt:lpstr>Intrinsic parameters: Principal point</vt:lpstr>
      <vt:lpstr>Intrinsic parameters: Principal point</vt:lpstr>
      <vt:lpstr>Intrinsic parameters: Principal point</vt:lpstr>
      <vt:lpstr>Intrinsic parameters: Principal point</vt:lpstr>
      <vt:lpstr>Intrinsic parameters: Scaling factors</vt:lpstr>
      <vt:lpstr>Extrinsic parameters: Rotation and translation</vt:lpstr>
      <vt:lpstr>Extrinsic parameters: Rotation and translation</vt:lpstr>
      <vt:lpstr>Extrinsic parameters: Rotation and translation</vt:lpstr>
      <vt:lpstr>Extrinsic parameters: Rotation and translation</vt:lpstr>
      <vt:lpstr>Extrinsic parameters: Rotation and translation</vt:lpstr>
      <vt:lpstr>Extrinsic parameters: Rotation and translation</vt:lpstr>
      <vt:lpstr>Extrinsic parameters: Rotation and translation</vt:lpstr>
      <vt:lpstr>Camera parameters: Summary</vt:lpstr>
      <vt:lpstr>Overview</vt:lpstr>
      <vt:lpstr>Camera calibration</vt:lpstr>
      <vt:lpstr>Camera calibration</vt:lpstr>
      <vt:lpstr>Camera calibration</vt:lpstr>
      <vt:lpstr>Camera calibration: Linear method</vt:lpstr>
      <vt:lpstr>Camera calibration: Linear method</vt:lpstr>
      <vt:lpstr>Camera calibration: Linear method</vt:lpstr>
      <vt:lpstr>Camera calibration: Linear vs. nonlinear</vt:lpstr>
      <vt:lpstr>Camera calibration: Linear vs. nonlinear</vt:lpstr>
      <vt:lpstr>Overview</vt:lpstr>
      <vt:lpstr>Triangulation</vt:lpstr>
      <vt:lpstr>Triangulation</vt:lpstr>
      <vt:lpstr>Triangulation</vt:lpstr>
      <vt:lpstr>Triangulation</vt:lpstr>
      <vt:lpstr>Triangulation: Geometric approach</vt:lpstr>
      <vt:lpstr>Triangulation: Nonlinear approach</vt:lpstr>
      <vt:lpstr>Triangulation: Linear approach</vt:lpstr>
      <vt:lpstr>Triangulation: Linear approach</vt:lpstr>
      <vt:lpstr>Preview: Structure from motion</vt:lpstr>
      <vt:lpstr>Preview: Structure from motion</vt:lpstr>
      <vt:lpstr>Preview: Structure from motion</vt:lpstr>
      <vt:lpstr>Multi-view geometry “Bible”</vt:lpstr>
    </vt:vector>
  </TitlesOfParts>
  <Company>Carnegie Mellon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Microsoft Office User</cp:lastModifiedBy>
  <cp:revision>648</cp:revision>
  <cp:lastPrinted>2021-09-01T15:44:09Z</cp:lastPrinted>
  <dcterms:created xsi:type="dcterms:W3CDTF">2004-08-29T23:15:23Z</dcterms:created>
  <dcterms:modified xsi:type="dcterms:W3CDTF">2022-10-24T14:50:06Z</dcterms:modified>
</cp:coreProperties>
</file>