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7" r:id="rId2"/>
    <p:sldId id="258" r:id="rId3"/>
    <p:sldId id="271" r:id="rId4"/>
    <p:sldId id="260" r:id="rId5"/>
    <p:sldId id="261" r:id="rId6"/>
    <p:sldId id="263" r:id="rId7"/>
    <p:sldId id="264" r:id="rId8"/>
    <p:sldId id="265" r:id="rId9"/>
    <p:sldId id="266" r:id="rId10"/>
    <p:sldId id="272" r:id="rId11"/>
    <p:sldId id="276" r:id="rId12"/>
    <p:sldId id="273" r:id="rId13"/>
    <p:sldId id="27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D5CE"/>
    <a:srgbClr val="C2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734" autoAdjust="0"/>
  </p:normalViewPr>
  <p:slideViewPr>
    <p:cSldViewPr snapToGrid="0">
      <p:cViewPr varScale="1">
        <p:scale>
          <a:sx n="77" d="100"/>
          <a:sy n="77" d="100"/>
        </p:scale>
        <p:origin x="1914" y="84"/>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70FDA8-7429-1DFF-3247-32178B7811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dirty="0"/>
          </a:p>
        </p:txBody>
      </p:sp>
      <p:sp>
        <p:nvSpPr>
          <p:cNvPr id="3" name="Date Placeholder 2">
            <a:extLst>
              <a:ext uri="{FF2B5EF4-FFF2-40B4-BE49-F238E27FC236}">
                <a16:creationId xmlns:a16="http://schemas.microsoft.com/office/drawing/2014/main" id="{532A52E2-286A-0FF0-0CD1-2FFF4CD83A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CBC4B8-0004-4E70-A7C5-61D4D2F14169}" type="datetimeFigureOut">
              <a:rPr lang="en-NZ" smtClean="0"/>
              <a:t>31/03/2023</a:t>
            </a:fld>
            <a:endParaRPr lang="en-NZ" dirty="0"/>
          </a:p>
        </p:txBody>
      </p:sp>
      <p:sp>
        <p:nvSpPr>
          <p:cNvPr id="4" name="Footer Placeholder 3">
            <a:extLst>
              <a:ext uri="{FF2B5EF4-FFF2-40B4-BE49-F238E27FC236}">
                <a16:creationId xmlns:a16="http://schemas.microsoft.com/office/drawing/2014/main" id="{B6C61889-B899-7453-8973-B5A02AF4B7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a:extLst>
              <a:ext uri="{FF2B5EF4-FFF2-40B4-BE49-F238E27FC236}">
                <a16:creationId xmlns:a16="http://schemas.microsoft.com/office/drawing/2014/main" id="{2D6D89D5-798B-DC73-863E-E42CD7A058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C43DE9-FB18-44DE-8F74-DE5F18264358}" type="slidenum">
              <a:rPr lang="en-NZ" smtClean="0"/>
              <a:t>‹#›</a:t>
            </a:fld>
            <a:endParaRPr lang="en-NZ" dirty="0"/>
          </a:p>
        </p:txBody>
      </p:sp>
    </p:spTree>
    <p:extLst>
      <p:ext uri="{BB962C8B-B14F-4D97-AF65-F5344CB8AC3E}">
        <p14:creationId xmlns:p14="http://schemas.microsoft.com/office/powerpoint/2010/main" val="255790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2DC54-6213-49E2-B956-358C63371087}" type="datetimeFigureOut">
              <a:rPr lang="en-NZ" smtClean="0"/>
              <a:t>31/03/2023</a:t>
            </a:fld>
            <a:endParaRPr lang="en-NZ"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114D2-F4E2-4695-9EB0-EA63F25CAA11}" type="slidenum">
              <a:rPr lang="en-NZ" smtClean="0"/>
              <a:t>‹#›</a:t>
            </a:fld>
            <a:endParaRPr lang="en-NZ" dirty="0"/>
          </a:p>
        </p:txBody>
      </p:sp>
    </p:spTree>
    <p:extLst>
      <p:ext uri="{BB962C8B-B14F-4D97-AF65-F5344CB8AC3E}">
        <p14:creationId xmlns:p14="http://schemas.microsoft.com/office/powerpoint/2010/main" val="1344298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What to take. </a:t>
            </a:r>
          </a:p>
          <a:p>
            <a:pPr marL="171450" indent="-171450">
              <a:buFontTx/>
              <a:buChar char="-"/>
            </a:pPr>
            <a:r>
              <a:rPr lang="en-NZ" dirty="0"/>
              <a:t>laptop</a:t>
            </a:r>
          </a:p>
          <a:p>
            <a:pPr marL="171450" indent="-171450">
              <a:buFontTx/>
              <a:buChar char="-"/>
            </a:pPr>
            <a:r>
              <a:rPr lang="en-NZ" dirty="0"/>
              <a:t>projector,</a:t>
            </a:r>
          </a:p>
          <a:p>
            <a:pPr marL="171450" indent="-171450">
              <a:buFontTx/>
              <a:buChar char="-"/>
            </a:pPr>
            <a:r>
              <a:rPr lang="en-NZ" dirty="0"/>
              <a:t>extension cable</a:t>
            </a:r>
          </a:p>
          <a:p>
            <a:pPr marL="171450" indent="-171450">
              <a:buFontTx/>
              <a:buChar char="-"/>
            </a:pPr>
            <a:r>
              <a:rPr lang="en-NZ" dirty="0"/>
              <a:t>Multi-board</a:t>
            </a:r>
          </a:p>
          <a:p>
            <a:pPr marL="171450" indent="-171450">
              <a:buFontTx/>
              <a:buChar char="-"/>
            </a:pPr>
            <a:r>
              <a:rPr lang="en-NZ" dirty="0"/>
              <a:t>HDMI cable</a:t>
            </a:r>
          </a:p>
          <a:p>
            <a:pPr marL="171450" indent="-171450">
              <a:buFontTx/>
              <a:buChar char="-"/>
            </a:pPr>
            <a:r>
              <a:rPr lang="en-NZ" dirty="0"/>
              <a:t>speakers</a:t>
            </a:r>
          </a:p>
          <a:p>
            <a:pPr marL="171450" indent="-171450">
              <a:buFontTx/>
              <a:buChar char="-"/>
            </a:pPr>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1</a:t>
            </a:fld>
            <a:endParaRPr lang="en-NZ" dirty="0"/>
          </a:p>
        </p:txBody>
      </p:sp>
    </p:spTree>
    <p:extLst>
      <p:ext uri="{BB962C8B-B14F-4D97-AF65-F5344CB8AC3E}">
        <p14:creationId xmlns:p14="http://schemas.microsoft.com/office/powerpoint/2010/main" val="3825040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12</a:t>
            </a:fld>
            <a:endParaRPr lang="en-NZ" dirty="0"/>
          </a:p>
        </p:txBody>
      </p:sp>
    </p:spTree>
    <p:extLst>
      <p:ext uri="{BB962C8B-B14F-4D97-AF65-F5344CB8AC3E}">
        <p14:creationId xmlns:p14="http://schemas.microsoft.com/office/powerpoint/2010/main" val="112265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t>- Develop a terms of reference for this group – what do we need to focus on in this first state</a:t>
            </a:r>
          </a:p>
          <a:p>
            <a:pPr marL="171450" indent="-171450" algn="l">
              <a:buFontTx/>
              <a:buChar char="-"/>
            </a:pPr>
            <a:r>
              <a:rPr lang="en-NZ" sz="1200" dirty="0"/>
              <a:t>Establish a meeting format which can simultaneously bring new people up to speed but also make progress. Split session?</a:t>
            </a:r>
          </a:p>
          <a:p>
            <a:pPr marL="171450" indent="-171450" algn="l">
              <a:buFontTx/>
              <a:buChar char="-"/>
            </a:pPr>
            <a:endParaRPr lang="en-NZ" sz="1200" dirty="0"/>
          </a:p>
          <a:p>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13</a:t>
            </a:fld>
            <a:endParaRPr lang="en-NZ" dirty="0"/>
          </a:p>
        </p:txBody>
      </p:sp>
    </p:spTree>
    <p:extLst>
      <p:ext uri="{BB962C8B-B14F-4D97-AF65-F5344CB8AC3E}">
        <p14:creationId xmlns:p14="http://schemas.microsoft.com/office/powerpoint/2010/main" val="91692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14</a:t>
            </a:fld>
            <a:endParaRPr lang="en-NZ" dirty="0"/>
          </a:p>
        </p:txBody>
      </p:sp>
    </p:spTree>
    <p:extLst>
      <p:ext uri="{BB962C8B-B14F-4D97-AF65-F5344CB8AC3E}">
        <p14:creationId xmlns:p14="http://schemas.microsoft.com/office/powerpoint/2010/main" val="2807088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Welcome, thanks for coming, agenda, expectations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I’ll try not to preach too long, after all I did say it would be a discussion but having gathered you here it behoves me to lay some kind of rug for this picnic. </a:t>
            </a:r>
          </a:p>
          <a:p>
            <a:pPr marL="1828800" lvl="4" indent="0">
              <a:buFont typeface="Arial" panose="020B0604020202020204" pitchFamily="34" charset="0"/>
              <a:buNone/>
            </a:pPr>
            <a:endParaRPr lang="en-NZ" dirty="0"/>
          </a:p>
          <a:p>
            <a:pPr marL="2000250" lvl="4" indent="-171450">
              <a:buFont typeface="Arial" panose="020B0604020202020204" pitchFamily="34" charset="0"/>
              <a:buChar char="•"/>
            </a:pPr>
            <a:endParaRPr lang="en-NZ" dirty="0"/>
          </a:p>
          <a:p>
            <a:pPr marL="1543050" lvl="3" indent="-171450">
              <a:buFont typeface="Arial" panose="020B0604020202020204" pitchFamily="34" charset="0"/>
              <a:buChar char="•"/>
            </a:pPr>
            <a:endParaRPr lang="en-NZ" dirty="0"/>
          </a:p>
          <a:p>
            <a:pPr marL="628650" lvl="1" indent="-171450">
              <a:buFont typeface="Arial" panose="020B0604020202020204" pitchFamily="34" charset="0"/>
              <a:buChar char="•"/>
            </a:pPr>
            <a:endParaRPr lang="en-NZ" dirty="0"/>
          </a:p>
          <a:p>
            <a:pPr marL="628650" lvl="1" indent="-171450">
              <a:buFont typeface="Arial" panose="020B0604020202020204" pitchFamily="34" charset="0"/>
              <a:buChar char="•"/>
            </a:pPr>
            <a:endParaRPr lang="en-NZ" dirty="0"/>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2</a:t>
            </a:fld>
            <a:endParaRPr lang="en-NZ" dirty="0"/>
          </a:p>
        </p:txBody>
      </p:sp>
    </p:spTree>
    <p:extLst>
      <p:ext uri="{BB962C8B-B14F-4D97-AF65-F5344CB8AC3E}">
        <p14:creationId xmlns:p14="http://schemas.microsoft.com/office/powerpoint/2010/main" val="156646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My background / Journey </a:t>
            </a:r>
          </a:p>
          <a:p>
            <a:pPr marL="628650" lvl="1" indent="-171450">
              <a:buFont typeface="Arial" panose="020B0604020202020204" pitchFamily="34" charset="0"/>
              <a:buChar char="•"/>
            </a:pPr>
            <a:r>
              <a:rPr lang="en-NZ" dirty="0"/>
              <a:t>IT Background</a:t>
            </a:r>
          </a:p>
          <a:p>
            <a:pPr marL="628650" lvl="1" indent="-171450">
              <a:buFont typeface="Arial" panose="020B0604020202020204" pitchFamily="34" charset="0"/>
              <a:buChar char="•"/>
            </a:pPr>
            <a:r>
              <a:rPr lang="en-NZ" dirty="0"/>
              <a:t>TOP</a:t>
            </a:r>
          </a:p>
          <a:p>
            <a:pPr marL="628650" lvl="1" indent="-171450">
              <a:buFont typeface="Arial" panose="020B0604020202020204" pitchFamily="34" charset="0"/>
              <a:buChar char="•"/>
            </a:pPr>
            <a:r>
              <a:rPr lang="en-NZ" dirty="0"/>
              <a:t>How is it broken</a:t>
            </a:r>
          </a:p>
          <a:p>
            <a:pPr marL="1085850" lvl="2" indent="-171450">
              <a:buFont typeface="Arial" panose="020B0604020202020204" pitchFamily="34" charset="0"/>
              <a:buChar char="•"/>
            </a:pPr>
            <a:r>
              <a:rPr lang="en-NZ" dirty="0"/>
              <a:t>No way for everyday people to direct our country</a:t>
            </a:r>
          </a:p>
          <a:p>
            <a:pPr marL="1085850" lvl="2" indent="-171450">
              <a:buFont typeface="Arial" panose="020B0604020202020204" pitchFamily="34" charset="0"/>
              <a:buChar char="•"/>
            </a:pPr>
            <a:r>
              <a:rPr lang="en-NZ" dirty="0"/>
              <a:t>Parties are focused on getting votes not giving value, not bring people together</a:t>
            </a:r>
          </a:p>
          <a:p>
            <a:pPr marL="628650" lvl="1" indent="-171450">
              <a:buFont typeface="Arial" panose="020B0604020202020204" pitchFamily="34" charset="0"/>
              <a:buChar char="•"/>
            </a:pPr>
            <a:r>
              <a:rPr lang="en-NZ" dirty="0"/>
              <a:t>Yes I have a vision and some ideas, but I also have a burden, I’m worried about us:</a:t>
            </a:r>
          </a:p>
          <a:p>
            <a:pPr marL="1543050" lvl="3" indent="-171450">
              <a:buFont typeface="Arial" panose="020B0604020202020204" pitchFamily="34" charset="0"/>
              <a:buChar char="•"/>
            </a:pPr>
            <a:r>
              <a:rPr lang="en-NZ" dirty="0"/>
              <a:t>Ideological division</a:t>
            </a:r>
          </a:p>
          <a:p>
            <a:pPr marL="1543050" lvl="3" indent="-171450">
              <a:buFont typeface="Arial" panose="020B0604020202020204" pitchFamily="34" charset="0"/>
              <a:buChar char="•"/>
            </a:pPr>
            <a:r>
              <a:rPr lang="en-NZ" dirty="0"/>
              <a:t>Big decisions – climate, environment, food, water</a:t>
            </a:r>
          </a:p>
          <a:p>
            <a:pPr marL="1543050" lvl="3" indent="-171450">
              <a:buFont typeface="Arial" panose="020B0604020202020204" pitchFamily="34" charset="0"/>
              <a:buChar char="•"/>
            </a:pPr>
            <a:r>
              <a:rPr lang="en-NZ" dirty="0"/>
              <a:t>Likewise democracy is on the decline world-wide, as tensions rise, increasingly authoritarian leaders who will put the other side in their place. </a:t>
            </a:r>
          </a:p>
          <a:p>
            <a:pPr marL="1543050" lvl="3" indent="-171450">
              <a:buFont typeface="Arial" panose="020B0604020202020204" pitchFamily="34" charset="0"/>
              <a:buChar char="•"/>
            </a:pPr>
            <a:r>
              <a:rPr lang="en-NZ" dirty="0"/>
              <a:t>Democracy needs to be nurtured and grown. staying still is going backwards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For along time being passive citizens has been ok but that time is fading,</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I fear that if we don’t build a new approach then things are going is disintegrate – especially with the climate squeeze</a:t>
            </a:r>
          </a:p>
          <a:p>
            <a:pPr marL="2000250" lvl="4" indent="-171450">
              <a:buFont typeface="Arial" panose="020B0604020202020204" pitchFamily="34" charset="0"/>
              <a:buChar char="•"/>
            </a:pPr>
            <a:endParaRPr lang="en-NZ" dirty="0"/>
          </a:p>
          <a:p>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3</a:t>
            </a:fld>
            <a:endParaRPr lang="en-NZ" dirty="0"/>
          </a:p>
        </p:txBody>
      </p:sp>
    </p:spTree>
    <p:extLst>
      <p:ext uri="{BB962C8B-B14F-4D97-AF65-F5344CB8AC3E}">
        <p14:creationId xmlns:p14="http://schemas.microsoft.com/office/powerpoint/2010/main" val="4113228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171450" indent="-171450">
              <a:buFontTx/>
              <a:buChar char="-"/>
            </a:pPr>
            <a:r>
              <a:rPr lang="en-US" sz="1200" dirty="0"/>
              <a:t>The process used to make decisions about laws we live under and how we </a:t>
            </a:r>
            <a:r>
              <a:rPr lang="en-NZ" sz="1200" dirty="0"/>
              <a:t>organise</a:t>
            </a:r>
            <a:r>
              <a:rPr lang="en-US" sz="1200" dirty="0"/>
              <a:t> our society-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Tax, welfare, environment, education, health it makes a material difference to our lives</a:t>
            </a:r>
          </a:p>
          <a:p>
            <a:pPr marL="171450" indent="-171450">
              <a:buFontTx/>
              <a:buChar char="-"/>
            </a:pPr>
            <a:r>
              <a:rPr lang="en-NZ" sz="1200" dirty="0"/>
              <a:t>Governance underpins everything else, and it needs some serious attention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We talk a lot about the things which governance cares about, but we talk very little about governance itself and our role in it</a:t>
            </a:r>
          </a:p>
          <a:p>
            <a:pPr marL="171450" indent="-171450">
              <a:buFontTx/>
              <a:buChar char="-"/>
            </a:pPr>
            <a:endParaRPr lang="en-NZ" sz="1200" dirty="0"/>
          </a:p>
          <a:p>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5</a:t>
            </a:fld>
            <a:endParaRPr lang="en-NZ" dirty="0"/>
          </a:p>
        </p:txBody>
      </p:sp>
    </p:spTree>
    <p:extLst>
      <p:ext uri="{BB962C8B-B14F-4D97-AF65-F5344CB8AC3E}">
        <p14:creationId xmlns:p14="http://schemas.microsoft.com/office/powerpoint/2010/main" val="952391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NZ" dirty="0"/>
              <a:t>Sovereignty in democratic sense:</a:t>
            </a:r>
          </a:p>
          <a:p>
            <a:pPr marL="628650" lvl="1" indent="-171450">
              <a:buFont typeface="Arial" panose="020B0604020202020204" pitchFamily="34" charset="0"/>
              <a:buChar char="•"/>
            </a:pPr>
            <a:r>
              <a:rPr lang="en-NZ" dirty="0"/>
              <a:t>Governance is the process – but who has ultimately authority?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It’s not Parliament, it’s us, the buck stops with us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a:t>We are the “board of directors“</a:t>
            </a:r>
          </a:p>
          <a:p>
            <a:pPr marL="628650" lvl="1" indent="-171450">
              <a:buFont typeface="Arial" panose="020B0604020202020204" pitchFamily="34" charset="0"/>
              <a:buChar char="•"/>
            </a:pPr>
            <a:r>
              <a:rPr lang="en-NZ" dirty="0"/>
              <a:t>But to what extent do to we see our selves as that way?</a:t>
            </a:r>
          </a:p>
          <a:p>
            <a:pPr marL="628650" lvl="1" indent="-171450">
              <a:buFont typeface="Arial" panose="020B0604020202020204" pitchFamily="34" charset="0"/>
              <a:buChar char="•"/>
            </a:pPr>
            <a:r>
              <a:rPr lang="en-NZ" dirty="0"/>
              <a:t>“All the responsibility we abdicate will be taken up by tyrants” – JP</a:t>
            </a:r>
          </a:p>
          <a:p>
            <a:pPr marL="1085850" lvl="2" indent="-171450">
              <a:buFont typeface="Arial" panose="020B0604020202020204" pitchFamily="34" charset="0"/>
              <a:buChar char="•"/>
            </a:pPr>
            <a:endParaRPr lang="en-NZ" dirty="0"/>
          </a:p>
          <a:p>
            <a:pPr marL="228600" lvl="0" indent="-228600">
              <a:buFont typeface="+mj-lt"/>
              <a:buAutoNum type="arabicPeriod"/>
            </a:pPr>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6</a:t>
            </a:fld>
            <a:endParaRPr lang="en-NZ" dirty="0"/>
          </a:p>
        </p:txBody>
      </p:sp>
    </p:spTree>
    <p:extLst>
      <p:ext uri="{BB962C8B-B14F-4D97-AF65-F5344CB8AC3E}">
        <p14:creationId xmlns:p14="http://schemas.microsoft.com/office/powerpoint/2010/main" val="42109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A cultural issue as much as a political one</a:t>
            </a:r>
          </a:p>
          <a:p>
            <a:pPr marL="171450" indent="-171450">
              <a:buFontTx/>
              <a:buChar char="-"/>
            </a:pPr>
            <a:r>
              <a:rPr lang="en-NZ" dirty="0"/>
              <a:t>We too often see it as being up to “them” the politicians to fix it, not us. </a:t>
            </a:r>
          </a:p>
        </p:txBody>
      </p:sp>
      <p:sp>
        <p:nvSpPr>
          <p:cNvPr id="4" name="Slide Number Placeholder 3"/>
          <p:cNvSpPr>
            <a:spLocks noGrp="1"/>
          </p:cNvSpPr>
          <p:nvPr>
            <p:ph type="sldNum" sz="quarter" idx="5"/>
          </p:nvPr>
        </p:nvSpPr>
        <p:spPr/>
        <p:txBody>
          <a:bodyPr/>
          <a:lstStyle/>
          <a:p>
            <a:fld id="{593114D2-F4E2-4695-9EB0-EA63F25CAA11}" type="slidenum">
              <a:rPr lang="en-NZ" smtClean="0"/>
              <a:t>7</a:t>
            </a:fld>
            <a:endParaRPr lang="en-NZ" dirty="0"/>
          </a:p>
        </p:txBody>
      </p:sp>
    </p:spTree>
    <p:extLst>
      <p:ext uri="{BB962C8B-B14F-4D97-AF65-F5344CB8AC3E}">
        <p14:creationId xmlns:p14="http://schemas.microsoft.com/office/powerpoint/2010/main" val="297965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What do I mean by a political vehicle</a:t>
            </a:r>
          </a:p>
          <a:p>
            <a:pPr marL="628650" lvl="1" indent="-171450">
              <a:buFontTx/>
              <a:buChar char="-"/>
            </a:pPr>
            <a:r>
              <a:rPr lang="en-NZ" dirty="0"/>
              <a:t>A means of getting somewhere politically</a:t>
            </a:r>
          </a:p>
          <a:p>
            <a:pPr marL="628650" lvl="1" indent="-171450">
              <a:buFontTx/>
              <a:buChar char="-"/>
            </a:pPr>
            <a:r>
              <a:rPr lang="en-NZ" dirty="0"/>
              <a:t>A connection between citizens and governance</a:t>
            </a:r>
          </a:p>
          <a:p>
            <a:pPr marL="171450" indent="-171450">
              <a:buFontTx/>
              <a:buChar char="-"/>
            </a:pPr>
            <a:endParaRPr lang="en-NZ" dirty="0"/>
          </a:p>
          <a:p>
            <a:pPr marL="171450" indent="-171450">
              <a:buFontTx/>
              <a:buChar char="-"/>
            </a:pPr>
            <a:r>
              <a:rPr lang="en-NZ" dirty="0"/>
              <a:t>What does a new political vehicle need to look like.</a:t>
            </a:r>
          </a:p>
          <a:p>
            <a:pPr marL="171450" indent="-171450">
              <a:buFontTx/>
              <a:buChar char="-"/>
            </a:pPr>
            <a:endParaRPr lang="en-NZ" dirty="0"/>
          </a:p>
          <a:p>
            <a:pPr marL="171450" indent="-171450">
              <a:buFontTx/>
              <a:buChar char="-"/>
            </a:pPr>
            <a:r>
              <a:rPr lang="en-NZ" dirty="0"/>
              <a:t>200k is not out of hubris, just what’s realistically required, 200k is only ~7% of voters:</a:t>
            </a:r>
          </a:p>
          <a:p>
            <a:pPr marL="628650" lvl="1" indent="-171450">
              <a:buFontTx/>
              <a:buChar char="-"/>
            </a:pPr>
            <a:r>
              <a:rPr lang="en-NZ" dirty="0"/>
              <a:t>Legitimacy requires a very large number to participate</a:t>
            </a:r>
          </a:p>
          <a:p>
            <a:pPr marL="628650" lvl="1" indent="-171450">
              <a:buFontTx/>
              <a:buChar char="-"/>
            </a:pPr>
            <a:r>
              <a:rPr lang="en-NZ" dirty="0"/>
              <a:t>5% threshold to get MP in parliament</a:t>
            </a:r>
          </a:p>
          <a:p>
            <a:endParaRPr lang="en-NZ" dirty="0"/>
          </a:p>
          <a:p>
            <a:endParaRPr lang="en-NZ" dirty="0"/>
          </a:p>
          <a:p>
            <a:pPr algn="l"/>
            <a:r>
              <a:rPr lang="en-NZ" dirty="0"/>
              <a:t>The 200k is not stated out of hubris, it’s just what’s required as a minimum starting point for this model to be legitimate and as a wild as it sounds, it’s still in my view more realistic than successfully navigating the increasing turbulence in our current political d</a:t>
            </a:r>
            <a:r>
              <a:rPr lang="en-NZ" b="0" i="0" u="none" strike="noStrike" dirty="0">
                <a:solidFill>
                  <a:srgbClr val="1A0DAB"/>
                </a:solidFill>
                <a:effectLst/>
                <a:latin typeface="arial" panose="020B0604020202020204" pitchFamily="34" charset="0"/>
              </a:rPr>
              <a:t>inghies </a:t>
            </a:r>
            <a:r>
              <a:rPr lang="en-NZ" dirty="0"/>
              <a:t>(i.e. our present unsophisticated parties, who are ever-focused on the getting vote by any means possible). </a:t>
            </a:r>
          </a:p>
          <a:p>
            <a:pPr algn="l"/>
            <a:endParaRPr lang="en-NZ" dirty="0"/>
          </a:p>
          <a:p>
            <a:pPr algn="l"/>
            <a:r>
              <a:rPr lang="en-NZ" dirty="0"/>
              <a:t>- The flowing are just a few concepts diagrams with ideas about how it could work. </a:t>
            </a:r>
          </a:p>
          <a:p>
            <a:pPr algn="l"/>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8</a:t>
            </a:fld>
            <a:endParaRPr lang="en-NZ" dirty="0"/>
          </a:p>
        </p:txBody>
      </p:sp>
    </p:spTree>
    <p:extLst>
      <p:ext uri="{BB962C8B-B14F-4D97-AF65-F5344CB8AC3E}">
        <p14:creationId xmlns:p14="http://schemas.microsoft.com/office/powerpoint/2010/main" val="425714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9</a:t>
            </a:fld>
            <a:endParaRPr lang="en-NZ" dirty="0"/>
          </a:p>
        </p:txBody>
      </p:sp>
    </p:spTree>
    <p:extLst>
      <p:ext uri="{BB962C8B-B14F-4D97-AF65-F5344CB8AC3E}">
        <p14:creationId xmlns:p14="http://schemas.microsoft.com/office/powerpoint/2010/main" val="23933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593114D2-F4E2-4695-9EB0-EA63F25CAA11}" type="slidenum">
              <a:rPr lang="en-NZ" smtClean="0"/>
              <a:t>10</a:t>
            </a:fld>
            <a:endParaRPr lang="en-NZ" dirty="0"/>
          </a:p>
        </p:txBody>
      </p:sp>
    </p:spTree>
    <p:extLst>
      <p:ext uri="{BB962C8B-B14F-4D97-AF65-F5344CB8AC3E}">
        <p14:creationId xmlns:p14="http://schemas.microsoft.com/office/powerpoint/2010/main" val="425636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2124459A-463B-51A0-D5A2-BF0E94B5418E}"/>
              </a:ext>
            </a:extLst>
          </p:cNvPr>
          <p:cNvSpPr txBox="1">
            <a:spLocks/>
          </p:cNvSpPr>
          <p:nvPr userDrawn="1"/>
        </p:nvSpPr>
        <p:spPr>
          <a:xfrm>
            <a:off x="0" y="112143"/>
            <a:ext cx="12059728" cy="647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NZ" sz="3600" dirty="0">
                <a:solidFill>
                  <a:srgbClr val="F6D5CE"/>
                </a:solidFill>
              </a:rPr>
              <a:t>The New Politics</a:t>
            </a:r>
          </a:p>
        </p:txBody>
      </p:sp>
      <p:sp>
        <p:nvSpPr>
          <p:cNvPr id="10" name="Text Placeholder 2">
            <a:extLst>
              <a:ext uri="{FF2B5EF4-FFF2-40B4-BE49-F238E27FC236}">
                <a16:creationId xmlns:a16="http://schemas.microsoft.com/office/drawing/2014/main" id="{562058C1-E863-3084-E064-CD45011D22CB}"/>
              </a:ext>
            </a:extLst>
          </p:cNvPr>
          <p:cNvSpPr>
            <a:spLocks noGrp="1"/>
          </p:cNvSpPr>
          <p:nvPr>
            <p:ph idx="1"/>
          </p:nvPr>
        </p:nvSpPr>
        <p:spPr>
          <a:xfrm>
            <a:off x="225136" y="517235"/>
            <a:ext cx="11741727" cy="5920509"/>
          </a:xfrm>
          <a:prstGeom prst="rect">
            <a:avLst/>
          </a:prstGeom>
        </p:spPr>
        <p:txBody>
          <a:bodyPr vert="horz" lIns="91440" tIns="45720" rIns="91440" bIns="45720" rtlCol="0" anchor="ctr" anchorCtr="0">
            <a:normAutofit/>
          </a:bodyPr>
          <a:lstStyle/>
          <a:p>
            <a:pPr lvl="0"/>
            <a:endParaRPr lang="en-NZ" dirty="0"/>
          </a:p>
        </p:txBody>
      </p:sp>
    </p:spTree>
    <p:extLst>
      <p:ext uri="{BB962C8B-B14F-4D97-AF65-F5344CB8AC3E}">
        <p14:creationId xmlns:p14="http://schemas.microsoft.com/office/powerpoint/2010/main" val="115367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19D4-BEDD-7235-93F5-08AD91505AC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F49C13D-B56B-8D30-BF3B-F182BF655F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28A5ABE-4C03-90EB-E30C-25E9621AB1EE}"/>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5" name="Footer Placeholder 4">
            <a:extLst>
              <a:ext uri="{FF2B5EF4-FFF2-40B4-BE49-F238E27FC236}">
                <a16:creationId xmlns:a16="http://schemas.microsoft.com/office/drawing/2014/main" id="{5411D72F-57A4-BEF7-B06D-1CC47F9797C0}"/>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6" name="Slide Number Placeholder 5">
            <a:extLst>
              <a:ext uri="{FF2B5EF4-FFF2-40B4-BE49-F238E27FC236}">
                <a16:creationId xmlns:a16="http://schemas.microsoft.com/office/drawing/2014/main" id="{4A839929-3814-05AE-76A6-4D5201213C8F}"/>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284188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360F6-1709-DBC1-B90E-4733FE32A56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52DA289-4265-9B1B-7978-063496B87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F3608FF-4FEE-4BD6-9347-9D047D0589B5}"/>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5" name="Footer Placeholder 4">
            <a:extLst>
              <a:ext uri="{FF2B5EF4-FFF2-40B4-BE49-F238E27FC236}">
                <a16:creationId xmlns:a16="http://schemas.microsoft.com/office/drawing/2014/main" id="{25F33D6F-5EAB-6273-51FF-D56AD144C77B}"/>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6" name="Slide Number Placeholder 5">
            <a:extLst>
              <a:ext uri="{FF2B5EF4-FFF2-40B4-BE49-F238E27FC236}">
                <a16:creationId xmlns:a16="http://schemas.microsoft.com/office/drawing/2014/main" id="{E39426B7-3485-F752-D3FB-FF1414DBFD8E}"/>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199284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FB050-ABC3-F8AA-9499-CF1B13A49B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A4FF9B3-14B9-CCE0-9C0F-CF40E54AC68E}"/>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5" name="Footer Placeholder 4">
            <a:extLst>
              <a:ext uri="{FF2B5EF4-FFF2-40B4-BE49-F238E27FC236}">
                <a16:creationId xmlns:a16="http://schemas.microsoft.com/office/drawing/2014/main" id="{AE0C53FB-44A4-B260-B677-0F8E245DD951}"/>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6" name="Slide Number Placeholder 5">
            <a:extLst>
              <a:ext uri="{FF2B5EF4-FFF2-40B4-BE49-F238E27FC236}">
                <a16:creationId xmlns:a16="http://schemas.microsoft.com/office/drawing/2014/main" id="{91EE606A-D656-75C9-1996-B36AB5E69F2C}"/>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427667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D73E-780E-AB6C-D6F8-520A01D8EEA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6EE72F5-0961-0158-0622-149E77FAC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5761A-DB8B-C7D4-6661-27E018AAA7E3}"/>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5" name="Footer Placeholder 4">
            <a:extLst>
              <a:ext uri="{FF2B5EF4-FFF2-40B4-BE49-F238E27FC236}">
                <a16:creationId xmlns:a16="http://schemas.microsoft.com/office/drawing/2014/main" id="{B5409A20-45B2-0869-8BCE-3096C117DF39}"/>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6" name="Slide Number Placeholder 5">
            <a:extLst>
              <a:ext uri="{FF2B5EF4-FFF2-40B4-BE49-F238E27FC236}">
                <a16:creationId xmlns:a16="http://schemas.microsoft.com/office/drawing/2014/main" id="{3E22BE6F-1A8B-BFBE-294B-D73BA76D57EF}"/>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143885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89AA-EB53-5559-DFE5-067B1091685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28EF906-D1AC-A381-B748-6AECF2D89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0BAE0A1B-C36F-916F-4D80-69476FE3D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1A79F63D-911F-85B3-8988-8E88B8BF35B1}"/>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6" name="Footer Placeholder 5">
            <a:extLst>
              <a:ext uri="{FF2B5EF4-FFF2-40B4-BE49-F238E27FC236}">
                <a16:creationId xmlns:a16="http://schemas.microsoft.com/office/drawing/2014/main" id="{A7C44C91-7CAD-C16A-D54C-EA26CFE278DA}"/>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7" name="Slide Number Placeholder 6">
            <a:extLst>
              <a:ext uri="{FF2B5EF4-FFF2-40B4-BE49-F238E27FC236}">
                <a16:creationId xmlns:a16="http://schemas.microsoft.com/office/drawing/2014/main" id="{344A878A-1F89-85BF-DFC4-C033526F8613}"/>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59846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6564-6E70-8EC8-4ED9-496DB2E9D3B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553540B-F54A-C336-3FD6-02AFC8381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BF732-F94E-018D-EED7-BA1C5E9547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1FDEC01-2FB1-9044-8D86-30E9CC4C8E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547545-5C87-0139-3A54-5050E25344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540152CD-270C-ECB8-2B0F-B2A790DC18D7}"/>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8" name="Footer Placeholder 7">
            <a:extLst>
              <a:ext uri="{FF2B5EF4-FFF2-40B4-BE49-F238E27FC236}">
                <a16:creationId xmlns:a16="http://schemas.microsoft.com/office/drawing/2014/main" id="{A116475C-044D-B42B-C593-F4CD407DAD32}"/>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9" name="Slide Number Placeholder 8">
            <a:extLst>
              <a:ext uri="{FF2B5EF4-FFF2-40B4-BE49-F238E27FC236}">
                <a16:creationId xmlns:a16="http://schemas.microsoft.com/office/drawing/2014/main" id="{0C8B4A4E-52C1-DBFB-0E88-A74A10BC4E95}"/>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216526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CDDE-EC70-BD88-F6FE-121BF69DF13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744F917-339D-4034-E8F1-B61F3428B99E}"/>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4" name="Footer Placeholder 3">
            <a:extLst>
              <a:ext uri="{FF2B5EF4-FFF2-40B4-BE49-F238E27FC236}">
                <a16:creationId xmlns:a16="http://schemas.microsoft.com/office/drawing/2014/main" id="{7A8DAA60-34F6-F3D9-D6FE-F65625BB83CC}"/>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5" name="Slide Number Placeholder 4">
            <a:extLst>
              <a:ext uri="{FF2B5EF4-FFF2-40B4-BE49-F238E27FC236}">
                <a16:creationId xmlns:a16="http://schemas.microsoft.com/office/drawing/2014/main" id="{5F3664DE-B9E3-93AA-3CF5-A27AD714634A}"/>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50549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E4428-7C6F-4F9F-88EC-DA0784DE2A50}"/>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3" name="Footer Placeholder 2">
            <a:extLst>
              <a:ext uri="{FF2B5EF4-FFF2-40B4-BE49-F238E27FC236}">
                <a16:creationId xmlns:a16="http://schemas.microsoft.com/office/drawing/2014/main" id="{D2546FE5-6767-607D-BB86-E70FDDFC2687}"/>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4" name="Slide Number Placeholder 3">
            <a:extLst>
              <a:ext uri="{FF2B5EF4-FFF2-40B4-BE49-F238E27FC236}">
                <a16:creationId xmlns:a16="http://schemas.microsoft.com/office/drawing/2014/main" id="{A9401A07-4076-BF72-C5CC-DB2ED366F73C}"/>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193931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F46F-8AD2-B626-3F81-CEBE638CED4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DB9A666-8F19-535C-BB82-536318226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7B8C8E64-F63F-04EB-252B-4FC168010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95B0C7-6B18-4245-EA69-1CFE42ADB5AF}"/>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6" name="Footer Placeholder 5">
            <a:extLst>
              <a:ext uri="{FF2B5EF4-FFF2-40B4-BE49-F238E27FC236}">
                <a16:creationId xmlns:a16="http://schemas.microsoft.com/office/drawing/2014/main" id="{B080EBAA-BBBF-DEDE-982A-2DA61BDDBDFD}"/>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7" name="Slide Number Placeholder 6">
            <a:extLst>
              <a:ext uri="{FF2B5EF4-FFF2-40B4-BE49-F238E27FC236}">
                <a16:creationId xmlns:a16="http://schemas.microsoft.com/office/drawing/2014/main" id="{80253001-8E45-014A-3CD6-5581503B1F53}"/>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65441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974A-F5F8-C5DF-43C6-B27476B789C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5ECF113-E1EB-D875-8B71-686DD2A68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564BAE44-273A-7B22-7E12-1562A80E4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07F51-1D9C-7634-ECAE-9924C99D50FA}"/>
              </a:ext>
            </a:extLst>
          </p:cNvPr>
          <p:cNvSpPr>
            <a:spLocks noGrp="1"/>
          </p:cNvSpPr>
          <p:nvPr>
            <p:ph type="dt" sz="half" idx="10"/>
          </p:nvPr>
        </p:nvSpPr>
        <p:spPr>
          <a:xfrm>
            <a:off x="838200" y="6356350"/>
            <a:ext cx="2743200" cy="365125"/>
          </a:xfrm>
          <a:prstGeom prst="rect">
            <a:avLst/>
          </a:prstGeom>
        </p:spPr>
        <p:txBody>
          <a:bodyPr/>
          <a:lstStyle/>
          <a:p>
            <a:fld id="{85FF8953-BFD2-4160-9C4F-7823E0E6E49B}" type="datetimeFigureOut">
              <a:rPr lang="en-NZ" smtClean="0"/>
              <a:t>31/03/2023</a:t>
            </a:fld>
            <a:endParaRPr lang="en-NZ" dirty="0"/>
          </a:p>
        </p:txBody>
      </p:sp>
      <p:sp>
        <p:nvSpPr>
          <p:cNvPr id="6" name="Footer Placeholder 5">
            <a:extLst>
              <a:ext uri="{FF2B5EF4-FFF2-40B4-BE49-F238E27FC236}">
                <a16:creationId xmlns:a16="http://schemas.microsoft.com/office/drawing/2014/main" id="{837F0BB2-6A8D-E2B1-6058-F5DE83ACE19C}"/>
              </a:ext>
            </a:extLst>
          </p:cNvPr>
          <p:cNvSpPr>
            <a:spLocks noGrp="1"/>
          </p:cNvSpPr>
          <p:nvPr>
            <p:ph type="ftr" sz="quarter" idx="11"/>
          </p:nvPr>
        </p:nvSpPr>
        <p:spPr>
          <a:xfrm>
            <a:off x="4038600" y="6356350"/>
            <a:ext cx="4114800" cy="365125"/>
          </a:xfrm>
          <a:prstGeom prst="rect">
            <a:avLst/>
          </a:prstGeom>
        </p:spPr>
        <p:txBody>
          <a:bodyPr/>
          <a:lstStyle/>
          <a:p>
            <a:endParaRPr lang="en-NZ" dirty="0"/>
          </a:p>
        </p:txBody>
      </p:sp>
      <p:sp>
        <p:nvSpPr>
          <p:cNvPr id="7" name="Slide Number Placeholder 6">
            <a:extLst>
              <a:ext uri="{FF2B5EF4-FFF2-40B4-BE49-F238E27FC236}">
                <a16:creationId xmlns:a16="http://schemas.microsoft.com/office/drawing/2014/main" id="{697A2477-6D7F-F610-DBDA-8F44544E5342}"/>
              </a:ext>
            </a:extLst>
          </p:cNvPr>
          <p:cNvSpPr>
            <a:spLocks noGrp="1"/>
          </p:cNvSpPr>
          <p:nvPr>
            <p:ph type="sldNum" sz="quarter" idx="12"/>
          </p:nvPr>
        </p:nvSpPr>
        <p:spPr>
          <a:xfrm>
            <a:off x="8610600" y="6356350"/>
            <a:ext cx="2743200" cy="365125"/>
          </a:xfrm>
          <a:prstGeom prst="rect">
            <a:avLst/>
          </a:prstGeom>
        </p:spPr>
        <p:txBody>
          <a:bodyPr/>
          <a:lstStyle/>
          <a:p>
            <a:fld id="{B4148EE2-A5B3-4116-8238-F473C913FC20}" type="slidenum">
              <a:rPr lang="en-NZ" smtClean="0"/>
              <a:t>‹#›</a:t>
            </a:fld>
            <a:endParaRPr lang="en-NZ" dirty="0"/>
          </a:p>
        </p:txBody>
      </p:sp>
    </p:spTree>
    <p:extLst>
      <p:ext uri="{BB962C8B-B14F-4D97-AF65-F5344CB8AC3E}">
        <p14:creationId xmlns:p14="http://schemas.microsoft.com/office/powerpoint/2010/main" val="332038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25000"/>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75E0FB-F0EB-B289-C5DD-73E0093EC7C5}"/>
              </a:ext>
            </a:extLst>
          </p:cNvPr>
          <p:cNvSpPr>
            <a:spLocks noGrp="1"/>
          </p:cNvSpPr>
          <p:nvPr>
            <p:ph type="body" idx="1"/>
          </p:nvPr>
        </p:nvSpPr>
        <p:spPr>
          <a:xfrm>
            <a:off x="225136" y="517235"/>
            <a:ext cx="11741727" cy="5920509"/>
          </a:xfrm>
          <a:prstGeom prst="rect">
            <a:avLst/>
          </a:prstGeom>
        </p:spPr>
        <p:txBody>
          <a:bodyPr vert="horz" lIns="91440" tIns="45720" rIns="91440" bIns="45720" rtlCol="0" anchor="ctr" anchorCtr="0">
            <a:normAutofit/>
          </a:bodyPr>
          <a:lstStyle/>
          <a:p>
            <a:pPr lvl="0"/>
            <a:endParaRPr lang="en-NZ" dirty="0"/>
          </a:p>
        </p:txBody>
      </p:sp>
    </p:spTree>
    <p:extLst>
      <p:ext uri="{BB962C8B-B14F-4D97-AF65-F5344CB8AC3E}">
        <p14:creationId xmlns:p14="http://schemas.microsoft.com/office/powerpoint/2010/main" val="1271936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BE98853E-1FBC-9B66-3DBB-8AA7EA1F8068}"/>
              </a:ext>
            </a:extLst>
          </p:cNvPr>
          <p:cNvSpPr txBox="1">
            <a:spLocks/>
          </p:cNvSpPr>
          <p:nvPr/>
        </p:nvSpPr>
        <p:spPr>
          <a:xfrm>
            <a:off x="0" y="517525"/>
            <a:ext cx="11741150" cy="5919788"/>
          </a:xfrm>
          <a:prstGeom prst="rect">
            <a:avLst/>
          </a:prstGeom>
        </p:spPr>
        <p:txBody>
          <a:bodyPr vert="horz" lIns="91440" tIns="45720" rIns="91440" bIns="4572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6000" dirty="0"/>
              <a:t>The New Politics</a:t>
            </a:r>
            <a:endParaRPr lang="en-NZ" sz="5400" dirty="0"/>
          </a:p>
        </p:txBody>
      </p:sp>
    </p:spTree>
    <p:extLst>
      <p:ext uri="{BB962C8B-B14F-4D97-AF65-F5344CB8AC3E}">
        <p14:creationId xmlns:p14="http://schemas.microsoft.com/office/powerpoint/2010/main" val="123945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20F51B-47D5-7243-04D3-73F9A0034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043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C408930-0CE6-3459-0A77-B9BED4B0A262}"/>
              </a:ext>
            </a:extLst>
          </p:cNvPr>
          <p:cNvPicPr>
            <a:picLocks noChangeAspect="1"/>
          </p:cNvPicPr>
          <p:nvPr/>
        </p:nvPicPr>
        <p:blipFill>
          <a:blip r:embed="rId2"/>
          <a:stretch>
            <a:fillRect/>
          </a:stretch>
        </p:blipFill>
        <p:spPr>
          <a:xfrm>
            <a:off x="858526" y="0"/>
            <a:ext cx="10474948" cy="6858000"/>
          </a:xfrm>
          <a:prstGeom prst="rect">
            <a:avLst/>
          </a:prstGeom>
        </p:spPr>
      </p:pic>
    </p:spTree>
    <p:extLst>
      <p:ext uri="{BB962C8B-B14F-4D97-AF65-F5344CB8AC3E}">
        <p14:creationId xmlns:p14="http://schemas.microsoft.com/office/powerpoint/2010/main" val="221798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B7C36B-08C8-353A-6F61-DE8E9C772523}"/>
              </a:ext>
            </a:extLst>
          </p:cNvPr>
          <p:cNvSpPr>
            <a:spLocks noGrp="1"/>
          </p:cNvSpPr>
          <p:nvPr>
            <p:ph idx="1"/>
          </p:nvPr>
        </p:nvSpPr>
        <p:spPr/>
        <p:txBody>
          <a:bodyPr anchor="t" anchorCtr="0">
            <a:normAutofit/>
          </a:bodyPr>
          <a:lstStyle/>
          <a:p>
            <a:pPr algn="l"/>
            <a:r>
              <a:rPr lang="en-NZ" sz="3600" dirty="0"/>
              <a:t>Discussion Points</a:t>
            </a:r>
          </a:p>
          <a:p>
            <a:pPr marL="457200" indent="-457200" algn="l">
              <a:buFont typeface="Arial" panose="020B0604020202020204" pitchFamily="34" charset="0"/>
              <a:buChar char="•"/>
            </a:pPr>
            <a:r>
              <a:rPr lang="en-NZ" dirty="0"/>
              <a:t>General Questions/Comments</a:t>
            </a:r>
          </a:p>
          <a:p>
            <a:pPr marL="457200" indent="-457200" algn="l">
              <a:buFont typeface="Arial" panose="020B0604020202020204" pitchFamily="34" charset="0"/>
              <a:buChar char="•"/>
            </a:pPr>
            <a:r>
              <a:rPr lang="en-NZ" sz="2800" dirty="0"/>
              <a:t>Start-up Scaffolding</a:t>
            </a:r>
          </a:p>
          <a:p>
            <a:pPr marL="457200" indent="-457200" algn="l">
              <a:buFont typeface="Arial" panose="020B0604020202020204" pitchFamily="34" charset="0"/>
              <a:buChar char="•"/>
            </a:pPr>
            <a:r>
              <a:rPr lang="en-NZ" sz="2800" dirty="0"/>
              <a:t>Capacity/limitations/expectations/sustainability</a:t>
            </a:r>
          </a:p>
          <a:p>
            <a:pPr marL="457200" indent="-457200" algn="l">
              <a:buFont typeface="Arial" panose="020B0604020202020204" pitchFamily="34" charset="0"/>
              <a:buChar char="•"/>
            </a:pPr>
            <a:r>
              <a:rPr lang="en-NZ" dirty="0"/>
              <a:t>Next steps</a:t>
            </a:r>
          </a:p>
          <a:p>
            <a:pPr marL="457200" indent="-457200" algn="l">
              <a:buFont typeface="Arial" panose="020B0604020202020204" pitchFamily="34" charset="0"/>
              <a:buChar char="•"/>
            </a:pPr>
            <a:r>
              <a:rPr lang="en-NZ" sz="2800" dirty="0"/>
              <a:t>Horizon</a:t>
            </a:r>
            <a:endParaRPr lang="en-NZ" dirty="0"/>
          </a:p>
          <a:p>
            <a:pPr marL="1143000" lvl="1" indent="-457200"/>
            <a:r>
              <a:rPr lang="en-NZ" dirty="0"/>
              <a:t>Internal Governance</a:t>
            </a:r>
          </a:p>
          <a:p>
            <a:pPr marL="1143000" lvl="1" indent="-457200"/>
            <a:r>
              <a:rPr lang="en-NZ" dirty="0"/>
              <a:t>Constitution</a:t>
            </a:r>
          </a:p>
          <a:p>
            <a:pPr marL="457200" indent="-457200"/>
            <a:endParaRPr lang="en-NZ" dirty="0"/>
          </a:p>
          <a:p>
            <a:pPr marL="1143000" lvl="1" indent="-457200"/>
            <a:endParaRPr lang="en-NZ" dirty="0"/>
          </a:p>
        </p:txBody>
      </p:sp>
    </p:spTree>
    <p:extLst>
      <p:ext uri="{BB962C8B-B14F-4D97-AF65-F5344CB8AC3E}">
        <p14:creationId xmlns:p14="http://schemas.microsoft.com/office/powerpoint/2010/main" val="297696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0100923-FAE5-169F-07C8-839EEF11A4AC}"/>
              </a:ext>
            </a:extLst>
          </p:cNvPr>
          <p:cNvPicPr>
            <a:picLocks noChangeAspect="1"/>
          </p:cNvPicPr>
          <p:nvPr/>
        </p:nvPicPr>
        <p:blipFill>
          <a:blip r:embed="rId3"/>
          <a:stretch>
            <a:fillRect/>
          </a:stretch>
        </p:blipFill>
        <p:spPr>
          <a:xfrm>
            <a:off x="6939418" y="1662091"/>
            <a:ext cx="5252581" cy="5107848"/>
          </a:xfrm>
          <a:prstGeom prst="rect">
            <a:avLst/>
          </a:prstGeom>
        </p:spPr>
      </p:pic>
      <p:sp>
        <p:nvSpPr>
          <p:cNvPr id="3" name="Content Placeholder 2">
            <a:extLst>
              <a:ext uri="{FF2B5EF4-FFF2-40B4-BE49-F238E27FC236}">
                <a16:creationId xmlns:a16="http://schemas.microsoft.com/office/drawing/2014/main" id="{DA6A8AF5-C8B0-9997-6C9F-AF34B88E36D0}"/>
              </a:ext>
            </a:extLst>
          </p:cNvPr>
          <p:cNvSpPr>
            <a:spLocks noGrp="1"/>
          </p:cNvSpPr>
          <p:nvPr>
            <p:ph idx="1"/>
          </p:nvPr>
        </p:nvSpPr>
        <p:spPr>
          <a:xfrm>
            <a:off x="225136" y="200417"/>
            <a:ext cx="11741727" cy="6237328"/>
          </a:xfrm>
        </p:spPr>
        <p:txBody>
          <a:bodyPr anchor="t" anchorCtr="0">
            <a:normAutofit/>
          </a:bodyPr>
          <a:lstStyle/>
          <a:p>
            <a:r>
              <a:rPr lang="en-NZ" sz="3600" dirty="0"/>
              <a:t>Start-up Scaffolding?</a:t>
            </a:r>
          </a:p>
          <a:p>
            <a:pPr marL="457200" indent="-457200" algn="l">
              <a:buFont typeface="Arial" panose="020B0604020202020204" pitchFamily="34" charset="0"/>
              <a:buChar char="•"/>
            </a:pPr>
            <a:r>
              <a:rPr lang="en-NZ" sz="3200" dirty="0"/>
              <a:t>Establish a meeting format</a:t>
            </a:r>
          </a:p>
          <a:p>
            <a:pPr marL="457200" indent="-457200" algn="l">
              <a:buFont typeface="Arial" panose="020B0604020202020204" pitchFamily="34" charset="0"/>
              <a:buChar char="•"/>
            </a:pPr>
            <a:r>
              <a:rPr lang="en-NZ" sz="3200" dirty="0"/>
              <a:t>Develop a terms of reference for this group</a:t>
            </a:r>
          </a:p>
          <a:p>
            <a:pPr marL="457200" indent="-457200" algn="l">
              <a:buFont typeface="Arial" panose="020B0604020202020204" pitchFamily="34" charset="0"/>
              <a:buChar char="•"/>
            </a:pPr>
            <a:r>
              <a:rPr lang="en-NZ" sz="3200" dirty="0"/>
              <a:t>Develop a shared vision</a:t>
            </a:r>
          </a:p>
          <a:p>
            <a:pPr marL="457200" indent="-457200" algn="l">
              <a:buFont typeface="Arial" panose="020B0604020202020204" pitchFamily="34" charset="0"/>
              <a:buChar char="•"/>
            </a:pPr>
            <a:r>
              <a:rPr lang="en-NZ" sz="3200" dirty="0"/>
              <a:t>Communicate vision</a:t>
            </a:r>
          </a:p>
          <a:p>
            <a:pPr marL="457200" indent="-457200" algn="l">
              <a:buFont typeface="Arial" panose="020B0604020202020204" pitchFamily="34" charset="0"/>
              <a:buChar char="•"/>
            </a:pPr>
            <a:endParaRPr lang="en-NZ" sz="3200" dirty="0"/>
          </a:p>
          <a:p>
            <a:pPr marL="457200" indent="-457200" algn="l">
              <a:buFont typeface="Arial" panose="020B0604020202020204" pitchFamily="34" charset="0"/>
              <a:buChar char="•"/>
            </a:pPr>
            <a:endParaRPr lang="en-NZ" sz="3200" dirty="0"/>
          </a:p>
          <a:p>
            <a:pPr marL="457200" indent="-457200" algn="l">
              <a:buFont typeface="Arial" panose="020B0604020202020204" pitchFamily="34" charset="0"/>
              <a:buChar char="•"/>
            </a:pPr>
            <a:endParaRPr lang="en-NZ" sz="3200" dirty="0"/>
          </a:p>
          <a:p>
            <a:pPr marL="457200" indent="-457200" algn="l">
              <a:buFont typeface="Arial" panose="020B0604020202020204" pitchFamily="34" charset="0"/>
              <a:buChar char="•"/>
            </a:pPr>
            <a:endParaRPr lang="en-NZ" sz="3200" dirty="0"/>
          </a:p>
        </p:txBody>
      </p:sp>
    </p:spTree>
    <p:extLst>
      <p:ext uri="{BB962C8B-B14F-4D97-AF65-F5344CB8AC3E}">
        <p14:creationId xmlns:p14="http://schemas.microsoft.com/office/powerpoint/2010/main" val="345403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6EA5C8-3099-A260-3EA1-19191EA6C57F}"/>
              </a:ext>
            </a:extLst>
          </p:cNvPr>
          <p:cNvSpPr>
            <a:spLocks noGrp="1"/>
          </p:cNvSpPr>
          <p:nvPr>
            <p:ph idx="4294967295"/>
          </p:nvPr>
        </p:nvSpPr>
        <p:spPr>
          <a:xfrm>
            <a:off x="0" y="517525"/>
            <a:ext cx="11741150" cy="5919788"/>
          </a:xfrm>
        </p:spPr>
        <p:txBody>
          <a:bodyPr/>
          <a:lstStyle/>
          <a:p>
            <a:pPr marL="457200" lvl="1" indent="0" algn="ctr">
              <a:buNone/>
            </a:pPr>
            <a:r>
              <a:rPr lang="en-US" sz="3200" i="1" dirty="0">
                <a:solidFill>
                  <a:schemeClr val="bg1"/>
                </a:solidFill>
              </a:rPr>
              <a:t>A group of people exploring how we might develop a vision for</a:t>
            </a:r>
            <a:br>
              <a:rPr lang="en-US" sz="3200" i="1" dirty="0">
                <a:solidFill>
                  <a:schemeClr val="bg1"/>
                </a:solidFill>
              </a:rPr>
            </a:br>
            <a:r>
              <a:rPr lang="en-US" sz="3200" i="1" dirty="0">
                <a:solidFill>
                  <a:schemeClr val="bg1"/>
                </a:solidFill>
              </a:rPr>
              <a:t>a better way of doing politics</a:t>
            </a:r>
          </a:p>
          <a:p>
            <a:pPr marL="457200" lvl="1" indent="0" algn="ctr">
              <a:buNone/>
            </a:pPr>
            <a:endParaRPr lang="en-US" sz="3200" i="1" dirty="0"/>
          </a:p>
          <a:p>
            <a:pPr marL="457200" lvl="1" indent="0" algn="ctr">
              <a:buNone/>
            </a:pPr>
            <a:r>
              <a:rPr lang="en-US" sz="3200" i="1" dirty="0"/>
              <a:t>We come together not to ‘talk politics’ but to ‘talk </a:t>
            </a:r>
            <a:r>
              <a:rPr lang="en-US" sz="3200" b="1" i="1" dirty="0"/>
              <a:t>about</a:t>
            </a:r>
            <a:r>
              <a:rPr lang="en-US" sz="3200" i="1" dirty="0"/>
              <a:t> politics’</a:t>
            </a:r>
          </a:p>
          <a:p>
            <a:pPr marL="457200" lvl="1" indent="0" algn="ctr">
              <a:buNone/>
            </a:pPr>
            <a:endParaRPr lang="en-NZ" sz="3200" dirty="0"/>
          </a:p>
        </p:txBody>
      </p:sp>
    </p:spTree>
    <p:extLst>
      <p:ext uri="{BB962C8B-B14F-4D97-AF65-F5344CB8AC3E}">
        <p14:creationId xmlns:p14="http://schemas.microsoft.com/office/powerpoint/2010/main" val="94178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6EA5C8-3099-A260-3EA1-19191EA6C57F}"/>
              </a:ext>
            </a:extLst>
          </p:cNvPr>
          <p:cNvSpPr>
            <a:spLocks noGrp="1"/>
          </p:cNvSpPr>
          <p:nvPr>
            <p:ph idx="4294967295"/>
          </p:nvPr>
        </p:nvSpPr>
        <p:spPr>
          <a:xfrm>
            <a:off x="663878" y="517525"/>
            <a:ext cx="11077271" cy="5919788"/>
          </a:xfrm>
        </p:spPr>
        <p:txBody>
          <a:bodyPr/>
          <a:lstStyle/>
          <a:p>
            <a:pPr marL="457200" indent="-457200" algn="l">
              <a:buFont typeface="Arial" panose="020B0604020202020204" pitchFamily="34" charset="0"/>
              <a:buChar char="•"/>
            </a:pPr>
            <a:r>
              <a:rPr lang="en-NZ" sz="4000" dirty="0"/>
              <a:t>Into / Background</a:t>
            </a:r>
          </a:p>
          <a:p>
            <a:pPr marL="457200" indent="-457200" algn="l">
              <a:buFont typeface="Arial" panose="020B0604020202020204" pitchFamily="34" charset="0"/>
              <a:buChar char="•"/>
            </a:pPr>
            <a:r>
              <a:rPr lang="en-NZ" sz="4000" dirty="0"/>
              <a:t>Governance Matters</a:t>
            </a:r>
          </a:p>
          <a:p>
            <a:pPr marL="457200" indent="-457200" algn="l">
              <a:buFont typeface="Arial" panose="020B0604020202020204" pitchFamily="34" charset="0"/>
              <a:buChar char="•"/>
            </a:pPr>
            <a:r>
              <a:rPr lang="en-NZ" sz="4000" dirty="0"/>
              <a:t>Some ideas</a:t>
            </a:r>
          </a:p>
          <a:p>
            <a:pPr marL="457200" indent="-457200" algn="l">
              <a:buFont typeface="Arial" panose="020B0604020202020204" pitchFamily="34" charset="0"/>
              <a:buChar char="•"/>
            </a:pPr>
            <a:r>
              <a:rPr lang="en-NZ" sz="4000" dirty="0"/>
              <a:t>What are we here to do</a:t>
            </a:r>
          </a:p>
          <a:p>
            <a:pPr marL="457200" indent="-457200" algn="l">
              <a:buFont typeface="Arial" panose="020B0604020202020204" pitchFamily="34" charset="0"/>
              <a:buChar char="•"/>
            </a:pPr>
            <a:r>
              <a:rPr lang="en-NZ" sz="4000" dirty="0"/>
              <a:t>Discussion</a:t>
            </a:r>
          </a:p>
          <a:p>
            <a:pPr marL="457200" indent="-457200" algn="l">
              <a:buFont typeface="Arial" panose="020B0604020202020204" pitchFamily="34" charset="0"/>
              <a:buChar char="•"/>
            </a:pPr>
            <a:endParaRPr lang="en-NZ" sz="3200" dirty="0"/>
          </a:p>
          <a:p>
            <a:pPr marL="457200" indent="-457200" algn="l">
              <a:buFont typeface="Arial" panose="020B0604020202020204" pitchFamily="34" charset="0"/>
              <a:buChar char="•"/>
            </a:pPr>
            <a:endParaRPr lang="en-NZ" sz="3200" dirty="0"/>
          </a:p>
          <a:p>
            <a:pPr marL="457200" indent="-457200" algn="l">
              <a:buFont typeface="Arial" panose="020B0604020202020204" pitchFamily="34" charset="0"/>
              <a:buChar char="•"/>
            </a:pPr>
            <a:endParaRPr lang="en-NZ" sz="3200" dirty="0"/>
          </a:p>
        </p:txBody>
      </p:sp>
    </p:spTree>
    <p:extLst>
      <p:ext uri="{BB962C8B-B14F-4D97-AF65-F5344CB8AC3E}">
        <p14:creationId xmlns:p14="http://schemas.microsoft.com/office/powerpoint/2010/main" val="410187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BE98853E-1FBC-9B66-3DBB-8AA7EA1F8068}"/>
              </a:ext>
            </a:extLst>
          </p:cNvPr>
          <p:cNvSpPr txBox="1">
            <a:spLocks/>
          </p:cNvSpPr>
          <p:nvPr/>
        </p:nvSpPr>
        <p:spPr>
          <a:xfrm>
            <a:off x="0" y="517525"/>
            <a:ext cx="11741150" cy="5919788"/>
          </a:xfrm>
          <a:prstGeom prst="rect">
            <a:avLst/>
          </a:prstGeom>
        </p:spPr>
        <p:txBody>
          <a:bodyPr vert="horz" lIns="91440" tIns="45720" rIns="91440" bIns="4572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6000" dirty="0"/>
              <a:t>Intro / Background</a:t>
            </a:r>
          </a:p>
        </p:txBody>
      </p:sp>
    </p:spTree>
    <p:extLst>
      <p:ext uri="{BB962C8B-B14F-4D97-AF65-F5344CB8AC3E}">
        <p14:creationId xmlns:p14="http://schemas.microsoft.com/office/powerpoint/2010/main" val="70107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568BD7-5DAD-58C0-B247-30242762A752}"/>
              </a:ext>
            </a:extLst>
          </p:cNvPr>
          <p:cNvSpPr>
            <a:spLocks noGrp="1"/>
          </p:cNvSpPr>
          <p:nvPr>
            <p:ph idx="4294967295"/>
          </p:nvPr>
        </p:nvSpPr>
        <p:spPr>
          <a:xfrm>
            <a:off x="0" y="517525"/>
            <a:ext cx="11741150" cy="5919788"/>
          </a:xfrm>
        </p:spPr>
        <p:txBody>
          <a:bodyPr>
            <a:normAutofit/>
          </a:bodyPr>
          <a:lstStyle/>
          <a:p>
            <a:pPr algn="l"/>
            <a:r>
              <a:rPr lang="en-NZ" sz="3600" dirty="0"/>
              <a:t>Three fruitless ways to talk politics:</a:t>
            </a:r>
          </a:p>
          <a:p>
            <a:pPr marL="1200150" lvl="1" indent="-514350">
              <a:buFont typeface="+mj-lt"/>
              <a:buAutoNum type="arabicPeriod"/>
            </a:pPr>
            <a:r>
              <a:rPr lang="en-NZ" sz="2800" dirty="0"/>
              <a:t>The feel good conversation </a:t>
            </a:r>
          </a:p>
          <a:p>
            <a:pPr marL="1200150" lvl="1" indent="-514350">
              <a:buFont typeface="+mj-lt"/>
              <a:buAutoNum type="arabicPeriod"/>
            </a:pPr>
            <a:r>
              <a:rPr lang="en-NZ" sz="2800" dirty="0"/>
              <a:t>The heated argument</a:t>
            </a:r>
          </a:p>
          <a:p>
            <a:pPr marL="1200150" lvl="1" indent="-514350">
              <a:buFont typeface="+mj-lt"/>
              <a:buAutoNum type="arabicPeriod"/>
            </a:pPr>
            <a:r>
              <a:rPr lang="en-NZ" sz="2800" dirty="0"/>
              <a:t>The wasted effort</a:t>
            </a:r>
          </a:p>
        </p:txBody>
      </p:sp>
    </p:spTree>
    <p:extLst>
      <p:ext uri="{BB962C8B-B14F-4D97-AF65-F5344CB8AC3E}">
        <p14:creationId xmlns:p14="http://schemas.microsoft.com/office/powerpoint/2010/main" val="214217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7F0C79-7CC8-E419-0D93-242029F30906}"/>
              </a:ext>
            </a:extLst>
          </p:cNvPr>
          <p:cNvSpPr>
            <a:spLocks noGrp="1"/>
          </p:cNvSpPr>
          <p:nvPr>
            <p:ph idx="4294967295"/>
          </p:nvPr>
        </p:nvSpPr>
        <p:spPr>
          <a:xfrm>
            <a:off x="0" y="517525"/>
            <a:ext cx="11741150" cy="5919788"/>
          </a:xfrm>
        </p:spPr>
        <p:txBody>
          <a:bodyPr>
            <a:normAutofit/>
          </a:bodyPr>
          <a:lstStyle/>
          <a:p>
            <a:r>
              <a:rPr lang="en-NZ" sz="4400" dirty="0"/>
              <a:t>Governance Matters</a:t>
            </a:r>
          </a:p>
        </p:txBody>
      </p:sp>
    </p:spTree>
    <p:extLst>
      <p:ext uri="{BB962C8B-B14F-4D97-AF65-F5344CB8AC3E}">
        <p14:creationId xmlns:p14="http://schemas.microsoft.com/office/powerpoint/2010/main" val="142926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54618A-4E9A-B5AF-4EB1-77DD651D6E82}"/>
              </a:ext>
            </a:extLst>
          </p:cNvPr>
          <p:cNvSpPr>
            <a:spLocks noGrp="1"/>
          </p:cNvSpPr>
          <p:nvPr>
            <p:ph idx="4294967295"/>
          </p:nvPr>
        </p:nvSpPr>
        <p:spPr>
          <a:xfrm>
            <a:off x="450850" y="860425"/>
            <a:ext cx="11741150" cy="5919788"/>
          </a:xfrm>
        </p:spPr>
        <p:txBody>
          <a:bodyPr>
            <a:normAutofit/>
          </a:bodyPr>
          <a:lstStyle/>
          <a:p>
            <a:pPr marL="457200" lvl="1" indent="0">
              <a:buNone/>
            </a:pPr>
            <a:r>
              <a:rPr lang="en-US" sz="3600" dirty="0"/>
              <a:t>What might good democratic governance look like?</a:t>
            </a:r>
          </a:p>
          <a:p>
            <a:pPr marL="457200" lvl="1" indent="0">
              <a:buNone/>
            </a:pPr>
            <a:br>
              <a:rPr lang="en-US" sz="2800" dirty="0"/>
            </a:br>
            <a:r>
              <a:rPr lang="en-US" sz="2800" dirty="0"/>
              <a:t>Everyday people coming together… </a:t>
            </a:r>
          </a:p>
          <a:p>
            <a:pPr lvl="2"/>
            <a:r>
              <a:rPr lang="en-US" sz="2400" dirty="0"/>
              <a:t>in the belief that they are sovereign democratic citizens with the power and responsibility to direct their country;</a:t>
            </a:r>
            <a:br>
              <a:rPr lang="en-US" sz="2400" dirty="0"/>
            </a:br>
            <a:endParaRPr lang="en-US" sz="2400" dirty="0"/>
          </a:p>
          <a:p>
            <a:pPr lvl="2"/>
            <a:r>
              <a:rPr lang="en-US" sz="2400" dirty="0"/>
              <a:t>with the intention of collaborating and listening to each other across worlds and ideologies; </a:t>
            </a:r>
            <a:br>
              <a:rPr lang="en-US" sz="2400" dirty="0"/>
            </a:br>
            <a:endParaRPr lang="en-US" sz="2400" dirty="0"/>
          </a:p>
          <a:p>
            <a:pPr lvl="2"/>
            <a:r>
              <a:rPr lang="en-US" sz="2400" dirty="0"/>
              <a:t>with a humble acceptance that none of us have all the answers, and that issues are complex and require nuanced, open conversations;</a:t>
            </a:r>
            <a:br>
              <a:rPr lang="en-US" sz="2400" dirty="0"/>
            </a:br>
            <a:endParaRPr lang="en-US" sz="2400" dirty="0"/>
          </a:p>
          <a:p>
            <a:pPr lvl="2"/>
            <a:r>
              <a:rPr lang="en-US" sz="2400" dirty="0"/>
              <a:t>to collectively bear the burden of the decision and its outcomes through wide scale participatory process, resulting in concrete action (or inaction) which isn’t then tampered with in the 11th hour by external interests</a:t>
            </a:r>
          </a:p>
          <a:p>
            <a:endParaRPr lang="en-NZ" sz="3600" dirty="0"/>
          </a:p>
        </p:txBody>
      </p:sp>
    </p:spTree>
    <p:extLst>
      <p:ext uri="{BB962C8B-B14F-4D97-AF65-F5344CB8AC3E}">
        <p14:creationId xmlns:p14="http://schemas.microsoft.com/office/powerpoint/2010/main" val="426146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E72680-7294-70D3-92E4-46B70FE4D48D}"/>
              </a:ext>
            </a:extLst>
          </p:cNvPr>
          <p:cNvSpPr>
            <a:spLocks noGrp="1"/>
          </p:cNvSpPr>
          <p:nvPr>
            <p:ph idx="4294967295"/>
          </p:nvPr>
        </p:nvSpPr>
        <p:spPr>
          <a:xfrm>
            <a:off x="0" y="517525"/>
            <a:ext cx="11741150" cy="5919788"/>
          </a:xfrm>
        </p:spPr>
        <p:txBody>
          <a:bodyPr>
            <a:normAutofit/>
          </a:bodyPr>
          <a:lstStyle/>
          <a:p>
            <a:pPr marL="457200" lvl="1" indent="0">
              <a:buNone/>
            </a:pPr>
            <a:r>
              <a:rPr lang="en-NZ" sz="3200" dirty="0"/>
              <a:t>Where are we today?</a:t>
            </a:r>
          </a:p>
          <a:p>
            <a:pPr marL="1257300" lvl="1" indent="-571500"/>
            <a:r>
              <a:rPr lang="en-US" sz="2800" dirty="0"/>
              <a:t>We don’t see ourselves sovereign citizens with the responsibility to direct our country</a:t>
            </a:r>
          </a:p>
          <a:p>
            <a:pPr marL="1257300" lvl="1" indent="-571500"/>
            <a:r>
              <a:rPr lang="en-US" sz="2800" dirty="0"/>
              <a:t>We have a culture of buck-passing and blaming politicians</a:t>
            </a:r>
          </a:p>
          <a:p>
            <a:pPr marL="1257300" lvl="1" indent="-571500"/>
            <a:r>
              <a:rPr lang="en-US" sz="2800" dirty="0"/>
              <a:t>We group together with likeminded people, only opening the door to fire shots at the other side</a:t>
            </a:r>
          </a:p>
          <a:p>
            <a:pPr marL="1257300" lvl="1" indent="-571500"/>
            <a:r>
              <a:rPr lang="en-US" sz="2800" dirty="0"/>
              <a:t>Parties are myopically focused on getting votes, rather than finding ways to foster collaboration</a:t>
            </a:r>
          </a:p>
          <a:p>
            <a:pPr marL="1257300" lvl="1" indent="-571500"/>
            <a:endParaRPr lang="en-NZ" sz="3200" dirty="0"/>
          </a:p>
          <a:p>
            <a:pPr lvl="1" indent="0" algn="ctr">
              <a:buNone/>
            </a:pPr>
            <a:r>
              <a:rPr lang="en-US" sz="3200" dirty="0"/>
              <a:t>Our political vehicles (parties) are not fit for purpose</a:t>
            </a:r>
          </a:p>
          <a:p>
            <a:pPr lvl="1" indent="0">
              <a:buNone/>
            </a:pPr>
            <a:endParaRPr lang="en-NZ" sz="3200" dirty="0"/>
          </a:p>
        </p:txBody>
      </p:sp>
    </p:spTree>
    <p:extLst>
      <p:ext uri="{BB962C8B-B14F-4D97-AF65-F5344CB8AC3E}">
        <p14:creationId xmlns:p14="http://schemas.microsoft.com/office/powerpoint/2010/main" val="277138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612616-4785-A615-0F9E-11E3FA1E47E3}"/>
              </a:ext>
            </a:extLst>
          </p:cNvPr>
          <p:cNvSpPr>
            <a:spLocks noGrp="1"/>
          </p:cNvSpPr>
          <p:nvPr>
            <p:ph idx="4294967295"/>
          </p:nvPr>
        </p:nvSpPr>
        <p:spPr>
          <a:xfrm>
            <a:off x="0" y="517525"/>
            <a:ext cx="11741150" cy="5919788"/>
          </a:xfrm>
        </p:spPr>
        <p:txBody>
          <a:bodyPr>
            <a:normAutofit/>
          </a:bodyPr>
          <a:lstStyle/>
          <a:p>
            <a:r>
              <a:rPr lang="en-NZ" sz="3600" dirty="0"/>
              <a:t>New Politics, New Vehicle </a:t>
            </a:r>
          </a:p>
          <a:p>
            <a:endParaRPr lang="en-NZ" sz="3600" dirty="0"/>
          </a:p>
          <a:p>
            <a:pPr marL="457200" lvl="1" indent="0">
              <a:buNone/>
            </a:pPr>
            <a:r>
              <a:rPr lang="en-NZ" sz="3200" dirty="0"/>
              <a:t>Some Ideas:</a:t>
            </a:r>
          </a:p>
          <a:p>
            <a:pPr lvl="2"/>
            <a:r>
              <a:rPr lang="en-US" sz="2400" dirty="0"/>
              <a:t>Focused on what it can give (as in value), not on what it can get (as in votes)</a:t>
            </a:r>
          </a:p>
          <a:p>
            <a:pPr lvl="2"/>
            <a:r>
              <a:rPr lang="en-US" sz="2400" dirty="0"/>
              <a:t>Based around a super-ideology of collaboration</a:t>
            </a:r>
          </a:p>
          <a:p>
            <a:pPr lvl="2"/>
            <a:r>
              <a:rPr lang="en-US" sz="2400" dirty="0"/>
              <a:t>Invites people with different views to work together</a:t>
            </a:r>
          </a:p>
          <a:p>
            <a:pPr lvl="2"/>
            <a:r>
              <a:rPr lang="en-US" sz="2400" dirty="0"/>
              <a:t>Offers a framework and meeting place to re-make political culture</a:t>
            </a:r>
          </a:p>
          <a:p>
            <a:pPr lvl="2"/>
            <a:r>
              <a:rPr lang="en-US" sz="2400" dirty="0"/>
              <a:t>Makes participation extremely accessible</a:t>
            </a:r>
          </a:p>
          <a:p>
            <a:pPr lvl="2"/>
            <a:r>
              <a:rPr lang="en-US" sz="2400" dirty="0"/>
              <a:t>Needs a very member base (200k+)</a:t>
            </a:r>
          </a:p>
          <a:p>
            <a:pPr lvl="2"/>
            <a:r>
              <a:rPr lang="en-US" sz="2400" dirty="0"/>
              <a:t>Not direct democracy</a:t>
            </a:r>
            <a:endParaRPr lang="en-NZ" sz="2400" dirty="0"/>
          </a:p>
          <a:p>
            <a:pPr lvl="2"/>
            <a:endParaRPr lang="en-NZ" sz="2800" dirty="0"/>
          </a:p>
        </p:txBody>
      </p:sp>
    </p:spTree>
    <p:extLst>
      <p:ext uri="{BB962C8B-B14F-4D97-AF65-F5344CB8AC3E}">
        <p14:creationId xmlns:p14="http://schemas.microsoft.com/office/powerpoint/2010/main" val="426619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956377-8030-A902-1CA3-92A1A1EBA245}"/>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0"/>
            <a:ext cx="9906000" cy="6858000"/>
          </a:xfrm>
        </p:spPr>
      </p:pic>
    </p:spTree>
    <p:extLst>
      <p:ext uri="{BB962C8B-B14F-4D97-AF65-F5344CB8AC3E}">
        <p14:creationId xmlns:p14="http://schemas.microsoft.com/office/powerpoint/2010/main" val="2914144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8614</TotalTime>
  <Words>945</Words>
  <Application>Microsoft Office PowerPoint</Application>
  <PresentationFormat>Widescreen</PresentationFormat>
  <Paragraphs>122</Paragraphs>
  <Slides>14</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Rhys Goodwin</dc:creator>
  <cp:lastModifiedBy>Rhys Goodwin</cp:lastModifiedBy>
  <cp:revision>23</cp:revision>
  <dcterms:created xsi:type="dcterms:W3CDTF">2023-03-12T04:15:24Z</dcterms:created>
  <dcterms:modified xsi:type="dcterms:W3CDTF">2023-03-31T02:22:49Z</dcterms:modified>
</cp:coreProperties>
</file>