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B18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80" y="291211"/>
            <a:ext cx="10288904" cy="1420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478" y="1844992"/>
            <a:ext cx="10877042" cy="4664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290" y="2369819"/>
            <a:ext cx="7162800" cy="1368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5"/>
              </a:spcBef>
            </a:pPr>
            <a:r>
              <a:rPr sz="4400" u="none" dirty="0"/>
              <a:t>Role</a:t>
            </a:r>
            <a:r>
              <a:rPr sz="4400" u="none" spc="-80" dirty="0"/>
              <a:t> </a:t>
            </a:r>
            <a:r>
              <a:rPr sz="4400" u="none" dirty="0"/>
              <a:t>of</a:t>
            </a:r>
            <a:r>
              <a:rPr sz="4400" u="none" spc="-95" dirty="0"/>
              <a:t> </a:t>
            </a:r>
            <a:r>
              <a:rPr sz="4400" u="none" dirty="0"/>
              <a:t>Compilers</a:t>
            </a:r>
            <a:r>
              <a:rPr sz="4400" u="none" spc="-120" dirty="0"/>
              <a:t> </a:t>
            </a:r>
            <a:r>
              <a:rPr sz="4400" u="none" spc="-25" dirty="0"/>
              <a:t>in </a:t>
            </a:r>
            <a:r>
              <a:rPr sz="4400" u="none" dirty="0"/>
              <a:t>Programming</a:t>
            </a:r>
            <a:r>
              <a:rPr sz="4400" u="none" spc="-150" dirty="0"/>
              <a:t> </a:t>
            </a:r>
            <a:r>
              <a:rPr sz="4400" u="none" dirty="0"/>
              <a:t>Language</a:t>
            </a:r>
            <a:r>
              <a:rPr sz="4400" u="none" spc="-185" dirty="0"/>
              <a:t> </a:t>
            </a:r>
            <a:r>
              <a:rPr sz="4400" u="none" spc="-10" dirty="0"/>
              <a:t>Design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67700" y="428561"/>
            <a:ext cx="366712" cy="3762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753600" y="4600511"/>
            <a:ext cx="1710055" cy="1710055"/>
            <a:chOff x="9753600" y="4600511"/>
            <a:chExt cx="1710055" cy="1710055"/>
          </a:xfrm>
        </p:grpSpPr>
        <p:sp>
          <p:nvSpPr>
            <p:cNvPr id="5" name="object 5"/>
            <p:cNvSpPr/>
            <p:nvPr/>
          </p:nvSpPr>
          <p:spPr>
            <a:xfrm>
              <a:off x="10850790" y="4715039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5">
                  <a:moveTo>
                    <a:pt x="313127" y="0"/>
                  </a:moveTo>
                  <a:lnTo>
                    <a:pt x="235431" y="40560"/>
                  </a:lnTo>
                  <a:lnTo>
                    <a:pt x="184754" y="80458"/>
                  </a:lnTo>
                  <a:lnTo>
                    <a:pt x="130645" y="130645"/>
                  </a:lnTo>
                  <a:lnTo>
                    <a:pt x="80458" y="184693"/>
                  </a:lnTo>
                  <a:lnTo>
                    <a:pt x="40560" y="235340"/>
                  </a:lnTo>
                  <a:lnTo>
                    <a:pt x="13044" y="279244"/>
                  </a:lnTo>
                  <a:lnTo>
                    <a:pt x="0" y="313066"/>
                  </a:lnTo>
                  <a:lnTo>
                    <a:pt x="3518" y="333464"/>
                  </a:lnTo>
                  <a:lnTo>
                    <a:pt x="23916" y="337043"/>
                  </a:lnTo>
                  <a:lnTo>
                    <a:pt x="57738" y="324029"/>
                  </a:lnTo>
                  <a:lnTo>
                    <a:pt x="101642" y="296513"/>
                  </a:lnTo>
                  <a:lnTo>
                    <a:pt x="152289" y="256585"/>
                  </a:lnTo>
                  <a:lnTo>
                    <a:pt x="206337" y="206337"/>
                  </a:lnTo>
                  <a:lnTo>
                    <a:pt x="256585" y="152289"/>
                  </a:lnTo>
                  <a:lnTo>
                    <a:pt x="296513" y="101642"/>
                  </a:lnTo>
                  <a:lnTo>
                    <a:pt x="324029" y="57738"/>
                  </a:lnTo>
                  <a:lnTo>
                    <a:pt x="337043" y="23916"/>
                  </a:lnTo>
                  <a:lnTo>
                    <a:pt x="333464" y="3518"/>
                  </a:lnTo>
                  <a:lnTo>
                    <a:pt x="313127" y="0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7900" y="4714938"/>
              <a:ext cx="1595374" cy="15953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0" y="4600511"/>
              <a:ext cx="1690751" cy="16812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69781" y="5696052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5">
                  <a:moveTo>
                    <a:pt x="313127" y="0"/>
                  </a:moveTo>
                  <a:lnTo>
                    <a:pt x="235401" y="40537"/>
                  </a:lnTo>
                  <a:lnTo>
                    <a:pt x="184754" y="80445"/>
                  </a:lnTo>
                  <a:lnTo>
                    <a:pt x="130706" y="130656"/>
                  </a:lnTo>
                  <a:lnTo>
                    <a:pt x="80458" y="184729"/>
                  </a:lnTo>
                  <a:lnTo>
                    <a:pt x="40530" y="235388"/>
                  </a:lnTo>
                  <a:lnTo>
                    <a:pt x="13013" y="279295"/>
                  </a:lnTo>
                  <a:lnTo>
                    <a:pt x="0" y="313108"/>
                  </a:lnTo>
                  <a:lnTo>
                    <a:pt x="3579" y="333488"/>
                  </a:lnTo>
                  <a:lnTo>
                    <a:pt x="23916" y="337043"/>
                  </a:lnTo>
                  <a:lnTo>
                    <a:pt x="57707" y="324018"/>
                  </a:lnTo>
                  <a:lnTo>
                    <a:pt x="101612" y="296506"/>
                  </a:lnTo>
                  <a:lnTo>
                    <a:pt x="152289" y="256598"/>
                  </a:lnTo>
                  <a:lnTo>
                    <a:pt x="206398" y="206386"/>
                  </a:lnTo>
                  <a:lnTo>
                    <a:pt x="256585" y="152314"/>
                  </a:lnTo>
                  <a:lnTo>
                    <a:pt x="296483" y="101654"/>
                  </a:lnTo>
                  <a:lnTo>
                    <a:pt x="323999" y="57748"/>
                  </a:lnTo>
                  <a:lnTo>
                    <a:pt x="337043" y="23935"/>
                  </a:lnTo>
                  <a:lnTo>
                    <a:pt x="333525" y="3555"/>
                  </a:lnTo>
                  <a:lnTo>
                    <a:pt x="313127" y="0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352283" y="3836606"/>
            <a:ext cx="3329940" cy="13976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Course: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(CSE313)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Instructor: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Md.</a:t>
            </a:r>
            <a:r>
              <a:rPr sz="18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Tanvir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Siddiquee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Assistant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Professor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CSE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Daffodil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International</a:t>
            </a:r>
            <a:r>
              <a:rPr sz="18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3875" y="4781486"/>
            <a:ext cx="2272030" cy="2077085"/>
            <a:chOff x="523875" y="4781486"/>
            <a:chExt cx="2272030" cy="207708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3875" y="4781486"/>
              <a:ext cx="2271776" cy="20765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84970" y="5337174"/>
              <a:ext cx="1708150" cy="1520825"/>
            </a:xfrm>
            <a:custGeom>
              <a:avLst/>
              <a:gdLst/>
              <a:ahLst/>
              <a:cxnLst/>
              <a:rect l="l" t="t" r="r" b="b"/>
              <a:pathLst>
                <a:path w="1708150" h="1520825">
                  <a:moveTo>
                    <a:pt x="1343396" y="0"/>
                  </a:moveTo>
                  <a:lnTo>
                    <a:pt x="1266497" y="7878"/>
                  </a:lnTo>
                  <a:lnTo>
                    <a:pt x="1226381" y="15363"/>
                  </a:lnTo>
                  <a:lnTo>
                    <a:pt x="1185282" y="25170"/>
                  </a:lnTo>
                  <a:lnTo>
                    <a:pt x="1143295" y="37266"/>
                  </a:lnTo>
                  <a:lnTo>
                    <a:pt x="1100517" y="51619"/>
                  </a:lnTo>
                  <a:lnTo>
                    <a:pt x="1057044" y="68198"/>
                  </a:lnTo>
                  <a:lnTo>
                    <a:pt x="1012970" y="86970"/>
                  </a:lnTo>
                  <a:lnTo>
                    <a:pt x="968392" y="107904"/>
                  </a:lnTo>
                  <a:lnTo>
                    <a:pt x="923407" y="130967"/>
                  </a:lnTo>
                  <a:lnTo>
                    <a:pt x="878108" y="156127"/>
                  </a:lnTo>
                  <a:lnTo>
                    <a:pt x="832593" y="183352"/>
                  </a:lnTo>
                  <a:lnTo>
                    <a:pt x="786958" y="212611"/>
                  </a:lnTo>
                  <a:lnTo>
                    <a:pt x="741297" y="243871"/>
                  </a:lnTo>
                  <a:lnTo>
                    <a:pt x="695707" y="277100"/>
                  </a:lnTo>
                  <a:lnTo>
                    <a:pt x="650284" y="312267"/>
                  </a:lnTo>
                  <a:lnTo>
                    <a:pt x="605124" y="349338"/>
                  </a:lnTo>
                  <a:lnTo>
                    <a:pt x="560322" y="388283"/>
                  </a:lnTo>
                  <a:lnTo>
                    <a:pt x="515974" y="429069"/>
                  </a:lnTo>
                  <a:lnTo>
                    <a:pt x="472176" y="471665"/>
                  </a:lnTo>
                  <a:lnTo>
                    <a:pt x="429913" y="515101"/>
                  </a:lnTo>
                  <a:lnTo>
                    <a:pt x="389430" y="559080"/>
                  </a:lnTo>
                  <a:lnTo>
                    <a:pt x="350760" y="603507"/>
                  </a:lnTo>
                  <a:lnTo>
                    <a:pt x="313933" y="648289"/>
                  </a:lnTo>
                  <a:lnTo>
                    <a:pt x="278980" y="693332"/>
                  </a:lnTo>
                  <a:lnTo>
                    <a:pt x="245933" y="738544"/>
                  </a:lnTo>
                  <a:lnTo>
                    <a:pt x="214821" y="783831"/>
                  </a:lnTo>
                  <a:lnTo>
                    <a:pt x="185678" y="829098"/>
                  </a:lnTo>
                  <a:lnTo>
                    <a:pt x="158532" y="874254"/>
                  </a:lnTo>
                  <a:lnTo>
                    <a:pt x="133417" y="919203"/>
                  </a:lnTo>
                  <a:lnTo>
                    <a:pt x="110362" y="963854"/>
                  </a:lnTo>
                  <a:lnTo>
                    <a:pt x="89399" y="1008112"/>
                  </a:lnTo>
                  <a:lnTo>
                    <a:pt x="70559" y="1051883"/>
                  </a:lnTo>
                  <a:lnTo>
                    <a:pt x="53873" y="1095076"/>
                  </a:lnTo>
                  <a:lnTo>
                    <a:pt x="39373" y="1137595"/>
                  </a:lnTo>
                  <a:lnTo>
                    <a:pt x="27088" y="1179348"/>
                  </a:lnTo>
                  <a:lnTo>
                    <a:pt x="17052" y="1220241"/>
                  </a:lnTo>
                  <a:lnTo>
                    <a:pt x="9293" y="1260180"/>
                  </a:lnTo>
                  <a:lnTo>
                    <a:pt x="3844" y="1299073"/>
                  </a:lnTo>
                  <a:lnTo>
                    <a:pt x="0" y="1373344"/>
                  </a:lnTo>
                  <a:lnTo>
                    <a:pt x="1666" y="1408535"/>
                  </a:lnTo>
                  <a:lnTo>
                    <a:pt x="27942" y="1520825"/>
                  </a:lnTo>
                  <a:lnTo>
                    <a:pt x="876671" y="1520825"/>
                  </a:lnTo>
                  <a:lnTo>
                    <a:pt x="950046" y="1474747"/>
                  </a:lnTo>
                  <a:lnTo>
                    <a:pt x="991528" y="1445266"/>
                  </a:lnTo>
                  <a:lnTo>
                    <a:pt x="1032918" y="1414171"/>
                  </a:lnTo>
                  <a:lnTo>
                    <a:pt x="1074140" y="1381488"/>
                  </a:lnTo>
                  <a:lnTo>
                    <a:pt x="1115117" y="1347238"/>
                  </a:lnTo>
                  <a:lnTo>
                    <a:pt x="1155775" y="1311448"/>
                  </a:lnTo>
                  <a:lnTo>
                    <a:pt x="1196037" y="1274141"/>
                  </a:lnTo>
                  <a:lnTo>
                    <a:pt x="1235827" y="1235341"/>
                  </a:lnTo>
                  <a:lnTo>
                    <a:pt x="1280050" y="1189821"/>
                  </a:lnTo>
                  <a:lnTo>
                    <a:pt x="1322318" y="1143711"/>
                  </a:lnTo>
                  <a:lnTo>
                    <a:pt x="1362595" y="1097119"/>
                  </a:lnTo>
                  <a:lnTo>
                    <a:pt x="1400845" y="1050152"/>
                  </a:lnTo>
                  <a:lnTo>
                    <a:pt x="1437032" y="1002918"/>
                  </a:lnTo>
                  <a:lnTo>
                    <a:pt x="1471120" y="955524"/>
                  </a:lnTo>
                  <a:lnTo>
                    <a:pt x="1503074" y="908076"/>
                  </a:lnTo>
                  <a:lnTo>
                    <a:pt x="1532858" y="860684"/>
                  </a:lnTo>
                  <a:lnTo>
                    <a:pt x="1560435" y="813454"/>
                  </a:lnTo>
                  <a:lnTo>
                    <a:pt x="1585770" y="766494"/>
                  </a:lnTo>
                  <a:lnTo>
                    <a:pt x="1608828" y="719911"/>
                  </a:lnTo>
                  <a:lnTo>
                    <a:pt x="1629572" y="673812"/>
                  </a:lnTo>
                  <a:lnTo>
                    <a:pt x="1647966" y="628305"/>
                  </a:lnTo>
                  <a:lnTo>
                    <a:pt x="1663975" y="583498"/>
                  </a:lnTo>
                  <a:lnTo>
                    <a:pt x="1677563" y="539497"/>
                  </a:lnTo>
                  <a:lnTo>
                    <a:pt x="1688694" y="496411"/>
                  </a:lnTo>
                  <a:lnTo>
                    <a:pt x="1697333" y="454346"/>
                  </a:lnTo>
                  <a:lnTo>
                    <a:pt x="1703443" y="413411"/>
                  </a:lnTo>
                  <a:lnTo>
                    <a:pt x="1706988" y="373712"/>
                  </a:lnTo>
                  <a:lnTo>
                    <a:pt x="1707933" y="335356"/>
                  </a:lnTo>
                  <a:lnTo>
                    <a:pt x="1706243" y="298453"/>
                  </a:lnTo>
                  <a:lnTo>
                    <a:pt x="1694809" y="229429"/>
                  </a:lnTo>
                  <a:lnTo>
                    <a:pt x="1672402" y="167500"/>
                  </a:lnTo>
                  <a:lnTo>
                    <a:pt x="1638735" y="113525"/>
                  </a:lnTo>
                  <a:lnTo>
                    <a:pt x="1582232" y="59925"/>
                  </a:lnTo>
                  <a:lnTo>
                    <a:pt x="1542296" y="36171"/>
                  </a:lnTo>
                  <a:lnTo>
                    <a:pt x="1498113" y="18414"/>
                  </a:lnTo>
                  <a:lnTo>
                    <a:pt x="1450014" y="6542"/>
                  </a:lnTo>
                  <a:lnTo>
                    <a:pt x="1398331" y="442"/>
                  </a:lnTo>
                  <a:lnTo>
                    <a:pt x="1343396" y="0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5189" y="1248410"/>
            <a:ext cx="38747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u="sng" spc="-1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Real-</a:t>
            </a:r>
            <a:r>
              <a:rPr sz="3600" b="1" u="sng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3600" b="1" u="sng" spc="45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u="sng" spc="-1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Examples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81950" y="276097"/>
            <a:ext cx="1700530" cy="1719580"/>
            <a:chOff x="7981950" y="276097"/>
            <a:chExt cx="1700530" cy="1719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6725" y="400050"/>
              <a:ext cx="1595374" cy="15953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1950" y="276097"/>
              <a:ext cx="1681226" cy="16907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92846" y="399909"/>
              <a:ext cx="1318260" cy="1318260"/>
            </a:xfrm>
            <a:custGeom>
              <a:avLst/>
              <a:gdLst/>
              <a:ahLst/>
              <a:cxnLst/>
              <a:rect l="l" t="t" r="r" b="b"/>
              <a:pathLst>
                <a:path w="1318259" h="1318260">
                  <a:moveTo>
                    <a:pt x="337045" y="1004925"/>
                  </a:moveTo>
                  <a:lnTo>
                    <a:pt x="333476" y="984516"/>
                  </a:lnTo>
                  <a:lnTo>
                    <a:pt x="313131" y="980998"/>
                  </a:lnTo>
                  <a:lnTo>
                    <a:pt x="279336" y="994054"/>
                  </a:lnTo>
                  <a:lnTo>
                    <a:pt x="235432" y="1021562"/>
                  </a:lnTo>
                  <a:lnTo>
                    <a:pt x="184759" y="1061466"/>
                  </a:lnTo>
                  <a:lnTo>
                    <a:pt x="130657" y="1111643"/>
                  </a:lnTo>
                  <a:lnTo>
                    <a:pt x="80467" y="1165758"/>
                  </a:lnTo>
                  <a:lnTo>
                    <a:pt x="40563" y="1216431"/>
                  </a:lnTo>
                  <a:lnTo>
                    <a:pt x="13055" y="1260335"/>
                  </a:lnTo>
                  <a:lnTo>
                    <a:pt x="0" y="1294130"/>
                  </a:lnTo>
                  <a:lnTo>
                    <a:pt x="3530" y="1314462"/>
                  </a:lnTo>
                  <a:lnTo>
                    <a:pt x="23926" y="1318044"/>
                  </a:lnTo>
                  <a:lnTo>
                    <a:pt x="57746" y="1305039"/>
                  </a:lnTo>
                  <a:lnTo>
                    <a:pt x="101650" y="1277543"/>
                  </a:lnTo>
                  <a:lnTo>
                    <a:pt x="152298" y="1237653"/>
                  </a:lnTo>
                  <a:lnTo>
                    <a:pt x="206349" y="1187462"/>
                  </a:lnTo>
                  <a:lnTo>
                    <a:pt x="256590" y="1133360"/>
                  </a:lnTo>
                  <a:lnTo>
                    <a:pt x="296519" y="1082675"/>
                  </a:lnTo>
                  <a:lnTo>
                    <a:pt x="324040" y="1038745"/>
                  </a:lnTo>
                  <a:lnTo>
                    <a:pt x="337045" y="1004925"/>
                  </a:lnTo>
                  <a:close/>
                </a:path>
                <a:path w="1318259" h="1318260">
                  <a:moveTo>
                    <a:pt x="1318107" y="23977"/>
                  </a:moveTo>
                  <a:lnTo>
                    <a:pt x="1314551" y="3568"/>
                  </a:lnTo>
                  <a:lnTo>
                    <a:pt x="1294142" y="0"/>
                  </a:lnTo>
                  <a:lnTo>
                    <a:pt x="1260322" y="13004"/>
                  </a:lnTo>
                  <a:lnTo>
                    <a:pt x="1216418" y="40525"/>
                  </a:lnTo>
                  <a:lnTo>
                    <a:pt x="1165771" y="80454"/>
                  </a:lnTo>
                  <a:lnTo>
                    <a:pt x="1111732" y="130695"/>
                  </a:lnTo>
                  <a:lnTo>
                    <a:pt x="1061478" y="184746"/>
                  </a:lnTo>
                  <a:lnTo>
                    <a:pt x="1021549" y="235394"/>
                  </a:lnTo>
                  <a:lnTo>
                    <a:pt x="994029" y="279298"/>
                  </a:lnTo>
                  <a:lnTo>
                    <a:pt x="981024" y="313118"/>
                  </a:lnTo>
                  <a:lnTo>
                    <a:pt x="984605" y="333514"/>
                  </a:lnTo>
                  <a:lnTo>
                    <a:pt x="1005001" y="337045"/>
                  </a:lnTo>
                  <a:lnTo>
                    <a:pt x="1038821" y="323989"/>
                  </a:lnTo>
                  <a:lnTo>
                    <a:pt x="1082725" y="296481"/>
                  </a:lnTo>
                  <a:lnTo>
                    <a:pt x="1133373" y="256578"/>
                  </a:lnTo>
                  <a:lnTo>
                    <a:pt x="1187424" y="206387"/>
                  </a:lnTo>
                  <a:lnTo>
                    <a:pt x="1237615" y="152349"/>
                  </a:lnTo>
                  <a:lnTo>
                    <a:pt x="1277543" y="101701"/>
                  </a:lnTo>
                  <a:lnTo>
                    <a:pt x="1305077" y="57797"/>
                  </a:lnTo>
                  <a:lnTo>
                    <a:pt x="1318107" y="23977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5715000"/>
            <a:ext cx="376237" cy="37623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16175" y="2083435"/>
            <a:ext cx="7790815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Language: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compiled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fast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close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hardware.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Python: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Interpreted,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like PyPy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bytecode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2000"/>
              </a:lnSpc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Rust: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Strong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focus</a:t>
            </a:r>
            <a:r>
              <a:rPr sz="24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24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strict checks.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Java: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 to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bytecode,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4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JVM.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4086"/>
            <a:ext cx="2500630" cy="3424554"/>
            <a:chOff x="0" y="2724086"/>
            <a:chExt cx="2500630" cy="342455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971736"/>
              <a:ext cx="2500376" cy="31766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24086"/>
              <a:ext cx="2433701" cy="33481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1470" y="2968763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651258" y="0"/>
                  </a:moveTo>
                  <a:lnTo>
                    <a:pt x="596229" y="9954"/>
                  </a:lnTo>
                  <a:lnTo>
                    <a:pt x="559468" y="26850"/>
                  </a:lnTo>
                  <a:lnTo>
                    <a:pt x="517659" y="50994"/>
                  </a:lnTo>
                  <a:lnTo>
                    <a:pt x="471640" y="81863"/>
                  </a:lnTo>
                  <a:lnTo>
                    <a:pt x="422249" y="118933"/>
                  </a:lnTo>
                  <a:lnTo>
                    <a:pt x="370323" y="161681"/>
                  </a:lnTo>
                  <a:lnTo>
                    <a:pt x="316699" y="209583"/>
                  </a:lnTo>
                  <a:lnTo>
                    <a:pt x="262214" y="262116"/>
                  </a:lnTo>
                  <a:lnTo>
                    <a:pt x="209681" y="316631"/>
                  </a:lnTo>
                  <a:lnTo>
                    <a:pt x="161776" y="370273"/>
                  </a:lnTo>
                  <a:lnTo>
                    <a:pt x="119024" y="422207"/>
                  </a:lnTo>
                  <a:lnTo>
                    <a:pt x="81946" y="471597"/>
                  </a:lnTo>
                  <a:lnTo>
                    <a:pt x="51067" y="517608"/>
                  </a:lnTo>
                  <a:lnTo>
                    <a:pt x="26910" y="559405"/>
                  </a:lnTo>
                  <a:lnTo>
                    <a:pt x="9997" y="596154"/>
                  </a:lnTo>
                  <a:lnTo>
                    <a:pt x="0" y="651163"/>
                  </a:lnTo>
                  <a:lnTo>
                    <a:pt x="7960" y="667754"/>
                  </a:lnTo>
                  <a:lnTo>
                    <a:pt x="24554" y="675743"/>
                  </a:lnTo>
                  <a:lnTo>
                    <a:pt x="48708" y="674913"/>
                  </a:lnTo>
                  <a:lnTo>
                    <a:pt x="116345" y="648893"/>
                  </a:lnTo>
                  <a:lnTo>
                    <a:pt x="158154" y="624748"/>
                  </a:lnTo>
                  <a:lnTo>
                    <a:pt x="204172" y="593879"/>
                  </a:lnTo>
                  <a:lnTo>
                    <a:pt x="253564" y="556809"/>
                  </a:lnTo>
                  <a:lnTo>
                    <a:pt x="305490" y="514061"/>
                  </a:lnTo>
                  <a:lnTo>
                    <a:pt x="359114" y="466159"/>
                  </a:lnTo>
                  <a:lnTo>
                    <a:pt x="413598" y="413627"/>
                  </a:lnTo>
                  <a:lnTo>
                    <a:pt x="466131" y="359111"/>
                  </a:lnTo>
                  <a:lnTo>
                    <a:pt x="514034" y="305469"/>
                  </a:lnTo>
                  <a:lnTo>
                    <a:pt x="556784" y="253536"/>
                  </a:lnTo>
                  <a:lnTo>
                    <a:pt x="593859" y="204146"/>
                  </a:lnTo>
                  <a:lnTo>
                    <a:pt x="624736" y="158134"/>
                  </a:lnTo>
                  <a:lnTo>
                    <a:pt x="648892" y="116337"/>
                  </a:lnTo>
                  <a:lnTo>
                    <a:pt x="665804" y="79588"/>
                  </a:lnTo>
                  <a:lnTo>
                    <a:pt x="675807" y="24579"/>
                  </a:lnTo>
                  <a:lnTo>
                    <a:pt x="667852" y="7989"/>
                  </a:lnTo>
                  <a:lnTo>
                    <a:pt x="651258" y="0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371411"/>
            <a:ext cx="1090612" cy="110013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90550" y="1523936"/>
            <a:ext cx="728980" cy="643255"/>
            <a:chOff x="590550" y="1523936"/>
            <a:chExt cx="728980" cy="6432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5" y="1523936"/>
              <a:ext cx="547687" cy="3286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50" y="1533461"/>
              <a:ext cx="366712" cy="633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1838261"/>
              <a:ext cx="557212" cy="32861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5893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335">
              <a:lnSpc>
                <a:spcPts val="2865"/>
              </a:lnSpc>
              <a:spcBef>
                <a:spcPts val="100"/>
              </a:spcBef>
            </a:pPr>
            <a:r>
              <a:rPr dirty="0"/>
              <a:t>Compilers</a:t>
            </a:r>
            <a:r>
              <a:rPr spc="-60" dirty="0"/>
              <a:t> </a:t>
            </a:r>
            <a:r>
              <a:rPr dirty="0"/>
              <a:t>play</a:t>
            </a:r>
            <a:r>
              <a:rPr spc="-2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fundamental</a:t>
            </a:r>
            <a:r>
              <a:rPr spc="-25" dirty="0"/>
              <a:t> </a:t>
            </a:r>
            <a:r>
              <a:rPr dirty="0"/>
              <a:t>role</a:t>
            </a:r>
            <a:r>
              <a:rPr spc="-4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development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design</a:t>
            </a:r>
            <a:r>
              <a:rPr spc="-25" dirty="0"/>
              <a:t> of</a:t>
            </a:r>
            <a:endParaRPr spc="-25" dirty="0"/>
          </a:p>
          <a:p>
            <a:pPr marL="1029335">
              <a:lnSpc>
                <a:spcPts val="2865"/>
              </a:lnSpc>
            </a:pPr>
            <a:r>
              <a:rPr dirty="0"/>
              <a:t>programming</a:t>
            </a:r>
            <a:r>
              <a:rPr spc="-60" dirty="0"/>
              <a:t> </a:t>
            </a:r>
            <a:r>
              <a:rPr spc="-10" dirty="0"/>
              <a:t>languages.</a:t>
            </a:r>
            <a:endParaRPr spc="-10" dirty="0"/>
          </a:p>
          <a:p>
            <a:pPr marL="1016635">
              <a:lnSpc>
                <a:spcPct val="100000"/>
              </a:lnSpc>
              <a:spcBef>
                <a:spcPts val="145"/>
              </a:spcBef>
            </a:pPr>
          </a:p>
          <a:p>
            <a:pPr marL="1029335">
              <a:lnSpc>
                <a:spcPct val="100000"/>
              </a:lnSpc>
            </a:pPr>
            <a:r>
              <a:rPr dirty="0"/>
              <a:t>They</a:t>
            </a:r>
            <a:r>
              <a:rPr spc="-35" dirty="0"/>
              <a:t> </a:t>
            </a:r>
            <a:r>
              <a:rPr dirty="0"/>
              <a:t>influence</a:t>
            </a:r>
            <a:r>
              <a:rPr spc="2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syntax,</a:t>
            </a:r>
            <a:r>
              <a:rPr spc="-30" dirty="0"/>
              <a:t> </a:t>
            </a:r>
            <a:r>
              <a:rPr dirty="0"/>
              <a:t>semantics,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features</a:t>
            </a:r>
            <a:r>
              <a:rPr spc="-6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language</a:t>
            </a:r>
            <a:r>
              <a:rPr spc="-50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spc="-10" dirty="0"/>
              <a:t>support.</a:t>
            </a:r>
            <a:endParaRPr spc="-10" dirty="0"/>
          </a:p>
          <a:p>
            <a:pPr marL="1029335">
              <a:lnSpc>
                <a:spcPct val="100000"/>
              </a:lnSpc>
              <a:spcBef>
                <a:spcPts val="237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efficiency,</a:t>
            </a:r>
            <a:r>
              <a:rPr spc="-35" dirty="0"/>
              <a:t> </a:t>
            </a:r>
            <a:r>
              <a:rPr spc="-10" dirty="0"/>
              <a:t>reliability,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usability</a:t>
            </a:r>
            <a:r>
              <a:rPr spc="-3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programming</a:t>
            </a:r>
            <a:r>
              <a:rPr spc="-35" dirty="0"/>
              <a:t> </a:t>
            </a:r>
            <a:r>
              <a:rPr dirty="0"/>
              <a:t>language</a:t>
            </a:r>
            <a:r>
              <a:rPr spc="-50" dirty="0"/>
              <a:t> </a:t>
            </a:r>
            <a:r>
              <a:rPr spc="-10" dirty="0"/>
              <a:t>greatly</a:t>
            </a:r>
            <a:endParaRPr spc="-10" dirty="0"/>
          </a:p>
          <a:p>
            <a:pPr marL="1029335">
              <a:lnSpc>
                <a:spcPct val="100000"/>
              </a:lnSpc>
              <a:spcBef>
                <a:spcPts val="50"/>
              </a:spcBef>
            </a:pPr>
            <a:r>
              <a:rPr dirty="0"/>
              <a:t>depend</a:t>
            </a:r>
            <a:r>
              <a:rPr spc="-3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how</a:t>
            </a:r>
            <a:r>
              <a:rPr spc="25" dirty="0"/>
              <a:t> </a:t>
            </a:r>
            <a:r>
              <a:rPr dirty="0"/>
              <a:t>well</a:t>
            </a:r>
            <a:r>
              <a:rPr spc="-25" dirty="0"/>
              <a:t> </a:t>
            </a:r>
            <a:r>
              <a:rPr dirty="0"/>
              <a:t>its</a:t>
            </a:r>
            <a:r>
              <a:rPr spc="10" dirty="0"/>
              <a:t> </a:t>
            </a:r>
            <a:r>
              <a:rPr dirty="0"/>
              <a:t>compiler</a:t>
            </a:r>
            <a:r>
              <a:rPr spc="-8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10" dirty="0"/>
              <a:t>designed.</a:t>
            </a:r>
            <a:endParaRPr spc="-10" dirty="0"/>
          </a:p>
          <a:p>
            <a:pPr marL="1029335" marR="82550">
              <a:lnSpc>
                <a:spcPct val="102000"/>
              </a:lnSpc>
              <a:spcBef>
                <a:spcPts val="2330"/>
              </a:spcBef>
            </a:pPr>
            <a:r>
              <a:rPr spc="-25" dirty="0"/>
              <a:t>A</a:t>
            </a:r>
            <a:r>
              <a:rPr spc="-160" dirty="0"/>
              <a:t> </a:t>
            </a:r>
            <a:r>
              <a:rPr dirty="0"/>
              <a:t>deep</a:t>
            </a:r>
            <a:r>
              <a:rPr spc="-40" dirty="0"/>
              <a:t> </a:t>
            </a:r>
            <a:r>
              <a:rPr dirty="0"/>
              <a:t>understanding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compilers</a:t>
            </a:r>
            <a:r>
              <a:rPr spc="10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dirty="0"/>
              <a:t>essential</a:t>
            </a:r>
            <a:r>
              <a:rPr spc="-2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designing</a:t>
            </a:r>
            <a:r>
              <a:rPr spc="-25" dirty="0"/>
              <a:t> </a:t>
            </a:r>
            <a:r>
              <a:rPr dirty="0"/>
              <a:t>modern,</a:t>
            </a:r>
            <a:r>
              <a:rPr spc="-20" dirty="0"/>
              <a:t> </a:t>
            </a:r>
            <a:r>
              <a:rPr dirty="0"/>
              <a:t>high-</a:t>
            </a:r>
            <a:r>
              <a:rPr spc="-10" dirty="0"/>
              <a:t>level languages.</a:t>
            </a:r>
            <a:endParaRPr spc="-10" dirty="0"/>
          </a:p>
          <a:p>
            <a:pPr marL="1016635">
              <a:lnSpc>
                <a:spcPct val="100000"/>
              </a:lnSpc>
              <a:spcBef>
                <a:spcPts val="65"/>
              </a:spcBef>
            </a:pPr>
          </a:p>
          <a:p>
            <a:pPr marL="1029335">
              <a:lnSpc>
                <a:spcPct val="100000"/>
              </a:lnSpc>
            </a:pPr>
            <a:r>
              <a:rPr dirty="0"/>
              <a:t>Therefore,</a:t>
            </a:r>
            <a:r>
              <a:rPr spc="-20" dirty="0"/>
              <a:t> </a:t>
            </a:r>
            <a:r>
              <a:rPr dirty="0"/>
              <a:t>compilers</a:t>
            </a:r>
            <a:r>
              <a:rPr spc="-5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not</a:t>
            </a:r>
            <a:r>
              <a:rPr spc="-15" dirty="0"/>
              <a:t> </a:t>
            </a:r>
            <a:r>
              <a:rPr dirty="0"/>
              <a:t>just</a:t>
            </a:r>
            <a:r>
              <a:rPr spc="-20" dirty="0"/>
              <a:t> </a:t>
            </a:r>
            <a:r>
              <a:rPr dirty="0"/>
              <a:t>tools</a:t>
            </a:r>
            <a:r>
              <a:rPr spc="-4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execution</a:t>
            </a:r>
            <a:r>
              <a:rPr spc="10" dirty="0"/>
              <a:t> </a:t>
            </a:r>
            <a:r>
              <a:rPr dirty="0"/>
              <a:t>—</a:t>
            </a:r>
            <a:r>
              <a:rPr spc="-15" dirty="0"/>
              <a:t> </a:t>
            </a:r>
            <a:r>
              <a:rPr dirty="0"/>
              <a:t>they</a:t>
            </a:r>
            <a:r>
              <a:rPr spc="-15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key</a:t>
            </a:r>
            <a:r>
              <a:rPr spc="-20" dirty="0"/>
              <a:t> </a:t>
            </a:r>
            <a:r>
              <a:rPr spc="-10" dirty="0"/>
              <a:t>components</a:t>
            </a:r>
            <a:endParaRPr spc="-10" dirty="0"/>
          </a:p>
          <a:p>
            <a:pPr marL="1029335">
              <a:lnSpc>
                <a:spcPct val="100000"/>
              </a:lnSpc>
              <a:spcBef>
                <a:spcPts val="50"/>
              </a:spcBef>
            </a:pPr>
            <a:r>
              <a:rPr dirty="0"/>
              <a:t>in</a:t>
            </a:r>
            <a:r>
              <a:rPr spc="-30" dirty="0"/>
              <a:t> </a:t>
            </a:r>
            <a:r>
              <a:rPr dirty="0"/>
              <a:t>shaping</a:t>
            </a:r>
            <a:r>
              <a:rPr spc="-25" dirty="0"/>
              <a:t> </a:t>
            </a:r>
            <a:r>
              <a:rPr dirty="0"/>
              <a:t>programming</a:t>
            </a:r>
            <a:r>
              <a:rPr spc="-25" dirty="0"/>
              <a:t> </a:t>
            </a:r>
            <a:r>
              <a:rPr dirty="0"/>
              <a:t>language</a:t>
            </a:r>
            <a:r>
              <a:rPr spc="-45" dirty="0"/>
              <a:t> </a:t>
            </a:r>
            <a:r>
              <a:rPr spc="-10" dirty="0"/>
              <a:t>evolution.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4086"/>
            <a:ext cx="2500630" cy="3424554"/>
            <a:chOff x="0" y="2724086"/>
            <a:chExt cx="2500630" cy="342455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971736"/>
              <a:ext cx="2500376" cy="31766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24086"/>
              <a:ext cx="2433701" cy="33481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1470" y="2968763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651258" y="0"/>
                  </a:moveTo>
                  <a:lnTo>
                    <a:pt x="596229" y="9954"/>
                  </a:lnTo>
                  <a:lnTo>
                    <a:pt x="559468" y="26850"/>
                  </a:lnTo>
                  <a:lnTo>
                    <a:pt x="517659" y="50994"/>
                  </a:lnTo>
                  <a:lnTo>
                    <a:pt x="471640" y="81863"/>
                  </a:lnTo>
                  <a:lnTo>
                    <a:pt x="422249" y="118933"/>
                  </a:lnTo>
                  <a:lnTo>
                    <a:pt x="370323" y="161681"/>
                  </a:lnTo>
                  <a:lnTo>
                    <a:pt x="316699" y="209583"/>
                  </a:lnTo>
                  <a:lnTo>
                    <a:pt x="262214" y="262116"/>
                  </a:lnTo>
                  <a:lnTo>
                    <a:pt x="209681" y="316631"/>
                  </a:lnTo>
                  <a:lnTo>
                    <a:pt x="161776" y="370273"/>
                  </a:lnTo>
                  <a:lnTo>
                    <a:pt x="119024" y="422207"/>
                  </a:lnTo>
                  <a:lnTo>
                    <a:pt x="81946" y="471597"/>
                  </a:lnTo>
                  <a:lnTo>
                    <a:pt x="51067" y="517608"/>
                  </a:lnTo>
                  <a:lnTo>
                    <a:pt x="26910" y="559405"/>
                  </a:lnTo>
                  <a:lnTo>
                    <a:pt x="9997" y="596154"/>
                  </a:lnTo>
                  <a:lnTo>
                    <a:pt x="0" y="651163"/>
                  </a:lnTo>
                  <a:lnTo>
                    <a:pt x="7960" y="667754"/>
                  </a:lnTo>
                  <a:lnTo>
                    <a:pt x="24554" y="675743"/>
                  </a:lnTo>
                  <a:lnTo>
                    <a:pt x="48708" y="674913"/>
                  </a:lnTo>
                  <a:lnTo>
                    <a:pt x="116345" y="648893"/>
                  </a:lnTo>
                  <a:lnTo>
                    <a:pt x="158154" y="624748"/>
                  </a:lnTo>
                  <a:lnTo>
                    <a:pt x="204172" y="593879"/>
                  </a:lnTo>
                  <a:lnTo>
                    <a:pt x="253564" y="556809"/>
                  </a:lnTo>
                  <a:lnTo>
                    <a:pt x="305490" y="514061"/>
                  </a:lnTo>
                  <a:lnTo>
                    <a:pt x="359114" y="466159"/>
                  </a:lnTo>
                  <a:lnTo>
                    <a:pt x="413598" y="413627"/>
                  </a:lnTo>
                  <a:lnTo>
                    <a:pt x="466131" y="359111"/>
                  </a:lnTo>
                  <a:lnTo>
                    <a:pt x="514034" y="305469"/>
                  </a:lnTo>
                  <a:lnTo>
                    <a:pt x="556784" y="253536"/>
                  </a:lnTo>
                  <a:lnTo>
                    <a:pt x="593859" y="204146"/>
                  </a:lnTo>
                  <a:lnTo>
                    <a:pt x="624736" y="158134"/>
                  </a:lnTo>
                  <a:lnTo>
                    <a:pt x="648892" y="116337"/>
                  </a:lnTo>
                  <a:lnTo>
                    <a:pt x="665804" y="79588"/>
                  </a:lnTo>
                  <a:lnTo>
                    <a:pt x="675807" y="24579"/>
                  </a:lnTo>
                  <a:lnTo>
                    <a:pt x="667852" y="7989"/>
                  </a:lnTo>
                  <a:lnTo>
                    <a:pt x="651258" y="0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371411"/>
            <a:ext cx="1090612" cy="110013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90550" y="1523936"/>
            <a:ext cx="728980" cy="643255"/>
            <a:chOff x="590550" y="1523936"/>
            <a:chExt cx="728980" cy="6432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5" y="1523936"/>
              <a:ext cx="547687" cy="3286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50" y="1533461"/>
              <a:ext cx="366712" cy="633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1838261"/>
              <a:ext cx="557212" cy="32861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9615" y="2671127"/>
            <a:ext cx="416369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u="none" dirty="0"/>
              <a:t>Any </a:t>
            </a:r>
            <a:r>
              <a:rPr sz="5400" u="none" spc="-10" dirty="0"/>
              <a:t>Question?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57161"/>
            <a:ext cx="1148080" cy="1148080"/>
            <a:chOff x="457200" y="657161"/>
            <a:chExt cx="1148080" cy="11480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7200" y="657161"/>
              <a:ext cx="1147762" cy="11477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856" y="941959"/>
              <a:ext cx="853990" cy="85399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0" y="2466911"/>
            <a:ext cx="376237" cy="3667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85875" y="4286186"/>
            <a:ext cx="1700530" cy="1719580"/>
            <a:chOff x="1285875" y="4286186"/>
            <a:chExt cx="1700530" cy="17195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650" y="4400613"/>
              <a:ext cx="1595374" cy="1604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5875" y="4286186"/>
              <a:ext cx="1681226" cy="16907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4701" y="4409427"/>
              <a:ext cx="1318260" cy="1318260"/>
            </a:xfrm>
            <a:custGeom>
              <a:avLst/>
              <a:gdLst/>
              <a:ahLst/>
              <a:cxnLst/>
              <a:rect l="l" t="t" r="r" b="b"/>
              <a:pathLst>
                <a:path w="1318260" h="1318260">
                  <a:moveTo>
                    <a:pt x="337083" y="1004925"/>
                  </a:moveTo>
                  <a:lnTo>
                    <a:pt x="333514" y="984516"/>
                  </a:lnTo>
                  <a:lnTo>
                    <a:pt x="313105" y="980998"/>
                  </a:lnTo>
                  <a:lnTo>
                    <a:pt x="279285" y="994054"/>
                  </a:lnTo>
                  <a:lnTo>
                    <a:pt x="235381" y="1021562"/>
                  </a:lnTo>
                  <a:lnTo>
                    <a:pt x="184734" y="1061466"/>
                  </a:lnTo>
                  <a:lnTo>
                    <a:pt x="130695" y="1111643"/>
                  </a:lnTo>
                  <a:lnTo>
                    <a:pt x="80492" y="1165733"/>
                  </a:lnTo>
                  <a:lnTo>
                    <a:pt x="40563" y="1216393"/>
                  </a:lnTo>
                  <a:lnTo>
                    <a:pt x="13030" y="1260309"/>
                  </a:lnTo>
                  <a:lnTo>
                    <a:pt x="0" y="1294117"/>
                  </a:lnTo>
                  <a:lnTo>
                    <a:pt x="3568" y="1314488"/>
                  </a:lnTo>
                  <a:lnTo>
                    <a:pt x="23964" y="1318056"/>
                  </a:lnTo>
                  <a:lnTo>
                    <a:pt x="57785" y="1305026"/>
                  </a:lnTo>
                  <a:lnTo>
                    <a:pt x="101688" y="1277518"/>
                  </a:lnTo>
                  <a:lnTo>
                    <a:pt x="152336" y="1237602"/>
                  </a:lnTo>
                  <a:lnTo>
                    <a:pt x="206387" y="1187386"/>
                  </a:lnTo>
                  <a:lnTo>
                    <a:pt x="256628" y="1133322"/>
                  </a:lnTo>
                  <a:lnTo>
                    <a:pt x="296557" y="1082662"/>
                  </a:lnTo>
                  <a:lnTo>
                    <a:pt x="324078" y="1038745"/>
                  </a:lnTo>
                  <a:lnTo>
                    <a:pt x="337083" y="1004925"/>
                  </a:lnTo>
                  <a:close/>
                </a:path>
                <a:path w="1318260" h="1318260">
                  <a:moveTo>
                    <a:pt x="1318107" y="23914"/>
                  </a:moveTo>
                  <a:lnTo>
                    <a:pt x="1314589" y="3568"/>
                  </a:lnTo>
                  <a:lnTo>
                    <a:pt x="1294180" y="0"/>
                  </a:lnTo>
                  <a:lnTo>
                    <a:pt x="1260360" y="13004"/>
                  </a:lnTo>
                  <a:lnTo>
                    <a:pt x="1216431" y="40525"/>
                  </a:lnTo>
                  <a:lnTo>
                    <a:pt x="1165745" y="80454"/>
                  </a:lnTo>
                  <a:lnTo>
                    <a:pt x="1111643" y="130695"/>
                  </a:lnTo>
                  <a:lnTo>
                    <a:pt x="1061453" y="184746"/>
                  </a:lnTo>
                  <a:lnTo>
                    <a:pt x="1021562" y="235394"/>
                  </a:lnTo>
                  <a:lnTo>
                    <a:pt x="994067" y="279298"/>
                  </a:lnTo>
                  <a:lnTo>
                    <a:pt x="981062" y="313118"/>
                  </a:lnTo>
                  <a:lnTo>
                    <a:pt x="984643" y="333514"/>
                  </a:lnTo>
                  <a:lnTo>
                    <a:pt x="1004976" y="337045"/>
                  </a:lnTo>
                  <a:lnTo>
                    <a:pt x="1038771" y="323989"/>
                  </a:lnTo>
                  <a:lnTo>
                    <a:pt x="1082675" y="296481"/>
                  </a:lnTo>
                  <a:lnTo>
                    <a:pt x="1133348" y="256578"/>
                  </a:lnTo>
                  <a:lnTo>
                    <a:pt x="1187462" y="206387"/>
                  </a:lnTo>
                  <a:lnTo>
                    <a:pt x="1237640" y="152285"/>
                  </a:lnTo>
                  <a:lnTo>
                    <a:pt x="1277543" y="101612"/>
                  </a:lnTo>
                  <a:lnTo>
                    <a:pt x="1305052" y="57708"/>
                  </a:lnTo>
                  <a:lnTo>
                    <a:pt x="1318107" y="23914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52900" y="2444115"/>
            <a:ext cx="4242435" cy="993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50" u="none" dirty="0">
                <a:latin typeface="Times New Roman" panose="02020603050405020304" charset="0"/>
                <a:cs typeface="Times New Roman" panose="02020603050405020304" charset="0"/>
              </a:rPr>
              <a:t>Thank</a:t>
            </a:r>
            <a:r>
              <a:rPr sz="6350" u="none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6350" u="none" spc="-90" dirty="0">
                <a:latin typeface="Times New Roman" panose="02020603050405020304" charset="0"/>
                <a:cs typeface="Times New Roman" panose="02020603050405020304" charset="0"/>
              </a:rPr>
              <a:t>You</a:t>
            </a:r>
            <a:endParaRPr sz="635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4086"/>
            <a:ext cx="2500630" cy="3424554"/>
            <a:chOff x="0" y="2724086"/>
            <a:chExt cx="2500630" cy="342455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971736"/>
              <a:ext cx="2500376" cy="31766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24086"/>
              <a:ext cx="2433701" cy="33481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1470" y="2968763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651258" y="0"/>
                  </a:moveTo>
                  <a:lnTo>
                    <a:pt x="596229" y="9954"/>
                  </a:lnTo>
                  <a:lnTo>
                    <a:pt x="559468" y="26850"/>
                  </a:lnTo>
                  <a:lnTo>
                    <a:pt x="517659" y="50994"/>
                  </a:lnTo>
                  <a:lnTo>
                    <a:pt x="471640" y="81863"/>
                  </a:lnTo>
                  <a:lnTo>
                    <a:pt x="422249" y="118933"/>
                  </a:lnTo>
                  <a:lnTo>
                    <a:pt x="370323" y="161681"/>
                  </a:lnTo>
                  <a:lnTo>
                    <a:pt x="316699" y="209583"/>
                  </a:lnTo>
                  <a:lnTo>
                    <a:pt x="262214" y="262116"/>
                  </a:lnTo>
                  <a:lnTo>
                    <a:pt x="209681" y="316631"/>
                  </a:lnTo>
                  <a:lnTo>
                    <a:pt x="161776" y="370273"/>
                  </a:lnTo>
                  <a:lnTo>
                    <a:pt x="119024" y="422207"/>
                  </a:lnTo>
                  <a:lnTo>
                    <a:pt x="81946" y="471597"/>
                  </a:lnTo>
                  <a:lnTo>
                    <a:pt x="51067" y="517608"/>
                  </a:lnTo>
                  <a:lnTo>
                    <a:pt x="26910" y="559405"/>
                  </a:lnTo>
                  <a:lnTo>
                    <a:pt x="9997" y="596154"/>
                  </a:lnTo>
                  <a:lnTo>
                    <a:pt x="0" y="651163"/>
                  </a:lnTo>
                  <a:lnTo>
                    <a:pt x="7960" y="667754"/>
                  </a:lnTo>
                  <a:lnTo>
                    <a:pt x="24554" y="675743"/>
                  </a:lnTo>
                  <a:lnTo>
                    <a:pt x="48708" y="674913"/>
                  </a:lnTo>
                  <a:lnTo>
                    <a:pt x="116345" y="648893"/>
                  </a:lnTo>
                  <a:lnTo>
                    <a:pt x="158154" y="624748"/>
                  </a:lnTo>
                  <a:lnTo>
                    <a:pt x="204172" y="593879"/>
                  </a:lnTo>
                  <a:lnTo>
                    <a:pt x="253564" y="556809"/>
                  </a:lnTo>
                  <a:lnTo>
                    <a:pt x="305490" y="514061"/>
                  </a:lnTo>
                  <a:lnTo>
                    <a:pt x="359114" y="466159"/>
                  </a:lnTo>
                  <a:lnTo>
                    <a:pt x="413598" y="413627"/>
                  </a:lnTo>
                  <a:lnTo>
                    <a:pt x="466131" y="359111"/>
                  </a:lnTo>
                  <a:lnTo>
                    <a:pt x="514034" y="305469"/>
                  </a:lnTo>
                  <a:lnTo>
                    <a:pt x="556784" y="253536"/>
                  </a:lnTo>
                  <a:lnTo>
                    <a:pt x="593859" y="204146"/>
                  </a:lnTo>
                  <a:lnTo>
                    <a:pt x="624736" y="158134"/>
                  </a:lnTo>
                  <a:lnTo>
                    <a:pt x="648892" y="116337"/>
                  </a:lnTo>
                  <a:lnTo>
                    <a:pt x="665804" y="79588"/>
                  </a:lnTo>
                  <a:lnTo>
                    <a:pt x="675807" y="24579"/>
                  </a:lnTo>
                  <a:lnTo>
                    <a:pt x="667852" y="7989"/>
                  </a:lnTo>
                  <a:lnTo>
                    <a:pt x="651258" y="0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371411"/>
            <a:ext cx="1090612" cy="110013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90550" y="1523936"/>
            <a:ext cx="728980" cy="643255"/>
            <a:chOff x="590550" y="1523936"/>
            <a:chExt cx="728980" cy="6432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5" y="1523936"/>
              <a:ext cx="547687" cy="3286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50" y="1533461"/>
              <a:ext cx="366712" cy="633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1838261"/>
              <a:ext cx="557212" cy="32861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48990" y="556577"/>
            <a:ext cx="44386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45" dirty="0">
                <a:uFill>
                  <a:solidFill>
                    <a:srgbClr val="FFFFFF"/>
                  </a:solidFill>
                </a:uFill>
              </a:rPr>
              <a:t>Team</a:t>
            </a:r>
            <a:r>
              <a:rPr u="sng" spc="-22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Information</a:t>
            </a:r>
            <a:endParaRPr u="sng" spc="-1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7626" y="1719326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57626" y="2167001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57626" y="2605151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57626" y="3043301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57626" y="3481451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7626" y="3919601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57626" y="4367276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57626" y="4805426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57626" y="5243576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57626" y="5681662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700" y="0"/>
                </a:lnTo>
              </a:path>
            </a:pathLst>
          </a:custGeom>
          <a:ln w="12700">
            <a:solidFill>
              <a:srgbClr val="12B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21126" y="1614233"/>
            <a:ext cx="2620645" cy="4431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00405" indent="-10795">
              <a:lnSpc>
                <a:spcPct val="145000"/>
              </a:lnSpc>
              <a:spcBef>
                <a:spcPts val="95"/>
              </a:spcBef>
              <a:buSzPct val="88000"/>
              <a:buAutoNum type="arabicPeriod"/>
              <a:tabLst>
                <a:tab pos="201930" algn="l"/>
              </a:tabLst>
            </a:pPr>
            <a:r>
              <a:rPr sz="20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Shahoriar</a:t>
            </a:r>
            <a:r>
              <a:rPr sz="2000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Syeid </a:t>
            </a:r>
            <a:r>
              <a:rPr sz="20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024231000510189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68325" indent="-10795">
              <a:lnSpc>
                <a:spcPct val="145000"/>
              </a:lnSpc>
              <a:buSzPct val="88000"/>
              <a:buAutoNum type="arabicPeriod"/>
              <a:tabLst>
                <a:tab pos="201930" algn="l"/>
              </a:tabLst>
            </a:pPr>
            <a:r>
              <a:rPr sz="20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0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Md.</a:t>
            </a:r>
            <a:r>
              <a:rPr sz="20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Mirazul</a:t>
            </a:r>
            <a:r>
              <a:rPr sz="20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Islam </a:t>
            </a:r>
            <a:r>
              <a:rPr sz="20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0242310005101190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469265" indent="-10795">
              <a:lnSpc>
                <a:spcPct val="145000"/>
              </a:lnSpc>
              <a:buSzPct val="88000"/>
              <a:buAutoNum type="arabicPeriod"/>
              <a:tabLst>
                <a:tab pos="201930" algn="l"/>
              </a:tabLst>
            </a:pPr>
            <a:r>
              <a:rPr sz="20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0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Md.</a:t>
            </a:r>
            <a:r>
              <a:rPr sz="20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Hasib</a:t>
            </a:r>
            <a:r>
              <a:rPr sz="200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Hossain </a:t>
            </a:r>
            <a:r>
              <a:rPr sz="20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0242310005101195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indent="236855">
              <a:lnSpc>
                <a:spcPct val="145000"/>
              </a:lnSpc>
              <a:buSzPct val="88000"/>
              <a:buAutoNum type="arabicPeriod"/>
              <a:tabLst>
                <a:tab pos="248920" algn="l"/>
              </a:tabLst>
            </a:pPr>
            <a:r>
              <a:rPr sz="20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Khadijatul</a:t>
            </a:r>
            <a:r>
              <a:rPr sz="2000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Kobra</a:t>
            </a:r>
            <a:r>
              <a:rPr sz="2000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Keya </a:t>
            </a:r>
            <a:r>
              <a:rPr sz="20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0242310005101223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01930" indent="-200025">
              <a:lnSpc>
                <a:spcPct val="100000"/>
              </a:lnSpc>
              <a:spcBef>
                <a:spcPts val="1065"/>
              </a:spcBef>
              <a:buSzPct val="88000"/>
              <a:buAutoNum type="arabicPeriod"/>
              <a:tabLst>
                <a:tab pos="201930" algn="l"/>
              </a:tabLst>
            </a:pPr>
            <a:r>
              <a:rPr sz="20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Md.</a:t>
            </a:r>
            <a:r>
              <a:rPr sz="20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Shojib</a:t>
            </a:r>
            <a:r>
              <a:rPr sz="20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Rahman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0242310005101225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8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25" dirty="0">
                <a:uFill>
                  <a:solidFill>
                    <a:srgbClr val="FFFFFF"/>
                  </a:solidFill>
                </a:uFill>
              </a:rPr>
              <a:t>Table</a:t>
            </a:r>
            <a:r>
              <a:rPr u="sng" spc="-14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of</a:t>
            </a:r>
            <a:r>
              <a:rPr u="sng" spc="-10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Contents</a:t>
            </a:r>
            <a:endParaRPr u="sng" spc="-1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85975"/>
            <a:ext cx="12192000" cy="4772025"/>
          </a:xfrm>
          <a:custGeom>
            <a:avLst/>
            <a:gdLst/>
            <a:ahLst/>
            <a:cxnLst/>
            <a:rect l="l" t="t" r="r" b="b"/>
            <a:pathLst>
              <a:path w="12192000" h="4772025">
                <a:moveTo>
                  <a:pt x="12192000" y="0"/>
                </a:moveTo>
                <a:lnTo>
                  <a:pt x="0" y="0"/>
                </a:lnTo>
                <a:lnTo>
                  <a:pt x="0" y="4772025"/>
                </a:lnTo>
                <a:lnTo>
                  <a:pt x="12192000" y="47720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2EF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7212" y="2395601"/>
            <a:ext cx="2581275" cy="1552575"/>
          </a:xfrm>
          <a:prstGeom prst="rect">
            <a:avLst/>
          </a:prstGeom>
          <a:solidFill>
            <a:srgbClr val="12BD88"/>
          </a:solidFill>
          <a:ln w="12700">
            <a:solidFill>
              <a:srgbClr val="FFFFFF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42240">
              <a:lnSpc>
                <a:spcPct val="100000"/>
              </a:lnSpc>
            </a:pPr>
            <a:r>
              <a:rPr sz="29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1.Introduction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5726" y="2395601"/>
            <a:ext cx="2571750" cy="1552575"/>
          </a:xfrm>
          <a:prstGeom prst="rect">
            <a:avLst/>
          </a:prstGeom>
          <a:solidFill>
            <a:srgbClr val="12BD88"/>
          </a:solidFill>
          <a:ln w="12700">
            <a:solidFill>
              <a:srgbClr val="FFFFFF"/>
            </a:solidFill>
          </a:ln>
        </p:spPr>
        <p:txBody>
          <a:bodyPr vert="horz" wrap="square" lIns="0" tIns="339090" rIns="0" bIns="0" rtlCol="0">
            <a:spAutoFit/>
          </a:bodyPr>
          <a:lstStyle/>
          <a:p>
            <a:pPr marL="499745" marR="451485" indent="-40640">
              <a:lnSpc>
                <a:spcPts val="3300"/>
              </a:lnSpc>
              <a:spcBef>
                <a:spcPts val="2670"/>
              </a:spcBef>
            </a:pPr>
            <a:r>
              <a:rPr sz="2900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2.What</a:t>
            </a:r>
            <a:r>
              <a:rPr sz="2900" spc="-2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900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9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Compiler?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4176" y="2395601"/>
            <a:ext cx="2571750" cy="1552575"/>
          </a:xfrm>
          <a:prstGeom prst="rect">
            <a:avLst/>
          </a:prstGeom>
          <a:solidFill>
            <a:srgbClr val="12BD88"/>
          </a:solidFill>
          <a:ln w="12700">
            <a:solidFill>
              <a:srgbClr val="FFFFFF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290195" marR="283845" algn="ctr">
              <a:lnSpc>
                <a:spcPts val="3310"/>
              </a:lnSpc>
              <a:spcBef>
                <a:spcPts val="1015"/>
              </a:spcBef>
            </a:pPr>
            <a:r>
              <a:rPr sz="29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3.Compiler</a:t>
            </a:r>
            <a:r>
              <a:rPr sz="2900" spc="-2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&amp; </a:t>
            </a:r>
            <a:r>
              <a:rPr sz="29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Language Design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3101" y="2395601"/>
            <a:ext cx="2581275" cy="1552575"/>
          </a:xfrm>
          <a:prstGeom prst="rect">
            <a:avLst/>
          </a:prstGeom>
          <a:solidFill>
            <a:srgbClr val="12BD88"/>
          </a:solidFill>
          <a:ln w="12700">
            <a:solidFill>
              <a:srgbClr val="FFFFFF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375920" marR="365760" algn="ctr">
              <a:lnSpc>
                <a:spcPts val="3310"/>
              </a:lnSpc>
              <a:spcBef>
                <a:spcPts val="1015"/>
              </a:spcBef>
            </a:pPr>
            <a:r>
              <a:rPr sz="29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4.Impact</a:t>
            </a:r>
            <a:r>
              <a:rPr sz="2900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9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Language Features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501" y="4205287"/>
            <a:ext cx="2581275" cy="1543050"/>
          </a:xfrm>
          <a:prstGeom prst="rect">
            <a:avLst/>
          </a:prstGeom>
          <a:solidFill>
            <a:srgbClr val="12BD88"/>
          </a:solidFill>
          <a:ln w="12700">
            <a:solidFill>
              <a:srgbClr val="FFFFFF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L="440690" marR="443865" indent="187325">
              <a:lnSpc>
                <a:spcPts val="3310"/>
              </a:lnSpc>
              <a:spcBef>
                <a:spcPts val="2640"/>
              </a:spcBef>
            </a:pPr>
            <a:r>
              <a:rPr sz="29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5.Design </a:t>
            </a:r>
            <a:r>
              <a:rPr sz="29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Challenges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4951" y="4205287"/>
            <a:ext cx="2571750" cy="1543050"/>
          </a:xfrm>
          <a:prstGeom prst="rect">
            <a:avLst/>
          </a:prstGeom>
          <a:solidFill>
            <a:srgbClr val="12BD88"/>
          </a:solidFill>
          <a:ln w="12700">
            <a:solidFill>
              <a:srgbClr val="FFFFFF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L="542925" marR="461645" indent="-68580">
              <a:lnSpc>
                <a:spcPts val="3310"/>
              </a:lnSpc>
              <a:spcBef>
                <a:spcPts val="2640"/>
              </a:spcBef>
            </a:pPr>
            <a:r>
              <a:rPr sz="2900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6.Real-</a:t>
            </a:r>
            <a:r>
              <a:rPr sz="29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Life </a:t>
            </a:r>
            <a:r>
              <a:rPr sz="29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Examples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876" y="4205287"/>
            <a:ext cx="2581275" cy="1543050"/>
          </a:xfrm>
          <a:prstGeom prst="rect">
            <a:avLst/>
          </a:prstGeom>
          <a:solidFill>
            <a:srgbClr val="12BD88"/>
          </a:solidFill>
          <a:ln w="12700">
            <a:solidFill>
              <a:srgbClr val="FFFFFF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29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7.Conclusion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925" y="5314950"/>
            <a:ext cx="852805" cy="852805"/>
            <a:chOff x="542925" y="5314950"/>
            <a:chExt cx="852805" cy="85280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2925" y="5362575"/>
              <a:ext cx="804862" cy="804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992" y="5858538"/>
              <a:ext cx="166724" cy="1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474" y="5368059"/>
              <a:ext cx="166737" cy="1667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975" y="5314950"/>
              <a:ext cx="833437" cy="83343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8480" y="518096"/>
            <a:ext cx="304736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1715135" y="1619948"/>
            <a:ext cx="8444865" cy="34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Programming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languages</a:t>
            </a:r>
            <a:r>
              <a:rPr sz="24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translated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run.</a:t>
            </a:r>
            <a:r>
              <a:rPr sz="24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compilers,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24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development. But</a:t>
            </a:r>
            <a:r>
              <a:rPr sz="24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compilers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do more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than just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convert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78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programming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languages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39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terms,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 is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translates</a:t>
            </a:r>
            <a:r>
              <a:rPr sz="24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programmers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machine-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understandable</a:t>
            </a:r>
            <a:r>
              <a:rPr sz="24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code.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it’s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translator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compilers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deeply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programming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created,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used,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improved.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2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>
                <a:latin typeface="Calibri" panose="020F0502020204030204"/>
                <a:cs typeface="Calibri" panose="020F0502020204030204"/>
              </a:rPr>
              <a:t>What</a:t>
            </a:r>
            <a:r>
              <a:rPr u="none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u="none" dirty="0">
                <a:latin typeface="Calibri" panose="020F0502020204030204"/>
                <a:cs typeface="Calibri" panose="020F0502020204030204"/>
              </a:rPr>
              <a:t>is</a:t>
            </a:r>
            <a:r>
              <a:rPr u="none" spc="-5" dirty="0">
                <a:latin typeface="Calibri" panose="020F0502020204030204"/>
                <a:cs typeface="Calibri" panose="020F0502020204030204"/>
              </a:rPr>
              <a:t> </a:t>
            </a:r>
            <a:r>
              <a:rPr u="none" dirty="0">
                <a:latin typeface="Calibri" panose="020F0502020204030204"/>
                <a:cs typeface="Calibri" panose="020F0502020204030204"/>
              </a:rPr>
              <a:t>a</a:t>
            </a:r>
            <a:r>
              <a:rPr u="none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u="none" spc="-10" dirty="0">
                <a:latin typeface="Calibri" panose="020F0502020204030204"/>
                <a:cs typeface="Calibri" panose="020F0502020204030204"/>
              </a:rPr>
              <a:t>compiler?</a:t>
            </a:r>
            <a:endParaRPr u="none" spc="-1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19386"/>
            <a:ext cx="986155" cy="1148080"/>
            <a:chOff x="0" y="3219386"/>
            <a:chExt cx="986155" cy="11480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219386"/>
              <a:ext cx="985837" cy="11477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229021"/>
              <a:ext cx="704850" cy="853440"/>
            </a:xfrm>
            <a:custGeom>
              <a:avLst/>
              <a:gdLst/>
              <a:ahLst/>
              <a:cxnLst/>
              <a:rect l="l" t="t" r="r" b="b"/>
              <a:pathLst>
                <a:path w="704850" h="853439">
                  <a:moveTo>
                    <a:pt x="519210" y="0"/>
                  </a:moveTo>
                  <a:lnTo>
                    <a:pt x="480887" y="4281"/>
                  </a:lnTo>
                  <a:lnTo>
                    <a:pt x="440471" y="13181"/>
                  </a:lnTo>
                  <a:lnTo>
                    <a:pt x="398335" y="26574"/>
                  </a:lnTo>
                  <a:lnTo>
                    <a:pt x="354853" y="44337"/>
                  </a:lnTo>
                  <a:lnTo>
                    <a:pt x="310399" y="66343"/>
                  </a:lnTo>
                  <a:lnTo>
                    <a:pt x="265347" y="92468"/>
                  </a:lnTo>
                  <a:lnTo>
                    <a:pt x="220070" y="122588"/>
                  </a:lnTo>
                  <a:lnTo>
                    <a:pt x="174943" y="156577"/>
                  </a:lnTo>
                  <a:lnTo>
                    <a:pt x="130338" y="194311"/>
                  </a:lnTo>
                  <a:lnTo>
                    <a:pt x="86630" y="235665"/>
                  </a:lnTo>
                  <a:lnTo>
                    <a:pt x="0" y="341837"/>
                  </a:lnTo>
                  <a:lnTo>
                    <a:pt x="0" y="852758"/>
                  </a:lnTo>
                  <a:lnTo>
                    <a:pt x="35888" y="853220"/>
                  </a:lnTo>
                  <a:lnTo>
                    <a:pt x="74211" y="848938"/>
                  </a:lnTo>
                  <a:lnTo>
                    <a:pt x="114628" y="840038"/>
                  </a:lnTo>
                  <a:lnTo>
                    <a:pt x="156764" y="826645"/>
                  </a:lnTo>
                  <a:lnTo>
                    <a:pt x="200246" y="808883"/>
                  </a:lnTo>
                  <a:lnTo>
                    <a:pt x="244700" y="786876"/>
                  </a:lnTo>
                  <a:lnTo>
                    <a:pt x="289752" y="760751"/>
                  </a:lnTo>
                  <a:lnTo>
                    <a:pt x="335028" y="730631"/>
                  </a:lnTo>
                  <a:lnTo>
                    <a:pt x="380155" y="696642"/>
                  </a:lnTo>
                  <a:lnTo>
                    <a:pt x="424758" y="658908"/>
                  </a:lnTo>
                  <a:lnTo>
                    <a:pt x="468464" y="617554"/>
                  </a:lnTo>
                  <a:lnTo>
                    <a:pt x="511711" y="571727"/>
                  </a:lnTo>
                  <a:lnTo>
                    <a:pt x="550975" y="524937"/>
                  </a:lnTo>
                  <a:lnTo>
                    <a:pt x="586113" y="477615"/>
                  </a:lnTo>
                  <a:lnTo>
                    <a:pt x="616983" y="430190"/>
                  </a:lnTo>
                  <a:lnTo>
                    <a:pt x="643441" y="383092"/>
                  </a:lnTo>
                  <a:lnTo>
                    <a:pt x="665344" y="336749"/>
                  </a:lnTo>
                  <a:lnTo>
                    <a:pt x="682548" y="291593"/>
                  </a:lnTo>
                  <a:lnTo>
                    <a:pt x="694911" y="248052"/>
                  </a:lnTo>
                  <a:lnTo>
                    <a:pt x="702288" y="206555"/>
                  </a:lnTo>
                  <a:lnTo>
                    <a:pt x="704537" y="167534"/>
                  </a:lnTo>
                  <a:lnTo>
                    <a:pt x="701515" y="131416"/>
                  </a:lnTo>
                  <a:lnTo>
                    <a:pt x="679081" y="69612"/>
                  </a:lnTo>
                  <a:lnTo>
                    <a:pt x="637896" y="27214"/>
                  </a:lnTo>
                  <a:lnTo>
                    <a:pt x="585448" y="5172"/>
                  </a:lnTo>
                  <a:lnTo>
                    <a:pt x="519210" y="0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900" y="3286061"/>
            <a:ext cx="376237" cy="3762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650" y="5286438"/>
            <a:ext cx="1986026" cy="157156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9130" rIns="0" bIns="0" rtlCol="0">
            <a:spAutoFit/>
          </a:bodyPr>
          <a:lstStyle/>
          <a:p>
            <a:pPr marL="562610" marR="5080">
              <a:lnSpc>
                <a:spcPct val="110000"/>
              </a:lnSpc>
              <a:spcBef>
                <a:spcPts val="100"/>
              </a:spcBef>
            </a:pPr>
            <a:r>
              <a:rPr spc="-25" dirty="0"/>
              <a:t>A</a:t>
            </a:r>
            <a:r>
              <a:rPr spc="-160" dirty="0"/>
              <a:t> </a:t>
            </a:r>
            <a:r>
              <a:rPr dirty="0"/>
              <a:t>compiler</a:t>
            </a:r>
            <a:r>
              <a:rPr spc="1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program that converts</a:t>
            </a:r>
            <a:r>
              <a:rPr spc="35" dirty="0"/>
              <a:t> </a:t>
            </a:r>
            <a:r>
              <a:rPr dirty="0"/>
              <a:t>source</a:t>
            </a:r>
            <a:r>
              <a:rPr spc="-20" dirty="0"/>
              <a:t> </a:t>
            </a:r>
            <a:r>
              <a:rPr dirty="0"/>
              <a:t>code</a:t>
            </a:r>
            <a:r>
              <a:rPr spc="-20" dirty="0"/>
              <a:t> </a:t>
            </a:r>
            <a:r>
              <a:rPr dirty="0"/>
              <a:t>written</a:t>
            </a:r>
            <a:r>
              <a:rPr spc="-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20" dirty="0"/>
              <a:t> high-</a:t>
            </a:r>
            <a:r>
              <a:rPr spc="-10" dirty="0"/>
              <a:t>level </a:t>
            </a:r>
            <a:r>
              <a:rPr dirty="0"/>
              <a:t>programming</a:t>
            </a:r>
            <a:r>
              <a:rPr spc="-10" dirty="0"/>
              <a:t> </a:t>
            </a:r>
            <a:r>
              <a:rPr dirty="0"/>
              <a:t>language</a:t>
            </a:r>
            <a:r>
              <a:rPr spc="-25" dirty="0"/>
              <a:t> </a:t>
            </a:r>
            <a:r>
              <a:rPr dirty="0"/>
              <a:t>(like</a:t>
            </a:r>
            <a:r>
              <a:rPr spc="-25" dirty="0"/>
              <a:t> </a:t>
            </a:r>
            <a:r>
              <a:rPr dirty="0"/>
              <a:t>C,</a:t>
            </a:r>
            <a:r>
              <a:rPr spc="-10" dirty="0"/>
              <a:t> </a:t>
            </a:r>
            <a:r>
              <a:rPr dirty="0"/>
              <a:t>Java,</a:t>
            </a:r>
            <a:r>
              <a:rPr spc="-10" dirty="0"/>
              <a:t> </a:t>
            </a:r>
            <a:r>
              <a:rPr dirty="0"/>
              <a:t>or</a:t>
            </a:r>
            <a:r>
              <a:rPr spc="20" dirty="0"/>
              <a:t> </a:t>
            </a:r>
            <a:r>
              <a:rPr dirty="0"/>
              <a:t>Python)</a:t>
            </a:r>
            <a:r>
              <a:rPr spc="1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dirty="0"/>
              <a:t>machine</a:t>
            </a:r>
            <a:r>
              <a:rPr spc="-25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dirty="0"/>
              <a:t>or</a:t>
            </a:r>
            <a:r>
              <a:rPr spc="15" dirty="0"/>
              <a:t> </a:t>
            </a:r>
            <a:r>
              <a:rPr spc="-10" dirty="0"/>
              <a:t>intermediate code.</a:t>
            </a:r>
            <a:endParaRPr spc="-10" dirty="0"/>
          </a:p>
          <a:p>
            <a:pPr marL="562610" marR="321310">
              <a:lnSpc>
                <a:spcPct val="111000"/>
              </a:lnSpc>
              <a:spcBef>
                <a:spcPts val="1765"/>
              </a:spcBef>
            </a:pPr>
            <a:r>
              <a:rPr dirty="0"/>
              <a:t>It</a:t>
            </a:r>
            <a:r>
              <a:rPr spc="-10" dirty="0"/>
              <a:t> </a:t>
            </a:r>
            <a:r>
              <a:rPr dirty="0"/>
              <a:t>performs</a:t>
            </a:r>
            <a:r>
              <a:rPr spc="-50" dirty="0"/>
              <a:t> </a:t>
            </a:r>
            <a:r>
              <a:rPr dirty="0"/>
              <a:t>multiple</a:t>
            </a:r>
            <a:r>
              <a:rPr spc="-25" dirty="0"/>
              <a:t> </a:t>
            </a:r>
            <a:r>
              <a:rPr dirty="0"/>
              <a:t>tasks</a:t>
            </a:r>
            <a:r>
              <a:rPr spc="-50" dirty="0"/>
              <a:t> </a:t>
            </a:r>
            <a:r>
              <a:rPr dirty="0"/>
              <a:t>such</a:t>
            </a:r>
            <a:r>
              <a:rPr spc="-10" dirty="0"/>
              <a:t> </a:t>
            </a:r>
            <a:r>
              <a:rPr dirty="0"/>
              <a:t>as</a:t>
            </a:r>
            <a:r>
              <a:rPr spc="25" dirty="0"/>
              <a:t> </a:t>
            </a:r>
            <a:r>
              <a:rPr dirty="0"/>
              <a:t>lexical</a:t>
            </a:r>
            <a:r>
              <a:rPr spc="-10" dirty="0"/>
              <a:t> </a:t>
            </a:r>
            <a:r>
              <a:rPr dirty="0"/>
              <a:t>analysis,</a:t>
            </a:r>
            <a:r>
              <a:rPr spc="-10" dirty="0"/>
              <a:t> </a:t>
            </a:r>
            <a:r>
              <a:rPr dirty="0"/>
              <a:t>syntax</a:t>
            </a:r>
            <a:r>
              <a:rPr spc="-15" dirty="0"/>
              <a:t> </a:t>
            </a:r>
            <a:r>
              <a:rPr dirty="0"/>
              <a:t>checking,</a:t>
            </a:r>
            <a:r>
              <a:rPr spc="-10" dirty="0"/>
              <a:t> semantic </a:t>
            </a:r>
            <a:r>
              <a:rPr dirty="0"/>
              <a:t>analysis,</a:t>
            </a:r>
            <a:r>
              <a:rPr spc="-15" dirty="0"/>
              <a:t> </a:t>
            </a:r>
            <a:r>
              <a:rPr dirty="0"/>
              <a:t>optimization,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dirty="0"/>
              <a:t>generation.This</a:t>
            </a:r>
            <a:r>
              <a:rPr spc="20" dirty="0"/>
              <a:t> </a:t>
            </a:r>
            <a:r>
              <a:rPr dirty="0"/>
              <a:t>process</a:t>
            </a:r>
            <a:r>
              <a:rPr spc="-5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essential</a:t>
            </a:r>
            <a:r>
              <a:rPr spc="-8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execute</a:t>
            </a:r>
            <a:r>
              <a:rPr spc="-30" dirty="0"/>
              <a:t> </a:t>
            </a:r>
            <a:r>
              <a:rPr spc="-50" dirty="0"/>
              <a:t>a </a:t>
            </a:r>
            <a:r>
              <a:rPr dirty="0"/>
              <a:t>program</a:t>
            </a:r>
            <a:r>
              <a:rPr spc="-85" dirty="0"/>
              <a:t> </a:t>
            </a:r>
            <a:r>
              <a:rPr dirty="0"/>
              <a:t>efficiently</a:t>
            </a:r>
            <a:r>
              <a:rPr spc="-5" dirty="0"/>
              <a:t> </a:t>
            </a:r>
            <a:r>
              <a:rPr dirty="0"/>
              <a:t>on a</a:t>
            </a:r>
            <a:r>
              <a:rPr spc="-15" dirty="0"/>
              <a:t> </a:t>
            </a:r>
            <a:r>
              <a:rPr spc="-10" dirty="0"/>
              <a:t>computer.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3875" y="4781486"/>
            <a:ext cx="2271776" cy="20765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981950" y="276097"/>
            <a:ext cx="1700530" cy="1719580"/>
            <a:chOff x="7981950" y="276097"/>
            <a:chExt cx="1700530" cy="171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6725" y="400050"/>
              <a:ext cx="1595374" cy="15953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1950" y="276097"/>
              <a:ext cx="1681226" cy="16907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92846" y="399909"/>
              <a:ext cx="1318260" cy="1318260"/>
            </a:xfrm>
            <a:custGeom>
              <a:avLst/>
              <a:gdLst/>
              <a:ahLst/>
              <a:cxnLst/>
              <a:rect l="l" t="t" r="r" b="b"/>
              <a:pathLst>
                <a:path w="1318259" h="1318260">
                  <a:moveTo>
                    <a:pt x="337045" y="1004925"/>
                  </a:moveTo>
                  <a:lnTo>
                    <a:pt x="333476" y="984516"/>
                  </a:lnTo>
                  <a:lnTo>
                    <a:pt x="313131" y="980998"/>
                  </a:lnTo>
                  <a:lnTo>
                    <a:pt x="279336" y="994054"/>
                  </a:lnTo>
                  <a:lnTo>
                    <a:pt x="235432" y="1021562"/>
                  </a:lnTo>
                  <a:lnTo>
                    <a:pt x="184759" y="1061466"/>
                  </a:lnTo>
                  <a:lnTo>
                    <a:pt x="130657" y="1111643"/>
                  </a:lnTo>
                  <a:lnTo>
                    <a:pt x="80467" y="1165758"/>
                  </a:lnTo>
                  <a:lnTo>
                    <a:pt x="40563" y="1216431"/>
                  </a:lnTo>
                  <a:lnTo>
                    <a:pt x="13055" y="1260335"/>
                  </a:lnTo>
                  <a:lnTo>
                    <a:pt x="0" y="1294130"/>
                  </a:lnTo>
                  <a:lnTo>
                    <a:pt x="3530" y="1314462"/>
                  </a:lnTo>
                  <a:lnTo>
                    <a:pt x="23926" y="1318044"/>
                  </a:lnTo>
                  <a:lnTo>
                    <a:pt x="57746" y="1305039"/>
                  </a:lnTo>
                  <a:lnTo>
                    <a:pt x="101650" y="1277543"/>
                  </a:lnTo>
                  <a:lnTo>
                    <a:pt x="152298" y="1237653"/>
                  </a:lnTo>
                  <a:lnTo>
                    <a:pt x="206349" y="1187462"/>
                  </a:lnTo>
                  <a:lnTo>
                    <a:pt x="256590" y="1133360"/>
                  </a:lnTo>
                  <a:lnTo>
                    <a:pt x="296519" y="1082675"/>
                  </a:lnTo>
                  <a:lnTo>
                    <a:pt x="324040" y="1038745"/>
                  </a:lnTo>
                  <a:lnTo>
                    <a:pt x="337045" y="1004925"/>
                  </a:lnTo>
                  <a:close/>
                </a:path>
                <a:path w="1318259" h="1318260">
                  <a:moveTo>
                    <a:pt x="1318107" y="23977"/>
                  </a:moveTo>
                  <a:lnTo>
                    <a:pt x="1314551" y="3568"/>
                  </a:lnTo>
                  <a:lnTo>
                    <a:pt x="1294142" y="0"/>
                  </a:lnTo>
                  <a:lnTo>
                    <a:pt x="1260322" y="13004"/>
                  </a:lnTo>
                  <a:lnTo>
                    <a:pt x="1216418" y="40525"/>
                  </a:lnTo>
                  <a:lnTo>
                    <a:pt x="1165771" y="80454"/>
                  </a:lnTo>
                  <a:lnTo>
                    <a:pt x="1111732" y="130695"/>
                  </a:lnTo>
                  <a:lnTo>
                    <a:pt x="1061478" y="184746"/>
                  </a:lnTo>
                  <a:lnTo>
                    <a:pt x="1021549" y="235394"/>
                  </a:lnTo>
                  <a:lnTo>
                    <a:pt x="994029" y="279298"/>
                  </a:lnTo>
                  <a:lnTo>
                    <a:pt x="981024" y="313118"/>
                  </a:lnTo>
                  <a:lnTo>
                    <a:pt x="984605" y="333514"/>
                  </a:lnTo>
                  <a:lnTo>
                    <a:pt x="1005001" y="337045"/>
                  </a:lnTo>
                  <a:lnTo>
                    <a:pt x="1038821" y="323989"/>
                  </a:lnTo>
                  <a:lnTo>
                    <a:pt x="1082725" y="296481"/>
                  </a:lnTo>
                  <a:lnTo>
                    <a:pt x="1133373" y="256578"/>
                  </a:lnTo>
                  <a:lnTo>
                    <a:pt x="1187424" y="206387"/>
                  </a:lnTo>
                  <a:lnTo>
                    <a:pt x="1237615" y="152349"/>
                  </a:lnTo>
                  <a:lnTo>
                    <a:pt x="1277543" y="101701"/>
                  </a:lnTo>
                  <a:lnTo>
                    <a:pt x="1305077" y="57797"/>
                  </a:lnTo>
                  <a:lnTo>
                    <a:pt x="1318107" y="23977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084970" y="5337175"/>
            <a:ext cx="1708150" cy="1520825"/>
          </a:xfrm>
          <a:custGeom>
            <a:avLst/>
            <a:gdLst/>
            <a:ahLst/>
            <a:cxnLst/>
            <a:rect l="l" t="t" r="r" b="b"/>
            <a:pathLst>
              <a:path w="1708150" h="1520825">
                <a:moveTo>
                  <a:pt x="1343396" y="0"/>
                </a:moveTo>
                <a:lnTo>
                  <a:pt x="1266497" y="7878"/>
                </a:lnTo>
                <a:lnTo>
                  <a:pt x="1226381" y="15363"/>
                </a:lnTo>
                <a:lnTo>
                  <a:pt x="1185282" y="25170"/>
                </a:lnTo>
                <a:lnTo>
                  <a:pt x="1143295" y="37266"/>
                </a:lnTo>
                <a:lnTo>
                  <a:pt x="1100517" y="51619"/>
                </a:lnTo>
                <a:lnTo>
                  <a:pt x="1057044" y="68198"/>
                </a:lnTo>
                <a:lnTo>
                  <a:pt x="1012970" y="86970"/>
                </a:lnTo>
                <a:lnTo>
                  <a:pt x="968392" y="107904"/>
                </a:lnTo>
                <a:lnTo>
                  <a:pt x="923407" y="130967"/>
                </a:lnTo>
                <a:lnTo>
                  <a:pt x="878108" y="156127"/>
                </a:lnTo>
                <a:lnTo>
                  <a:pt x="832593" y="183352"/>
                </a:lnTo>
                <a:lnTo>
                  <a:pt x="786958" y="212611"/>
                </a:lnTo>
                <a:lnTo>
                  <a:pt x="741297" y="243871"/>
                </a:lnTo>
                <a:lnTo>
                  <a:pt x="695707" y="277100"/>
                </a:lnTo>
                <a:lnTo>
                  <a:pt x="650284" y="312267"/>
                </a:lnTo>
                <a:lnTo>
                  <a:pt x="605124" y="349338"/>
                </a:lnTo>
                <a:lnTo>
                  <a:pt x="560322" y="388283"/>
                </a:lnTo>
                <a:lnTo>
                  <a:pt x="515974" y="429069"/>
                </a:lnTo>
                <a:lnTo>
                  <a:pt x="472176" y="471665"/>
                </a:lnTo>
                <a:lnTo>
                  <a:pt x="429913" y="515101"/>
                </a:lnTo>
                <a:lnTo>
                  <a:pt x="389430" y="559080"/>
                </a:lnTo>
                <a:lnTo>
                  <a:pt x="350760" y="603507"/>
                </a:lnTo>
                <a:lnTo>
                  <a:pt x="313933" y="648289"/>
                </a:lnTo>
                <a:lnTo>
                  <a:pt x="278980" y="693332"/>
                </a:lnTo>
                <a:lnTo>
                  <a:pt x="245933" y="738544"/>
                </a:lnTo>
                <a:lnTo>
                  <a:pt x="214821" y="783831"/>
                </a:lnTo>
                <a:lnTo>
                  <a:pt x="185678" y="829098"/>
                </a:lnTo>
                <a:lnTo>
                  <a:pt x="158532" y="874254"/>
                </a:lnTo>
                <a:lnTo>
                  <a:pt x="133417" y="919203"/>
                </a:lnTo>
                <a:lnTo>
                  <a:pt x="110362" y="963854"/>
                </a:lnTo>
                <a:lnTo>
                  <a:pt x="89399" y="1008112"/>
                </a:lnTo>
                <a:lnTo>
                  <a:pt x="70559" y="1051883"/>
                </a:lnTo>
                <a:lnTo>
                  <a:pt x="53873" y="1095076"/>
                </a:lnTo>
                <a:lnTo>
                  <a:pt x="39373" y="1137595"/>
                </a:lnTo>
                <a:lnTo>
                  <a:pt x="27088" y="1179348"/>
                </a:lnTo>
                <a:lnTo>
                  <a:pt x="17052" y="1220241"/>
                </a:lnTo>
                <a:lnTo>
                  <a:pt x="9293" y="1260180"/>
                </a:lnTo>
                <a:lnTo>
                  <a:pt x="3844" y="1299073"/>
                </a:lnTo>
                <a:lnTo>
                  <a:pt x="0" y="1373344"/>
                </a:lnTo>
                <a:lnTo>
                  <a:pt x="1666" y="1408535"/>
                </a:lnTo>
                <a:lnTo>
                  <a:pt x="27942" y="1520825"/>
                </a:lnTo>
                <a:lnTo>
                  <a:pt x="876671" y="1520825"/>
                </a:lnTo>
                <a:lnTo>
                  <a:pt x="950046" y="1474747"/>
                </a:lnTo>
                <a:lnTo>
                  <a:pt x="991528" y="1445266"/>
                </a:lnTo>
                <a:lnTo>
                  <a:pt x="1032918" y="1414171"/>
                </a:lnTo>
                <a:lnTo>
                  <a:pt x="1074140" y="1381488"/>
                </a:lnTo>
                <a:lnTo>
                  <a:pt x="1115117" y="1347238"/>
                </a:lnTo>
                <a:lnTo>
                  <a:pt x="1155775" y="1311448"/>
                </a:lnTo>
                <a:lnTo>
                  <a:pt x="1196037" y="1274141"/>
                </a:lnTo>
                <a:lnTo>
                  <a:pt x="1235827" y="1235341"/>
                </a:lnTo>
                <a:lnTo>
                  <a:pt x="1280050" y="1189821"/>
                </a:lnTo>
                <a:lnTo>
                  <a:pt x="1322318" y="1143711"/>
                </a:lnTo>
                <a:lnTo>
                  <a:pt x="1362595" y="1097119"/>
                </a:lnTo>
                <a:lnTo>
                  <a:pt x="1400845" y="1050152"/>
                </a:lnTo>
                <a:lnTo>
                  <a:pt x="1437032" y="1002918"/>
                </a:lnTo>
                <a:lnTo>
                  <a:pt x="1471120" y="955524"/>
                </a:lnTo>
                <a:lnTo>
                  <a:pt x="1503074" y="908076"/>
                </a:lnTo>
                <a:lnTo>
                  <a:pt x="1532858" y="860684"/>
                </a:lnTo>
                <a:lnTo>
                  <a:pt x="1560435" y="813454"/>
                </a:lnTo>
                <a:lnTo>
                  <a:pt x="1585770" y="766494"/>
                </a:lnTo>
                <a:lnTo>
                  <a:pt x="1608828" y="719911"/>
                </a:lnTo>
                <a:lnTo>
                  <a:pt x="1629572" y="673812"/>
                </a:lnTo>
                <a:lnTo>
                  <a:pt x="1647966" y="628305"/>
                </a:lnTo>
                <a:lnTo>
                  <a:pt x="1663975" y="583498"/>
                </a:lnTo>
                <a:lnTo>
                  <a:pt x="1677563" y="539497"/>
                </a:lnTo>
                <a:lnTo>
                  <a:pt x="1688694" y="496411"/>
                </a:lnTo>
                <a:lnTo>
                  <a:pt x="1697333" y="454346"/>
                </a:lnTo>
                <a:lnTo>
                  <a:pt x="1703443" y="413411"/>
                </a:lnTo>
                <a:lnTo>
                  <a:pt x="1706988" y="373712"/>
                </a:lnTo>
                <a:lnTo>
                  <a:pt x="1707933" y="335356"/>
                </a:lnTo>
                <a:lnTo>
                  <a:pt x="1706243" y="298453"/>
                </a:lnTo>
                <a:lnTo>
                  <a:pt x="1694809" y="229429"/>
                </a:lnTo>
                <a:lnTo>
                  <a:pt x="1672402" y="167500"/>
                </a:lnTo>
                <a:lnTo>
                  <a:pt x="1638735" y="113525"/>
                </a:lnTo>
                <a:lnTo>
                  <a:pt x="1582232" y="59925"/>
                </a:lnTo>
                <a:lnTo>
                  <a:pt x="1542296" y="36171"/>
                </a:lnTo>
                <a:lnTo>
                  <a:pt x="1498113" y="18414"/>
                </a:lnTo>
                <a:lnTo>
                  <a:pt x="1450014" y="6542"/>
                </a:lnTo>
                <a:lnTo>
                  <a:pt x="1398331" y="442"/>
                </a:lnTo>
                <a:lnTo>
                  <a:pt x="1343396" y="0"/>
                </a:lnTo>
                <a:close/>
              </a:path>
            </a:pathLst>
          </a:custGeom>
          <a:solidFill>
            <a:srgbClr val="2C28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5715000"/>
            <a:ext cx="376237" cy="3762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200" y="1552575"/>
            <a:ext cx="810577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795655" marR="5080">
              <a:lnSpc>
                <a:spcPct val="101000"/>
              </a:lnSpc>
              <a:spcBef>
                <a:spcPts val="60"/>
              </a:spcBef>
            </a:pPr>
            <a:r>
              <a:rPr sz="3950" u="none" dirty="0"/>
              <a:t>Connection</a:t>
            </a:r>
            <a:r>
              <a:rPr sz="3950" u="none" spc="50" dirty="0"/>
              <a:t> </a:t>
            </a:r>
            <a:r>
              <a:rPr sz="3950" u="none" dirty="0"/>
              <a:t>Between</a:t>
            </a:r>
            <a:r>
              <a:rPr sz="3950" u="none" spc="60" dirty="0"/>
              <a:t> </a:t>
            </a:r>
            <a:r>
              <a:rPr sz="3950" u="none" dirty="0"/>
              <a:t>Compilers</a:t>
            </a:r>
            <a:r>
              <a:rPr sz="3950" u="none" spc="50" dirty="0"/>
              <a:t> </a:t>
            </a:r>
            <a:r>
              <a:rPr sz="3950" u="none" dirty="0"/>
              <a:t>and</a:t>
            </a:r>
            <a:r>
              <a:rPr sz="3950" u="none" spc="60" dirty="0"/>
              <a:t> </a:t>
            </a:r>
            <a:r>
              <a:rPr sz="3950" u="none" spc="-10" dirty="0"/>
              <a:t>Language Design</a:t>
            </a:r>
            <a:endParaRPr sz="395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38500" y="1647761"/>
            <a:ext cx="376237" cy="37623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47725" y="2562161"/>
            <a:ext cx="3415029" cy="3424554"/>
            <a:chOff x="847725" y="2562161"/>
            <a:chExt cx="3415029" cy="342455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325" y="2809811"/>
              <a:ext cx="3186176" cy="31766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725" y="2562161"/>
              <a:ext cx="3348101" cy="33481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78865" y="2806458"/>
              <a:ext cx="2638425" cy="2637790"/>
            </a:xfrm>
            <a:custGeom>
              <a:avLst/>
              <a:gdLst/>
              <a:ahLst/>
              <a:cxnLst/>
              <a:rect l="l" t="t" r="r" b="b"/>
              <a:pathLst>
                <a:path w="2638425" h="2637790">
                  <a:moveTo>
                    <a:pt x="675754" y="1986610"/>
                  </a:moveTo>
                  <a:lnTo>
                    <a:pt x="667766" y="1970011"/>
                  </a:lnTo>
                  <a:lnTo>
                    <a:pt x="651167" y="1962035"/>
                  </a:lnTo>
                  <a:lnTo>
                    <a:pt x="627024" y="1962873"/>
                  </a:lnTo>
                  <a:lnTo>
                    <a:pt x="559409" y="1988921"/>
                  </a:lnTo>
                  <a:lnTo>
                    <a:pt x="517613" y="2013077"/>
                  </a:lnTo>
                  <a:lnTo>
                    <a:pt x="471601" y="2043950"/>
                  </a:lnTo>
                  <a:lnTo>
                    <a:pt x="422211" y="2081022"/>
                  </a:lnTo>
                  <a:lnTo>
                    <a:pt x="370281" y="2123757"/>
                  </a:lnTo>
                  <a:lnTo>
                    <a:pt x="316636" y="2171649"/>
                  </a:lnTo>
                  <a:lnTo>
                    <a:pt x="262128" y="2224138"/>
                  </a:lnTo>
                  <a:lnTo>
                    <a:pt x="209613" y="2278659"/>
                  </a:lnTo>
                  <a:lnTo>
                    <a:pt x="161721" y="2332304"/>
                  </a:lnTo>
                  <a:lnTo>
                    <a:pt x="118986" y="2384234"/>
                  </a:lnTo>
                  <a:lnTo>
                    <a:pt x="81915" y="2433624"/>
                  </a:lnTo>
                  <a:lnTo>
                    <a:pt x="51041" y="2479637"/>
                  </a:lnTo>
                  <a:lnTo>
                    <a:pt x="26898" y="2521432"/>
                  </a:lnTo>
                  <a:lnTo>
                    <a:pt x="9982" y="2558186"/>
                  </a:lnTo>
                  <a:lnTo>
                    <a:pt x="0" y="2613190"/>
                  </a:lnTo>
                  <a:lnTo>
                    <a:pt x="7975" y="2629776"/>
                  </a:lnTo>
                  <a:lnTo>
                    <a:pt x="24574" y="2637777"/>
                  </a:lnTo>
                  <a:lnTo>
                    <a:pt x="48717" y="2636939"/>
                  </a:lnTo>
                  <a:lnTo>
                    <a:pt x="116344" y="2610916"/>
                  </a:lnTo>
                  <a:lnTo>
                    <a:pt x="158140" y="2586774"/>
                  </a:lnTo>
                  <a:lnTo>
                    <a:pt x="204152" y="2555913"/>
                  </a:lnTo>
                  <a:lnTo>
                    <a:pt x="253542" y="2518841"/>
                  </a:lnTo>
                  <a:lnTo>
                    <a:pt x="305473" y="2476093"/>
                  </a:lnTo>
                  <a:lnTo>
                    <a:pt x="359117" y="2428189"/>
                  </a:lnTo>
                  <a:lnTo>
                    <a:pt x="413639" y="2375649"/>
                  </a:lnTo>
                  <a:lnTo>
                    <a:pt x="466166" y="2321141"/>
                  </a:lnTo>
                  <a:lnTo>
                    <a:pt x="514070" y="2267496"/>
                  </a:lnTo>
                  <a:lnTo>
                    <a:pt x="556818" y="2215565"/>
                  </a:lnTo>
                  <a:lnTo>
                    <a:pt x="593890" y="2166175"/>
                  </a:lnTo>
                  <a:lnTo>
                    <a:pt x="624751" y="2120163"/>
                  </a:lnTo>
                  <a:lnTo>
                    <a:pt x="648893" y="2078367"/>
                  </a:lnTo>
                  <a:lnTo>
                    <a:pt x="665797" y="2041613"/>
                  </a:lnTo>
                  <a:lnTo>
                    <a:pt x="675754" y="1986610"/>
                  </a:lnTo>
                  <a:close/>
                </a:path>
                <a:path w="2638425" h="2637790">
                  <a:moveTo>
                    <a:pt x="2637866" y="24587"/>
                  </a:moveTo>
                  <a:lnTo>
                    <a:pt x="2629916" y="7988"/>
                  </a:lnTo>
                  <a:lnTo>
                    <a:pt x="2613279" y="0"/>
                  </a:lnTo>
                  <a:lnTo>
                    <a:pt x="2589111" y="838"/>
                  </a:lnTo>
                  <a:lnTo>
                    <a:pt x="2521470" y="26860"/>
                  </a:lnTo>
                  <a:lnTo>
                    <a:pt x="2479675" y="51003"/>
                  </a:lnTo>
                  <a:lnTo>
                    <a:pt x="2433663" y="81864"/>
                  </a:lnTo>
                  <a:lnTo>
                    <a:pt x="2384285" y="118935"/>
                  </a:lnTo>
                  <a:lnTo>
                    <a:pt x="2332367" y="161683"/>
                  </a:lnTo>
                  <a:lnTo>
                    <a:pt x="2278748" y="209588"/>
                  </a:lnTo>
                  <a:lnTo>
                    <a:pt x="2224265" y="262115"/>
                  </a:lnTo>
                  <a:lnTo>
                    <a:pt x="2171738" y="316636"/>
                  </a:lnTo>
                  <a:lnTo>
                    <a:pt x="2123833" y="370281"/>
                  </a:lnTo>
                  <a:lnTo>
                    <a:pt x="2081085" y="422211"/>
                  </a:lnTo>
                  <a:lnTo>
                    <a:pt x="2044014" y="471601"/>
                  </a:lnTo>
                  <a:lnTo>
                    <a:pt x="2013140" y="517613"/>
                  </a:lnTo>
                  <a:lnTo>
                    <a:pt x="1988972" y="559409"/>
                  </a:lnTo>
                  <a:lnTo>
                    <a:pt x="1972068" y="596163"/>
                  </a:lnTo>
                  <a:lnTo>
                    <a:pt x="1962061" y="651167"/>
                  </a:lnTo>
                  <a:lnTo>
                    <a:pt x="1970024" y="667753"/>
                  </a:lnTo>
                  <a:lnTo>
                    <a:pt x="1986610" y="675741"/>
                  </a:lnTo>
                  <a:lnTo>
                    <a:pt x="2010752" y="674903"/>
                  </a:lnTo>
                  <a:lnTo>
                    <a:pt x="2078367" y="648868"/>
                  </a:lnTo>
                  <a:lnTo>
                    <a:pt x="2120163" y="624713"/>
                  </a:lnTo>
                  <a:lnTo>
                    <a:pt x="2166175" y="593826"/>
                  </a:lnTo>
                  <a:lnTo>
                    <a:pt x="2215565" y="556755"/>
                  </a:lnTo>
                  <a:lnTo>
                    <a:pt x="2267496" y="514019"/>
                  </a:lnTo>
                  <a:lnTo>
                    <a:pt x="2321141" y="466140"/>
                  </a:lnTo>
                  <a:lnTo>
                    <a:pt x="2375662" y="413626"/>
                  </a:lnTo>
                  <a:lnTo>
                    <a:pt x="2428189" y="359117"/>
                  </a:lnTo>
                  <a:lnTo>
                    <a:pt x="2476093" y="305473"/>
                  </a:lnTo>
                  <a:lnTo>
                    <a:pt x="2518841" y="253542"/>
                  </a:lnTo>
                  <a:lnTo>
                    <a:pt x="2555913" y="204152"/>
                  </a:lnTo>
                  <a:lnTo>
                    <a:pt x="2586799" y="158140"/>
                  </a:lnTo>
                  <a:lnTo>
                    <a:pt x="2610955" y="116344"/>
                  </a:lnTo>
                  <a:lnTo>
                    <a:pt x="2627858" y="79590"/>
                  </a:lnTo>
                  <a:lnTo>
                    <a:pt x="2637866" y="24587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395601" y="1743773"/>
            <a:ext cx="8589010" cy="4303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83360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Compilers</a:t>
            </a:r>
            <a:r>
              <a:rPr sz="2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play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major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role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designing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languages.</a:t>
            </a:r>
            <a:r>
              <a:rPr sz="2400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language,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4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consider: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030" indent="-231775">
              <a:lnSpc>
                <a:spcPts val="2850"/>
              </a:lnSpc>
              <a:buSzPct val="96000"/>
              <a:buAutoNum type="arabicPeriod"/>
              <a:tabLst>
                <a:tab pos="239395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Syntax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(how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written)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030" indent="-231775">
              <a:lnSpc>
                <a:spcPts val="2865"/>
              </a:lnSpc>
              <a:spcBef>
                <a:spcPts val="50"/>
              </a:spcBef>
              <a:buSzPct val="96000"/>
              <a:buAutoNum type="arabicPeriod"/>
              <a:tabLst>
                <a:tab pos="239395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Semantics</a:t>
            </a:r>
            <a:r>
              <a:rPr sz="2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(what</a:t>
            </a:r>
            <a:r>
              <a:rPr sz="24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means)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31775">
              <a:lnSpc>
                <a:spcPts val="2855"/>
              </a:lnSpc>
              <a:buSzPct val="96000"/>
              <a:buAutoNum type="arabicPeriod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4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handling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030" indent="-231775">
              <a:lnSpc>
                <a:spcPts val="2865"/>
              </a:lnSpc>
              <a:buSzPct val="96000"/>
              <a:buAutoNum type="arabicPeriod"/>
              <a:tabLst>
                <a:tab pos="23939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2010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</a:t>
            </a:r>
            <a:r>
              <a:rPr sz="24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4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features,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4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designers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handle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easily.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4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capabilities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compilers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directly</a:t>
            </a:r>
            <a:r>
              <a:rPr sz="2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shape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48900" y="3962336"/>
            <a:ext cx="1090612" cy="10906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504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130"/>
              </a:spcBef>
            </a:pPr>
            <a:r>
              <a:rPr sz="3950" u="none" dirty="0"/>
              <a:t>Compiler’s</a:t>
            </a:r>
            <a:r>
              <a:rPr sz="3950" u="none" spc="65" dirty="0"/>
              <a:t> </a:t>
            </a:r>
            <a:r>
              <a:rPr sz="3950" u="none" dirty="0"/>
              <a:t>Impact</a:t>
            </a:r>
            <a:r>
              <a:rPr sz="3950" u="none" spc="-5" dirty="0"/>
              <a:t> </a:t>
            </a:r>
            <a:r>
              <a:rPr sz="3950" u="none" dirty="0"/>
              <a:t>on</a:t>
            </a:r>
            <a:r>
              <a:rPr sz="3950" u="none" spc="15" dirty="0"/>
              <a:t> </a:t>
            </a:r>
            <a:r>
              <a:rPr sz="3950" u="none" dirty="0"/>
              <a:t>Language</a:t>
            </a:r>
            <a:r>
              <a:rPr sz="3950" u="none" spc="10" dirty="0"/>
              <a:t> </a:t>
            </a:r>
            <a:r>
              <a:rPr sz="3950" u="none" spc="-10" dirty="0"/>
              <a:t>Features</a:t>
            </a:r>
            <a:endParaRPr sz="3950"/>
          </a:p>
        </p:txBody>
      </p:sp>
      <p:grpSp>
        <p:nvGrpSpPr>
          <p:cNvPr id="4" name="object 4"/>
          <p:cNvGrpSpPr/>
          <p:nvPr/>
        </p:nvGrpSpPr>
        <p:grpSpPr>
          <a:xfrm>
            <a:off x="9601200" y="5715000"/>
            <a:ext cx="576580" cy="576580"/>
            <a:chOff x="9601200" y="5715000"/>
            <a:chExt cx="576580" cy="576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200" y="5715000"/>
              <a:ext cx="576262" cy="5762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7579" y="5861876"/>
              <a:ext cx="427019" cy="4269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29585" y="1774507"/>
            <a:ext cx="824357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depend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completely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compiler’s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support.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Examples: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31775">
              <a:lnSpc>
                <a:spcPts val="2865"/>
              </a:lnSpc>
              <a:spcBef>
                <a:spcPts val="5"/>
              </a:spcBef>
              <a:buSzPct val="96000"/>
              <a:buAutoNum type="arabicPeriod"/>
              <a:tabLst>
                <a:tab pos="241300" algn="l"/>
              </a:tabLst>
            </a:pPr>
            <a:r>
              <a:rPr sz="24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4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Compilers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(e.g.,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vs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float)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31775">
              <a:lnSpc>
                <a:spcPts val="2855"/>
              </a:lnSpc>
              <a:buSzPct val="96000"/>
              <a:buAutoNum type="arabicPeriod"/>
              <a:tabLst>
                <a:tab pos="241300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4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garbage</a:t>
            </a:r>
            <a:r>
              <a:rPr sz="2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Java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030" indent="-231775">
              <a:lnSpc>
                <a:spcPts val="2870"/>
              </a:lnSpc>
              <a:buSzPct val="96000"/>
              <a:buAutoNum type="arabicPeriod"/>
              <a:tabLst>
                <a:tab pos="239395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Optimization</a:t>
            </a:r>
            <a:r>
              <a:rPr sz="24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24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Compilers</a:t>
            </a:r>
            <a:r>
              <a:rPr sz="24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runtime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70"/>
              </a:lnSpc>
              <a:spcBef>
                <a:spcPts val="45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speed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automatically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030" indent="-231775">
              <a:lnSpc>
                <a:spcPts val="2870"/>
              </a:lnSpc>
              <a:buSzPct val="96000"/>
              <a:buAutoNum type="arabicPeriod" startAt="4"/>
              <a:tabLst>
                <a:tab pos="239395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buffer</a:t>
            </a:r>
            <a:r>
              <a:rPr sz="2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overflows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invalid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4086"/>
            <a:ext cx="2500630" cy="3424554"/>
            <a:chOff x="0" y="2724086"/>
            <a:chExt cx="2500630" cy="342455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971736"/>
              <a:ext cx="2500376" cy="31766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24086"/>
              <a:ext cx="2433701" cy="33481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1470" y="2968763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651258" y="0"/>
                  </a:moveTo>
                  <a:lnTo>
                    <a:pt x="596229" y="9954"/>
                  </a:lnTo>
                  <a:lnTo>
                    <a:pt x="559468" y="26850"/>
                  </a:lnTo>
                  <a:lnTo>
                    <a:pt x="517659" y="50994"/>
                  </a:lnTo>
                  <a:lnTo>
                    <a:pt x="471640" y="81863"/>
                  </a:lnTo>
                  <a:lnTo>
                    <a:pt x="422249" y="118933"/>
                  </a:lnTo>
                  <a:lnTo>
                    <a:pt x="370323" y="161681"/>
                  </a:lnTo>
                  <a:lnTo>
                    <a:pt x="316699" y="209583"/>
                  </a:lnTo>
                  <a:lnTo>
                    <a:pt x="262214" y="262116"/>
                  </a:lnTo>
                  <a:lnTo>
                    <a:pt x="209681" y="316631"/>
                  </a:lnTo>
                  <a:lnTo>
                    <a:pt x="161776" y="370273"/>
                  </a:lnTo>
                  <a:lnTo>
                    <a:pt x="119024" y="422207"/>
                  </a:lnTo>
                  <a:lnTo>
                    <a:pt x="81946" y="471597"/>
                  </a:lnTo>
                  <a:lnTo>
                    <a:pt x="51067" y="517608"/>
                  </a:lnTo>
                  <a:lnTo>
                    <a:pt x="26910" y="559405"/>
                  </a:lnTo>
                  <a:lnTo>
                    <a:pt x="9997" y="596154"/>
                  </a:lnTo>
                  <a:lnTo>
                    <a:pt x="0" y="651163"/>
                  </a:lnTo>
                  <a:lnTo>
                    <a:pt x="7960" y="667754"/>
                  </a:lnTo>
                  <a:lnTo>
                    <a:pt x="24554" y="675743"/>
                  </a:lnTo>
                  <a:lnTo>
                    <a:pt x="48708" y="674913"/>
                  </a:lnTo>
                  <a:lnTo>
                    <a:pt x="116345" y="648893"/>
                  </a:lnTo>
                  <a:lnTo>
                    <a:pt x="158154" y="624748"/>
                  </a:lnTo>
                  <a:lnTo>
                    <a:pt x="204172" y="593879"/>
                  </a:lnTo>
                  <a:lnTo>
                    <a:pt x="253564" y="556809"/>
                  </a:lnTo>
                  <a:lnTo>
                    <a:pt x="305490" y="514061"/>
                  </a:lnTo>
                  <a:lnTo>
                    <a:pt x="359114" y="466159"/>
                  </a:lnTo>
                  <a:lnTo>
                    <a:pt x="413598" y="413627"/>
                  </a:lnTo>
                  <a:lnTo>
                    <a:pt x="466131" y="359111"/>
                  </a:lnTo>
                  <a:lnTo>
                    <a:pt x="514034" y="305469"/>
                  </a:lnTo>
                  <a:lnTo>
                    <a:pt x="556784" y="253536"/>
                  </a:lnTo>
                  <a:lnTo>
                    <a:pt x="593859" y="204146"/>
                  </a:lnTo>
                  <a:lnTo>
                    <a:pt x="624736" y="158134"/>
                  </a:lnTo>
                  <a:lnTo>
                    <a:pt x="648892" y="116337"/>
                  </a:lnTo>
                  <a:lnTo>
                    <a:pt x="665804" y="79588"/>
                  </a:lnTo>
                  <a:lnTo>
                    <a:pt x="675807" y="24579"/>
                  </a:lnTo>
                  <a:lnTo>
                    <a:pt x="667852" y="7989"/>
                  </a:lnTo>
                  <a:lnTo>
                    <a:pt x="651258" y="0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371411"/>
            <a:ext cx="1090612" cy="110013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90550" y="1523936"/>
            <a:ext cx="728980" cy="643255"/>
            <a:chOff x="590550" y="1523936"/>
            <a:chExt cx="728980" cy="6432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5" y="1523936"/>
              <a:ext cx="547687" cy="3286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50" y="1533461"/>
              <a:ext cx="366712" cy="633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1838261"/>
              <a:ext cx="557212" cy="32861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29970" marR="5080">
              <a:lnSpc>
                <a:spcPct val="101000"/>
              </a:lnSpc>
              <a:spcBef>
                <a:spcPts val="60"/>
              </a:spcBef>
            </a:pPr>
            <a:r>
              <a:rPr sz="3950" u="none" dirty="0"/>
              <a:t>Compiler</a:t>
            </a:r>
            <a:r>
              <a:rPr sz="3950" u="none" spc="35" dirty="0"/>
              <a:t> </a:t>
            </a:r>
            <a:r>
              <a:rPr sz="3950" u="none" dirty="0"/>
              <a:t>Design</a:t>
            </a:r>
            <a:r>
              <a:rPr sz="3950" u="none" spc="55" dirty="0"/>
              <a:t> </a:t>
            </a:r>
            <a:r>
              <a:rPr sz="3950" u="none" dirty="0"/>
              <a:t>Challenges</a:t>
            </a:r>
            <a:r>
              <a:rPr sz="3950" u="none" spc="50" dirty="0"/>
              <a:t> </a:t>
            </a:r>
            <a:r>
              <a:rPr sz="3950" u="none" dirty="0"/>
              <a:t>in</a:t>
            </a:r>
            <a:r>
              <a:rPr sz="3950" u="none" spc="55" dirty="0"/>
              <a:t> </a:t>
            </a:r>
            <a:r>
              <a:rPr sz="3950" u="none" spc="-10" dirty="0"/>
              <a:t>Language Design</a:t>
            </a:r>
            <a:endParaRPr sz="3950"/>
          </a:p>
        </p:txBody>
      </p:sp>
      <p:sp>
        <p:nvSpPr>
          <p:cNvPr id="12" name="object 12"/>
          <p:cNvSpPr txBox="1"/>
          <p:nvPr/>
        </p:nvSpPr>
        <p:spPr>
          <a:xfrm>
            <a:off x="2065654" y="1743773"/>
            <a:ext cx="7595870" cy="37712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5"/>
              </a:spcBef>
            </a:pP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Designing</a:t>
            </a:r>
            <a:r>
              <a:rPr sz="27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7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7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7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thinking</a:t>
            </a:r>
            <a:r>
              <a:rPr sz="27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7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7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7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7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7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7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compile.</a:t>
            </a:r>
            <a:r>
              <a:rPr sz="27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27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78130" indent="-265430">
              <a:lnSpc>
                <a:spcPct val="100000"/>
              </a:lnSpc>
              <a:spcBef>
                <a:spcPts val="2660"/>
              </a:spcBef>
              <a:buSzPct val="96000"/>
              <a:buAutoNum type="arabicPeriod"/>
              <a:tabLst>
                <a:tab pos="278130" algn="l"/>
              </a:tabLst>
            </a:pP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27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syntax</a:t>
            </a:r>
            <a:r>
              <a:rPr sz="27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7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7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parsing</a:t>
            </a:r>
            <a:r>
              <a:rPr sz="27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78130" indent="-265430">
              <a:lnSpc>
                <a:spcPct val="100000"/>
              </a:lnSpc>
              <a:spcBef>
                <a:spcPts val="5"/>
              </a:spcBef>
              <a:buSzPct val="96000"/>
              <a:buAutoNum type="arabicPeriod"/>
              <a:tabLst>
                <a:tab pos="278130" algn="l"/>
              </a:tabLst>
            </a:pP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27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typing</a:t>
            </a:r>
            <a:r>
              <a:rPr sz="27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increases</a:t>
            </a:r>
            <a:r>
              <a:rPr sz="27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runtime</a:t>
            </a:r>
            <a:r>
              <a:rPr sz="27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checking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650240" indent="266065">
              <a:lnSpc>
                <a:spcPct val="102000"/>
              </a:lnSpc>
              <a:spcBef>
                <a:spcPts val="5"/>
              </a:spcBef>
              <a:buSzPct val="96000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sz="27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7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(like</a:t>
            </a:r>
            <a:r>
              <a:rPr sz="27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lambda</a:t>
            </a:r>
            <a:r>
              <a:rPr sz="27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expressions</a:t>
            </a:r>
            <a:r>
              <a:rPr sz="27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macros)</a:t>
            </a:r>
            <a:r>
              <a:rPr sz="27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7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harder</a:t>
            </a:r>
            <a:r>
              <a:rPr sz="27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compile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3412</Words>
  <Application>WPS Presentation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Tahoma</vt:lpstr>
      <vt:lpstr>Calibri</vt:lpstr>
      <vt:lpstr>Microsoft YaHei</vt:lpstr>
      <vt:lpstr>Arial Unicode MS</vt:lpstr>
      <vt:lpstr>Times New Roman</vt:lpstr>
      <vt:lpstr>Office Theme</vt:lpstr>
      <vt:lpstr>Role of Compilers in Programming Language Design</vt:lpstr>
      <vt:lpstr>Team Information</vt:lpstr>
      <vt:lpstr>Table of Contents</vt:lpstr>
      <vt:lpstr>Introduction</vt:lpstr>
      <vt:lpstr>What is a compiler?</vt:lpstr>
      <vt:lpstr>PowerPoint 演示文稿</vt:lpstr>
      <vt:lpstr>Connection Between Compilers and Language Design</vt:lpstr>
      <vt:lpstr>Compiler’s Impact on Language Features</vt:lpstr>
      <vt:lpstr>Compiler Design Challenges in Language Design</vt:lpstr>
      <vt:lpstr>Real-Life Examples</vt:lpstr>
      <vt:lpstr>Conclusion</vt:lpstr>
      <vt:lpstr>Any 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Compilers in Programming Language Design</dc:title>
  <dc:creator/>
  <cp:lastModifiedBy>Khadija Keya</cp:lastModifiedBy>
  <cp:revision>2</cp:revision>
  <dcterms:created xsi:type="dcterms:W3CDTF">2025-08-03T04:35:42Z</dcterms:created>
  <dcterms:modified xsi:type="dcterms:W3CDTF">2025-08-03T04:36:32Z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2025-08-01T17:00:00Z</vt:filetime>
  </property>
  <property fmtid="{D5CDD505-2E9C-101B-9397-08002B2CF9AE}" pid="3" name="LastSaved">
    <vt:filetime>2025-08-01T17:00:00Z</vt:filetime>
  </property>
  <property fmtid="{D5CDD505-2E9C-101B-9397-08002B2CF9AE}" pid="4" name="ICV">
    <vt:lpwstr>CE4C349168E34D4E9084B3B9A2D4CF14_13</vt:lpwstr>
  </property>
  <property fmtid="{D5CDD505-2E9C-101B-9397-08002B2CF9AE}" pid="5" name="KSOProductBuildVer">
    <vt:lpwstr>1033-12.2.0.21931</vt:lpwstr>
  </property>
</Properties>
</file>