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7" r:id="rId9"/>
    <p:sldId id="268" r:id="rId10"/>
    <p:sldId id="262" r:id="rId11"/>
    <p:sldId id="269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3" d="100"/>
          <a:sy n="143" d="100"/>
        </p:scale>
        <p:origin x="1266" y="-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9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004E-C019-F2C2-E638-9B046C83C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CAA3A-A7EF-C022-1A23-308A9ACA8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318D1-7633-0A74-1F76-675BC6BC5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C21AF-B074-F216-4640-A9AC530B6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73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770EE-6596-7CBD-C224-FE90DA94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DBB84-DC5F-3455-A218-BFA6C1C85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79561-7FEE-8FA9-EC12-3B030B111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A2C68-02A4-852D-132D-F4F40282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0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39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Primary Key </a:t>
            </a:r>
            <a:r>
              <a:rPr lang="en-US" sz="3393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vs</a:t>
            </a:r>
            <a:r>
              <a:rPr lang="en-US" sz="339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Foreign Key in MySQL</a:t>
            </a:r>
            <a:endParaRPr lang="en-US" sz="3393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62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kumimoji="0" lang="en-US" sz="45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Final Thoughts</a:t>
            </a:r>
            <a:endParaRPr kumimoji="0" lang="en-US" sz="16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Text"/>
          <p:cNvSpPr/>
          <p:nvPr/>
        </p:nvSpPr>
        <p:spPr>
          <a:xfrm>
            <a:off x="3819391" y="1811143"/>
            <a:ext cx="4621977" cy="21914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Primary Key ensures each record is unique within a table.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Foreign Key links tables to enforce relationships and maintain consistency.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Together, they form the backbone of relational databases.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Proper planning is essential to avoid performance issues and maintain data integrity.</a:t>
            </a:r>
          </a:p>
        </p:txBody>
      </p:sp>
      <p:sp>
        <p:nvSpPr>
          <p:cNvPr id="9" name="Question"/>
          <p:cNvSpPr/>
          <p:nvPr/>
        </p:nvSpPr>
        <p:spPr>
          <a:xfrm>
            <a:off x="6677739" y="521684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8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73CEC1-BAD2-7AF3-DFC3-D9D60D4ED31B}"/>
              </a:ext>
            </a:extLst>
          </p:cNvPr>
          <p:cNvSpPr/>
          <p:nvPr/>
        </p:nvSpPr>
        <p:spPr>
          <a:xfrm>
            <a:off x="3132414" y="-483751"/>
            <a:ext cx="2536272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0" b="0" i="0" u="none" strike="noStrike" kern="1200" cap="none" spc="0" normalizeH="0" baseline="0" noProof="0" dirty="0">
                <a:ln w="0"/>
                <a:solidFill>
                  <a:srgbClr val="ED7D3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 SemiBold" panose="020B0004020202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40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CC385D27-D6C6-7FDA-BDDD-6BC2D1DBC94B}"/>
              </a:ext>
            </a:extLst>
          </p:cNvPr>
          <p:cNvSpPr/>
          <p:nvPr/>
        </p:nvSpPr>
        <p:spPr>
          <a:xfrm>
            <a:off x="8001306" y="-1511684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3702FAAB-AA15-7B4C-C456-DE0DCCC4B4EC}"/>
              </a:ext>
            </a:extLst>
          </p:cNvPr>
          <p:cNvSpPr/>
          <p:nvPr/>
        </p:nvSpPr>
        <p:spPr>
          <a:xfrm>
            <a:off x="-1279929" y="4114880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25790-20AF-8D03-A70E-32EC70C63F7A}"/>
              </a:ext>
            </a:extLst>
          </p:cNvPr>
          <p:cNvSpPr/>
          <p:nvPr/>
        </p:nvSpPr>
        <p:spPr>
          <a:xfrm>
            <a:off x="1318510" y="1450670"/>
            <a:ext cx="3299942" cy="14671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Presented To :</a:t>
            </a:r>
          </a:p>
          <a:p>
            <a:pPr marL="45720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Nusrat Khan </a:t>
            </a:r>
            <a:br>
              <a:rPr kumimoji="0" lang="en-US" sz="1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Lecturer , Department of CSE</a:t>
            </a:r>
          </a:p>
          <a:p>
            <a:pPr marL="45720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Daffodil International University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81E45-240F-F315-DFDA-942A39AA13B1}"/>
              </a:ext>
            </a:extLst>
          </p:cNvPr>
          <p:cNvSpPr/>
          <p:nvPr/>
        </p:nvSpPr>
        <p:spPr>
          <a:xfrm>
            <a:off x="1318510" y="396829"/>
            <a:ext cx="4200574" cy="795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Course Code :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CSE311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Course Title :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Database Management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FF375-091B-B885-1AE4-C5E69453B0A1}"/>
              </a:ext>
            </a:extLst>
          </p:cNvPr>
          <p:cNvSpPr/>
          <p:nvPr/>
        </p:nvSpPr>
        <p:spPr>
          <a:xfrm>
            <a:off x="4143362" y="2917803"/>
            <a:ext cx="3765967" cy="1900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Presented By : </a:t>
            </a:r>
            <a:b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	TETHYS DEBUG ENTITY</a:t>
            </a:r>
            <a:b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	Section : 64_B</a:t>
            </a:r>
            <a:b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	Department of CSE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	Daffodil International University</a:t>
            </a:r>
          </a:p>
        </p:txBody>
      </p:sp>
      <p:pic>
        <p:nvPicPr>
          <p:cNvPr id="8" name="Picture 7" descr="A blue and green text on a black background">
            <a:extLst>
              <a:ext uri="{FF2B5EF4-FFF2-40B4-BE49-F238E27FC236}">
                <a16:creationId xmlns:a16="http://schemas.microsoft.com/office/drawing/2014/main" id="{3D1793F6-06F7-6E2D-93A5-6FE62FD1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43" y="1002916"/>
            <a:ext cx="2149522" cy="5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EEFB09-61CF-0507-620E-4B58F496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18293"/>
              </p:ext>
            </p:extLst>
          </p:nvPr>
        </p:nvGraphicFramePr>
        <p:xfrm>
          <a:off x="777191" y="1273691"/>
          <a:ext cx="7806154" cy="272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798">
                  <a:extLst>
                    <a:ext uri="{9D8B030D-6E8A-4147-A177-3AD203B41FA5}">
                      <a16:colId xmlns:a16="http://schemas.microsoft.com/office/drawing/2014/main" val="4221128785"/>
                    </a:ext>
                  </a:extLst>
                </a:gridCol>
                <a:gridCol w="2258143">
                  <a:extLst>
                    <a:ext uri="{9D8B030D-6E8A-4147-A177-3AD203B41FA5}">
                      <a16:colId xmlns:a16="http://schemas.microsoft.com/office/drawing/2014/main" val="828842130"/>
                    </a:ext>
                  </a:extLst>
                </a:gridCol>
                <a:gridCol w="2668213">
                  <a:extLst>
                    <a:ext uri="{9D8B030D-6E8A-4147-A177-3AD203B41FA5}">
                      <a16:colId xmlns:a16="http://schemas.microsoft.com/office/drawing/2014/main" val="1487668954"/>
                    </a:ext>
                  </a:extLst>
                </a:gridCol>
              </a:tblGrid>
              <a:tr h="3755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ptos" panose="020B0004020202020204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3731"/>
                  </a:ext>
                </a:extLst>
              </a:tr>
              <a:tr h="34252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Md. Hasib Hossain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0242310005101195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Aptos" panose="020B0004020202020204" pitchFamily="34" charset="0"/>
                        </a:rPr>
                        <a:t>Introduciton</a:t>
                      </a:r>
                      <a:endParaRPr lang="en-US" sz="15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627168"/>
                  </a:ext>
                </a:extLst>
              </a:tr>
              <a:tr h="34252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Aptos" panose="020B0004020202020204" pitchFamily="34" charset="0"/>
                        </a:rPr>
                        <a:t>Mst</a:t>
                      </a:r>
                      <a:r>
                        <a:rPr lang="en-US" sz="1500" dirty="0">
                          <a:latin typeface="Aptos" panose="020B0004020202020204" pitchFamily="34" charset="0"/>
                        </a:rPr>
                        <a:t>. Sumaya Akter </a:t>
                      </a:r>
                      <a:r>
                        <a:rPr lang="en-US" sz="1500" dirty="0" err="1">
                          <a:latin typeface="Aptos" panose="020B0004020202020204" pitchFamily="34" charset="0"/>
                        </a:rPr>
                        <a:t>Dipty</a:t>
                      </a:r>
                      <a:endParaRPr lang="en-US" sz="15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ptos" panose="020B0004020202020204" pitchFamily="34" charset="0"/>
                        </a:rPr>
                        <a:t>0242310005101778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Understanding Primary Key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511494"/>
                  </a:ext>
                </a:extLst>
              </a:tr>
              <a:tr h="34252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Tasnia Tarannum Silme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ptos" panose="020B0004020202020204" pitchFamily="34" charset="0"/>
                        </a:rPr>
                        <a:t>0242310005101090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Understanding Foreign Key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374895"/>
                  </a:ext>
                </a:extLst>
              </a:tr>
              <a:tr h="34252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Aptos" panose="020B0004020202020204" pitchFamily="34" charset="0"/>
                        </a:rPr>
                        <a:t>Meheruba</a:t>
                      </a:r>
                      <a:r>
                        <a:rPr lang="en-US" sz="1500" dirty="0">
                          <a:latin typeface="Aptos" panose="020B0004020202020204" pitchFamily="34" charset="0"/>
                        </a:rPr>
                        <a:t> Binte Kashem Anti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ptos" panose="020B0004020202020204" pitchFamily="34" charset="0"/>
                        </a:rPr>
                        <a:t>0242310005101157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Aptos" panose="020B0004020202020204" pitchFamily="34" charset="0"/>
                        </a:rPr>
                        <a:t>Key Differences + Advantages &amp; Disadvantages  of Primary Key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96787"/>
                  </a:ext>
                </a:extLst>
              </a:tr>
              <a:tr h="514215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MD </a:t>
                      </a:r>
                      <a:r>
                        <a:rPr lang="en-US" sz="1500" dirty="0" err="1">
                          <a:latin typeface="Aptos" panose="020B0004020202020204" pitchFamily="34" charset="0"/>
                        </a:rPr>
                        <a:t>Sazzadul</a:t>
                      </a:r>
                      <a:r>
                        <a:rPr lang="en-US" sz="1500" dirty="0">
                          <a:latin typeface="Aptos" panose="020B0004020202020204" pitchFamily="34" charset="0"/>
                        </a:rPr>
                        <a:t> Islam Shaon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ptos" panose="020B0004020202020204" pitchFamily="34" charset="0"/>
                        </a:rPr>
                        <a:t>0242310005101028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tos" panose="020B0004020202020204" pitchFamily="34" charset="0"/>
                        </a:rPr>
                        <a:t>Advantages &amp; Disadvantages of Foreign Key + Conclusion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84839"/>
                  </a:ext>
                </a:extLst>
              </a:tr>
            </a:tbl>
          </a:graphicData>
        </a:graphic>
      </p:graphicFrame>
      <p:sp>
        <p:nvSpPr>
          <p:cNvPr id="4" name="StaticPath">
            <a:extLst>
              <a:ext uri="{FF2B5EF4-FFF2-40B4-BE49-F238E27FC236}">
                <a16:creationId xmlns:a16="http://schemas.microsoft.com/office/drawing/2014/main" id="{118FBEE2-A13C-0D28-2A18-BCF8E79C2645}"/>
              </a:ext>
            </a:extLst>
          </p:cNvPr>
          <p:cNvSpPr/>
          <p:nvPr/>
        </p:nvSpPr>
        <p:spPr>
          <a:xfrm>
            <a:off x="-1324045" y="4077990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15242B6E-4B32-BDB7-B0A4-CAD75D216904}"/>
              </a:ext>
            </a:extLst>
          </p:cNvPr>
          <p:cNvSpPr/>
          <p:nvPr/>
        </p:nvSpPr>
        <p:spPr>
          <a:xfrm>
            <a:off x="8064408" y="4028112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15FBE107-6217-52D5-B428-7BC386497395}"/>
              </a:ext>
            </a:extLst>
          </p:cNvPr>
          <p:cNvSpPr/>
          <p:nvPr/>
        </p:nvSpPr>
        <p:spPr>
          <a:xfrm>
            <a:off x="-1371600" y="-1391483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E5DBF22B-2A95-118A-A778-F6256C740350}"/>
              </a:ext>
            </a:extLst>
          </p:cNvPr>
          <p:cNvSpPr/>
          <p:nvPr/>
        </p:nvSpPr>
        <p:spPr>
          <a:xfrm>
            <a:off x="7886700" y="-1466770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26FEA-120C-D4D5-A9C4-7ECA56C1C4B5}"/>
              </a:ext>
            </a:extLst>
          </p:cNvPr>
          <p:cNvSpPr/>
          <p:nvPr/>
        </p:nvSpPr>
        <p:spPr>
          <a:xfrm>
            <a:off x="2721250" y="743404"/>
            <a:ext cx="3587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Team Members and Contents</a:t>
            </a:r>
          </a:p>
        </p:txBody>
      </p:sp>
    </p:spTree>
    <p:extLst>
      <p:ext uri="{BB962C8B-B14F-4D97-AF65-F5344CB8AC3E}">
        <p14:creationId xmlns:p14="http://schemas.microsoft.com/office/powerpoint/2010/main" val="306783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97" b="1" dirty="0">
                <a:solidFill>
                  <a:srgbClr val="333333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Introduction to Database Keys</a:t>
            </a:r>
            <a:endParaRPr lang="en-US" sz="2297" dirty="0">
              <a:latin typeface="Aptos" panose="020B0004020202020204" pitchFamily="34" charset="0"/>
            </a:endParaRPr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Aptos" panose="020B0004020202020204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>
              <a:latin typeface="Aptos" panose="020B0004020202020204" pitchFamily="34" charset="0"/>
            </a:endParaRPr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9" dirty="0">
                <a:solidFill>
                  <a:srgbClr val="333333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Keys help in data organization and integrity.</a:t>
            </a:r>
            <a:endParaRPr lang="en-US" sz="1169" dirty="0">
              <a:latin typeface="Aptos" panose="020B0004020202020204" pitchFamily="34" charset="0"/>
            </a:endParaRPr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Aptos" panose="020B0004020202020204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>
              <a:latin typeface="Aptos" panose="020B0004020202020204" pitchFamily="34" charset="0"/>
            </a:endParaRPr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9" dirty="0">
                <a:solidFill>
                  <a:srgbClr val="333333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Primary Key uniquely identifies each record.</a:t>
            </a:r>
            <a:endParaRPr lang="en-US" sz="1169" dirty="0">
              <a:latin typeface="Aptos" panose="020B0004020202020204" pitchFamily="34" charset="0"/>
            </a:endParaRPr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Aptos" panose="020B0004020202020204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>
              <a:latin typeface="Aptos" panose="020B0004020202020204" pitchFamily="34" charset="0"/>
            </a:endParaRPr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9" dirty="0">
                <a:solidFill>
                  <a:srgbClr val="333333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Foreign Key links records between tables.</a:t>
            </a:r>
            <a:endParaRPr lang="en-US" sz="1169" dirty="0">
              <a:latin typeface="Aptos" panose="020B0004020202020204" pitchFamily="34" charset="0"/>
            </a:endParaRPr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Aptos" panose="020B0004020202020204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>
              <a:latin typeface="Aptos" panose="020B0004020202020204" pitchFamily="34" charset="0"/>
            </a:endParaRPr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9" dirty="0">
                <a:solidFill>
                  <a:srgbClr val="333333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Keys enforce relationships in relational databases.</a:t>
            </a:r>
            <a:endParaRPr lang="en-US" sz="1169" dirty="0">
              <a:latin typeface="Aptos" panose="020B0004020202020204" pitchFamily="34" charset="0"/>
            </a:endParaRPr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Aptos" panose="020B0004020202020204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>
              <a:latin typeface="Aptos" panose="020B0004020202020204" pitchFamily="34" charset="0"/>
            </a:endParaRPr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9" dirty="0">
                <a:solidFill>
                  <a:srgbClr val="333333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Used in MySQL to maintain consistency.</a:t>
            </a:r>
            <a:endParaRPr lang="en-US" sz="1169" dirty="0">
              <a:latin typeface="Aptos" panose="020B00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774647-0BB0-5B7C-C051-9E575554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74" y="2943440"/>
            <a:ext cx="2768409" cy="220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Understanding Primary Key</a:t>
            </a:r>
            <a:endParaRPr lang="en-US" sz="1900" dirty="0">
              <a:latin typeface="Aptos" panose="020B0004020202020204" pitchFamily="34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 Primary Key is a unique identifier for each record in a database table. It ensures that no two rows have the same key value.</a:t>
            </a:r>
            <a:endParaRPr lang="en-US" sz="1350" dirty="0">
              <a:latin typeface="Aptos" panose="020B0004020202020204" pitchFamily="34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Used to uniquely identify records and enforce entity integrity in relational databases like MySQL.</a:t>
            </a:r>
            <a:endParaRPr lang="en-US" sz="1350" dirty="0">
              <a:latin typeface="Aptos" panose="020B0004020202020204" pitchFamily="34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Example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For a ‘STUDENTINFO' table, the ‘</a:t>
            </a:r>
            <a:r>
              <a:rPr lang="en-US" sz="1350" dirty="0" err="1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Stu_Id</a:t>
            </a:r>
            <a:r>
              <a:rPr lang="en-US" sz="1350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' column can be a Primary Key, ensuring each user has a unique identifier.</a:t>
            </a:r>
            <a:endParaRPr lang="en-US" sz="1350" dirty="0">
              <a:latin typeface="Aptos" panose="020B0004020202020204" pitchFamily="34" charset="0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21AB2-3C4F-60C0-0B46-691CB832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72" y="1531832"/>
            <a:ext cx="3462828" cy="1944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Understanding Foreign Key</a:t>
            </a:r>
            <a:endParaRPr lang="en-US" sz="1900" dirty="0">
              <a:latin typeface="Aptos" panose="020B0004020202020204" pitchFamily="34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 Foreign Key is a column or set of columns in a table that establishes a link to the Primary Key of another table.</a:t>
            </a:r>
            <a:endParaRPr lang="en-US" sz="1367" dirty="0">
              <a:latin typeface="Aptos" panose="020B0004020202020204" pitchFamily="34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Used to maintain referential integrity between related tables and enforce relationships.</a:t>
            </a:r>
            <a:endParaRPr lang="en-US" sz="1367" dirty="0">
              <a:latin typeface="Aptos" panose="020B0004020202020204" pitchFamily="34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Example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 ‘Student Marks' table may have a ‘ID' column as a Foreign Key, referencing the ‘ID' in the ‘Student Details' table.</a:t>
            </a:r>
            <a:endParaRPr lang="en-US" sz="1367" dirty="0">
              <a:latin typeface="Aptos" panose="020B0004020202020204" pitchFamily="34" charset="0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pic>
        <p:nvPicPr>
          <p:cNvPr id="1028" name="Picture 4" descr="What is a Foreign Key in Database Management Systems (DBMS)">
            <a:extLst>
              <a:ext uri="{FF2B5EF4-FFF2-40B4-BE49-F238E27FC236}">
                <a16:creationId xmlns:a16="http://schemas.microsoft.com/office/drawing/2014/main" id="{F1A4B054-B03A-B0EC-8F72-794D269D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91" y="1780827"/>
            <a:ext cx="35242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68" b="1" dirty="0">
                <a:solidFill>
                  <a:srgbClr val="333333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Primary Key vs Foreign Key - Key Differences</a:t>
            </a:r>
            <a:endParaRPr lang="en-US" sz="1568" dirty="0">
              <a:latin typeface="Aptos" panose="020B0004020202020204" pitchFamily="34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Uniqueness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 Primary Key uniquely identifies each record, while a Foreign Key links records between tables.</a:t>
            </a:r>
            <a:endParaRPr lang="en-US" sz="1367" dirty="0">
              <a:latin typeface="Aptos" panose="020B0004020202020204" pitchFamily="34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Primary Keys ensure entity integrity, while Foreign Keys enforce referential integrity.</a:t>
            </a:r>
            <a:endParaRPr lang="en-US" sz="1367" dirty="0">
              <a:latin typeface="Aptos" panose="020B0004020202020204" pitchFamily="34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Constraints</a:t>
            </a: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 Primary Key cannot have NULL values, whereas a Foreign Key can contain NULL values if optional.</a:t>
            </a:r>
            <a:endParaRPr lang="en-US" sz="1367" dirty="0">
              <a:latin typeface="Aptos" panose="020B0004020202020204" pitchFamily="34" charset="0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210151" y="3743256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7382C8-71EA-89E2-936A-558A56BE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127785"/>
            <a:ext cx="1789022" cy="2895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0241-0020-494D-FCAC-180BACC33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9EB12CBA-3F5A-2FA2-91AF-B7428D59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26833" y="1361122"/>
            <a:ext cx="2476500" cy="1981200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099598C3-41C2-603F-D2AE-FBEB75A1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7002" y="1361122"/>
            <a:ext cx="2476500" cy="1981200"/>
          </a:xfrm>
          <a:prstGeom prst="rect">
            <a:avLst/>
          </a:prstGeom>
        </p:spPr>
      </p:pic>
      <p:sp>
        <p:nvSpPr>
          <p:cNvPr id="2" name="StaticPath">
            <a:extLst>
              <a:ext uri="{FF2B5EF4-FFF2-40B4-BE49-F238E27FC236}">
                <a16:creationId xmlns:a16="http://schemas.microsoft.com/office/drawing/2014/main" id="{BD088984-B889-6885-4F9C-48E27B15550A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97E8112-9B9C-EEE5-5540-0A3583F11FF8}"/>
              </a:ext>
            </a:extLst>
          </p:cNvPr>
          <p:cNvSpPr/>
          <p:nvPr/>
        </p:nvSpPr>
        <p:spPr>
          <a:xfrm>
            <a:off x="690563" y="497205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 Advantages &amp; Disadvantages of Primary Key</a:t>
            </a:r>
            <a:endParaRPr kumimoji="0" lang="en-US" sz="15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4F81EFB9-4798-F64B-AAB0-F0183FCE9D0C}"/>
              </a:ext>
            </a:extLst>
          </p:cNvPr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9" name="Paragraph 3">
            <a:extLst>
              <a:ext uri="{FF2B5EF4-FFF2-40B4-BE49-F238E27FC236}">
                <a16:creationId xmlns:a16="http://schemas.microsoft.com/office/drawing/2014/main" id="{2B355C5B-4F7F-1CB0-2255-1D74BFF60435}"/>
              </a:ext>
            </a:extLst>
          </p:cNvPr>
          <p:cNvSpPr/>
          <p:nvPr/>
        </p:nvSpPr>
        <p:spPr>
          <a:xfrm>
            <a:off x="768668" y="2018911"/>
            <a:ext cx="5524500" cy="18900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Ensures uniqueness of records.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Speeds up data retrieval with indexing.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Prevents duplicate records in a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❌ Disadvantages: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Cannot contain NULL values.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If not indexed properly, it can slow down performance.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Once set, changing it can be complex in large databases.</a:t>
            </a: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399330FD-31AA-1244-BC57-A3E5E8F10377}"/>
              </a:ext>
            </a:extLst>
          </p:cNvPr>
          <p:cNvSpPr/>
          <p:nvPr/>
        </p:nvSpPr>
        <p:spPr>
          <a:xfrm>
            <a:off x="-1210151" y="3743256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1E169961-D75B-0805-1D84-3E58B3AC8541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7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58AC-C5FC-1A7B-19CB-9AFFFF0B7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A466B60-053A-E0F5-F117-6883C7DD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01" y="1200621"/>
            <a:ext cx="2475191" cy="1981372"/>
          </a:xfrm>
          <a:prstGeom prst="rect">
            <a:avLst/>
          </a:prstGeom>
        </p:spPr>
      </p:pic>
      <p:sp>
        <p:nvSpPr>
          <p:cNvPr id="2" name="StaticPath">
            <a:extLst>
              <a:ext uri="{FF2B5EF4-FFF2-40B4-BE49-F238E27FC236}">
                <a16:creationId xmlns:a16="http://schemas.microsoft.com/office/drawing/2014/main" id="{BD1B5BCF-3067-20A8-247E-2A86D9FCD9D4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ED8DB3A-1B7B-5538-626F-37CBF3F2E4D2}"/>
              </a:ext>
            </a:extLst>
          </p:cNvPr>
          <p:cNvSpPr/>
          <p:nvPr/>
        </p:nvSpPr>
        <p:spPr>
          <a:xfrm>
            <a:off x="690563" y="497205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OpenSans-Bold" pitchFamily="34" charset="-122"/>
                <a:cs typeface="OpenSans-Bold" pitchFamily="34" charset="-120"/>
              </a:rPr>
              <a:t> Advantages &amp; Disadvantages of Foreign Key</a:t>
            </a:r>
            <a:endParaRPr kumimoji="0" lang="en-US" sz="15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25BBF8C3-43EA-AB52-D1C2-682585522A03}"/>
              </a:ext>
            </a:extLst>
          </p:cNvPr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9" name="Paragraph 3">
            <a:extLst>
              <a:ext uri="{FF2B5EF4-FFF2-40B4-BE49-F238E27FC236}">
                <a16:creationId xmlns:a16="http://schemas.microsoft.com/office/drawing/2014/main" id="{3AB0E239-2663-CBA7-D091-DDD8DCA93A42}"/>
              </a:ext>
            </a:extLst>
          </p:cNvPr>
          <p:cNvSpPr/>
          <p:nvPr/>
        </p:nvSpPr>
        <p:spPr>
          <a:xfrm>
            <a:off x="768668" y="2112353"/>
            <a:ext cx="5524500" cy="18900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Maintains referential integrity between tables.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Avoids data redundancy by linking related records.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Helps in cascading updates and deletes (if set properly).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❌ Disadvantages: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Can slow down inserts/updates if not indexed well.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If not handled correctly, can cause circular references.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OpenSans-Regular" pitchFamily="34" charset="-122"/>
                <a:cs typeface="OpenSans-Regular" pitchFamily="34" charset="-120"/>
              </a:rPr>
              <a:t>Deleting referenced data requires careful constraints to avoid errors.</a:t>
            </a:r>
            <a:endParaRPr kumimoji="0" lang="en-US" sz="13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37045C58-B939-AEE1-547A-E962934756C4}"/>
              </a:ext>
            </a:extLst>
          </p:cNvPr>
          <p:cNvSpPr/>
          <p:nvPr/>
        </p:nvSpPr>
        <p:spPr>
          <a:xfrm>
            <a:off x="-1210151" y="3743256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21491383-2C45-DA25-495B-B8B91619900F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19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551</Words>
  <Application>Microsoft Office PowerPoint</Application>
  <PresentationFormat>On-screen Show (16:9)</PresentationFormat>
  <Paragraphs>109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SemiBold</vt:lpstr>
      <vt:lpstr>Arial</vt:lpstr>
      <vt:lpstr>Calibri</vt:lpstr>
      <vt:lpstr>OpenSans-Bold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Md. Hasib Hossain</cp:lastModifiedBy>
  <cp:revision>8</cp:revision>
  <dcterms:created xsi:type="dcterms:W3CDTF">2025-03-17T16:06:44Z</dcterms:created>
  <dcterms:modified xsi:type="dcterms:W3CDTF">2025-03-17T22:53:52Z</dcterms:modified>
</cp:coreProperties>
</file>