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4"/>
  </p:notesMasterIdLst>
  <p:handoutMasterIdLst>
    <p:handoutMasterId r:id="rId45"/>
  </p:handoutMasterIdLst>
  <p:sldIdLst>
    <p:sldId id="261" r:id="rId2"/>
    <p:sldId id="259" r:id="rId3"/>
    <p:sldId id="260" r:id="rId4"/>
    <p:sldId id="262" r:id="rId5"/>
    <p:sldId id="319" r:id="rId6"/>
    <p:sldId id="275" r:id="rId7"/>
    <p:sldId id="264" r:id="rId8"/>
    <p:sldId id="277" r:id="rId9"/>
    <p:sldId id="276" r:id="rId10"/>
    <p:sldId id="283" r:id="rId11"/>
    <p:sldId id="284" r:id="rId12"/>
    <p:sldId id="285" r:id="rId13"/>
    <p:sldId id="287" r:id="rId14"/>
    <p:sldId id="291" r:id="rId15"/>
    <p:sldId id="292" r:id="rId16"/>
    <p:sldId id="294" r:id="rId17"/>
    <p:sldId id="314" r:id="rId18"/>
    <p:sldId id="267" r:id="rId19"/>
    <p:sldId id="268" r:id="rId20"/>
    <p:sldId id="316" r:id="rId21"/>
    <p:sldId id="321"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5" r:id="rId41"/>
    <p:sldId id="317" r:id="rId42"/>
    <p:sldId id="257"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6D"/>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015507436570428"/>
          <c:y val="0.18033346224006172"/>
          <c:w val="0.89338823272090984"/>
          <c:h val="0.70256711388564574"/>
        </c:manualLayout>
      </c:layout>
      <c:lineChart>
        <c:grouping val="standard"/>
        <c:varyColors val="0"/>
        <c:ser>
          <c:idx val="0"/>
          <c:order val="0"/>
          <c:tx>
            <c:strRef>
              <c:f>Sheet1!$B$49</c:f>
              <c:strCache>
                <c:ptCount val="1"/>
                <c:pt idx="0">
                  <c:v>阿里巴巴</c:v>
                </c:pt>
              </c:strCache>
            </c:strRef>
          </c:tx>
          <c:dLbls>
            <c:showLegendKey val="0"/>
            <c:showVal val="1"/>
            <c:showCatName val="0"/>
            <c:showSerName val="0"/>
            <c:showPercent val="0"/>
            <c:showBubbleSize val="0"/>
            <c:showLeaderLines val="0"/>
          </c:dLbls>
          <c:cat>
            <c:numRef>
              <c:f>Sheet1!$A$50:$A$60</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Sheet1!$B$50:$B$60</c:f>
              <c:numCache>
                <c:formatCode>General</c:formatCode>
                <c:ptCount val="11"/>
                <c:pt idx="0">
                  <c:v>16</c:v>
                </c:pt>
                <c:pt idx="1">
                  <c:v>20</c:v>
                </c:pt>
                <c:pt idx="2">
                  <c:v>130</c:v>
                </c:pt>
                <c:pt idx="3">
                  <c:v>176</c:v>
                </c:pt>
                <c:pt idx="4">
                  <c:v>67</c:v>
                </c:pt>
                <c:pt idx="5">
                  <c:v>184</c:v>
                </c:pt>
                <c:pt idx="6">
                  <c:v>212</c:v>
                </c:pt>
                <c:pt idx="7">
                  <c:v>533</c:v>
                </c:pt>
                <c:pt idx="8">
                  <c:v>529</c:v>
                </c:pt>
                <c:pt idx="9">
                  <c:v>852</c:v>
                </c:pt>
                <c:pt idx="10">
                  <c:v>2357</c:v>
                </c:pt>
              </c:numCache>
            </c:numRef>
          </c:val>
          <c:smooth val="0"/>
        </c:ser>
        <c:ser>
          <c:idx val="1"/>
          <c:order val="1"/>
          <c:tx>
            <c:strRef>
              <c:f>Sheet1!$C$49</c:f>
              <c:strCache>
                <c:ptCount val="1"/>
                <c:pt idx="0">
                  <c:v>京东</c:v>
                </c:pt>
              </c:strCache>
            </c:strRef>
          </c:tx>
          <c:dLbls>
            <c:showLegendKey val="0"/>
            <c:showVal val="1"/>
            <c:showCatName val="0"/>
            <c:showSerName val="0"/>
            <c:showPercent val="0"/>
            <c:showBubbleSize val="0"/>
            <c:showLeaderLines val="0"/>
          </c:dLbls>
          <c:cat>
            <c:numRef>
              <c:f>Sheet1!$A$50:$A$60</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Sheet1!$C$50:$C$60</c:f>
              <c:numCache>
                <c:formatCode>General</c:formatCode>
                <c:ptCount val="11"/>
                <c:pt idx="5">
                  <c:v>4</c:v>
                </c:pt>
                <c:pt idx="6">
                  <c:v>13</c:v>
                </c:pt>
                <c:pt idx="7">
                  <c:v>102</c:v>
                </c:pt>
                <c:pt idx="8">
                  <c:v>205</c:v>
                </c:pt>
                <c:pt idx="9">
                  <c:v>451</c:v>
                </c:pt>
                <c:pt idx="10">
                  <c:v>497</c:v>
                </c:pt>
              </c:numCache>
            </c:numRef>
          </c:val>
          <c:smooth val="0"/>
        </c:ser>
        <c:dLbls>
          <c:showLegendKey val="0"/>
          <c:showVal val="0"/>
          <c:showCatName val="0"/>
          <c:showSerName val="0"/>
          <c:showPercent val="0"/>
          <c:showBubbleSize val="0"/>
        </c:dLbls>
        <c:marker val="1"/>
        <c:smooth val="0"/>
        <c:axId val="125250944"/>
        <c:axId val="24503424"/>
      </c:lineChart>
      <c:catAx>
        <c:axId val="125250944"/>
        <c:scaling>
          <c:orientation val="minMax"/>
        </c:scaling>
        <c:delete val="0"/>
        <c:axPos val="b"/>
        <c:numFmt formatCode="General" sourceLinked="1"/>
        <c:majorTickMark val="out"/>
        <c:minorTickMark val="none"/>
        <c:tickLblPos val="nextTo"/>
        <c:crossAx val="24503424"/>
        <c:crosses val="autoZero"/>
        <c:auto val="1"/>
        <c:lblAlgn val="ctr"/>
        <c:lblOffset val="100"/>
        <c:noMultiLvlLbl val="0"/>
      </c:catAx>
      <c:valAx>
        <c:axId val="24503424"/>
        <c:scaling>
          <c:orientation val="minMax"/>
        </c:scaling>
        <c:delete val="0"/>
        <c:axPos val="l"/>
        <c:majorGridlines/>
        <c:numFmt formatCode="General" sourceLinked="1"/>
        <c:majorTickMark val="out"/>
        <c:minorTickMark val="none"/>
        <c:tickLblPos val="nextTo"/>
        <c:crossAx val="125250944"/>
        <c:crosses val="autoZero"/>
        <c:crossBetween val="between"/>
      </c:valAx>
    </c:plotArea>
    <c:legend>
      <c:legendPos val="r"/>
      <c:layout>
        <c:manualLayout>
          <c:xMode val="edge"/>
          <c:yMode val="edge"/>
          <c:x val="0.32888337120346739"/>
          <c:y val="0"/>
          <c:w val="0.375"/>
          <c:h val="0.16743438320209975"/>
        </c:manualLayout>
      </c:layout>
      <c:overlay val="0"/>
    </c:legend>
    <c:plotVisOnly val="1"/>
    <c:dispBlanksAs val="gap"/>
    <c:showDLblsOverMax val="0"/>
  </c:chart>
  <c:spPr>
    <a:no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9443744531933509"/>
          <c:y val="9.2592592592592587E-3"/>
        </c:manualLayout>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0.10015507436570428"/>
          <c:y val="8.832203266258383E-2"/>
          <c:w val="0.8914705440008539"/>
          <c:h val="0.61322725284339463"/>
        </c:manualLayout>
      </c:layout>
      <c:bar3DChart>
        <c:barDir val="col"/>
        <c:grouping val="clustered"/>
        <c:varyColors val="0"/>
        <c:ser>
          <c:idx val="0"/>
          <c:order val="0"/>
          <c:tx>
            <c:strRef>
              <c:f>Sheet1!$C$5</c:f>
              <c:strCache>
                <c:ptCount val="1"/>
              </c:strCache>
            </c:strRef>
          </c:tx>
          <c:invertIfNegative val="0"/>
          <c:dLbls>
            <c:showLegendKey val="0"/>
            <c:showVal val="1"/>
            <c:showCatName val="0"/>
            <c:showSerName val="0"/>
            <c:showPercent val="0"/>
            <c:showBubbleSize val="0"/>
            <c:showLeaderLines val="0"/>
          </c:dLbls>
          <c:cat>
            <c:strRef>
              <c:f>Sheet1!$B$6:$B$16</c:f>
              <c:strCache>
                <c:ptCount val="11"/>
                <c:pt idx="0">
                  <c:v>中国银联</c:v>
                </c:pt>
                <c:pt idx="1">
                  <c:v>中国建设银行</c:v>
                </c:pt>
                <c:pt idx="2">
                  <c:v>中国工商银行</c:v>
                </c:pt>
                <c:pt idx="3">
                  <c:v>中国农业银行</c:v>
                </c:pt>
                <c:pt idx="4">
                  <c:v>中国银行</c:v>
                </c:pt>
                <c:pt idx="5">
                  <c:v>招商银行</c:v>
                </c:pt>
                <c:pt idx="6">
                  <c:v>中国民生银行</c:v>
                </c:pt>
                <c:pt idx="7">
                  <c:v>中信银行</c:v>
                </c:pt>
                <c:pt idx="8">
                  <c:v>美国银行</c:v>
                </c:pt>
                <c:pt idx="9">
                  <c:v>花旗银行</c:v>
                </c:pt>
                <c:pt idx="10">
                  <c:v>瑞士银行</c:v>
                </c:pt>
              </c:strCache>
            </c:strRef>
          </c:cat>
          <c:val>
            <c:numRef>
              <c:f>Sheet1!$C$6:$C$16</c:f>
              <c:numCache>
                <c:formatCode>General</c:formatCode>
                <c:ptCount val="11"/>
                <c:pt idx="0">
                  <c:v>951</c:v>
                </c:pt>
                <c:pt idx="1">
                  <c:v>885</c:v>
                </c:pt>
                <c:pt idx="2">
                  <c:v>757</c:v>
                </c:pt>
                <c:pt idx="3">
                  <c:v>394</c:v>
                </c:pt>
                <c:pt idx="4">
                  <c:v>200</c:v>
                </c:pt>
                <c:pt idx="5">
                  <c:v>67</c:v>
                </c:pt>
                <c:pt idx="6">
                  <c:v>85</c:v>
                </c:pt>
                <c:pt idx="7">
                  <c:v>14</c:v>
                </c:pt>
                <c:pt idx="8">
                  <c:v>72</c:v>
                </c:pt>
                <c:pt idx="9">
                  <c:v>27</c:v>
                </c:pt>
                <c:pt idx="10">
                  <c:v>17</c:v>
                </c:pt>
              </c:numCache>
            </c:numRef>
          </c:val>
        </c:ser>
        <c:dLbls>
          <c:showLegendKey val="0"/>
          <c:showVal val="0"/>
          <c:showCatName val="0"/>
          <c:showSerName val="0"/>
          <c:showPercent val="0"/>
          <c:showBubbleSize val="0"/>
        </c:dLbls>
        <c:gapWidth val="150"/>
        <c:shape val="box"/>
        <c:axId val="26312064"/>
        <c:axId val="26346624"/>
        <c:axId val="0"/>
      </c:bar3DChart>
      <c:catAx>
        <c:axId val="26312064"/>
        <c:scaling>
          <c:orientation val="minMax"/>
        </c:scaling>
        <c:delete val="0"/>
        <c:axPos val="b"/>
        <c:majorTickMark val="out"/>
        <c:minorTickMark val="none"/>
        <c:tickLblPos val="nextTo"/>
        <c:crossAx val="26346624"/>
        <c:crosses val="autoZero"/>
        <c:auto val="1"/>
        <c:lblAlgn val="ctr"/>
        <c:lblOffset val="100"/>
        <c:noMultiLvlLbl val="0"/>
      </c:catAx>
      <c:valAx>
        <c:axId val="26346624"/>
        <c:scaling>
          <c:orientation val="minMax"/>
        </c:scaling>
        <c:delete val="0"/>
        <c:axPos val="l"/>
        <c:majorGridlines/>
        <c:numFmt formatCode="General" sourceLinked="1"/>
        <c:majorTickMark val="out"/>
        <c:minorTickMark val="none"/>
        <c:tickLblPos val="nextTo"/>
        <c:crossAx val="26312064"/>
        <c:crosses val="autoZero"/>
        <c:crossBetween val="between"/>
      </c:valAx>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8.607174103237096E-2"/>
          <c:y val="2.8252405949256341E-2"/>
          <c:w val="0.88337270341207352"/>
          <c:h val="0.86609179060950714"/>
        </c:manualLayout>
      </c:layout>
      <c:bar3DChart>
        <c:barDir val="col"/>
        <c:grouping val="clustered"/>
        <c:varyColors val="0"/>
        <c:ser>
          <c:idx val="0"/>
          <c:order val="0"/>
          <c:tx>
            <c:strRef>
              <c:f>Sheet1!$C$29</c:f>
              <c:strCache>
                <c:ptCount val="1"/>
              </c:strCache>
            </c:strRef>
          </c:tx>
          <c:invertIfNegative val="0"/>
          <c:dLbls>
            <c:showLegendKey val="0"/>
            <c:showVal val="1"/>
            <c:showCatName val="0"/>
            <c:showSerName val="0"/>
            <c:showPercent val="0"/>
            <c:showBubbleSize val="0"/>
            <c:showLeaderLines val="0"/>
          </c:dLbls>
          <c:cat>
            <c:strRef>
              <c:f>Sheet1!$B$30:$B$33</c:f>
              <c:strCache>
                <c:ptCount val="4"/>
                <c:pt idx="0">
                  <c:v>阿里巴巴</c:v>
                </c:pt>
                <c:pt idx="1">
                  <c:v>腾讯</c:v>
                </c:pt>
                <c:pt idx="2">
                  <c:v>苏宁</c:v>
                </c:pt>
                <c:pt idx="3">
                  <c:v>快钱</c:v>
                </c:pt>
              </c:strCache>
            </c:strRef>
          </c:cat>
          <c:val>
            <c:numRef>
              <c:f>Sheet1!$C$30:$C$33</c:f>
              <c:numCache>
                <c:formatCode>General</c:formatCode>
                <c:ptCount val="4"/>
                <c:pt idx="0">
                  <c:v>210</c:v>
                </c:pt>
                <c:pt idx="1">
                  <c:v>160</c:v>
                </c:pt>
                <c:pt idx="2">
                  <c:v>11</c:v>
                </c:pt>
                <c:pt idx="3">
                  <c:v>5</c:v>
                </c:pt>
              </c:numCache>
            </c:numRef>
          </c:val>
        </c:ser>
        <c:dLbls>
          <c:showLegendKey val="0"/>
          <c:showVal val="0"/>
          <c:showCatName val="0"/>
          <c:showSerName val="0"/>
          <c:showPercent val="0"/>
          <c:showBubbleSize val="0"/>
        </c:dLbls>
        <c:gapWidth val="150"/>
        <c:shape val="cylinder"/>
        <c:axId val="26244608"/>
        <c:axId val="26246144"/>
        <c:axId val="0"/>
      </c:bar3DChart>
      <c:catAx>
        <c:axId val="26244608"/>
        <c:scaling>
          <c:orientation val="minMax"/>
        </c:scaling>
        <c:delete val="0"/>
        <c:axPos val="b"/>
        <c:majorTickMark val="out"/>
        <c:minorTickMark val="none"/>
        <c:tickLblPos val="nextTo"/>
        <c:crossAx val="26246144"/>
        <c:crosses val="autoZero"/>
        <c:auto val="1"/>
        <c:lblAlgn val="ctr"/>
        <c:lblOffset val="100"/>
        <c:noMultiLvlLbl val="0"/>
      </c:catAx>
      <c:valAx>
        <c:axId val="26246144"/>
        <c:scaling>
          <c:orientation val="minMax"/>
        </c:scaling>
        <c:delete val="0"/>
        <c:axPos val="l"/>
        <c:majorGridlines/>
        <c:numFmt formatCode="General" sourceLinked="1"/>
        <c:majorTickMark val="out"/>
        <c:minorTickMark val="none"/>
        <c:tickLblPos val="nextTo"/>
        <c:crossAx val="26244608"/>
        <c:crosses val="autoZero"/>
        <c:crossBetween val="between"/>
      </c:valAx>
    </c:plotArea>
    <c:plotVisOnly val="1"/>
    <c:dispBlanksAs val="gap"/>
    <c:showDLblsOverMax val="0"/>
  </c:chart>
  <c:spPr>
    <a:ln>
      <a:no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44682-98EB-4029-98C5-6AE089DABFB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02BDB69-6840-4014-A94B-66A7E32DB235}">
      <dgm:prSet phldrT="[文本]" custT="1"/>
      <dgm:spPr/>
      <dgm:t>
        <a:bodyPr/>
        <a:lstStyle/>
        <a:p>
          <a:r>
            <a:rPr lang="zh-CN" altLang="en-US" sz="1800" b="1" dirty="0" smtClean="0">
              <a:solidFill>
                <a:srgbClr val="FF0000"/>
              </a:solidFill>
              <a:latin typeface="微软雅黑" pitchFamily="34" charset="-122"/>
              <a:ea typeface="微软雅黑" pitchFamily="34" charset="-122"/>
            </a:rPr>
            <a:t>新颖性</a:t>
          </a:r>
          <a:endParaRPr lang="zh-CN" altLang="en-US" sz="1800" dirty="0" smtClean="0"/>
        </a:p>
      </dgm:t>
    </dgm:pt>
    <dgm:pt modelId="{76F13532-DBB1-478F-8AFA-84EC4148AE3E}" type="parTrans" cxnId="{1B01E856-B49E-44E9-8133-37C5598FA32F}">
      <dgm:prSet/>
      <dgm:spPr/>
      <dgm:t>
        <a:bodyPr/>
        <a:lstStyle/>
        <a:p>
          <a:endParaRPr lang="zh-CN" altLang="en-US"/>
        </a:p>
      </dgm:t>
    </dgm:pt>
    <dgm:pt modelId="{A81607B7-0199-44AA-A6DE-3D9A24721FEE}" type="sibTrans" cxnId="{1B01E856-B49E-44E9-8133-37C5598FA32F}">
      <dgm:prSet/>
      <dgm:spPr/>
      <dgm:t>
        <a:bodyPr/>
        <a:lstStyle/>
        <a:p>
          <a:endParaRPr lang="zh-CN" altLang="en-US"/>
        </a:p>
      </dgm:t>
    </dgm:pt>
    <dgm:pt modelId="{76AE02C0-4609-425A-AEE6-CA509E39A32E}">
      <dgm:prSet phldrT="[文本]" custT="1"/>
      <dgm:spPr/>
      <dgm:t>
        <a:bodyPr/>
        <a:lstStyle/>
        <a:p>
          <a:r>
            <a:rPr lang="zh-CN" altLang="en-US" sz="1400" b="1" dirty="0" smtClean="0">
              <a:latin typeface="+mn-ea"/>
              <a:ea typeface="+mn-ea"/>
            </a:rPr>
            <a:t>申请不属于现有技术。</a:t>
          </a:r>
          <a:r>
            <a:rPr lang="zh-CN" altLang="en-US" sz="1400" dirty="0" smtClean="0">
              <a:latin typeface="+mn-ea"/>
              <a:ea typeface="+mn-ea"/>
            </a:rPr>
            <a:t>即申请</a:t>
          </a:r>
          <a:r>
            <a:rPr kumimoji="0" lang="zh-CN" altLang="en-US" sz="1400" b="0" i="0" u="none" strike="noStrike" cap="none" normalizeH="0" baseline="0" dirty="0" smtClean="0">
              <a:ln>
                <a:noFill/>
              </a:ln>
              <a:effectLst/>
              <a:latin typeface="+mn-ea"/>
              <a:ea typeface="+mn-ea"/>
            </a:rPr>
            <a:t>是以前从来没有见过的，没有相同的技术方案公开出来或者被他人申请专利。</a:t>
          </a:r>
          <a:endParaRPr lang="zh-CN" altLang="en-US" sz="1400" dirty="0">
            <a:latin typeface="+mn-ea"/>
            <a:ea typeface="+mn-ea"/>
          </a:endParaRPr>
        </a:p>
      </dgm:t>
    </dgm:pt>
    <dgm:pt modelId="{36824118-B317-4C19-9575-C0A37F6F183F}" type="parTrans" cxnId="{7ECB5114-E6D9-4001-8A10-553B9E49647C}">
      <dgm:prSet/>
      <dgm:spPr/>
      <dgm:t>
        <a:bodyPr/>
        <a:lstStyle/>
        <a:p>
          <a:endParaRPr lang="zh-CN" altLang="en-US"/>
        </a:p>
      </dgm:t>
    </dgm:pt>
    <dgm:pt modelId="{9FA5C1BA-829D-4570-81F1-1AF13C4CFE58}" type="sibTrans" cxnId="{7ECB5114-E6D9-4001-8A10-553B9E49647C}">
      <dgm:prSet/>
      <dgm:spPr/>
      <dgm:t>
        <a:bodyPr/>
        <a:lstStyle/>
        <a:p>
          <a:endParaRPr lang="zh-CN" altLang="en-US"/>
        </a:p>
      </dgm:t>
    </dgm:pt>
    <dgm:pt modelId="{DF8957EB-362B-4561-A242-6B5BF05F6F5D}">
      <dgm:prSet phldrT="[文本]" custT="1"/>
      <dgm:spPr/>
      <dgm:t>
        <a:bodyPr/>
        <a:lstStyle/>
        <a:p>
          <a:r>
            <a:rPr lang="zh-CN" altLang="en-US" sz="1800" b="1" dirty="0" smtClean="0">
              <a:solidFill>
                <a:srgbClr val="FF0000"/>
              </a:solidFill>
              <a:latin typeface="微软雅黑" pitchFamily="34" charset="-122"/>
              <a:ea typeface="微软雅黑" pitchFamily="34" charset="-122"/>
            </a:rPr>
            <a:t>创造性</a:t>
          </a:r>
          <a:endParaRPr lang="zh-CN" altLang="en-US" sz="1800" dirty="0"/>
        </a:p>
      </dgm:t>
    </dgm:pt>
    <dgm:pt modelId="{00806CD0-5DA8-4CE9-800F-B3C19982C7B9}" type="parTrans" cxnId="{6E39638A-DE2B-4F67-B64E-AB174B887DCA}">
      <dgm:prSet/>
      <dgm:spPr/>
      <dgm:t>
        <a:bodyPr/>
        <a:lstStyle/>
        <a:p>
          <a:endParaRPr lang="zh-CN" altLang="en-US"/>
        </a:p>
      </dgm:t>
    </dgm:pt>
    <dgm:pt modelId="{C38C36BB-8DA1-4FB3-876E-28071264103D}" type="sibTrans" cxnId="{6E39638A-DE2B-4F67-B64E-AB174B887DCA}">
      <dgm:prSet/>
      <dgm:spPr/>
      <dgm:t>
        <a:bodyPr/>
        <a:lstStyle/>
        <a:p>
          <a:endParaRPr lang="zh-CN" altLang="en-US"/>
        </a:p>
      </dgm:t>
    </dgm:pt>
    <dgm:pt modelId="{32F296D9-8083-4DB0-B66D-DE0A5FF7ED6B}">
      <dgm:prSet phldrT="[文本]" custT="1"/>
      <dgm:spPr/>
      <dgm:t>
        <a:bodyPr/>
        <a:lstStyle/>
        <a:p>
          <a:r>
            <a:rPr lang="zh-CN" altLang="en-US" sz="1400" b="1" dirty="0" smtClean="0">
              <a:latin typeface="+mn-ea"/>
              <a:ea typeface="+mn-ea"/>
            </a:rPr>
            <a:t>申请和现有技术相比，</a:t>
          </a:r>
          <a:r>
            <a:rPr kumimoji="0" lang="zh-CN" altLang="en-US" sz="1400" b="1" i="0" u="none" strike="noStrike" cap="none" normalizeH="0" baseline="0" dirty="0" smtClean="0">
              <a:ln>
                <a:noFill/>
              </a:ln>
              <a:solidFill>
                <a:schemeClr val="tx1"/>
              </a:solidFill>
              <a:effectLst/>
              <a:latin typeface="+mn-ea"/>
              <a:ea typeface="+mn-ea"/>
            </a:rPr>
            <a:t>有（突出的）实质性特点和（显著的）进步。</a:t>
          </a:r>
          <a:r>
            <a:rPr lang="zh-CN" altLang="en-US" sz="1400" dirty="0" smtClean="0">
              <a:latin typeface="+mn-ea"/>
              <a:ea typeface="+mn-ea"/>
            </a:rPr>
            <a:t>即</a:t>
          </a:r>
          <a:r>
            <a:rPr kumimoji="0" lang="zh-CN" altLang="en-US" sz="1400" b="0" i="0" u="none" strike="noStrike" cap="none" normalizeH="0" baseline="0" dirty="0" smtClean="0">
              <a:ln>
                <a:noFill/>
              </a:ln>
              <a:solidFill>
                <a:schemeClr val="tx1"/>
              </a:solidFill>
              <a:effectLst/>
              <a:latin typeface="+mn-ea"/>
              <a:ea typeface="+mn-ea"/>
            </a:rPr>
            <a:t>付出了创造性劳动，使申请相对于现有技术而言，是非显而易见的，且能够产生有益的技术效果。</a:t>
          </a:r>
          <a:endParaRPr kumimoji="0" lang="zh-CN" altLang="en-US" sz="1400" b="0" i="0" u="none" strike="noStrike" cap="none" normalizeH="0" baseline="0" dirty="0">
            <a:ln>
              <a:noFill/>
            </a:ln>
            <a:solidFill>
              <a:schemeClr val="tx1"/>
            </a:solidFill>
            <a:effectLst/>
            <a:latin typeface="+mn-ea"/>
            <a:ea typeface="+mn-ea"/>
          </a:endParaRPr>
        </a:p>
      </dgm:t>
    </dgm:pt>
    <dgm:pt modelId="{90D69EF4-53AB-4276-B42D-7D694FF2CF8B}" type="parTrans" cxnId="{43E9EFC0-7A09-465B-A906-8E098DD607AD}">
      <dgm:prSet/>
      <dgm:spPr/>
      <dgm:t>
        <a:bodyPr/>
        <a:lstStyle/>
        <a:p>
          <a:endParaRPr lang="zh-CN" altLang="en-US"/>
        </a:p>
      </dgm:t>
    </dgm:pt>
    <dgm:pt modelId="{E70E8C40-4836-4051-9234-27FC971FEFAD}" type="sibTrans" cxnId="{43E9EFC0-7A09-465B-A906-8E098DD607AD}">
      <dgm:prSet/>
      <dgm:spPr/>
      <dgm:t>
        <a:bodyPr/>
        <a:lstStyle/>
        <a:p>
          <a:endParaRPr lang="zh-CN" altLang="en-US"/>
        </a:p>
      </dgm:t>
    </dgm:pt>
    <dgm:pt modelId="{0DE379AF-11E4-45C9-8456-9E01EE8AABFF}">
      <dgm:prSet phldrT="[文本]" custT="1"/>
      <dgm:spPr/>
      <dgm:t>
        <a:bodyPr/>
        <a:lstStyle/>
        <a:p>
          <a:r>
            <a:rPr lang="zh-CN" altLang="en-US" sz="1400" dirty="0" smtClean="0">
              <a:solidFill>
                <a:schemeClr val="tx1"/>
              </a:solidFill>
              <a:latin typeface="+mn-ea"/>
              <a:ea typeface="+mn-ea"/>
            </a:rPr>
            <a:t>现有技术：申请日以前公开的所有技术。</a:t>
          </a:r>
          <a:endParaRPr lang="zh-CN" altLang="en-US" sz="1400" dirty="0">
            <a:solidFill>
              <a:schemeClr val="tx1"/>
            </a:solidFill>
            <a:latin typeface="+mn-ea"/>
            <a:ea typeface="+mn-ea"/>
          </a:endParaRPr>
        </a:p>
      </dgm:t>
    </dgm:pt>
    <dgm:pt modelId="{FEBF8CA7-04AD-4CE0-8E4A-AFA05BB240FC}" type="parTrans" cxnId="{D7A10B51-F87E-4288-870D-D77097DCB156}">
      <dgm:prSet/>
      <dgm:spPr/>
      <dgm:t>
        <a:bodyPr/>
        <a:lstStyle/>
        <a:p>
          <a:endParaRPr lang="zh-CN" altLang="en-US"/>
        </a:p>
      </dgm:t>
    </dgm:pt>
    <dgm:pt modelId="{2AB55D6E-0553-4436-98AC-060D40FDE0D7}" type="sibTrans" cxnId="{D7A10B51-F87E-4288-870D-D77097DCB156}">
      <dgm:prSet/>
      <dgm:spPr/>
      <dgm:t>
        <a:bodyPr/>
        <a:lstStyle/>
        <a:p>
          <a:endParaRPr lang="zh-CN" altLang="en-US"/>
        </a:p>
      </dgm:t>
    </dgm:pt>
    <dgm:pt modelId="{9895C58B-28B1-4A07-B884-8882F6BCEF7B}">
      <dgm:prSet phldrT="[文本]" custT="1"/>
      <dgm:spPr/>
      <dgm:t>
        <a:bodyPr/>
        <a:lstStyle/>
        <a:p>
          <a:r>
            <a:rPr lang="zh-CN" altLang="en-US" sz="1400" dirty="0" smtClean="0">
              <a:solidFill>
                <a:srgbClr val="0099FF"/>
              </a:solidFill>
              <a:latin typeface="+mn-ea"/>
              <a:ea typeface="+mn-ea"/>
            </a:rPr>
            <a:t>判断比较对象：本申请的权利要求 </a:t>
          </a:r>
          <a:r>
            <a:rPr lang="en-US" altLang="zh-CN" sz="1400" dirty="0" smtClean="0">
              <a:solidFill>
                <a:srgbClr val="0099FF"/>
              </a:solidFill>
              <a:latin typeface="+mn-ea"/>
              <a:ea typeface="+mn-ea"/>
            </a:rPr>
            <a:t>VS </a:t>
          </a:r>
          <a:r>
            <a:rPr lang="zh-CN" altLang="en-US" sz="1400" dirty="0" smtClean="0">
              <a:solidFill>
                <a:srgbClr val="0099FF"/>
              </a:solidFill>
              <a:latin typeface="+mn-ea"/>
              <a:ea typeface="+mn-ea"/>
            </a:rPr>
            <a:t>一份现有技术公开的全部技术内容</a:t>
          </a:r>
          <a:endParaRPr lang="zh-CN" altLang="en-US" sz="1400" dirty="0">
            <a:solidFill>
              <a:srgbClr val="0099FF"/>
            </a:solidFill>
            <a:latin typeface="+mn-ea"/>
            <a:ea typeface="+mn-ea"/>
          </a:endParaRPr>
        </a:p>
      </dgm:t>
    </dgm:pt>
    <dgm:pt modelId="{B28E3887-10D1-469B-9A36-EC1BCD30819E}" type="parTrans" cxnId="{12E678AE-C199-4C47-90CA-54D3B9579142}">
      <dgm:prSet/>
      <dgm:spPr/>
      <dgm:t>
        <a:bodyPr/>
        <a:lstStyle/>
        <a:p>
          <a:endParaRPr lang="zh-CN" altLang="en-US"/>
        </a:p>
      </dgm:t>
    </dgm:pt>
    <dgm:pt modelId="{923808FB-7A6C-42AA-BC75-DFB91598217D}" type="sibTrans" cxnId="{12E678AE-C199-4C47-90CA-54D3B9579142}">
      <dgm:prSet/>
      <dgm:spPr/>
      <dgm:t>
        <a:bodyPr/>
        <a:lstStyle/>
        <a:p>
          <a:endParaRPr lang="zh-CN" altLang="en-US"/>
        </a:p>
      </dgm:t>
    </dgm:pt>
    <dgm:pt modelId="{D825FDA2-725A-4743-B12B-7F55CB8228B3}">
      <dgm:prSet phldrT="[文本]" custT="1"/>
      <dgm:spPr/>
      <dgm:t>
        <a:bodyPr/>
        <a:lstStyle/>
        <a:p>
          <a:r>
            <a:rPr lang="zh-CN" altLang="en-US" sz="1400" dirty="0" smtClean="0">
              <a:solidFill>
                <a:srgbClr val="0099FF"/>
              </a:solidFill>
              <a:latin typeface="+mn-ea"/>
              <a:ea typeface="+mn-ea"/>
            </a:rPr>
            <a:t>判断比较对象：本申请的权利要求  </a:t>
          </a:r>
          <a:r>
            <a:rPr lang="en-US" altLang="zh-CN" sz="1400" dirty="0" smtClean="0">
              <a:solidFill>
                <a:srgbClr val="0099FF"/>
              </a:solidFill>
              <a:latin typeface="+mn-ea"/>
              <a:ea typeface="+mn-ea"/>
            </a:rPr>
            <a:t>VS  </a:t>
          </a:r>
          <a:r>
            <a:rPr lang="zh-CN" altLang="en-US" sz="1400" dirty="0" smtClean="0">
              <a:solidFill>
                <a:srgbClr val="0099FF"/>
              </a:solidFill>
              <a:latin typeface="+mn-ea"/>
              <a:ea typeface="+mn-ea"/>
            </a:rPr>
            <a:t>一份或者多份现有技术公开的全部技术内容</a:t>
          </a:r>
          <a:endParaRPr kumimoji="0" lang="zh-CN" altLang="en-US" sz="1400" b="0" i="0" u="none" strike="noStrike" cap="none" normalizeH="0" baseline="0" dirty="0">
            <a:ln>
              <a:noFill/>
            </a:ln>
            <a:solidFill>
              <a:srgbClr val="0099FF"/>
            </a:solidFill>
            <a:effectLst/>
            <a:latin typeface="+mn-ea"/>
            <a:ea typeface="+mn-ea"/>
          </a:endParaRPr>
        </a:p>
      </dgm:t>
    </dgm:pt>
    <dgm:pt modelId="{728E0298-39E0-4B83-9CCB-44AD13237548}" type="parTrans" cxnId="{521469BD-A4A9-4ADF-8033-78F0507EFA57}">
      <dgm:prSet/>
      <dgm:spPr/>
      <dgm:t>
        <a:bodyPr/>
        <a:lstStyle/>
        <a:p>
          <a:endParaRPr lang="zh-CN" altLang="en-US"/>
        </a:p>
      </dgm:t>
    </dgm:pt>
    <dgm:pt modelId="{D82B9FFA-5BBB-41DA-BCBC-EF887231B1A4}" type="sibTrans" cxnId="{521469BD-A4A9-4ADF-8033-78F0507EFA57}">
      <dgm:prSet/>
      <dgm:spPr/>
      <dgm:t>
        <a:bodyPr/>
        <a:lstStyle/>
        <a:p>
          <a:endParaRPr lang="zh-CN" altLang="en-US"/>
        </a:p>
      </dgm:t>
    </dgm:pt>
    <dgm:pt modelId="{3B852A4F-ACC3-4BEF-B91C-9F62CCA1C98C}" type="pres">
      <dgm:prSet presAssocID="{E9544682-98EB-4029-98C5-6AE089DABFB3}" presName="Name0" presStyleCnt="0">
        <dgm:presLayoutVars>
          <dgm:dir/>
          <dgm:animLvl val="lvl"/>
          <dgm:resizeHandles val="exact"/>
        </dgm:presLayoutVars>
      </dgm:prSet>
      <dgm:spPr/>
      <dgm:t>
        <a:bodyPr/>
        <a:lstStyle/>
        <a:p>
          <a:endParaRPr lang="zh-CN" altLang="en-US"/>
        </a:p>
      </dgm:t>
    </dgm:pt>
    <dgm:pt modelId="{2BCB28E1-A0E4-4BA6-95C8-A706052DE921}" type="pres">
      <dgm:prSet presAssocID="{002BDB69-6840-4014-A94B-66A7E32DB235}" presName="composite" presStyleCnt="0"/>
      <dgm:spPr/>
    </dgm:pt>
    <dgm:pt modelId="{E67BDDE9-B407-4F9F-A7A1-FC8F18327642}" type="pres">
      <dgm:prSet presAssocID="{002BDB69-6840-4014-A94B-66A7E32DB235}" presName="parTx" presStyleLbl="alignNode1" presStyleIdx="0" presStyleCnt="2" custScaleY="77664" custLinFactNeighborY="-4912">
        <dgm:presLayoutVars>
          <dgm:chMax val="0"/>
          <dgm:chPref val="0"/>
          <dgm:bulletEnabled val="1"/>
        </dgm:presLayoutVars>
      </dgm:prSet>
      <dgm:spPr/>
      <dgm:t>
        <a:bodyPr/>
        <a:lstStyle/>
        <a:p>
          <a:endParaRPr lang="zh-CN" altLang="en-US"/>
        </a:p>
      </dgm:t>
    </dgm:pt>
    <dgm:pt modelId="{C4E957E7-0E8E-4E68-9826-7D9D4D7D9C98}" type="pres">
      <dgm:prSet presAssocID="{002BDB69-6840-4014-A94B-66A7E32DB235}" presName="desTx" presStyleLbl="alignAccFollowNode1" presStyleIdx="0" presStyleCnt="2">
        <dgm:presLayoutVars>
          <dgm:bulletEnabled val="1"/>
        </dgm:presLayoutVars>
      </dgm:prSet>
      <dgm:spPr/>
      <dgm:t>
        <a:bodyPr/>
        <a:lstStyle/>
        <a:p>
          <a:endParaRPr lang="zh-CN" altLang="en-US"/>
        </a:p>
      </dgm:t>
    </dgm:pt>
    <dgm:pt modelId="{EE02A846-79FB-471E-9400-2A0306AAF877}" type="pres">
      <dgm:prSet presAssocID="{A81607B7-0199-44AA-A6DE-3D9A24721FEE}" presName="space" presStyleCnt="0"/>
      <dgm:spPr/>
    </dgm:pt>
    <dgm:pt modelId="{92744820-92AC-4902-9998-C97391B916B6}" type="pres">
      <dgm:prSet presAssocID="{DF8957EB-362B-4561-A242-6B5BF05F6F5D}" presName="composite" presStyleCnt="0"/>
      <dgm:spPr/>
    </dgm:pt>
    <dgm:pt modelId="{42C92060-B367-4BA3-974C-AD354D0EDAA4}" type="pres">
      <dgm:prSet presAssocID="{DF8957EB-362B-4561-A242-6B5BF05F6F5D}" presName="parTx" presStyleLbl="alignNode1" presStyleIdx="1" presStyleCnt="2" custScaleY="77664" custLinFactNeighborY="-4912">
        <dgm:presLayoutVars>
          <dgm:chMax val="0"/>
          <dgm:chPref val="0"/>
          <dgm:bulletEnabled val="1"/>
        </dgm:presLayoutVars>
      </dgm:prSet>
      <dgm:spPr/>
      <dgm:t>
        <a:bodyPr/>
        <a:lstStyle/>
        <a:p>
          <a:endParaRPr lang="zh-CN" altLang="en-US"/>
        </a:p>
      </dgm:t>
    </dgm:pt>
    <dgm:pt modelId="{233B1893-6458-4244-BA9C-9601BC86E0EF}" type="pres">
      <dgm:prSet presAssocID="{DF8957EB-362B-4561-A242-6B5BF05F6F5D}" presName="desTx" presStyleLbl="alignAccFollowNode1" presStyleIdx="1" presStyleCnt="2">
        <dgm:presLayoutVars>
          <dgm:bulletEnabled val="1"/>
        </dgm:presLayoutVars>
      </dgm:prSet>
      <dgm:spPr/>
      <dgm:t>
        <a:bodyPr/>
        <a:lstStyle/>
        <a:p>
          <a:endParaRPr lang="zh-CN" altLang="en-US"/>
        </a:p>
      </dgm:t>
    </dgm:pt>
  </dgm:ptLst>
  <dgm:cxnLst>
    <dgm:cxn modelId="{521469BD-A4A9-4ADF-8033-78F0507EFA57}" srcId="{DF8957EB-362B-4561-A242-6B5BF05F6F5D}" destId="{D825FDA2-725A-4743-B12B-7F55CB8228B3}" srcOrd="1" destOrd="0" parTransId="{728E0298-39E0-4B83-9CCB-44AD13237548}" sibTransId="{D82B9FFA-5BBB-41DA-BCBC-EF887231B1A4}"/>
    <dgm:cxn modelId="{7ECB5114-E6D9-4001-8A10-553B9E49647C}" srcId="{002BDB69-6840-4014-A94B-66A7E32DB235}" destId="{76AE02C0-4609-425A-AEE6-CA509E39A32E}" srcOrd="0" destOrd="0" parTransId="{36824118-B317-4C19-9575-C0A37F6F183F}" sibTransId="{9FA5C1BA-829D-4570-81F1-1AF13C4CFE58}"/>
    <dgm:cxn modelId="{F3FB7CD0-3558-4248-9F5E-2F5B5FA3F1E3}" type="presOf" srcId="{32F296D9-8083-4DB0-B66D-DE0A5FF7ED6B}" destId="{233B1893-6458-4244-BA9C-9601BC86E0EF}" srcOrd="0" destOrd="0" presId="urn:microsoft.com/office/officeart/2005/8/layout/hList1"/>
    <dgm:cxn modelId="{E2E7BB6C-49E8-47BD-BA2D-B9A45F5895E8}" type="presOf" srcId="{DF8957EB-362B-4561-A242-6B5BF05F6F5D}" destId="{42C92060-B367-4BA3-974C-AD354D0EDAA4}" srcOrd="0" destOrd="0" presId="urn:microsoft.com/office/officeart/2005/8/layout/hList1"/>
    <dgm:cxn modelId="{1B01E856-B49E-44E9-8133-37C5598FA32F}" srcId="{E9544682-98EB-4029-98C5-6AE089DABFB3}" destId="{002BDB69-6840-4014-A94B-66A7E32DB235}" srcOrd="0" destOrd="0" parTransId="{76F13532-DBB1-478F-8AFA-84EC4148AE3E}" sibTransId="{A81607B7-0199-44AA-A6DE-3D9A24721FEE}"/>
    <dgm:cxn modelId="{89615BD8-38C6-4B4E-80C7-0F3AB7C0ECA7}" type="presOf" srcId="{D825FDA2-725A-4743-B12B-7F55CB8228B3}" destId="{233B1893-6458-4244-BA9C-9601BC86E0EF}" srcOrd="0" destOrd="1" presId="urn:microsoft.com/office/officeart/2005/8/layout/hList1"/>
    <dgm:cxn modelId="{D7A10B51-F87E-4288-870D-D77097DCB156}" srcId="{002BDB69-6840-4014-A94B-66A7E32DB235}" destId="{0DE379AF-11E4-45C9-8456-9E01EE8AABFF}" srcOrd="1" destOrd="0" parTransId="{FEBF8CA7-04AD-4CE0-8E4A-AFA05BB240FC}" sibTransId="{2AB55D6E-0553-4436-98AC-060D40FDE0D7}"/>
    <dgm:cxn modelId="{6E39638A-DE2B-4F67-B64E-AB174B887DCA}" srcId="{E9544682-98EB-4029-98C5-6AE089DABFB3}" destId="{DF8957EB-362B-4561-A242-6B5BF05F6F5D}" srcOrd="1" destOrd="0" parTransId="{00806CD0-5DA8-4CE9-800F-B3C19982C7B9}" sibTransId="{C38C36BB-8DA1-4FB3-876E-28071264103D}"/>
    <dgm:cxn modelId="{87ED69E9-4D9D-4D78-AF3F-33E710772FD7}" type="presOf" srcId="{002BDB69-6840-4014-A94B-66A7E32DB235}" destId="{E67BDDE9-B407-4F9F-A7A1-FC8F18327642}" srcOrd="0" destOrd="0" presId="urn:microsoft.com/office/officeart/2005/8/layout/hList1"/>
    <dgm:cxn modelId="{CBB3AAED-5426-41BB-ABEB-00AEEA8EC587}" type="presOf" srcId="{0DE379AF-11E4-45C9-8456-9E01EE8AABFF}" destId="{C4E957E7-0E8E-4E68-9826-7D9D4D7D9C98}" srcOrd="0" destOrd="1" presId="urn:microsoft.com/office/officeart/2005/8/layout/hList1"/>
    <dgm:cxn modelId="{12E678AE-C199-4C47-90CA-54D3B9579142}" srcId="{002BDB69-6840-4014-A94B-66A7E32DB235}" destId="{9895C58B-28B1-4A07-B884-8882F6BCEF7B}" srcOrd="2" destOrd="0" parTransId="{B28E3887-10D1-469B-9A36-EC1BCD30819E}" sibTransId="{923808FB-7A6C-42AA-BC75-DFB91598217D}"/>
    <dgm:cxn modelId="{43E9EFC0-7A09-465B-A906-8E098DD607AD}" srcId="{DF8957EB-362B-4561-A242-6B5BF05F6F5D}" destId="{32F296D9-8083-4DB0-B66D-DE0A5FF7ED6B}" srcOrd="0" destOrd="0" parTransId="{90D69EF4-53AB-4276-B42D-7D694FF2CF8B}" sibTransId="{E70E8C40-4836-4051-9234-27FC971FEFAD}"/>
    <dgm:cxn modelId="{3A254608-C0D5-41C2-9447-70D4380F7193}" type="presOf" srcId="{E9544682-98EB-4029-98C5-6AE089DABFB3}" destId="{3B852A4F-ACC3-4BEF-B91C-9F62CCA1C98C}" srcOrd="0" destOrd="0" presId="urn:microsoft.com/office/officeart/2005/8/layout/hList1"/>
    <dgm:cxn modelId="{1EF3F2D7-3507-4896-A436-45681251BC15}" type="presOf" srcId="{9895C58B-28B1-4A07-B884-8882F6BCEF7B}" destId="{C4E957E7-0E8E-4E68-9826-7D9D4D7D9C98}" srcOrd="0" destOrd="2" presId="urn:microsoft.com/office/officeart/2005/8/layout/hList1"/>
    <dgm:cxn modelId="{13464DC4-AC21-4262-A0F9-EE1DA4D64F00}" type="presOf" srcId="{76AE02C0-4609-425A-AEE6-CA509E39A32E}" destId="{C4E957E7-0E8E-4E68-9826-7D9D4D7D9C98}" srcOrd="0" destOrd="0" presId="urn:microsoft.com/office/officeart/2005/8/layout/hList1"/>
    <dgm:cxn modelId="{00772900-D1FA-463C-9C85-51027D9E2418}" type="presParOf" srcId="{3B852A4F-ACC3-4BEF-B91C-9F62CCA1C98C}" destId="{2BCB28E1-A0E4-4BA6-95C8-A706052DE921}" srcOrd="0" destOrd="0" presId="urn:microsoft.com/office/officeart/2005/8/layout/hList1"/>
    <dgm:cxn modelId="{F8E8F856-3094-47C7-BEC5-9770DCB648EF}" type="presParOf" srcId="{2BCB28E1-A0E4-4BA6-95C8-A706052DE921}" destId="{E67BDDE9-B407-4F9F-A7A1-FC8F18327642}" srcOrd="0" destOrd="0" presId="urn:microsoft.com/office/officeart/2005/8/layout/hList1"/>
    <dgm:cxn modelId="{C5E56721-2601-4FDD-9561-9B05D0AA5059}" type="presParOf" srcId="{2BCB28E1-A0E4-4BA6-95C8-A706052DE921}" destId="{C4E957E7-0E8E-4E68-9826-7D9D4D7D9C98}" srcOrd="1" destOrd="0" presId="urn:microsoft.com/office/officeart/2005/8/layout/hList1"/>
    <dgm:cxn modelId="{63AFE744-76EE-4D95-BBB7-F10670BC7C72}" type="presParOf" srcId="{3B852A4F-ACC3-4BEF-B91C-9F62CCA1C98C}" destId="{EE02A846-79FB-471E-9400-2A0306AAF877}" srcOrd="1" destOrd="0" presId="urn:microsoft.com/office/officeart/2005/8/layout/hList1"/>
    <dgm:cxn modelId="{08DD3205-05DB-4AE0-ACFC-AFDB324FDB41}" type="presParOf" srcId="{3B852A4F-ACC3-4BEF-B91C-9F62CCA1C98C}" destId="{92744820-92AC-4902-9998-C97391B916B6}" srcOrd="2" destOrd="0" presId="urn:microsoft.com/office/officeart/2005/8/layout/hList1"/>
    <dgm:cxn modelId="{D64AFD53-23E2-408E-9547-CC582F19FAA0}" type="presParOf" srcId="{92744820-92AC-4902-9998-C97391B916B6}" destId="{42C92060-B367-4BA3-974C-AD354D0EDAA4}" srcOrd="0" destOrd="0" presId="urn:microsoft.com/office/officeart/2005/8/layout/hList1"/>
    <dgm:cxn modelId="{29C30A34-E505-4C4B-8A1B-DA207060F1AD}" type="presParOf" srcId="{92744820-92AC-4902-9998-C97391B916B6}" destId="{233B1893-6458-4244-BA9C-9601BC86E0E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1EC614-D37E-472F-ABB2-1A67733A7A75}" type="doc">
      <dgm:prSet loTypeId="urn:microsoft.com/office/officeart/2005/8/layout/process1" loCatId="process" qsTypeId="urn:microsoft.com/office/officeart/2005/8/quickstyle/3d1" qsCatId="3D" csTypeId="urn:microsoft.com/office/officeart/2005/8/colors/accent1_2" csCatId="accent1" phldr="1"/>
      <dgm:spPr/>
    </dgm:pt>
    <dgm:pt modelId="{85C993E0-3CA1-4754-9343-A44005DAECDC}">
      <dgm:prSet phldrT="[文本]" custT="1"/>
      <dgm:spPr/>
      <dgm:t>
        <a:bodyPr/>
        <a:lstStyle/>
        <a:p>
          <a:r>
            <a:rPr lang="zh-CN" altLang="en-US" sz="1600" smtClean="0">
              <a:solidFill>
                <a:schemeClr val="tx1"/>
              </a:solidFill>
              <a:latin typeface="微软雅黑" pitchFamily="34" charset="-122"/>
              <a:ea typeface="微软雅黑" pitchFamily="34" charset="-122"/>
            </a:rPr>
            <a:t>别人是怎么做的？</a:t>
          </a:r>
          <a:endParaRPr lang="zh-CN" altLang="en-US" sz="1600" dirty="0">
            <a:solidFill>
              <a:schemeClr val="tx1"/>
            </a:solidFill>
            <a:latin typeface="微软雅黑" pitchFamily="34" charset="-122"/>
            <a:ea typeface="微软雅黑" pitchFamily="34" charset="-122"/>
          </a:endParaRPr>
        </a:p>
      </dgm:t>
    </dgm:pt>
    <dgm:pt modelId="{516CC1E9-557A-4CBF-B4BD-1E06BF6C0E50}" type="parTrans" cxnId="{8ABDB1F5-A4F6-4566-8AB4-86D5D30E70E6}">
      <dgm:prSet/>
      <dgm:spPr/>
      <dgm:t>
        <a:bodyPr/>
        <a:lstStyle/>
        <a:p>
          <a:endParaRPr lang="zh-CN" altLang="en-US">
            <a:latin typeface="+mn-ea"/>
            <a:ea typeface="+mn-ea"/>
          </a:endParaRPr>
        </a:p>
      </dgm:t>
    </dgm:pt>
    <dgm:pt modelId="{10EDC66A-A201-4CC2-9011-7F5A07B26925}" type="sibTrans" cxnId="{8ABDB1F5-A4F6-4566-8AB4-86D5D30E70E6}">
      <dgm:prSet/>
      <dgm:spPr/>
      <dgm:t>
        <a:bodyPr/>
        <a:lstStyle/>
        <a:p>
          <a:endParaRPr lang="zh-CN" altLang="en-US">
            <a:solidFill>
              <a:schemeClr val="tx1"/>
            </a:solidFill>
            <a:latin typeface="微软雅黑" pitchFamily="34" charset="-122"/>
            <a:ea typeface="微软雅黑" pitchFamily="34" charset="-122"/>
          </a:endParaRPr>
        </a:p>
      </dgm:t>
    </dgm:pt>
    <dgm:pt modelId="{DEE184B8-2057-44E2-AC36-18EE038C9AF6}">
      <dgm:prSet phldrT="[文本]" custT="1"/>
      <dgm:spPr/>
      <dgm:t>
        <a:bodyPr/>
        <a:lstStyle/>
        <a:p>
          <a:r>
            <a:rPr lang="zh-CN" altLang="en-US" sz="1600" smtClean="0">
              <a:solidFill>
                <a:schemeClr val="tx1"/>
              </a:solidFill>
              <a:latin typeface="微软雅黑" pitchFamily="34" charset="-122"/>
              <a:ea typeface="微软雅黑" pitchFamily="34" charset="-122"/>
            </a:rPr>
            <a:t>别人做的有什么问题？</a:t>
          </a:r>
          <a:endParaRPr lang="zh-CN" altLang="en-US" sz="1600" dirty="0" smtClean="0">
            <a:solidFill>
              <a:schemeClr val="tx1"/>
            </a:solidFill>
            <a:latin typeface="微软雅黑" pitchFamily="34" charset="-122"/>
            <a:ea typeface="微软雅黑" pitchFamily="34" charset="-122"/>
          </a:endParaRPr>
        </a:p>
      </dgm:t>
    </dgm:pt>
    <dgm:pt modelId="{145C4AC5-7983-4B12-AF62-989534256A2D}" type="parTrans" cxnId="{3C708E15-EFBD-4CB9-8205-4C3FE1931556}">
      <dgm:prSet/>
      <dgm:spPr/>
      <dgm:t>
        <a:bodyPr/>
        <a:lstStyle/>
        <a:p>
          <a:endParaRPr lang="zh-CN" altLang="en-US">
            <a:latin typeface="+mn-ea"/>
            <a:ea typeface="+mn-ea"/>
          </a:endParaRPr>
        </a:p>
      </dgm:t>
    </dgm:pt>
    <dgm:pt modelId="{9CBD6610-EFB3-4B81-A625-65161BB79374}" type="sibTrans" cxnId="{3C708E15-EFBD-4CB9-8205-4C3FE1931556}">
      <dgm:prSet/>
      <dgm:spPr/>
      <dgm:t>
        <a:bodyPr/>
        <a:lstStyle/>
        <a:p>
          <a:endParaRPr lang="zh-CN" altLang="en-US">
            <a:solidFill>
              <a:schemeClr val="tx1"/>
            </a:solidFill>
            <a:latin typeface="微软雅黑" pitchFamily="34" charset="-122"/>
            <a:ea typeface="微软雅黑" pitchFamily="34" charset="-122"/>
          </a:endParaRPr>
        </a:p>
      </dgm:t>
    </dgm:pt>
    <dgm:pt modelId="{204D568C-C1E0-4671-A6D8-49A2BBCF179C}">
      <dgm:prSet phldrT="[文本]" custT="1"/>
      <dgm:spPr/>
      <dgm:t>
        <a:bodyPr/>
        <a:lstStyle/>
        <a:p>
          <a:r>
            <a:rPr lang="zh-CN" altLang="en-US" sz="1600" smtClean="0">
              <a:solidFill>
                <a:schemeClr val="tx1"/>
              </a:solidFill>
              <a:latin typeface="微软雅黑" pitchFamily="34" charset="-122"/>
              <a:ea typeface="微软雅黑" pitchFamily="34" charset="-122"/>
            </a:rPr>
            <a:t>我做的有什么好处？</a:t>
          </a:r>
          <a:endParaRPr lang="zh-CN" altLang="en-US" sz="1600" dirty="0" smtClean="0">
            <a:solidFill>
              <a:schemeClr val="tx1"/>
            </a:solidFill>
            <a:latin typeface="微软雅黑" pitchFamily="34" charset="-122"/>
            <a:ea typeface="微软雅黑" pitchFamily="34" charset="-122"/>
          </a:endParaRPr>
        </a:p>
      </dgm:t>
    </dgm:pt>
    <dgm:pt modelId="{DAAB3A20-B1A8-4BEA-AE6B-05575C710562}" type="parTrans" cxnId="{AEDFFECB-1590-4E50-B33C-86B22C960554}">
      <dgm:prSet/>
      <dgm:spPr/>
      <dgm:t>
        <a:bodyPr/>
        <a:lstStyle/>
        <a:p>
          <a:endParaRPr lang="zh-CN" altLang="en-US">
            <a:latin typeface="+mn-ea"/>
            <a:ea typeface="+mn-ea"/>
          </a:endParaRPr>
        </a:p>
      </dgm:t>
    </dgm:pt>
    <dgm:pt modelId="{B9D7DC1E-018D-4FC8-A40A-347AC550A642}" type="sibTrans" cxnId="{AEDFFECB-1590-4E50-B33C-86B22C960554}">
      <dgm:prSet/>
      <dgm:spPr/>
      <dgm:t>
        <a:bodyPr/>
        <a:lstStyle/>
        <a:p>
          <a:endParaRPr lang="zh-CN" altLang="en-US">
            <a:latin typeface="+mn-ea"/>
            <a:ea typeface="+mn-ea"/>
          </a:endParaRPr>
        </a:p>
      </dgm:t>
    </dgm:pt>
    <dgm:pt modelId="{80AD0314-D25F-4DC6-B2CC-3E1B51695292}">
      <dgm:prSet phldrT="[文本]" custT="1"/>
      <dgm:spPr/>
      <dgm:t>
        <a:bodyPr/>
        <a:lstStyle/>
        <a:p>
          <a:r>
            <a:rPr lang="zh-CN" altLang="en-US" sz="1600" smtClean="0">
              <a:solidFill>
                <a:schemeClr val="tx1"/>
              </a:solidFill>
              <a:latin typeface="微软雅黑" pitchFamily="34" charset="-122"/>
              <a:ea typeface="微软雅黑" pitchFamily="34" charset="-122"/>
            </a:rPr>
            <a:t>我是怎么做的？</a:t>
          </a:r>
          <a:endParaRPr lang="zh-CN" altLang="en-US" sz="1600" dirty="0" smtClean="0">
            <a:solidFill>
              <a:schemeClr val="tx1"/>
            </a:solidFill>
            <a:latin typeface="微软雅黑" pitchFamily="34" charset="-122"/>
            <a:ea typeface="微软雅黑" pitchFamily="34" charset="-122"/>
          </a:endParaRPr>
        </a:p>
      </dgm:t>
    </dgm:pt>
    <dgm:pt modelId="{D9E16A0A-F942-40DF-ADEF-DE796C4DA615}" type="parTrans" cxnId="{1FF9C873-E1FD-47C4-96EF-4F4885D108AE}">
      <dgm:prSet/>
      <dgm:spPr/>
      <dgm:t>
        <a:bodyPr/>
        <a:lstStyle/>
        <a:p>
          <a:endParaRPr lang="zh-CN" altLang="en-US">
            <a:latin typeface="+mn-ea"/>
            <a:ea typeface="+mn-ea"/>
          </a:endParaRPr>
        </a:p>
      </dgm:t>
    </dgm:pt>
    <dgm:pt modelId="{B0FBBD86-8F50-4CE4-A70C-7001E8CD7669}" type="sibTrans" cxnId="{1FF9C873-E1FD-47C4-96EF-4F4885D108AE}">
      <dgm:prSet/>
      <dgm:spPr/>
      <dgm:t>
        <a:bodyPr/>
        <a:lstStyle/>
        <a:p>
          <a:endParaRPr lang="zh-CN" altLang="en-US">
            <a:solidFill>
              <a:schemeClr val="tx1"/>
            </a:solidFill>
            <a:latin typeface="微软雅黑" pitchFamily="34" charset="-122"/>
            <a:ea typeface="微软雅黑" pitchFamily="34" charset="-122"/>
          </a:endParaRPr>
        </a:p>
      </dgm:t>
    </dgm:pt>
    <dgm:pt modelId="{73367072-FFCC-4129-AC65-4A9198DBAEBA}" type="pres">
      <dgm:prSet presAssocID="{C51EC614-D37E-472F-ABB2-1A67733A7A75}" presName="Name0" presStyleCnt="0">
        <dgm:presLayoutVars>
          <dgm:dir/>
          <dgm:resizeHandles val="exact"/>
        </dgm:presLayoutVars>
      </dgm:prSet>
      <dgm:spPr/>
    </dgm:pt>
    <dgm:pt modelId="{746D35B7-9BFC-4682-BD04-2926FA1CC6BD}" type="pres">
      <dgm:prSet presAssocID="{85C993E0-3CA1-4754-9343-A44005DAECDC}" presName="node" presStyleLbl="node1" presStyleIdx="0" presStyleCnt="4">
        <dgm:presLayoutVars>
          <dgm:bulletEnabled val="1"/>
        </dgm:presLayoutVars>
      </dgm:prSet>
      <dgm:spPr/>
      <dgm:t>
        <a:bodyPr/>
        <a:lstStyle/>
        <a:p>
          <a:endParaRPr lang="zh-CN" altLang="en-US"/>
        </a:p>
      </dgm:t>
    </dgm:pt>
    <dgm:pt modelId="{5E6F624F-7F8D-4157-AD55-FA263EBFC3D4}" type="pres">
      <dgm:prSet presAssocID="{10EDC66A-A201-4CC2-9011-7F5A07B26925}" presName="sibTrans" presStyleLbl="sibTrans2D1" presStyleIdx="0" presStyleCnt="3" custScaleX="148450"/>
      <dgm:spPr/>
      <dgm:t>
        <a:bodyPr/>
        <a:lstStyle/>
        <a:p>
          <a:endParaRPr lang="zh-CN" altLang="en-US"/>
        </a:p>
      </dgm:t>
    </dgm:pt>
    <dgm:pt modelId="{02E84A52-25BC-4514-A18C-3FB909E0E8E2}" type="pres">
      <dgm:prSet presAssocID="{10EDC66A-A201-4CC2-9011-7F5A07B26925}" presName="connectorText" presStyleLbl="sibTrans2D1" presStyleIdx="0" presStyleCnt="3"/>
      <dgm:spPr/>
      <dgm:t>
        <a:bodyPr/>
        <a:lstStyle/>
        <a:p>
          <a:endParaRPr lang="zh-CN" altLang="en-US"/>
        </a:p>
      </dgm:t>
    </dgm:pt>
    <dgm:pt modelId="{DA0658F2-B68A-465C-936A-F1DCA96218EF}" type="pres">
      <dgm:prSet presAssocID="{DEE184B8-2057-44E2-AC36-18EE038C9AF6}" presName="node" presStyleLbl="node1" presStyleIdx="1" presStyleCnt="4" custLinFactNeighborY="308">
        <dgm:presLayoutVars>
          <dgm:bulletEnabled val="1"/>
        </dgm:presLayoutVars>
      </dgm:prSet>
      <dgm:spPr/>
      <dgm:t>
        <a:bodyPr/>
        <a:lstStyle/>
        <a:p>
          <a:endParaRPr lang="zh-CN" altLang="en-US"/>
        </a:p>
      </dgm:t>
    </dgm:pt>
    <dgm:pt modelId="{B7D4E1EB-54C6-4FC0-AA2B-F805856CF6C8}" type="pres">
      <dgm:prSet presAssocID="{9CBD6610-EFB3-4B81-A625-65161BB79374}" presName="sibTrans" presStyleLbl="sibTrans2D1" presStyleIdx="1" presStyleCnt="3" custScaleX="148450"/>
      <dgm:spPr/>
      <dgm:t>
        <a:bodyPr/>
        <a:lstStyle/>
        <a:p>
          <a:endParaRPr lang="zh-CN" altLang="en-US"/>
        </a:p>
      </dgm:t>
    </dgm:pt>
    <dgm:pt modelId="{579CD7C1-A079-453C-9885-1DB67BD4FBD9}" type="pres">
      <dgm:prSet presAssocID="{9CBD6610-EFB3-4B81-A625-65161BB79374}" presName="connectorText" presStyleLbl="sibTrans2D1" presStyleIdx="1" presStyleCnt="3"/>
      <dgm:spPr/>
      <dgm:t>
        <a:bodyPr/>
        <a:lstStyle/>
        <a:p>
          <a:endParaRPr lang="zh-CN" altLang="en-US"/>
        </a:p>
      </dgm:t>
    </dgm:pt>
    <dgm:pt modelId="{D7890CA5-38A4-4316-A9F6-FBE687943D7D}" type="pres">
      <dgm:prSet presAssocID="{80AD0314-D25F-4DC6-B2CC-3E1B51695292}" presName="node" presStyleLbl="node1" presStyleIdx="2" presStyleCnt="4" custScaleX="94198">
        <dgm:presLayoutVars>
          <dgm:bulletEnabled val="1"/>
        </dgm:presLayoutVars>
      </dgm:prSet>
      <dgm:spPr/>
      <dgm:t>
        <a:bodyPr/>
        <a:lstStyle/>
        <a:p>
          <a:endParaRPr lang="zh-CN" altLang="en-US"/>
        </a:p>
      </dgm:t>
    </dgm:pt>
    <dgm:pt modelId="{3CEB4EE4-4E98-44F1-8C5C-75914D3BD928}" type="pres">
      <dgm:prSet presAssocID="{B0FBBD86-8F50-4CE4-A70C-7001E8CD7669}" presName="sibTrans" presStyleLbl="sibTrans2D1" presStyleIdx="2" presStyleCnt="3" custScaleX="148450"/>
      <dgm:spPr/>
      <dgm:t>
        <a:bodyPr/>
        <a:lstStyle/>
        <a:p>
          <a:endParaRPr lang="zh-CN" altLang="en-US"/>
        </a:p>
      </dgm:t>
    </dgm:pt>
    <dgm:pt modelId="{E779FDED-4A5A-41B6-A9B3-9D6584D4F208}" type="pres">
      <dgm:prSet presAssocID="{B0FBBD86-8F50-4CE4-A70C-7001E8CD7669}" presName="connectorText" presStyleLbl="sibTrans2D1" presStyleIdx="2" presStyleCnt="3"/>
      <dgm:spPr/>
      <dgm:t>
        <a:bodyPr/>
        <a:lstStyle/>
        <a:p>
          <a:endParaRPr lang="zh-CN" altLang="en-US"/>
        </a:p>
      </dgm:t>
    </dgm:pt>
    <dgm:pt modelId="{29449C51-3122-4CFB-B42F-28E450F5F281}" type="pres">
      <dgm:prSet presAssocID="{204D568C-C1E0-4671-A6D8-49A2BBCF179C}" presName="node" presStyleLbl="node1" presStyleIdx="3" presStyleCnt="4" custScaleX="104543">
        <dgm:presLayoutVars>
          <dgm:bulletEnabled val="1"/>
        </dgm:presLayoutVars>
      </dgm:prSet>
      <dgm:spPr/>
      <dgm:t>
        <a:bodyPr/>
        <a:lstStyle/>
        <a:p>
          <a:endParaRPr lang="zh-CN" altLang="en-US"/>
        </a:p>
      </dgm:t>
    </dgm:pt>
  </dgm:ptLst>
  <dgm:cxnLst>
    <dgm:cxn modelId="{66923AB1-B891-4BA7-90C4-8129A5FE0B10}" type="presOf" srcId="{80AD0314-D25F-4DC6-B2CC-3E1B51695292}" destId="{D7890CA5-38A4-4316-A9F6-FBE687943D7D}" srcOrd="0" destOrd="0" presId="urn:microsoft.com/office/officeart/2005/8/layout/process1"/>
    <dgm:cxn modelId="{E194C087-B972-465F-94F3-FB6E2B223C3F}" type="presOf" srcId="{10EDC66A-A201-4CC2-9011-7F5A07B26925}" destId="{5E6F624F-7F8D-4157-AD55-FA263EBFC3D4}" srcOrd="0" destOrd="0" presId="urn:microsoft.com/office/officeart/2005/8/layout/process1"/>
    <dgm:cxn modelId="{3C708E15-EFBD-4CB9-8205-4C3FE1931556}" srcId="{C51EC614-D37E-472F-ABB2-1A67733A7A75}" destId="{DEE184B8-2057-44E2-AC36-18EE038C9AF6}" srcOrd="1" destOrd="0" parTransId="{145C4AC5-7983-4B12-AF62-989534256A2D}" sibTransId="{9CBD6610-EFB3-4B81-A625-65161BB79374}"/>
    <dgm:cxn modelId="{AEDFFECB-1590-4E50-B33C-86B22C960554}" srcId="{C51EC614-D37E-472F-ABB2-1A67733A7A75}" destId="{204D568C-C1E0-4671-A6D8-49A2BBCF179C}" srcOrd="3" destOrd="0" parTransId="{DAAB3A20-B1A8-4BEA-AE6B-05575C710562}" sibTransId="{B9D7DC1E-018D-4FC8-A40A-347AC550A642}"/>
    <dgm:cxn modelId="{2C4ECFD1-B3F2-483F-91D9-8D6F60817CD5}" type="presOf" srcId="{204D568C-C1E0-4671-A6D8-49A2BBCF179C}" destId="{29449C51-3122-4CFB-B42F-28E450F5F281}" srcOrd="0" destOrd="0" presId="urn:microsoft.com/office/officeart/2005/8/layout/process1"/>
    <dgm:cxn modelId="{3C55508D-A787-4801-9AA6-C6608035A803}" type="presOf" srcId="{C51EC614-D37E-472F-ABB2-1A67733A7A75}" destId="{73367072-FFCC-4129-AC65-4A9198DBAEBA}" srcOrd="0" destOrd="0" presId="urn:microsoft.com/office/officeart/2005/8/layout/process1"/>
    <dgm:cxn modelId="{8ABDB1F5-A4F6-4566-8AB4-86D5D30E70E6}" srcId="{C51EC614-D37E-472F-ABB2-1A67733A7A75}" destId="{85C993E0-3CA1-4754-9343-A44005DAECDC}" srcOrd="0" destOrd="0" parTransId="{516CC1E9-557A-4CBF-B4BD-1E06BF6C0E50}" sibTransId="{10EDC66A-A201-4CC2-9011-7F5A07B26925}"/>
    <dgm:cxn modelId="{BE381AA6-C8D7-4607-9FFE-3B677009DE8F}" type="presOf" srcId="{B0FBBD86-8F50-4CE4-A70C-7001E8CD7669}" destId="{3CEB4EE4-4E98-44F1-8C5C-75914D3BD928}" srcOrd="0" destOrd="0" presId="urn:microsoft.com/office/officeart/2005/8/layout/process1"/>
    <dgm:cxn modelId="{170568B4-D0C8-4297-B01A-9C7683CC4B39}" type="presOf" srcId="{B0FBBD86-8F50-4CE4-A70C-7001E8CD7669}" destId="{E779FDED-4A5A-41B6-A9B3-9D6584D4F208}" srcOrd="1" destOrd="0" presId="urn:microsoft.com/office/officeart/2005/8/layout/process1"/>
    <dgm:cxn modelId="{A4E629F1-1670-40CF-BD87-E32FCBADFCEE}" type="presOf" srcId="{85C993E0-3CA1-4754-9343-A44005DAECDC}" destId="{746D35B7-9BFC-4682-BD04-2926FA1CC6BD}" srcOrd="0" destOrd="0" presId="urn:microsoft.com/office/officeart/2005/8/layout/process1"/>
    <dgm:cxn modelId="{B99FC261-6EEB-42C8-989F-710895A0C88F}" type="presOf" srcId="{9CBD6610-EFB3-4B81-A625-65161BB79374}" destId="{B7D4E1EB-54C6-4FC0-AA2B-F805856CF6C8}" srcOrd="0" destOrd="0" presId="urn:microsoft.com/office/officeart/2005/8/layout/process1"/>
    <dgm:cxn modelId="{BCAE9A9F-2A57-4209-8428-C0182A9D9490}" type="presOf" srcId="{10EDC66A-A201-4CC2-9011-7F5A07B26925}" destId="{02E84A52-25BC-4514-A18C-3FB909E0E8E2}" srcOrd="1" destOrd="0" presId="urn:microsoft.com/office/officeart/2005/8/layout/process1"/>
    <dgm:cxn modelId="{1FF9C873-E1FD-47C4-96EF-4F4885D108AE}" srcId="{C51EC614-D37E-472F-ABB2-1A67733A7A75}" destId="{80AD0314-D25F-4DC6-B2CC-3E1B51695292}" srcOrd="2" destOrd="0" parTransId="{D9E16A0A-F942-40DF-ADEF-DE796C4DA615}" sibTransId="{B0FBBD86-8F50-4CE4-A70C-7001E8CD7669}"/>
    <dgm:cxn modelId="{71574482-BFD5-4038-BB30-EDB55929C155}" type="presOf" srcId="{9CBD6610-EFB3-4B81-A625-65161BB79374}" destId="{579CD7C1-A079-453C-9885-1DB67BD4FBD9}" srcOrd="1" destOrd="0" presId="urn:microsoft.com/office/officeart/2005/8/layout/process1"/>
    <dgm:cxn modelId="{CACBB2A9-9CCA-4B9F-B0CD-80301D2E4C63}" type="presOf" srcId="{DEE184B8-2057-44E2-AC36-18EE038C9AF6}" destId="{DA0658F2-B68A-465C-936A-F1DCA96218EF}" srcOrd="0" destOrd="0" presId="urn:microsoft.com/office/officeart/2005/8/layout/process1"/>
    <dgm:cxn modelId="{1697E25E-716C-4B3B-8734-6C2792CA929B}" type="presParOf" srcId="{73367072-FFCC-4129-AC65-4A9198DBAEBA}" destId="{746D35B7-9BFC-4682-BD04-2926FA1CC6BD}" srcOrd="0" destOrd="0" presId="urn:microsoft.com/office/officeart/2005/8/layout/process1"/>
    <dgm:cxn modelId="{138AD1CD-BD88-4132-8907-22E749214577}" type="presParOf" srcId="{73367072-FFCC-4129-AC65-4A9198DBAEBA}" destId="{5E6F624F-7F8D-4157-AD55-FA263EBFC3D4}" srcOrd="1" destOrd="0" presId="urn:microsoft.com/office/officeart/2005/8/layout/process1"/>
    <dgm:cxn modelId="{5258075C-F45F-4EAB-B4B5-9250C9D2FF16}" type="presParOf" srcId="{5E6F624F-7F8D-4157-AD55-FA263EBFC3D4}" destId="{02E84A52-25BC-4514-A18C-3FB909E0E8E2}" srcOrd="0" destOrd="0" presId="urn:microsoft.com/office/officeart/2005/8/layout/process1"/>
    <dgm:cxn modelId="{D9D78E84-61D0-4ACD-B45B-3DF27E2C212E}" type="presParOf" srcId="{73367072-FFCC-4129-AC65-4A9198DBAEBA}" destId="{DA0658F2-B68A-465C-936A-F1DCA96218EF}" srcOrd="2" destOrd="0" presId="urn:microsoft.com/office/officeart/2005/8/layout/process1"/>
    <dgm:cxn modelId="{E48029E5-D284-4CEB-B768-6D3589E18FF0}" type="presParOf" srcId="{73367072-FFCC-4129-AC65-4A9198DBAEBA}" destId="{B7D4E1EB-54C6-4FC0-AA2B-F805856CF6C8}" srcOrd="3" destOrd="0" presId="urn:microsoft.com/office/officeart/2005/8/layout/process1"/>
    <dgm:cxn modelId="{9B91C239-B3CF-47A5-B48A-2475C26D18E4}" type="presParOf" srcId="{B7D4E1EB-54C6-4FC0-AA2B-F805856CF6C8}" destId="{579CD7C1-A079-453C-9885-1DB67BD4FBD9}" srcOrd="0" destOrd="0" presId="urn:microsoft.com/office/officeart/2005/8/layout/process1"/>
    <dgm:cxn modelId="{AE72EB34-455D-4730-B574-ACA034CF601E}" type="presParOf" srcId="{73367072-FFCC-4129-AC65-4A9198DBAEBA}" destId="{D7890CA5-38A4-4316-A9F6-FBE687943D7D}" srcOrd="4" destOrd="0" presId="urn:microsoft.com/office/officeart/2005/8/layout/process1"/>
    <dgm:cxn modelId="{5B7A6E7F-4AFA-4389-BED5-03B51931D174}" type="presParOf" srcId="{73367072-FFCC-4129-AC65-4A9198DBAEBA}" destId="{3CEB4EE4-4E98-44F1-8C5C-75914D3BD928}" srcOrd="5" destOrd="0" presId="urn:microsoft.com/office/officeart/2005/8/layout/process1"/>
    <dgm:cxn modelId="{40F594CA-F5DE-422B-A386-B55E3FB62593}" type="presParOf" srcId="{3CEB4EE4-4E98-44F1-8C5C-75914D3BD928}" destId="{E779FDED-4A5A-41B6-A9B3-9D6584D4F208}" srcOrd="0" destOrd="0" presId="urn:microsoft.com/office/officeart/2005/8/layout/process1"/>
    <dgm:cxn modelId="{924FC552-CDCA-438C-A6E1-31E77A78C336}" type="presParOf" srcId="{73367072-FFCC-4129-AC65-4A9198DBAEBA}" destId="{29449C51-3122-4CFB-B42F-28E450F5F28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BDDE9-B407-4F9F-A7A1-FC8F18327642}">
      <dsp:nvSpPr>
        <dsp:cNvPr id="0" name=""/>
        <dsp:cNvSpPr/>
      </dsp:nvSpPr>
      <dsp:spPr>
        <a:xfrm>
          <a:off x="31" y="44530"/>
          <a:ext cx="2973195" cy="42497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latin typeface="微软雅黑" pitchFamily="34" charset="-122"/>
              <a:ea typeface="微软雅黑" pitchFamily="34" charset="-122"/>
            </a:rPr>
            <a:t>新颖性</a:t>
          </a:r>
          <a:endParaRPr lang="zh-CN" altLang="en-US" sz="1800" kern="1200" dirty="0" smtClean="0"/>
        </a:p>
      </dsp:txBody>
      <dsp:txXfrm>
        <a:off x="31" y="44530"/>
        <a:ext cx="2973195" cy="424977"/>
      </dsp:txXfrm>
    </dsp:sp>
    <dsp:sp modelId="{C4E957E7-0E8E-4E68-9826-7D9D4D7D9C98}">
      <dsp:nvSpPr>
        <dsp:cNvPr id="0" name=""/>
        <dsp:cNvSpPr/>
      </dsp:nvSpPr>
      <dsp:spPr>
        <a:xfrm>
          <a:off x="31" y="435275"/>
          <a:ext cx="2973195" cy="216031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smtClean="0">
              <a:latin typeface="+mn-ea"/>
              <a:ea typeface="+mn-ea"/>
            </a:rPr>
            <a:t>申请不属于现有技术。</a:t>
          </a:r>
          <a:r>
            <a:rPr lang="zh-CN" altLang="en-US" sz="1400" kern="1200" dirty="0" smtClean="0">
              <a:latin typeface="+mn-ea"/>
              <a:ea typeface="+mn-ea"/>
            </a:rPr>
            <a:t>即申请</a:t>
          </a:r>
          <a:r>
            <a:rPr kumimoji="0" lang="zh-CN" altLang="en-US" sz="1400" b="0" i="0" u="none" strike="noStrike" kern="1200" cap="none" normalizeH="0" baseline="0" dirty="0" smtClean="0">
              <a:ln>
                <a:noFill/>
              </a:ln>
              <a:effectLst/>
              <a:latin typeface="+mn-ea"/>
              <a:ea typeface="+mn-ea"/>
            </a:rPr>
            <a:t>是以前从来没有见过的，没有相同的技术方案公开出来或者被他人申请专利。</a:t>
          </a:r>
          <a:endParaRPr lang="zh-CN" altLang="en-US" sz="1400" kern="1200" dirty="0">
            <a:latin typeface="+mn-ea"/>
            <a:ea typeface="+mn-ea"/>
          </a:endParaRPr>
        </a:p>
        <a:p>
          <a:pPr marL="114300" lvl="1" indent="-114300" algn="l" defTabSz="622300">
            <a:lnSpc>
              <a:spcPct val="90000"/>
            </a:lnSpc>
            <a:spcBef>
              <a:spcPct val="0"/>
            </a:spcBef>
            <a:spcAft>
              <a:spcPct val="15000"/>
            </a:spcAft>
            <a:buChar char="••"/>
          </a:pPr>
          <a:r>
            <a:rPr lang="zh-CN" altLang="en-US" sz="1400" kern="1200" dirty="0" smtClean="0">
              <a:solidFill>
                <a:schemeClr val="tx1"/>
              </a:solidFill>
              <a:latin typeface="+mn-ea"/>
              <a:ea typeface="+mn-ea"/>
            </a:rPr>
            <a:t>现有技术：申请日以前公开的所有技术。</a:t>
          </a:r>
          <a:endParaRPr lang="zh-CN" altLang="en-US" sz="1400" kern="1200" dirty="0">
            <a:solidFill>
              <a:schemeClr val="tx1"/>
            </a:solidFill>
            <a:latin typeface="+mn-ea"/>
            <a:ea typeface="+mn-ea"/>
          </a:endParaRPr>
        </a:p>
        <a:p>
          <a:pPr marL="114300" lvl="1" indent="-114300" algn="l" defTabSz="622300">
            <a:lnSpc>
              <a:spcPct val="90000"/>
            </a:lnSpc>
            <a:spcBef>
              <a:spcPct val="0"/>
            </a:spcBef>
            <a:spcAft>
              <a:spcPct val="15000"/>
            </a:spcAft>
            <a:buChar char="••"/>
          </a:pPr>
          <a:r>
            <a:rPr lang="zh-CN" altLang="en-US" sz="1400" kern="1200" dirty="0" smtClean="0">
              <a:solidFill>
                <a:srgbClr val="0099FF"/>
              </a:solidFill>
              <a:latin typeface="+mn-ea"/>
              <a:ea typeface="+mn-ea"/>
            </a:rPr>
            <a:t>判断比较对象：本申请的权利要求 </a:t>
          </a:r>
          <a:r>
            <a:rPr lang="en-US" altLang="zh-CN" sz="1400" kern="1200" dirty="0" smtClean="0">
              <a:solidFill>
                <a:srgbClr val="0099FF"/>
              </a:solidFill>
              <a:latin typeface="+mn-ea"/>
              <a:ea typeface="+mn-ea"/>
            </a:rPr>
            <a:t>VS </a:t>
          </a:r>
          <a:r>
            <a:rPr lang="zh-CN" altLang="en-US" sz="1400" kern="1200" dirty="0" smtClean="0">
              <a:solidFill>
                <a:srgbClr val="0099FF"/>
              </a:solidFill>
              <a:latin typeface="+mn-ea"/>
              <a:ea typeface="+mn-ea"/>
            </a:rPr>
            <a:t>一份现有技术公开的全部技术内容</a:t>
          </a:r>
          <a:endParaRPr lang="zh-CN" altLang="en-US" sz="1400" kern="1200" dirty="0">
            <a:solidFill>
              <a:srgbClr val="0099FF"/>
            </a:solidFill>
            <a:latin typeface="+mn-ea"/>
            <a:ea typeface="+mn-ea"/>
          </a:endParaRPr>
        </a:p>
      </dsp:txBody>
      <dsp:txXfrm>
        <a:off x="31" y="435275"/>
        <a:ext cx="2973195" cy="2160314"/>
      </dsp:txXfrm>
    </dsp:sp>
    <dsp:sp modelId="{42C92060-B367-4BA3-974C-AD354D0EDAA4}">
      <dsp:nvSpPr>
        <dsp:cNvPr id="0" name=""/>
        <dsp:cNvSpPr/>
      </dsp:nvSpPr>
      <dsp:spPr>
        <a:xfrm>
          <a:off x="3389474" y="44530"/>
          <a:ext cx="2973195" cy="42497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latin typeface="微软雅黑" pitchFamily="34" charset="-122"/>
              <a:ea typeface="微软雅黑" pitchFamily="34" charset="-122"/>
            </a:rPr>
            <a:t>创造性</a:t>
          </a:r>
          <a:endParaRPr lang="zh-CN" altLang="en-US" sz="1800" kern="1200" dirty="0"/>
        </a:p>
      </dsp:txBody>
      <dsp:txXfrm>
        <a:off x="3389474" y="44530"/>
        <a:ext cx="2973195" cy="424977"/>
      </dsp:txXfrm>
    </dsp:sp>
    <dsp:sp modelId="{233B1893-6458-4244-BA9C-9601BC86E0EF}">
      <dsp:nvSpPr>
        <dsp:cNvPr id="0" name=""/>
        <dsp:cNvSpPr/>
      </dsp:nvSpPr>
      <dsp:spPr>
        <a:xfrm>
          <a:off x="3389474" y="435275"/>
          <a:ext cx="2973195" cy="216031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smtClean="0">
              <a:latin typeface="+mn-ea"/>
              <a:ea typeface="+mn-ea"/>
            </a:rPr>
            <a:t>申请和现有技术相比，</a:t>
          </a:r>
          <a:r>
            <a:rPr kumimoji="0" lang="zh-CN" altLang="en-US" sz="1400" b="1" i="0" u="none" strike="noStrike" kern="1200" cap="none" normalizeH="0" baseline="0" dirty="0" smtClean="0">
              <a:ln>
                <a:noFill/>
              </a:ln>
              <a:solidFill>
                <a:schemeClr val="tx1"/>
              </a:solidFill>
              <a:effectLst/>
              <a:latin typeface="+mn-ea"/>
              <a:ea typeface="+mn-ea"/>
            </a:rPr>
            <a:t>有（突出的）实质性特点和（显著的）进步。</a:t>
          </a:r>
          <a:r>
            <a:rPr lang="zh-CN" altLang="en-US" sz="1400" kern="1200" dirty="0" smtClean="0">
              <a:latin typeface="+mn-ea"/>
              <a:ea typeface="+mn-ea"/>
            </a:rPr>
            <a:t>即</a:t>
          </a:r>
          <a:r>
            <a:rPr kumimoji="0" lang="zh-CN" altLang="en-US" sz="1400" b="0" i="0" u="none" strike="noStrike" kern="1200" cap="none" normalizeH="0" baseline="0" dirty="0" smtClean="0">
              <a:ln>
                <a:noFill/>
              </a:ln>
              <a:solidFill>
                <a:schemeClr val="tx1"/>
              </a:solidFill>
              <a:effectLst/>
              <a:latin typeface="+mn-ea"/>
              <a:ea typeface="+mn-ea"/>
            </a:rPr>
            <a:t>付出了创造性劳动，使申请相对于现有技术而言，是非显而易见的，且能够产生有益的技术效果。</a:t>
          </a:r>
          <a:endParaRPr kumimoji="0" lang="zh-CN" altLang="en-US" sz="1400" b="0" i="0" u="none" strike="noStrike" kern="1200" cap="none" normalizeH="0" baseline="0" dirty="0">
            <a:ln>
              <a:noFill/>
            </a:ln>
            <a:solidFill>
              <a:schemeClr val="tx1"/>
            </a:solidFill>
            <a:effectLst/>
            <a:latin typeface="+mn-ea"/>
            <a:ea typeface="+mn-ea"/>
          </a:endParaRPr>
        </a:p>
        <a:p>
          <a:pPr marL="114300" lvl="1" indent="-114300" algn="l" defTabSz="622300">
            <a:lnSpc>
              <a:spcPct val="90000"/>
            </a:lnSpc>
            <a:spcBef>
              <a:spcPct val="0"/>
            </a:spcBef>
            <a:spcAft>
              <a:spcPct val="15000"/>
            </a:spcAft>
            <a:buChar char="••"/>
          </a:pPr>
          <a:r>
            <a:rPr lang="zh-CN" altLang="en-US" sz="1400" kern="1200" dirty="0" smtClean="0">
              <a:solidFill>
                <a:srgbClr val="0099FF"/>
              </a:solidFill>
              <a:latin typeface="+mn-ea"/>
              <a:ea typeface="+mn-ea"/>
            </a:rPr>
            <a:t>判断比较对象：本申请的权利要求  </a:t>
          </a:r>
          <a:r>
            <a:rPr lang="en-US" altLang="zh-CN" sz="1400" kern="1200" dirty="0" smtClean="0">
              <a:solidFill>
                <a:srgbClr val="0099FF"/>
              </a:solidFill>
              <a:latin typeface="+mn-ea"/>
              <a:ea typeface="+mn-ea"/>
            </a:rPr>
            <a:t>VS  </a:t>
          </a:r>
          <a:r>
            <a:rPr lang="zh-CN" altLang="en-US" sz="1400" kern="1200" dirty="0" smtClean="0">
              <a:solidFill>
                <a:srgbClr val="0099FF"/>
              </a:solidFill>
              <a:latin typeface="+mn-ea"/>
              <a:ea typeface="+mn-ea"/>
            </a:rPr>
            <a:t>一份或者多份现有技术公开的全部技术内容</a:t>
          </a:r>
          <a:endParaRPr kumimoji="0" lang="zh-CN" altLang="en-US" sz="1400" b="0" i="0" u="none" strike="noStrike" kern="1200" cap="none" normalizeH="0" baseline="0" dirty="0">
            <a:ln>
              <a:noFill/>
            </a:ln>
            <a:solidFill>
              <a:srgbClr val="0099FF"/>
            </a:solidFill>
            <a:effectLst/>
            <a:latin typeface="+mn-ea"/>
            <a:ea typeface="+mn-ea"/>
          </a:endParaRPr>
        </a:p>
      </dsp:txBody>
      <dsp:txXfrm>
        <a:off x="3389474" y="435275"/>
        <a:ext cx="2973195" cy="2160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D35B7-9BFC-4682-BD04-2926FA1CC6BD}">
      <dsp:nvSpPr>
        <dsp:cNvPr id="0" name=""/>
        <dsp:cNvSpPr/>
      </dsp:nvSpPr>
      <dsp:spPr>
        <a:xfrm>
          <a:off x="2452" y="566381"/>
          <a:ext cx="1234801" cy="810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solidFill>
                <a:schemeClr val="tx1"/>
              </a:solidFill>
              <a:latin typeface="微软雅黑" pitchFamily="34" charset="-122"/>
              <a:ea typeface="微软雅黑" pitchFamily="34" charset="-122"/>
            </a:rPr>
            <a:t>别人是怎么做的？</a:t>
          </a:r>
          <a:endParaRPr lang="zh-CN" altLang="en-US" sz="1600" kern="1200" dirty="0">
            <a:solidFill>
              <a:schemeClr val="tx1"/>
            </a:solidFill>
            <a:latin typeface="微软雅黑" pitchFamily="34" charset="-122"/>
            <a:ea typeface="微软雅黑" pitchFamily="34" charset="-122"/>
          </a:endParaRPr>
        </a:p>
      </dsp:txBody>
      <dsp:txXfrm>
        <a:off x="26186" y="590115"/>
        <a:ext cx="1187333" cy="762870"/>
      </dsp:txXfrm>
    </dsp:sp>
    <dsp:sp modelId="{5E6F624F-7F8D-4157-AD55-FA263EBFC3D4}">
      <dsp:nvSpPr>
        <dsp:cNvPr id="0" name=""/>
        <dsp:cNvSpPr/>
      </dsp:nvSpPr>
      <dsp:spPr>
        <a:xfrm rot="4963">
          <a:off x="1297317" y="819693"/>
          <a:ext cx="388609" cy="306230"/>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solidFill>
              <a:schemeClr val="tx1"/>
            </a:solidFill>
            <a:latin typeface="微软雅黑" pitchFamily="34" charset="-122"/>
            <a:ea typeface="微软雅黑" pitchFamily="34" charset="-122"/>
          </a:endParaRPr>
        </a:p>
      </dsp:txBody>
      <dsp:txXfrm>
        <a:off x="1297317" y="880873"/>
        <a:ext cx="296740" cy="183738"/>
      </dsp:txXfrm>
    </dsp:sp>
    <dsp:sp modelId="{DA0658F2-B68A-465C-936A-F1DCA96218EF}">
      <dsp:nvSpPr>
        <dsp:cNvPr id="0" name=""/>
        <dsp:cNvSpPr/>
      </dsp:nvSpPr>
      <dsp:spPr>
        <a:xfrm>
          <a:off x="1731173" y="568877"/>
          <a:ext cx="1234801" cy="810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solidFill>
                <a:schemeClr val="tx1"/>
              </a:solidFill>
              <a:latin typeface="微软雅黑" pitchFamily="34" charset="-122"/>
              <a:ea typeface="微软雅黑" pitchFamily="34" charset="-122"/>
            </a:rPr>
            <a:t>别人做的有什么问题？</a:t>
          </a:r>
          <a:endParaRPr lang="zh-CN" altLang="en-US" sz="1600" kern="1200" dirty="0" smtClean="0">
            <a:solidFill>
              <a:schemeClr val="tx1"/>
            </a:solidFill>
            <a:latin typeface="微软雅黑" pitchFamily="34" charset="-122"/>
            <a:ea typeface="微软雅黑" pitchFamily="34" charset="-122"/>
          </a:endParaRPr>
        </a:p>
      </dsp:txBody>
      <dsp:txXfrm>
        <a:off x="1754907" y="592611"/>
        <a:ext cx="1187333" cy="762870"/>
      </dsp:txXfrm>
    </dsp:sp>
    <dsp:sp modelId="{B7D4E1EB-54C6-4FC0-AA2B-F805856CF6C8}">
      <dsp:nvSpPr>
        <dsp:cNvPr id="0" name=""/>
        <dsp:cNvSpPr/>
      </dsp:nvSpPr>
      <dsp:spPr>
        <a:xfrm rot="21594932">
          <a:off x="3026039" y="819645"/>
          <a:ext cx="388609" cy="306230"/>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solidFill>
              <a:schemeClr val="tx1"/>
            </a:solidFill>
            <a:latin typeface="微软雅黑" pitchFamily="34" charset="-122"/>
            <a:ea typeface="微软雅黑" pitchFamily="34" charset="-122"/>
          </a:endParaRPr>
        </a:p>
      </dsp:txBody>
      <dsp:txXfrm>
        <a:off x="3026039" y="880959"/>
        <a:ext cx="296740" cy="183738"/>
      </dsp:txXfrm>
    </dsp:sp>
    <dsp:sp modelId="{D7890CA5-38A4-4316-A9F6-FBE687943D7D}">
      <dsp:nvSpPr>
        <dsp:cNvPr id="0" name=""/>
        <dsp:cNvSpPr/>
      </dsp:nvSpPr>
      <dsp:spPr>
        <a:xfrm>
          <a:off x="3459895" y="566381"/>
          <a:ext cx="1163158" cy="810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solidFill>
                <a:schemeClr val="tx1"/>
              </a:solidFill>
              <a:latin typeface="微软雅黑" pitchFamily="34" charset="-122"/>
              <a:ea typeface="微软雅黑" pitchFamily="34" charset="-122"/>
            </a:rPr>
            <a:t>我是怎么做的？</a:t>
          </a:r>
          <a:endParaRPr lang="zh-CN" altLang="en-US" sz="1600" kern="1200" dirty="0" smtClean="0">
            <a:solidFill>
              <a:schemeClr val="tx1"/>
            </a:solidFill>
            <a:latin typeface="微软雅黑" pitchFamily="34" charset="-122"/>
            <a:ea typeface="微软雅黑" pitchFamily="34" charset="-122"/>
          </a:endParaRPr>
        </a:p>
      </dsp:txBody>
      <dsp:txXfrm>
        <a:off x="3483629" y="590115"/>
        <a:ext cx="1115690" cy="762870"/>
      </dsp:txXfrm>
    </dsp:sp>
    <dsp:sp modelId="{3CEB4EE4-4E98-44F1-8C5C-75914D3BD928}">
      <dsp:nvSpPr>
        <dsp:cNvPr id="0" name=""/>
        <dsp:cNvSpPr/>
      </dsp:nvSpPr>
      <dsp:spPr>
        <a:xfrm>
          <a:off x="4683118" y="818435"/>
          <a:ext cx="388609" cy="306230"/>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solidFill>
              <a:schemeClr val="tx1"/>
            </a:solidFill>
            <a:latin typeface="微软雅黑" pitchFamily="34" charset="-122"/>
            <a:ea typeface="微软雅黑" pitchFamily="34" charset="-122"/>
          </a:endParaRPr>
        </a:p>
      </dsp:txBody>
      <dsp:txXfrm>
        <a:off x="4683118" y="879681"/>
        <a:ext cx="296740" cy="183738"/>
      </dsp:txXfrm>
    </dsp:sp>
    <dsp:sp modelId="{29449C51-3122-4CFB-B42F-28E450F5F281}">
      <dsp:nvSpPr>
        <dsp:cNvPr id="0" name=""/>
        <dsp:cNvSpPr/>
      </dsp:nvSpPr>
      <dsp:spPr>
        <a:xfrm>
          <a:off x="5116974" y="566381"/>
          <a:ext cx="1290898" cy="810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solidFill>
                <a:schemeClr val="tx1"/>
              </a:solidFill>
              <a:latin typeface="微软雅黑" pitchFamily="34" charset="-122"/>
              <a:ea typeface="微软雅黑" pitchFamily="34" charset="-122"/>
            </a:rPr>
            <a:t>我做的有什么好处？</a:t>
          </a:r>
          <a:endParaRPr lang="zh-CN" altLang="en-US" sz="1600" kern="1200" dirty="0" smtClean="0">
            <a:solidFill>
              <a:schemeClr val="tx1"/>
            </a:solidFill>
            <a:latin typeface="微软雅黑" pitchFamily="34" charset="-122"/>
            <a:ea typeface="微软雅黑" pitchFamily="34" charset="-122"/>
          </a:endParaRPr>
        </a:p>
      </dsp:txBody>
      <dsp:txXfrm>
        <a:off x="5140708" y="590115"/>
        <a:ext cx="1243430" cy="7628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C86883-DB73-4EFD-B436-17781281987E}" type="datetimeFigureOut">
              <a:rPr lang="zh-CN" altLang="en-US" smtClean="0"/>
              <a:pPr/>
              <a:t>2017/5/19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54F46-90B3-401B-904B-912B55885556}" type="slidenum">
              <a:rPr lang="zh-CN" altLang="en-US" smtClean="0"/>
              <a:pPr/>
              <a:t>‹#›</a:t>
            </a:fld>
            <a:endParaRPr lang="zh-CN" altLang="en-US"/>
          </a:p>
        </p:txBody>
      </p:sp>
    </p:spTree>
    <p:extLst>
      <p:ext uri="{BB962C8B-B14F-4D97-AF65-F5344CB8AC3E}">
        <p14:creationId xmlns:p14="http://schemas.microsoft.com/office/powerpoint/2010/main" val="2482527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24B0F-7DB7-417D-8501-0E26238EAEDA}" type="datetimeFigureOut">
              <a:rPr lang="zh-CN" altLang="en-US" smtClean="0"/>
              <a:pPr/>
              <a:t>2017/5/19</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5288C-6DA0-4A11-8F68-B9FD027855BA}" type="slidenum">
              <a:rPr lang="zh-CN" altLang="en-US" smtClean="0"/>
              <a:pPr/>
              <a:t>‹#›</a:t>
            </a:fld>
            <a:endParaRPr lang="zh-CN" altLang="en-US"/>
          </a:p>
        </p:txBody>
      </p:sp>
      <p:pic>
        <p:nvPicPr>
          <p:cNvPr id="1026" name="Picture 2" descr="C:\Documents and Settings\Administrator\桌面\苏宁VI\集团确定新VI项目\PPT模板\苏宁ppt-07.jpg"/>
          <p:cNvPicPr>
            <a:picLocks noChangeAspect="1" noChangeArrowheads="1"/>
          </p:cNvPicPr>
          <p:nvPr/>
        </p:nvPicPr>
        <p:blipFill>
          <a:blip r:embed="rId2"/>
          <a:srcRect/>
          <a:stretch>
            <a:fillRect/>
          </a:stretch>
        </p:blipFill>
        <p:spPr bwMode="auto">
          <a:xfrm>
            <a:off x="714356" y="4357686"/>
            <a:ext cx="5436982" cy="4071966"/>
          </a:xfrm>
          <a:prstGeom prst="rect">
            <a:avLst/>
          </a:prstGeom>
          <a:noFill/>
        </p:spPr>
      </p:pic>
    </p:spTree>
    <p:extLst>
      <p:ext uri="{BB962C8B-B14F-4D97-AF65-F5344CB8AC3E}">
        <p14:creationId xmlns:p14="http://schemas.microsoft.com/office/powerpoint/2010/main" val="20835225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dirty="0" smtClean="0"/>
              <a:t>2017.02.04</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r>
              <a:rPr lang="en-US" altLang="zh-CN" dirty="0" smtClean="0"/>
              <a:t>2017.02.04</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729777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566192" y="6304235"/>
            <a:ext cx="2133600" cy="365125"/>
          </a:xfrm>
          <a:prstGeom prst="rect">
            <a:avLst/>
          </a:prstGeom>
        </p:spPr>
        <p:txBody>
          <a:bodyPr vert="horz" lIns="91440" tIns="45720" rIns="91440" bIns="45720" rtlCol="0" anchor="ctr"/>
          <a:lstStyle>
            <a:lvl1pPr algn="l">
              <a:defRPr sz="1100">
                <a:solidFill>
                  <a:schemeClr val="bg1"/>
                </a:solidFill>
                <a:latin typeface="Arial" pitchFamily="34" charset="0"/>
                <a:cs typeface="Arial" pitchFamily="34" charset="0"/>
              </a:defRPr>
            </a:lvl1pPr>
          </a:lstStyle>
          <a:p>
            <a:r>
              <a:rPr lang="en-US" altLang="zh-CN" dirty="0" smtClean="0"/>
              <a:t>2017.02.04</a:t>
            </a:r>
            <a:endParaRPr lang="zh-CN" altLang="en-US" dirty="0"/>
          </a:p>
        </p:txBody>
      </p:sp>
      <p:sp>
        <p:nvSpPr>
          <p:cNvPr id="6" name="灯片编号占位符 5"/>
          <p:cNvSpPr>
            <a:spLocks noGrp="1"/>
          </p:cNvSpPr>
          <p:nvPr>
            <p:ph type="sldNum" sz="quarter" idx="4"/>
          </p:nvPr>
        </p:nvSpPr>
        <p:spPr>
          <a:xfrm>
            <a:off x="6516216" y="6304235"/>
            <a:ext cx="2133600" cy="365125"/>
          </a:xfrm>
          <a:prstGeom prst="rect">
            <a:avLst/>
          </a:prstGeom>
        </p:spPr>
        <p:txBody>
          <a:bodyPr vert="horz" lIns="91440" tIns="45720" rIns="91440" bIns="45720" rtlCol="0" anchor="ctr"/>
          <a:lstStyle>
            <a:lvl1pPr algn="r">
              <a:defRPr sz="1100">
                <a:solidFill>
                  <a:schemeClr val="bg1"/>
                </a:solidFill>
                <a:latin typeface="Arial" pitchFamily="34" charset="0"/>
                <a:cs typeface="Arial" pitchFamily="34" charset="0"/>
              </a:defRPr>
            </a:lvl1pPr>
          </a:lstStyle>
          <a:p>
            <a:r>
              <a:rPr lang="en-US" altLang="zh-CN" dirty="0" smtClean="0"/>
              <a:t>00</a:t>
            </a:r>
            <a:endParaRPr lang="zh-CN" altLang="en-US" dirty="0"/>
          </a:p>
        </p:txBody>
      </p:sp>
      <p:pic>
        <p:nvPicPr>
          <p:cNvPr id="7" name="Picture 2" descr="G:\2017年\2017.0205 岗位目标责任书\4.物料设计\ppt模板\A-4.3 辅助图形C-品牌标志栏-01.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68344" y="188640"/>
            <a:ext cx="1475656" cy="61368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hyperlink" Target="http://books.daweisoft.com/books/wg/2016/3234/2016301269941/000001.jpg" TargetMode="Externa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ooks.daweisoft.com/abstphoto/FM/20110518/201010602045.8/201010602045.gif"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finance.huanqiu.com/cjrd/2016-11/9623806.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秘书部\年底重点工作\2016年\集团第一次工作会议\云商集团\图片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1113"/>
            <a:ext cx="9148763" cy="68818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p:cNvSpPr txBox="1">
            <a:spLocks noChangeArrowheads="1"/>
          </p:cNvSpPr>
          <p:nvPr/>
        </p:nvSpPr>
        <p:spPr bwMode="auto">
          <a:xfrm>
            <a:off x="0" y="1508591"/>
            <a:ext cx="9144000" cy="1200329"/>
          </a:xfrm>
          <a:prstGeom prst="rect">
            <a:avLst/>
          </a:prstGeom>
          <a:noFill/>
          <a:ln w="9525">
            <a:noFill/>
            <a:miter lim="800000"/>
            <a:headEnd/>
            <a:tailEnd/>
          </a:ln>
        </p:spPr>
        <p:txBody>
          <a:bodyPr wrap="square">
            <a:spAutoFit/>
          </a:bodyPr>
          <a:lstStyle/>
          <a:p>
            <a:pPr algn="ctr"/>
            <a:r>
              <a:rPr lang="zh-CN" altLang="en-US" sz="3600" b="1" dirty="0" smtClean="0">
                <a:latin typeface="方正兰亭黑6_GBK" pitchFamily="2" charset="-122"/>
                <a:ea typeface="方正兰亭黑6_GBK" pitchFamily="2" charset="-122"/>
              </a:rPr>
              <a:t>互联网金融</a:t>
            </a:r>
            <a:r>
              <a:rPr lang="zh-CN" altLang="en-US" sz="3600" b="1" dirty="0">
                <a:latin typeface="方正兰亭黑6_GBK" pitchFamily="2" charset="-122"/>
                <a:ea typeface="方正兰亭黑6_GBK" pitchFamily="2" charset="-122"/>
              </a:rPr>
              <a:t>领域</a:t>
            </a:r>
            <a:endParaRPr lang="en-US" altLang="zh-CN" sz="3600" b="1" dirty="0" smtClean="0">
              <a:latin typeface="方正兰亭黑6_GBK" pitchFamily="2" charset="-122"/>
              <a:ea typeface="方正兰亭黑6_GBK" pitchFamily="2" charset="-122"/>
            </a:endParaRPr>
          </a:p>
          <a:p>
            <a:pPr algn="ctr"/>
            <a:r>
              <a:rPr lang="zh-CN" altLang="en-US" sz="3600" b="1" dirty="0" smtClean="0">
                <a:latin typeface="方正兰亭黑6_GBK" pitchFamily="2" charset="-122"/>
                <a:ea typeface="方正兰亭黑6_GBK" pitchFamily="2" charset="-122"/>
              </a:rPr>
              <a:t>专利申请介绍</a:t>
            </a:r>
            <a:endParaRPr lang="zh-CN" altLang="en-US" sz="3600" b="1" dirty="0">
              <a:latin typeface="方正兰亭黑6_GBK" pitchFamily="2" charset="-122"/>
              <a:ea typeface="方正兰亭黑6_GBK" pitchFamily="2" charset="-122"/>
            </a:endParaRPr>
          </a:p>
        </p:txBody>
      </p:sp>
      <p:sp>
        <p:nvSpPr>
          <p:cNvPr id="11" name="TextBox 10"/>
          <p:cNvSpPr txBox="1"/>
          <p:nvPr/>
        </p:nvSpPr>
        <p:spPr>
          <a:xfrm>
            <a:off x="3176" y="3318083"/>
            <a:ext cx="9143999" cy="877163"/>
          </a:xfrm>
          <a:prstGeom prst="rect">
            <a:avLst/>
          </a:prstGeom>
          <a:noFill/>
        </p:spPr>
        <p:txBody>
          <a:bodyPr wrap="square">
            <a:spAutoFit/>
          </a:bodyPr>
          <a:lstStyle/>
          <a:p>
            <a:pPr algn="ctr">
              <a:lnSpc>
                <a:spcPct val="150000"/>
              </a:lnSpc>
              <a:defRPr/>
            </a:pPr>
            <a:r>
              <a:rPr lang="zh-CN" altLang="en-US" b="1" dirty="0">
                <a:latin typeface="方正兰亭黑4_GBK" pitchFamily="2" charset="-122"/>
                <a:ea typeface="方正兰亭黑4_GBK" pitchFamily="2" charset="-122"/>
              </a:rPr>
              <a:t>知识产权</a:t>
            </a:r>
            <a:r>
              <a:rPr lang="zh-CN" altLang="en-US" b="1" dirty="0" smtClean="0">
                <a:latin typeface="方正兰亭黑4_GBK" pitchFamily="2" charset="-122"/>
                <a:ea typeface="方正兰亭黑4_GBK" pitchFamily="2" charset="-122"/>
              </a:rPr>
              <a:t>部 </a:t>
            </a:r>
            <a:r>
              <a:rPr lang="zh-CN" altLang="en-US" b="1" dirty="0" smtClean="0">
                <a:latin typeface="方正兰亭黑4_GBK" pitchFamily="2" charset="-122"/>
                <a:ea typeface="方正兰亭黑4_GBK" pitchFamily="2" charset="-122"/>
              </a:rPr>
              <a:t>赵刚</a:t>
            </a:r>
            <a:endParaRPr lang="en-US" altLang="zh-CN" b="1" dirty="0" smtClean="0">
              <a:latin typeface="方正兰亭黑4_GBK" pitchFamily="2" charset="-122"/>
              <a:ea typeface="方正兰亭黑4_GBK" pitchFamily="2" charset="-122"/>
            </a:endParaRPr>
          </a:p>
          <a:p>
            <a:pPr algn="ctr">
              <a:lnSpc>
                <a:spcPct val="150000"/>
              </a:lnSpc>
              <a:defRPr/>
            </a:pPr>
            <a:r>
              <a:rPr lang="zh-CN" altLang="en-US" sz="1600" b="1" dirty="0" smtClean="0">
                <a:latin typeface="方正兰亭黑4_GBK" pitchFamily="2" charset="-122"/>
                <a:ea typeface="方正兰亭黑4_GBK" pitchFamily="2" charset="-122"/>
              </a:rPr>
              <a:t>二〇一七年五月</a:t>
            </a:r>
            <a:endParaRPr lang="en-US" altLang="zh-CN" sz="1600" b="1" dirty="0">
              <a:latin typeface="方正兰亭黑4_GBK" pitchFamily="2" charset="-122"/>
              <a:ea typeface="方正兰亭黑4_GBK" pitchFamily="2" charset="-122"/>
            </a:endParaRPr>
          </a:p>
        </p:txBody>
      </p:sp>
    </p:spTree>
    <p:extLst>
      <p:ext uri="{BB962C8B-B14F-4D97-AF65-F5344CB8AC3E}">
        <p14:creationId xmlns:p14="http://schemas.microsoft.com/office/powerpoint/2010/main" val="3022303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7938" y="260350"/>
            <a:ext cx="8229601"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dirty="0" smtClean="0">
                <a:solidFill>
                  <a:schemeClr val="tx1"/>
                </a:solidFill>
                <a:latin typeface="微软雅黑" pitchFamily="34" charset="-122"/>
                <a:ea typeface="微软雅黑" pitchFamily="34" charset="-122"/>
              </a:rPr>
              <a:t>挖掘发明点思路及方法</a:t>
            </a:r>
          </a:p>
        </p:txBody>
      </p:sp>
      <p:sp>
        <p:nvSpPr>
          <p:cNvPr id="16387" name="TextBox 3"/>
          <p:cNvSpPr txBox="1">
            <a:spLocks noChangeArrowheads="1"/>
          </p:cNvSpPr>
          <p:nvPr/>
        </p:nvSpPr>
        <p:spPr bwMode="auto">
          <a:xfrm>
            <a:off x="755650" y="1095375"/>
            <a:ext cx="727392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Aft>
                <a:spcPts val="1200"/>
              </a:spcAft>
            </a:pPr>
            <a:r>
              <a:rPr lang="zh-CN" altLang="en-US" sz="2000" b="1" dirty="0">
                <a:latin typeface="微软雅黑" pitchFamily="34" charset="-122"/>
                <a:ea typeface="微软雅黑" pitchFamily="34" charset="-122"/>
              </a:rPr>
              <a:t>挖掘思路</a:t>
            </a:r>
            <a:endParaRPr lang="en-US" altLang="zh-CN" sz="2000" b="1" dirty="0">
              <a:latin typeface="微软雅黑" pitchFamily="34" charset="-122"/>
              <a:ea typeface="微软雅黑" pitchFamily="34" charset="-122"/>
            </a:endParaRPr>
          </a:p>
          <a:p>
            <a:pPr>
              <a:spcAft>
                <a:spcPts val="1200"/>
              </a:spcAft>
              <a:buFont typeface="Wingdings" pitchFamily="2" charset="2"/>
              <a:buChar char="n"/>
            </a:pPr>
            <a:r>
              <a:rPr lang="zh-CN" altLang="en-US" sz="1600" dirty="0">
                <a:latin typeface="微软雅黑" pitchFamily="34" charset="-122"/>
                <a:ea typeface="微软雅黑" pitchFamily="34" charset="-122"/>
              </a:rPr>
              <a:t>产品的新的需求</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需求解决方案</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技术效果</a:t>
            </a:r>
            <a:endParaRPr lang="en-US" altLang="zh-CN" sz="1600" dirty="0">
              <a:latin typeface="微软雅黑" pitchFamily="34" charset="-122"/>
              <a:ea typeface="微软雅黑" pitchFamily="34" charset="-122"/>
            </a:endParaRPr>
          </a:p>
          <a:p>
            <a:pPr>
              <a:spcAft>
                <a:spcPts val="1200"/>
              </a:spcAft>
            </a:pPr>
            <a:r>
              <a:rPr lang="en-US" altLang="zh-CN" sz="1600" dirty="0" err="1">
                <a:latin typeface="微软雅黑" pitchFamily="34" charset="-122"/>
                <a:ea typeface="微软雅黑" pitchFamily="34" charset="-122"/>
              </a:rPr>
              <a:t>Eg</a:t>
            </a:r>
            <a:r>
              <a:rPr lang="zh-CN" altLang="en-US" sz="1600" dirty="0">
                <a:latin typeface="微软雅黑" pitchFamily="34" charset="-122"/>
                <a:ea typeface="微软雅黑" pitchFamily="34" charset="-122"/>
              </a:rPr>
              <a:t>：便捷支付</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声波支付</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实现安全便捷支付</a:t>
            </a:r>
            <a:endParaRPr lang="en-US" altLang="zh-CN" sz="1600" dirty="0">
              <a:latin typeface="微软雅黑" pitchFamily="34" charset="-122"/>
              <a:ea typeface="微软雅黑" pitchFamily="34" charset="-122"/>
            </a:endParaRPr>
          </a:p>
          <a:p>
            <a:pPr>
              <a:spcAft>
                <a:spcPts val="1200"/>
              </a:spcAft>
              <a:buFont typeface="Wingdings" pitchFamily="2" charset="2"/>
              <a:buChar char="n"/>
            </a:pPr>
            <a:r>
              <a:rPr lang="zh-CN" altLang="en-US" sz="1600" dirty="0">
                <a:latin typeface="微软雅黑" pitchFamily="34" charset="-122"/>
                <a:ea typeface="微软雅黑" pitchFamily="34" charset="-122"/>
              </a:rPr>
              <a:t>现有技术的缺点和问题</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改进技术方案</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技术效果</a:t>
            </a:r>
            <a:endParaRPr lang="en-US" altLang="zh-CN" sz="1600" dirty="0">
              <a:latin typeface="微软雅黑" pitchFamily="34" charset="-122"/>
              <a:ea typeface="微软雅黑" pitchFamily="34" charset="-122"/>
            </a:endParaRPr>
          </a:p>
          <a:p>
            <a:pPr>
              <a:spcAft>
                <a:spcPts val="1200"/>
              </a:spcAft>
            </a:pPr>
            <a:r>
              <a:rPr lang="en-US" altLang="zh-CN" sz="1600" dirty="0" err="1">
                <a:latin typeface="微软雅黑" pitchFamily="34" charset="-122"/>
                <a:ea typeface="微软雅黑" pitchFamily="34" charset="-122"/>
              </a:rPr>
              <a:t>Eg</a:t>
            </a:r>
            <a:r>
              <a:rPr lang="zh-CN" altLang="en-US" sz="1600" dirty="0">
                <a:latin typeface="微软雅黑" pitchFamily="34" charset="-122"/>
                <a:ea typeface="微软雅黑" pitchFamily="34" charset="-122"/>
              </a:rPr>
              <a:t>：面部扫描支付</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三维面部扫描支付</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加强支付安全</a:t>
            </a:r>
            <a:endParaRPr lang="en-US" altLang="zh-CN" sz="1600" dirty="0">
              <a:latin typeface="微软雅黑" pitchFamily="34" charset="-122"/>
              <a:ea typeface="微软雅黑" pitchFamily="34" charset="-122"/>
            </a:endParaRPr>
          </a:p>
          <a:p>
            <a:pPr>
              <a:spcAft>
                <a:spcPts val="1200"/>
              </a:spcAft>
            </a:pPr>
            <a:endParaRPr lang="en-US" altLang="zh-CN" sz="1600" dirty="0">
              <a:latin typeface="微软雅黑" pitchFamily="34" charset="-122"/>
              <a:ea typeface="微软雅黑" pitchFamily="34" charset="-122"/>
            </a:endParaRPr>
          </a:p>
        </p:txBody>
      </p:sp>
      <p:grpSp>
        <p:nvGrpSpPr>
          <p:cNvPr id="8" name="Group 27"/>
          <p:cNvGrpSpPr>
            <a:grpSpLocks/>
          </p:cNvGrpSpPr>
          <p:nvPr/>
        </p:nvGrpSpPr>
        <p:grpSpPr bwMode="auto">
          <a:xfrm>
            <a:off x="577850" y="3212976"/>
            <a:ext cx="7810500" cy="2803525"/>
            <a:chOff x="204" y="1661"/>
            <a:chExt cx="5170" cy="2087"/>
          </a:xfrm>
        </p:grpSpPr>
        <p:sp>
          <p:nvSpPr>
            <p:cNvPr id="16389" name="AutoShape 17"/>
            <p:cNvSpPr>
              <a:spLocks noChangeArrowheads="1"/>
            </p:cNvSpPr>
            <p:nvPr/>
          </p:nvSpPr>
          <p:spPr bwMode="gray">
            <a:xfrm>
              <a:off x="3556" y="2130"/>
              <a:ext cx="1773" cy="1618"/>
            </a:xfrm>
            <a:prstGeom prst="chevron">
              <a:avLst>
                <a:gd name="adj" fmla="val 0"/>
              </a:avLst>
            </a:prstGeom>
            <a:solidFill>
              <a:srgbClr val="8A52C8"/>
            </a:soli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spcBef>
                  <a:spcPct val="40000"/>
                </a:spcBef>
                <a:buClr>
                  <a:schemeClr val="accent2"/>
                </a:buClr>
                <a:buSzPct val="70000"/>
                <a:buFont typeface="Wingdings" pitchFamily="2" charset="2"/>
                <a:buChar char="¨"/>
              </a:pPr>
              <a:endParaRPr lang="zh-CN" altLang="en-US" sz="1600" b="1">
                <a:ea typeface="仿宋_GB2312" pitchFamily="49" charset="-122"/>
              </a:endParaRPr>
            </a:p>
          </p:txBody>
        </p:sp>
        <p:sp>
          <p:nvSpPr>
            <p:cNvPr id="16390" name="AutoShape 18"/>
            <p:cNvSpPr>
              <a:spLocks noChangeArrowheads="1"/>
            </p:cNvSpPr>
            <p:nvPr/>
          </p:nvSpPr>
          <p:spPr bwMode="gray">
            <a:xfrm>
              <a:off x="1880" y="2130"/>
              <a:ext cx="1771" cy="1618"/>
            </a:xfrm>
            <a:prstGeom prst="chevron">
              <a:avLst>
                <a:gd name="adj" fmla="val 0"/>
              </a:avLst>
            </a:prstGeom>
            <a:solidFill>
              <a:srgbClr val="2F7ADF"/>
            </a:soli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spcBef>
                  <a:spcPct val="40000"/>
                </a:spcBef>
                <a:buClr>
                  <a:schemeClr val="accent2"/>
                </a:buClr>
                <a:buSzPct val="70000"/>
                <a:buFont typeface="Wingdings" pitchFamily="2" charset="2"/>
                <a:buChar char="¨"/>
              </a:pPr>
              <a:endParaRPr lang="zh-CN" altLang="en-US" sz="1600" b="1">
                <a:ea typeface="仿宋_GB2312" pitchFamily="49" charset="-122"/>
              </a:endParaRPr>
            </a:p>
          </p:txBody>
        </p:sp>
        <p:sp>
          <p:nvSpPr>
            <p:cNvPr id="16391" name="AutoShape 19"/>
            <p:cNvSpPr>
              <a:spLocks noChangeArrowheads="1"/>
            </p:cNvSpPr>
            <p:nvPr/>
          </p:nvSpPr>
          <p:spPr bwMode="gray">
            <a:xfrm>
              <a:off x="204" y="2130"/>
              <a:ext cx="1723" cy="1618"/>
            </a:xfrm>
            <a:prstGeom prst="chevron">
              <a:avLst>
                <a:gd name="adj" fmla="val 49"/>
              </a:avLst>
            </a:prstGeom>
            <a:solidFill>
              <a:srgbClr val="5AB14B"/>
            </a:soli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spcBef>
                  <a:spcPct val="40000"/>
                </a:spcBef>
                <a:buClr>
                  <a:schemeClr val="accent2"/>
                </a:buClr>
                <a:buSzPct val="70000"/>
                <a:buFont typeface="Wingdings" pitchFamily="2" charset="2"/>
                <a:buChar char="¨"/>
              </a:pPr>
              <a:endParaRPr lang="zh-CN" altLang="en-US" sz="1600" b="1">
                <a:ea typeface="仿宋_GB2312" pitchFamily="49" charset="-122"/>
              </a:endParaRPr>
            </a:p>
          </p:txBody>
        </p:sp>
        <p:sp>
          <p:nvSpPr>
            <p:cNvPr id="16392" name="AutoShape 20"/>
            <p:cNvSpPr>
              <a:spLocks noChangeArrowheads="1"/>
            </p:cNvSpPr>
            <p:nvPr/>
          </p:nvSpPr>
          <p:spPr bwMode="gray">
            <a:xfrm>
              <a:off x="366" y="1661"/>
              <a:ext cx="1460" cy="321"/>
            </a:xfrm>
            <a:prstGeom prst="roundRect">
              <a:avLst>
                <a:gd name="adj" fmla="val 50000"/>
              </a:avLst>
            </a:prstGeom>
            <a:solidFill>
              <a:srgbClr val="5AB14B"/>
            </a:soli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a:solidFill>
                    <a:srgbClr val="FFFFFF"/>
                  </a:solidFill>
                  <a:ea typeface="幼圆" pitchFamily="49" charset="-122"/>
                </a:rPr>
                <a:t>从项目任务出发</a:t>
              </a:r>
            </a:p>
          </p:txBody>
        </p:sp>
        <p:sp>
          <p:nvSpPr>
            <p:cNvPr id="16393" name="AutoShape 21"/>
            <p:cNvSpPr>
              <a:spLocks noChangeArrowheads="1"/>
            </p:cNvSpPr>
            <p:nvPr/>
          </p:nvSpPr>
          <p:spPr bwMode="gray">
            <a:xfrm>
              <a:off x="2012" y="1661"/>
              <a:ext cx="1459" cy="321"/>
            </a:xfrm>
            <a:prstGeom prst="roundRect">
              <a:avLst>
                <a:gd name="adj" fmla="val 50000"/>
              </a:avLst>
            </a:prstGeom>
            <a:solidFill>
              <a:srgbClr val="2F7ADF"/>
            </a:soli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a:solidFill>
                    <a:srgbClr val="FFFFFF"/>
                  </a:solidFill>
                  <a:ea typeface="幼圆" pitchFamily="49" charset="-122"/>
                </a:rPr>
                <a:t>从某一创新点出发</a:t>
              </a:r>
            </a:p>
          </p:txBody>
        </p:sp>
        <p:sp>
          <p:nvSpPr>
            <p:cNvPr id="16394" name="AutoShape 22"/>
            <p:cNvSpPr>
              <a:spLocks noChangeArrowheads="1"/>
            </p:cNvSpPr>
            <p:nvPr/>
          </p:nvSpPr>
          <p:spPr bwMode="gray">
            <a:xfrm>
              <a:off x="3664" y="1661"/>
              <a:ext cx="1460" cy="321"/>
            </a:xfrm>
            <a:prstGeom prst="roundRect">
              <a:avLst>
                <a:gd name="adj" fmla="val 50000"/>
              </a:avLst>
            </a:prstGeom>
            <a:solidFill>
              <a:srgbClr val="8A52C8"/>
            </a:soli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a:solidFill>
                    <a:srgbClr val="FFFFFF"/>
                  </a:solidFill>
                  <a:ea typeface="幼圆" pitchFamily="49" charset="-122"/>
                </a:rPr>
                <a:t>从已有专利出发</a:t>
              </a:r>
            </a:p>
          </p:txBody>
        </p:sp>
        <p:sp>
          <p:nvSpPr>
            <p:cNvPr id="16395" name="Text Box 24"/>
            <p:cNvSpPr txBox="1">
              <a:spLocks noChangeArrowheads="1"/>
            </p:cNvSpPr>
            <p:nvPr/>
          </p:nvSpPr>
          <p:spPr bwMode="auto">
            <a:xfrm>
              <a:off x="204" y="2160"/>
              <a:ext cx="1723"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solidFill>
                    <a:srgbClr val="FFFFFF"/>
                  </a:solidFill>
                  <a:latin typeface="微软雅黑" pitchFamily="34" charset="-122"/>
                  <a:ea typeface="微软雅黑" pitchFamily="34" charset="-122"/>
                </a:rPr>
                <a:t>1</a:t>
              </a:r>
              <a:r>
                <a:rPr lang="zh-CN" altLang="en-US" sz="1600" b="1" dirty="0">
                  <a:solidFill>
                    <a:srgbClr val="FFFFFF"/>
                  </a:solidFill>
                  <a:latin typeface="微软雅黑" pitchFamily="34" charset="-122"/>
                  <a:ea typeface="微软雅黑" pitchFamily="34" charset="-122"/>
                </a:rPr>
                <a:t>、找出完成任务的组成部分</a:t>
              </a:r>
            </a:p>
            <a:p>
              <a:pPr eaLnBrk="1" hangingPunct="1"/>
              <a:r>
                <a:rPr lang="en-US" altLang="zh-CN" sz="1600" b="1" dirty="0">
                  <a:solidFill>
                    <a:srgbClr val="FFFFFF"/>
                  </a:solidFill>
                  <a:latin typeface="微软雅黑" pitchFamily="34" charset="-122"/>
                  <a:ea typeface="微软雅黑" pitchFamily="34" charset="-122"/>
                </a:rPr>
                <a:t>2</a:t>
              </a:r>
              <a:r>
                <a:rPr lang="zh-CN" altLang="en-US" sz="1600" b="1" dirty="0">
                  <a:solidFill>
                    <a:srgbClr val="FFFFFF"/>
                  </a:solidFill>
                  <a:latin typeface="微软雅黑" pitchFamily="34" charset="-122"/>
                  <a:ea typeface="微软雅黑" pitchFamily="34" charset="-122"/>
                </a:rPr>
                <a:t>、分析各组成部分的技术要素</a:t>
              </a:r>
            </a:p>
            <a:p>
              <a:pPr eaLnBrk="1" hangingPunct="1"/>
              <a:r>
                <a:rPr lang="en-US" altLang="zh-CN" sz="1600" b="1" dirty="0">
                  <a:solidFill>
                    <a:srgbClr val="FFFFFF"/>
                  </a:solidFill>
                  <a:latin typeface="微软雅黑" pitchFamily="34" charset="-122"/>
                  <a:ea typeface="微软雅黑" pitchFamily="34" charset="-122"/>
                </a:rPr>
                <a:t>3</a:t>
              </a:r>
              <a:r>
                <a:rPr lang="zh-CN" altLang="en-US" sz="1600" b="1" dirty="0">
                  <a:solidFill>
                    <a:srgbClr val="FFFFFF"/>
                  </a:solidFill>
                  <a:latin typeface="微软雅黑" pitchFamily="34" charset="-122"/>
                  <a:ea typeface="微软雅黑" pitchFamily="34" charset="-122"/>
                </a:rPr>
                <a:t>、找出各技术要素的创新点</a:t>
              </a:r>
            </a:p>
            <a:p>
              <a:pPr eaLnBrk="1" hangingPunct="1"/>
              <a:r>
                <a:rPr lang="en-US" altLang="zh-CN" sz="1600" b="1" dirty="0">
                  <a:solidFill>
                    <a:srgbClr val="FFFFFF"/>
                  </a:solidFill>
                  <a:latin typeface="微软雅黑" pitchFamily="34" charset="-122"/>
                  <a:ea typeface="微软雅黑" pitchFamily="34" charset="-122"/>
                </a:rPr>
                <a:t>4</a:t>
              </a:r>
              <a:r>
                <a:rPr lang="zh-CN" altLang="en-US" sz="1600" b="1" dirty="0">
                  <a:solidFill>
                    <a:srgbClr val="FFFFFF"/>
                  </a:solidFill>
                  <a:latin typeface="微软雅黑" pitchFamily="34" charset="-122"/>
                  <a:ea typeface="微软雅黑" pitchFamily="34" charset="-122"/>
                </a:rPr>
                <a:t>、根据创新点总结技术方案</a:t>
              </a:r>
              <a:endParaRPr lang="de-DE" altLang="zh-CN" sz="1600" b="1" dirty="0">
                <a:solidFill>
                  <a:srgbClr val="FFFFFF"/>
                </a:solidFill>
                <a:latin typeface="微软雅黑" pitchFamily="34" charset="-122"/>
                <a:ea typeface="微软雅黑" pitchFamily="34" charset="-122"/>
              </a:endParaRPr>
            </a:p>
          </p:txBody>
        </p:sp>
        <p:sp>
          <p:nvSpPr>
            <p:cNvPr id="16396" name="Text Box 25"/>
            <p:cNvSpPr txBox="1">
              <a:spLocks noChangeArrowheads="1"/>
            </p:cNvSpPr>
            <p:nvPr/>
          </p:nvSpPr>
          <p:spPr bwMode="auto">
            <a:xfrm>
              <a:off x="1928" y="2160"/>
              <a:ext cx="1723"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a:solidFill>
                    <a:srgbClr val="FFFFFF"/>
                  </a:solidFill>
                  <a:latin typeface="微软雅黑" pitchFamily="34" charset="-122"/>
                  <a:ea typeface="微软雅黑" pitchFamily="34" charset="-122"/>
                </a:rPr>
                <a:t>1</a:t>
              </a:r>
              <a:r>
                <a:rPr lang="zh-CN" altLang="en-US" sz="1600" b="1">
                  <a:solidFill>
                    <a:srgbClr val="FFFFFF"/>
                  </a:solidFill>
                  <a:latin typeface="微软雅黑" pitchFamily="34" charset="-122"/>
                  <a:ea typeface="微软雅黑" pitchFamily="34" charset="-122"/>
                </a:rPr>
                <a:t>、找出项目中的某一创新点</a:t>
              </a:r>
            </a:p>
            <a:p>
              <a:pPr eaLnBrk="1" hangingPunct="1"/>
              <a:r>
                <a:rPr lang="en-US" altLang="zh-CN" sz="1600" b="1">
                  <a:solidFill>
                    <a:srgbClr val="FFFFFF"/>
                  </a:solidFill>
                  <a:latin typeface="微软雅黑" pitchFamily="34" charset="-122"/>
                  <a:ea typeface="微软雅黑" pitchFamily="34" charset="-122"/>
                </a:rPr>
                <a:t>2</a:t>
              </a:r>
              <a:r>
                <a:rPr lang="zh-CN" altLang="en-US" sz="1600" b="1">
                  <a:solidFill>
                    <a:srgbClr val="FFFFFF"/>
                  </a:solidFill>
                  <a:latin typeface="微软雅黑" pitchFamily="34" charset="-122"/>
                  <a:ea typeface="微软雅黑" pitchFamily="34" charset="-122"/>
                </a:rPr>
                <a:t>、找出该创新点的关联因素</a:t>
              </a:r>
            </a:p>
            <a:p>
              <a:pPr eaLnBrk="1" hangingPunct="1"/>
              <a:r>
                <a:rPr lang="en-US" altLang="zh-CN" sz="1600" b="1">
                  <a:solidFill>
                    <a:srgbClr val="FFFFFF"/>
                  </a:solidFill>
                  <a:latin typeface="微软雅黑" pitchFamily="34" charset="-122"/>
                  <a:ea typeface="微软雅黑" pitchFamily="34" charset="-122"/>
                </a:rPr>
                <a:t>3</a:t>
              </a:r>
              <a:r>
                <a:rPr lang="zh-CN" altLang="en-US" sz="1600" b="1">
                  <a:solidFill>
                    <a:srgbClr val="FFFFFF"/>
                  </a:solidFill>
                  <a:latin typeface="微软雅黑" pitchFamily="34" charset="-122"/>
                  <a:ea typeface="微软雅黑" pitchFamily="34" charset="-122"/>
                </a:rPr>
                <a:t>、找出各关联因素的其他创新点</a:t>
              </a:r>
            </a:p>
            <a:p>
              <a:pPr eaLnBrk="1" hangingPunct="1"/>
              <a:r>
                <a:rPr lang="en-US" altLang="zh-CN" sz="1600" b="1">
                  <a:solidFill>
                    <a:srgbClr val="FFFFFF"/>
                  </a:solidFill>
                  <a:latin typeface="微软雅黑" pitchFamily="34" charset="-122"/>
                  <a:ea typeface="微软雅黑" pitchFamily="34" charset="-122"/>
                </a:rPr>
                <a:t>4</a:t>
              </a:r>
              <a:r>
                <a:rPr lang="zh-CN" altLang="en-US" sz="1600" b="1">
                  <a:solidFill>
                    <a:srgbClr val="FFFFFF"/>
                  </a:solidFill>
                  <a:latin typeface="微软雅黑" pitchFamily="34" charset="-122"/>
                  <a:ea typeface="微软雅黑" pitchFamily="34" charset="-122"/>
                </a:rPr>
                <a:t>、根据其他创新点总结技术方案</a:t>
              </a:r>
              <a:endParaRPr lang="de-DE" altLang="zh-CN" sz="1600" b="1">
                <a:solidFill>
                  <a:srgbClr val="FFFFFF"/>
                </a:solidFill>
                <a:latin typeface="微软雅黑" pitchFamily="34" charset="-122"/>
                <a:ea typeface="微软雅黑" pitchFamily="34" charset="-122"/>
              </a:endParaRPr>
            </a:p>
          </p:txBody>
        </p:sp>
        <p:sp>
          <p:nvSpPr>
            <p:cNvPr id="16397" name="Text Box 26"/>
            <p:cNvSpPr txBox="1">
              <a:spLocks noChangeArrowheads="1"/>
            </p:cNvSpPr>
            <p:nvPr/>
          </p:nvSpPr>
          <p:spPr bwMode="auto">
            <a:xfrm>
              <a:off x="3651" y="2160"/>
              <a:ext cx="1723"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a:solidFill>
                    <a:srgbClr val="FFFFFF"/>
                  </a:solidFill>
                  <a:latin typeface="微软雅黑" pitchFamily="34" charset="-122"/>
                  <a:ea typeface="微软雅黑" pitchFamily="34" charset="-122"/>
                </a:rPr>
                <a:t>1</a:t>
              </a:r>
              <a:r>
                <a:rPr lang="zh-CN" altLang="en-US" sz="1600" b="1">
                  <a:solidFill>
                    <a:srgbClr val="FFFFFF"/>
                  </a:solidFill>
                  <a:latin typeface="微软雅黑" pitchFamily="34" charset="-122"/>
                  <a:ea typeface="微软雅黑" pitchFamily="34" charset="-122"/>
                </a:rPr>
                <a:t>、对目标专利进行整体分析</a:t>
              </a:r>
            </a:p>
            <a:p>
              <a:pPr eaLnBrk="1" hangingPunct="1"/>
              <a:r>
                <a:rPr lang="en-US" altLang="zh-CN" sz="1600" b="1">
                  <a:solidFill>
                    <a:srgbClr val="FFFFFF"/>
                  </a:solidFill>
                  <a:latin typeface="微软雅黑" pitchFamily="34" charset="-122"/>
                  <a:ea typeface="微软雅黑" pitchFamily="34" charset="-122"/>
                </a:rPr>
                <a:t>2</a:t>
              </a:r>
              <a:r>
                <a:rPr lang="zh-CN" altLang="en-US" sz="1600" b="1">
                  <a:solidFill>
                    <a:srgbClr val="FFFFFF"/>
                  </a:solidFill>
                  <a:latin typeface="微软雅黑" pitchFamily="34" charset="-122"/>
                  <a:ea typeface="微软雅黑" pitchFamily="34" charset="-122"/>
                </a:rPr>
                <a:t>、分析目标专利的主要创新点及权利要求</a:t>
              </a:r>
            </a:p>
            <a:p>
              <a:pPr eaLnBrk="1" hangingPunct="1"/>
              <a:r>
                <a:rPr lang="en-US" altLang="zh-CN" sz="1600" b="1">
                  <a:solidFill>
                    <a:srgbClr val="FFFFFF"/>
                  </a:solidFill>
                  <a:latin typeface="微软雅黑" pitchFamily="34" charset="-122"/>
                  <a:ea typeface="微软雅黑" pitchFamily="34" charset="-122"/>
                </a:rPr>
                <a:t>3</a:t>
              </a:r>
              <a:r>
                <a:rPr lang="zh-CN" altLang="en-US" sz="1600" b="1">
                  <a:solidFill>
                    <a:srgbClr val="FFFFFF"/>
                  </a:solidFill>
                  <a:latin typeface="微软雅黑" pitchFamily="34" charset="-122"/>
                  <a:ea typeface="微软雅黑" pitchFamily="34" charset="-122"/>
                </a:rPr>
                <a:t>、分析目标专利的实现方案</a:t>
              </a:r>
            </a:p>
            <a:p>
              <a:pPr eaLnBrk="1" hangingPunct="1"/>
              <a:r>
                <a:rPr lang="en-US" altLang="zh-CN" sz="1600" b="1">
                  <a:solidFill>
                    <a:srgbClr val="FFFFFF"/>
                  </a:solidFill>
                  <a:latin typeface="微软雅黑" pitchFamily="34" charset="-122"/>
                  <a:ea typeface="微软雅黑" pitchFamily="34" charset="-122"/>
                </a:rPr>
                <a:t>4</a:t>
              </a:r>
              <a:r>
                <a:rPr lang="zh-CN" altLang="en-US" sz="1600" b="1">
                  <a:solidFill>
                    <a:srgbClr val="FFFFFF"/>
                  </a:solidFill>
                  <a:latin typeface="微软雅黑" pitchFamily="34" charset="-122"/>
                  <a:ea typeface="微软雅黑" pitchFamily="34" charset="-122"/>
                </a:rPr>
                <a:t>、寻找替代方案</a:t>
              </a:r>
              <a:r>
                <a:rPr lang="en-US" altLang="zh-CN" sz="1600" b="1">
                  <a:solidFill>
                    <a:srgbClr val="FFFFFF"/>
                  </a:solidFill>
                  <a:latin typeface="微软雅黑" pitchFamily="34" charset="-122"/>
                  <a:ea typeface="微软雅黑" pitchFamily="34" charset="-122"/>
                </a:rPr>
                <a:t>&amp;</a:t>
              </a:r>
              <a:r>
                <a:rPr lang="zh-CN" altLang="en-US" sz="1600" b="1">
                  <a:solidFill>
                    <a:srgbClr val="FFFFFF"/>
                  </a:solidFill>
                  <a:latin typeface="微软雅黑" pitchFamily="34" charset="-122"/>
                  <a:ea typeface="微软雅黑" pitchFamily="34" charset="-122"/>
                </a:rPr>
                <a:t>改进方案</a:t>
              </a:r>
              <a:r>
                <a:rPr lang="en-US" altLang="zh-CN" sz="1600" b="1">
                  <a:solidFill>
                    <a:srgbClr val="FFFFFF"/>
                  </a:solidFill>
                  <a:latin typeface="微软雅黑" pitchFamily="34" charset="-122"/>
                  <a:ea typeface="微软雅黑" pitchFamily="34" charset="-122"/>
                </a:rPr>
                <a:t>&amp;</a:t>
              </a:r>
              <a:r>
                <a:rPr lang="zh-CN" altLang="en-US" sz="1600" b="1">
                  <a:solidFill>
                    <a:srgbClr val="FFFFFF"/>
                  </a:solidFill>
                  <a:latin typeface="微软雅黑" pitchFamily="34" charset="-122"/>
                  <a:ea typeface="微软雅黑" pitchFamily="34" charset="-122"/>
                </a:rPr>
                <a:t>包围方案</a:t>
              </a:r>
              <a:endParaRPr lang="en-US" altLang="zh-CN" sz="1600" b="1">
                <a:solidFill>
                  <a:srgbClr val="FFFF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86794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7938" y="260350"/>
            <a:ext cx="8229601"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dirty="0" smtClean="0">
                <a:solidFill>
                  <a:schemeClr val="tx1"/>
                </a:solidFill>
                <a:latin typeface="微软雅黑" pitchFamily="34" charset="-122"/>
                <a:ea typeface="微软雅黑" pitchFamily="34" charset="-122"/>
              </a:rPr>
              <a:t>挖掘发明点的几个误区</a:t>
            </a:r>
          </a:p>
        </p:txBody>
      </p:sp>
      <p:sp>
        <p:nvSpPr>
          <p:cNvPr id="9219" name="TextBox 3"/>
          <p:cNvSpPr txBox="1">
            <a:spLocks noChangeArrowheads="1"/>
          </p:cNvSpPr>
          <p:nvPr/>
        </p:nvSpPr>
        <p:spPr bwMode="auto">
          <a:xfrm>
            <a:off x="755650" y="1095375"/>
            <a:ext cx="72739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85750" indent="-285750">
              <a:spcAft>
                <a:spcPts val="1200"/>
              </a:spcAft>
              <a:buFont typeface="Wingdings" pitchFamily="2" charset="2"/>
              <a:buChar char="u"/>
              <a:defRPr/>
            </a:pPr>
            <a:r>
              <a:rPr lang="zh-CN" altLang="en-US" sz="1600" dirty="0" smtClean="0">
                <a:latin typeface="微软雅黑" pitchFamily="34" charset="-122"/>
                <a:ea typeface="微软雅黑" pitchFamily="34" charset="-122"/>
              </a:rPr>
              <a:t>一个产品≠一件专利</a:t>
            </a:r>
            <a:endParaRPr lang="en-US" altLang="zh-CN" sz="1600" dirty="0" smtClean="0">
              <a:latin typeface="微软雅黑" pitchFamily="34" charset="-122"/>
              <a:ea typeface="微软雅黑" pitchFamily="34" charset="-122"/>
            </a:endParaRPr>
          </a:p>
          <a:p>
            <a:pPr>
              <a:spcAft>
                <a:spcPts val="1200"/>
              </a:spcAft>
              <a:defRPr/>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支付流程（移动端）</a:t>
            </a:r>
            <a:endParaRPr lang="en-US" altLang="zh-CN" sz="1600" dirty="0" smtClean="0">
              <a:latin typeface="微软雅黑" pitchFamily="34" charset="-122"/>
              <a:ea typeface="微软雅黑" pitchFamily="34" charset="-122"/>
            </a:endParaRPr>
          </a:p>
          <a:p>
            <a:pPr>
              <a:spcAft>
                <a:spcPts val="1200"/>
              </a:spcAft>
              <a:defRPr/>
            </a:pPr>
            <a:r>
              <a:rPr lang="en-US" altLang="zh-CN" sz="1600" dirty="0" err="1" smtClean="0">
                <a:latin typeface="微软雅黑" pitchFamily="34" charset="-122"/>
                <a:ea typeface="微软雅黑" pitchFamily="34" charset="-122"/>
              </a:rPr>
              <a:t>Eg</a:t>
            </a:r>
            <a:r>
              <a:rPr lang="zh-CN" altLang="en-US" sz="1600" dirty="0" smtClean="0">
                <a:latin typeface="微软雅黑" pitchFamily="34" charset="-122"/>
                <a:ea typeface="微软雅黑" pitchFamily="34" charset="-122"/>
              </a:rPr>
              <a:t>：一个支付产品</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支付安全控制</a:t>
            </a:r>
            <a:endParaRPr lang="en-US" altLang="zh-CN" sz="1600" dirty="0" smtClean="0">
              <a:latin typeface="微软雅黑" pitchFamily="34" charset="-122"/>
              <a:ea typeface="微软雅黑" pitchFamily="34" charset="-122"/>
            </a:endParaRPr>
          </a:p>
          <a:p>
            <a:pPr>
              <a:spcAft>
                <a:spcPts val="1200"/>
              </a:spcAft>
              <a:defRPr/>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支付登录方式</a:t>
            </a:r>
            <a:endParaRPr lang="en-US" altLang="zh-CN" sz="1600" dirty="0" smtClean="0">
              <a:latin typeface="微软雅黑" pitchFamily="34" charset="-122"/>
              <a:ea typeface="微软雅黑" pitchFamily="34" charset="-122"/>
            </a:endParaRPr>
          </a:p>
          <a:p>
            <a:pPr>
              <a:spcAft>
                <a:spcPts val="1200"/>
              </a:spcAft>
              <a:defRPr/>
            </a:pPr>
            <a:endParaRPr lang="en-US" altLang="zh-CN" sz="1600" dirty="0" smtClean="0">
              <a:latin typeface="微软雅黑" pitchFamily="34" charset="-122"/>
              <a:ea typeface="微软雅黑" pitchFamily="34" charset="-122"/>
            </a:endParaRPr>
          </a:p>
          <a:p>
            <a:pPr marL="285750" indent="-285750">
              <a:spcAft>
                <a:spcPts val="1200"/>
              </a:spcAft>
              <a:buFont typeface="Wingdings" pitchFamily="2" charset="2"/>
              <a:buChar char="u"/>
              <a:defRPr/>
            </a:pPr>
            <a:r>
              <a:rPr lang="zh-CN" altLang="en-US" sz="1600" dirty="0" smtClean="0">
                <a:latin typeface="微软雅黑" pitchFamily="34" charset="-122"/>
                <a:ea typeface="微软雅黑" pitchFamily="34" charset="-122"/>
              </a:rPr>
              <a:t>简单≠不能申请专利</a:t>
            </a:r>
            <a:endParaRPr lang="en-US" altLang="zh-CN" sz="1600" dirty="0" smtClean="0">
              <a:latin typeface="微软雅黑" pitchFamily="34" charset="-122"/>
              <a:ea typeface="微软雅黑" pitchFamily="34" charset="-122"/>
            </a:endParaRPr>
          </a:p>
          <a:p>
            <a:pPr>
              <a:spcAft>
                <a:spcPts val="1200"/>
              </a:spcAft>
              <a:defRPr/>
            </a:pPr>
            <a:r>
              <a:rPr lang="en-US" altLang="zh-CN" sz="1600" dirty="0" err="1" smtClean="0">
                <a:latin typeface="微软雅黑" pitchFamily="34" charset="-122"/>
                <a:ea typeface="微软雅黑" pitchFamily="34" charset="-122"/>
              </a:rPr>
              <a:t>Eg</a:t>
            </a:r>
            <a:r>
              <a:rPr lang="zh-CN" altLang="en-US" sz="1600" dirty="0" smtClean="0">
                <a:latin typeface="微软雅黑" pitchFamily="34" charset="-122"/>
                <a:ea typeface="微软雅黑" pitchFamily="34" charset="-122"/>
              </a:rPr>
              <a:t>：苹果解锁专利        </a:t>
            </a:r>
            <a:r>
              <a:rPr lang="en-US" altLang="zh-CN" sz="1600" dirty="0" smtClean="0">
                <a:latin typeface="微软雅黑" pitchFamily="34" charset="-122"/>
                <a:ea typeface="微软雅黑" pitchFamily="34" charset="-122"/>
              </a:rPr>
              <a:t>SIM</a:t>
            </a:r>
            <a:r>
              <a:rPr lang="zh-CN" altLang="en-US" sz="1600" dirty="0" smtClean="0">
                <a:latin typeface="微软雅黑" pitchFamily="34" charset="-122"/>
                <a:ea typeface="微软雅黑" pitchFamily="34" charset="-122"/>
              </a:rPr>
              <a:t>链接器端子排布</a:t>
            </a:r>
            <a:endParaRPr lang="en-US" altLang="zh-CN" sz="1600" dirty="0" smtClean="0">
              <a:latin typeface="微软雅黑" pitchFamily="34" charset="-122"/>
              <a:ea typeface="微软雅黑" pitchFamily="34" charset="-122"/>
            </a:endParaRPr>
          </a:p>
          <a:p>
            <a:pPr>
              <a:spcAft>
                <a:spcPts val="1200"/>
              </a:spcAft>
              <a:defRPr/>
            </a:pPr>
            <a:endParaRPr lang="en-US" altLang="zh-CN" sz="1600" dirty="0" smtClean="0">
              <a:latin typeface="微软雅黑" pitchFamily="34" charset="-122"/>
              <a:ea typeface="微软雅黑" pitchFamily="34" charset="-122"/>
            </a:endParaRPr>
          </a:p>
          <a:p>
            <a:pPr marL="285750" indent="-285750">
              <a:spcAft>
                <a:spcPts val="1200"/>
              </a:spcAft>
              <a:buFont typeface="Wingdings" pitchFamily="2" charset="2"/>
              <a:buChar char="u"/>
              <a:defRPr/>
            </a:pPr>
            <a:r>
              <a:rPr lang="zh-CN" altLang="en-US" sz="1600" dirty="0" smtClean="0">
                <a:latin typeface="微软雅黑" pitchFamily="34" charset="-122"/>
                <a:ea typeface="微软雅黑" pitchFamily="34" charset="-122"/>
              </a:rPr>
              <a:t>实现具体产品或验证技术方案以后再申请专利</a:t>
            </a:r>
            <a:endParaRPr lang="en-US" altLang="zh-CN" sz="1600" dirty="0" smtClean="0">
              <a:latin typeface="微软雅黑" pitchFamily="34" charset="-122"/>
              <a:ea typeface="微软雅黑" pitchFamily="34" charset="-122"/>
            </a:endParaRPr>
          </a:p>
        </p:txBody>
      </p:sp>
      <p:sp>
        <p:nvSpPr>
          <p:cNvPr id="5" name="左大括号 4"/>
          <p:cNvSpPr/>
          <p:nvPr/>
        </p:nvSpPr>
        <p:spPr>
          <a:xfrm>
            <a:off x="2544763" y="1577975"/>
            <a:ext cx="155575" cy="914400"/>
          </a:xfrm>
          <a:prstGeom prst="leftBrace">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latin typeface="微软雅黑" pitchFamily="34" charset="-122"/>
              <a:ea typeface="微软雅黑" pitchFamily="34" charset="-122"/>
            </a:endParaRPr>
          </a:p>
        </p:txBody>
      </p:sp>
      <p:pic>
        <p:nvPicPr>
          <p:cNvPr id="6" name="Picture 2"/>
          <p:cNvPicPr>
            <a:picLocks noChangeAspect="1" noChangeArrowheads="1"/>
          </p:cNvPicPr>
          <p:nvPr/>
        </p:nvPicPr>
        <p:blipFill>
          <a:blip r:embed="rId2"/>
          <a:srcRect/>
          <a:stretch>
            <a:fillRect/>
          </a:stretch>
        </p:blipFill>
        <p:spPr bwMode="auto">
          <a:xfrm>
            <a:off x="5988050" y="3409950"/>
            <a:ext cx="1841500" cy="1387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srcRect/>
          <a:stretch>
            <a:fillRect/>
          </a:stretch>
        </p:blipFill>
        <p:spPr bwMode="auto">
          <a:xfrm>
            <a:off x="5932488" y="1828800"/>
            <a:ext cx="1952625" cy="1196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8106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7938" y="260350"/>
            <a:ext cx="8229601"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dirty="0" smtClean="0">
                <a:solidFill>
                  <a:schemeClr val="tx1"/>
                </a:solidFill>
                <a:latin typeface="微软雅黑" pitchFamily="34" charset="-122"/>
                <a:ea typeface="微软雅黑" pitchFamily="34" charset="-122"/>
              </a:rPr>
              <a:t>实质要求</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专利三性</a:t>
            </a:r>
          </a:p>
        </p:txBody>
      </p:sp>
      <p:grpSp>
        <p:nvGrpSpPr>
          <p:cNvPr id="18435" name="组合 13"/>
          <p:cNvGrpSpPr>
            <a:grpSpLocks/>
          </p:cNvGrpSpPr>
          <p:nvPr/>
        </p:nvGrpSpPr>
        <p:grpSpPr bwMode="auto">
          <a:xfrm>
            <a:off x="611188" y="2852936"/>
            <a:ext cx="7900987" cy="3284537"/>
            <a:chOff x="393338" y="1360968"/>
            <a:chExt cx="7900057" cy="3284883"/>
          </a:xfrm>
        </p:grpSpPr>
        <p:pic>
          <p:nvPicPr>
            <p:cNvPr id="18437" name="图片 14" descr="u=785310604,4205419306&amp;fm=23&amp;gp=0.jpg"/>
            <p:cNvPicPr>
              <a:picLocks noChangeAspect="1"/>
            </p:cNvPicPr>
            <p:nvPr/>
          </p:nvPicPr>
          <p:blipFill>
            <a:blip r:embed="rId2">
              <a:extLst>
                <a:ext uri="{28A0092B-C50C-407E-A947-70E740481C1C}">
                  <a14:useLocalDpi xmlns:a14="http://schemas.microsoft.com/office/drawing/2010/main" val="0"/>
                </a:ext>
              </a:extLst>
            </a:blip>
            <a:srcRect t="22240"/>
            <a:stretch>
              <a:fillRect/>
            </a:stretch>
          </p:blipFill>
          <p:spPr bwMode="auto">
            <a:xfrm>
              <a:off x="2615555" y="1796902"/>
              <a:ext cx="3272936" cy="248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椭圆形标注 15"/>
            <p:cNvSpPr>
              <a:spLocks noChangeArrowheads="1"/>
            </p:cNvSpPr>
            <p:nvPr/>
          </p:nvSpPr>
          <p:spPr bwMode="auto">
            <a:xfrm>
              <a:off x="393338" y="1360968"/>
              <a:ext cx="2658205" cy="1244010"/>
            </a:xfrm>
            <a:prstGeom prst="wedgeEllipseCallout">
              <a:avLst>
                <a:gd name="adj1" fmla="val 47435"/>
                <a:gd name="adj2" fmla="val 47204"/>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r>
                <a:rPr lang="zh-CN" altLang="en-US" sz="1200" dirty="0">
                  <a:latin typeface="微软雅黑" pitchFamily="34" charset="-122"/>
                  <a:ea typeface="微软雅黑" pitchFamily="34" charset="-122"/>
                </a:rPr>
                <a:t>我的发明是以前从来没有见过的，没有相同的技术方案公开出来或者被他人申请专利，具有</a:t>
              </a:r>
              <a:r>
                <a:rPr lang="zh-CN" altLang="en-US" sz="1200" b="1" dirty="0">
                  <a:solidFill>
                    <a:srgbClr val="FF0000"/>
                  </a:solidFill>
                  <a:latin typeface="微软雅黑" pitchFamily="34" charset="-122"/>
                  <a:ea typeface="微软雅黑" pitchFamily="34" charset="-122"/>
                </a:rPr>
                <a:t>新颖性</a:t>
              </a:r>
              <a:r>
                <a:rPr lang="zh-CN" altLang="en-US" sz="1200" b="1" dirty="0">
                  <a:latin typeface="微软雅黑" pitchFamily="34" charset="-122"/>
                  <a:ea typeface="微软雅黑" pitchFamily="34" charset="-122"/>
                </a:rPr>
                <a:t>（不相同）</a:t>
              </a:r>
            </a:p>
          </p:txBody>
        </p:sp>
        <p:sp>
          <p:nvSpPr>
            <p:cNvPr id="18439" name="椭圆形标注 16"/>
            <p:cNvSpPr>
              <a:spLocks noChangeArrowheads="1"/>
            </p:cNvSpPr>
            <p:nvPr/>
          </p:nvSpPr>
          <p:spPr bwMode="auto">
            <a:xfrm>
              <a:off x="5500514" y="1414129"/>
              <a:ext cx="2729086" cy="1254643"/>
            </a:xfrm>
            <a:prstGeom prst="wedgeEllipseCallout">
              <a:avLst>
                <a:gd name="adj1" fmla="val -42231"/>
                <a:gd name="adj2" fmla="val 55815"/>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1200">
                  <a:latin typeface="微软雅黑" pitchFamily="34" charset="-122"/>
                  <a:ea typeface="微软雅黑" pitchFamily="34" charset="-122"/>
                </a:rPr>
                <a:t>我搞发明时，付出了创造性劳动，发明有实质性特点和进步，优于同类现有技术，具有</a:t>
              </a:r>
              <a:r>
                <a:rPr lang="zh-CN" altLang="en-US" sz="1200" b="1">
                  <a:solidFill>
                    <a:srgbClr val="FF0000"/>
                  </a:solidFill>
                  <a:latin typeface="微软雅黑" pitchFamily="34" charset="-122"/>
                  <a:ea typeface="微软雅黑" pitchFamily="34" charset="-122"/>
                </a:rPr>
                <a:t>创造性</a:t>
              </a:r>
              <a:endParaRPr lang="en-US" altLang="zh-CN" sz="1200" b="1">
                <a:solidFill>
                  <a:srgbClr val="FF0000"/>
                </a:solidFill>
                <a:latin typeface="微软雅黑" pitchFamily="34" charset="-122"/>
                <a:ea typeface="微软雅黑" pitchFamily="34" charset="-122"/>
              </a:endParaRPr>
            </a:p>
            <a:p>
              <a:pPr algn="ctr"/>
              <a:r>
                <a:rPr lang="en-US" altLang="zh-CN" sz="1200" b="1">
                  <a:latin typeface="微软雅黑" pitchFamily="34" charset="-122"/>
                  <a:ea typeface="微软雅黑" pitchFamily="34" charset="-122"/>
                </a:rPr>
                <a:t>(</a:t>
              </a:r>
              <a:r>
                <a:rPr lang="zh-CN" altLang="en-US" sz="1200" b="1">
                  <a:latin typeface="微软雅黑" pitchFamily="34" charset="-122"/>
                  <a:ea typeface="微软雅黑" pitchFamily="34" charset="-122"/>
                </a:rPr>
                <a:t>不相似）</a:t>
              </a:r>
            </a:p>
          </p:txBody>
        </p:sp>
        <p:sp>
          <p:nvSpPr>
            <p:cNvPr id="18440" name="椭圆形标注 17"/>
            <p:cNvSpPr>
              <a:spLocks noChangeArrowheads="1"/>
            </p:cNvSpPr>
            <p:nvPr/>
          </p:nvSpPr>
          <p:spPr bwMode="auto">
            <a:xfrm>
              <a:off x="5904560" y="3211033"/>
              <a:ext cx="2388835" cy="1180214"/>
            </a:xfrm>
            <a:prstGeom prst="wedgeEllipseCallout">
              <a:avLst>
                <a:gd name="adj1" fmla="val -61829"/>
                <a:gd name="adj2" fmla="val 24449"/>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r>
                <a:rPr lang="zh-CN" altLang="en-US" sz="1200">
                  <a:latin typeface="微软雅黑" pitchFamily="34" charset="-122"/>
                  <a:ea typeface="微软雅黑" pitchFamily="34" charset="-122"/>
                </a:rPr>
                <a:t>我的发明跟原有技术相比产生了积极效果，且能够制造或者使用，具有</a:t>
              </a:r>
              <a:r>
                <a:rPr lang="zh-CN" altLang="en-US" sz="1200" b="1">
                  <a:solidFill>
                    <a:srgbClr val="FF0000"/>
                  </a:solidFill>
                  <a:latin typeface="微软雅黑" pitchFamily="34" charset="-122"/>
                  <a:ea typeface="微软雅黑" pitchFamily="34" charset="-122"/>
                </a:rPr>
                <a:t>实用性</a:t>
              </a:r>
            </a:p>
          </p:txBody>
        </p:sp>
        <p:sp>
          <p:nvSpPr>
            <p:cNvPr id="18441" name="TextBox 18"/>
            <p:cNvSpPr txBox="1">
              <a:spLocks noChangeArrowheads="1"/>
            </p:cNvSpPr>
            <p:nvPr/>
          </p:nvSpPr>
          <p:spPr bwMode="auto">
            <a:xfrm>
              <a:off x="3636335" y="4338074"/>
              <a:ext cx="2126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400" dirty="0">
                  <a:latin typeface="微软雅黑" pitchFamily="34" charset="-122"/>
                  <a:ea typeface="微软雅黑" pitchFamily="34" charset="-122"/>
                </a:rPr>
                <a:t>授权条件：专利的三性</a:t>
              </a:r>
            </a:p>
          </p:txBody>
        </p:sp>
      </p:grpSp>
      <p:sp>
        <p:nvSpPr>
          <p:cNvPr id="18436" name="TextBox 3"/>
          <p:cNvSpPr txBox="1">
            <a:spLocks noChangeArrowheads="1"/>
          </p:cNvSpPr>
          <p:nvPr/>
        </p:nvSpPr>
        <p:spPr bwMode="auto">
          <a:xfrm>
            <a:off x="755650" y="1095375"/>
            <a:ext cx="72739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Aft>
                <a:spcPts val="1200"/>
              </a:spcAft>
            </a:pPr>
            <a:r>
              <a:rPr lang="zh-CN" altLang="en-US" sz="2000" b="1">
                <a:latin typeface="微软雅黑" pitchFamily="34" charset="-122"/>
                <a:ea typeface="微软雅黑" pitchFamily="34" charset="-122"/>
              </a:rPr>
              <a:t>专利三性</a:t>
            </a:r>
            <a:endParaRPr lang="en-US" altLang="zh-CN" sz="2000" b="1">
              <a:latin typeface="微软雅黑" pitchFamily="34" charset="-122"/>
              <a:ea typeface="微软雅黑" pitchFamily="34" charset="-122"/>
            </a:endParaRPr>
          </a:p>
          <a:p>
            <a:pPr>
              <a:spcAft>
                <a:spcPts val="1200"/>
              </a:spcAft>
            </a:pPr>
            <a:r>
              <a:rPr lang="zh-CN" altLang="en-US" sz="1600">
                <a:latin typeface="微软雅黑" pitchFamily="34" charset="-122"/>
                <a:ea typeface="微软雅黑" pitchFamily="34" charset="-122"/>
              </a:rPr>
              <a:t>新颖性：与现有技术有不同之处</a:t>
            </a:r>
            <a:endParaRPr lang="en-US" altLang="zh-CN" sz="1600">
              <a:latin typeface="微软雅黑" pitchFamily="34" charset="-122"/>
              <a:ea typeface="微软雅黑" pitchFamily="34" charset="-122"/>
            </a:endParaRPr>
          </a:p>
          <a:p>
            <a:pPr>
              <a:spcAft>
                <a:spcPts val="1200"/>
              </a:spcAft>
            </a:pPr>
            <a:r>
              <a:rPr lang="zh-CN" altLang="en-US" sz="1600">
                <a:latin typeface="微软雅黑" pitchFamily="34" charset="-122"/>
                <a:ea typeface="微软雅黑" pitchFamily="34" charset="-122"/>
              </a:rPr>
              <a:t>创造性：该不同之处不是容易想到的</a:t>
            </a:r>
            <a:endParaRPr lang="en-US" altLang="zh-CN" sz="1600">
              <a:latin typeface="微软雅黑" pitchFamily="34" charset="-122"/>
              <a:ea typeface="微软雅黑" pitchFamily="34" charset="-122"/>
            </a:endParaRPr>
          </a:p>
          <a:p>
            <a:pPr>
              <a:spcAft>
                <a:spcPts val="1200"/>
              </a:spcAft>
            </a:pPr>
            <a:r>
              <a:rPr lang="zh-CN" altLang="en-US" sz="1600">
                <a:latin typeface="微软雅黑" pitchFamily="34" charset="-122"/>
                <a:ea typeface="微软雅黑" pitchFamily="34" charset="-122"/>
              </a:rPr>
              <a:t>实用性：解决了技术问题，能够生产制造，或在某一方面有积极效果</a:t>
            </a:r>
            <a:endParaRPr lang="en-US" altLang="zh-CN" sz="1600">
              <a:latin typeface="微软雅黑" pitchFamily="34" charset="-122"/>
              <a:ea typeface="微软雅黑" pitchFamily="34" charset="-122"/>
            </a:endParaRPr>
          </a:p>
        </p:txBody>
      </p:sp>
    </p:spTree>
    <p:extLst>
      <p:ext uri="{BB962C8B-B14F-4D97-AF65-F5344CB8AC3E}">
        <p14:creationId xmlns:p14="http://schemas.microsoft.com/office/powerpoint/2010/main" val="3722625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7938" y="260350"/>
            <a:ext cx="8229601"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dirty="0" smtClean="0">
                <a:solidFill>
                  <a:schemeClr val="tx1"/>
                </a:solidFill>
                <a:latin typeface="微软雅黑" pitchFamily="34" charset="-122"/>
                <a:ea typeface="微软雅黑" pitchFamily="34" charset="-122"/>
              </a:rPr>
              <a:t>新颖性</a:t>
            </a:r>
            <a:r>
              <a:rPr lang="en-US" altLang="zh-CN" sz="2800" dirty="0" smtClean="0">
                <a:solidFill>
                  <a:schemeClr val="tx1"/>
                </a:solidFill>
                <a:latin typeface="微软雅黑" pitchFamily="34" charset="-122"/>
                <a:ea typeface="微软雅黑" pitchFamily="34" charset="-122"/>
              </a:rPr>
              <a:t>&amp;</a:t>
            </a:r>
            <a:r>
              <a:rPr lang="zh-CN" altLang="en-US" sz="2800" dirty="0" smtClean="0">
                <a:solidFill>
                  <a:schemeClr val="tx1"/>
                </a:solidFill>
                <a:latin typeface="微软雅黑" pitchFamily="34" charset="-122"/>
                <a:ea typeface="微软雅黑" pitchFamily="34" charset="-122"/>
              </a:rPr>
              <a:t>创造性</a:t>
            </a:r>
          </a:p>
        </p:txBody>
      </p:sp>
      <p:graphicFrame>
        <p:nvGraphicFramePr>
          <p:cNvPr id="3" name="图示 2"/>
          <p:cNvGraphicFramePr/>
          <p:nvPr/>
        </p:nvGraphicFramePr>
        <p:xfrm>
          <a:off x="1181099" y="1114426"/>
          <a:ext cx="6362701"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组合 3"/>
          <p:cNvGrpSpPr>
            <a:grpSpLocks/>
          </p:cNvGrpSpPr>
          <p:nvPr/>
        </p:nvGrpSpPr>
        <p:grpSpPr bwMode="auto">
          <a:xfrm>
            <a:off x="519113" y="4121150"/>
            <a:ext cx="1028700" cy="2135188"/>
            <a:chOff x="885826" y="3912261"/>
            <a:chExt cx="1028699" cy="2133971"/>
          </a:xfrm>
        </p:grpSpPr>
        <p:sp>
          <p:nvSpPr>
            <p:cNvPr id="20516" name="矩形 4"/>
            <p:cNvSpPr>
              <a:spLocks noChangeArrowheads="1"/>
            </p:cNvSpPr>
            <p:nvPr/>
          </p:nvSpPr>
          <p:spPr bwMode="auto">
            <a:xfrm>
              <a:off x="885826" y="4371577"/>
              <a:ext cx="116019" cy="939139"/>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17" name="矩形 5"/>
            <p:cNvSpPr>
              <a:spLocks noChangeArrowheads="1"/>
            </p:cNvSpPr>
            <p:nvPr/>
          </p:nvSpPr>
          <p:spPr bwMode="auto">
            <a:xfrm>
              <a:off x="1589673" y="4383793"/>
              <a:ext cx="105777" cy="959731"/>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18" name="矩形 6"/>
            <p:cNvSpPr>
              <a:spLocks noChangeArrowheads="1"/>
            </p:cNvSpPr>
            <p:nvPr/>
          </p:nvSpPr>
          <p:spPr bwMode="auto">
            <a:xfrm>
              <a:off x="1148802" y="3933824"/>
              <a:ext cx="108284" cy="928512"/>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19" name="矩形 7"/>
            <p:cNvSpPr>
              <a:spLocks noChangeArrowheads="1"/>
            </p:cNvSpPr>
            <p:nvPr/>
          </p:nvSpPr>
          <p:spPr bwMode="auto">
            <a:xfrm>
              <a:off x="1806241" y="3933824"/>
              <a:ext cx="108284" cy="950384"/>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20" name="流程图: 数据 8"/>
            <p:cNvSpPr>
              <a:spLocks noChangeArrowheads="1"/>
            </p:cNvSpPr>
            <p:nvPr/>
          </p:nvSpPr>
          <p:spPr bwMode="auto">
            <a:xfrm>
              <a:off x="885826" y="3912261"/>
              <a:ext cx="1028699" cy="459317"/>
            </a:xfrm>
            <a:prstGeom prst="flowChartInputOutput">
              <a:avLst/>
            </a:prstGeom>
            <a:solidFill>
              <a:schemeClr val="bg1"/>
            </a:solidFill>
            <a:ln w="19050" algn="ctr">
              <a:solidFill>
                <a:schemeClr val="tx1"/>
              </a:solidFill>
              <a:round/>
              <a:headEnd/>
              <a:tailEnd/>
            </a:ln>
          </p:spPr>
          <p:txBody>
            <a:bodyPr/>
            <a:lstStyle/>
            <a:p>
              <a:pPr algn="ctr" eaLnBrk="1" hangingPunct="1"/>
              <a:endParaRPr lang="zh-CN" altLang="en-US" sz="2400">
                <a:latin typeface="微软雅黑" pitchFamily="34" charset="-122"/>
                <a:ea typeface="微软雅黑" pitchFamily="34" charset="-122"/>
              </a:endParaRPr>
            </a:p>
          </p:txBody>
        </p:sp>
        <p:sp>
          <p:nvSpPr>
            <p:cNvPr id="20521" name="TextBox 9"/>
            <p:cNvSpPr txBox="1">
              <a:spLocks noChangeArrowheads="1"/>
            </p:cNvSpPr>
            <p:nvPr/>
          </p:nvSpPr>
          <p:spPr bwMode="auto">
            <a:xfrm>
              <a:off x="1162050" y="56769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A</a:t>
              </a:r>
              <a:endParaRPr lang="zh-CN" altLang="en-US">
                <a:latin typeface="微软雅黑" pitchFamily="34" charset="-122"/>
                <a:ea typeface="微软雅黑" pitchFamily="34" charset="-122"/>
              </a:endParaRPr>
            </a:p>
          </p:txBody>
        </p:sp>
      </p:grpSp>
      <p:grpSp>
        <p:nvGrpSpPr>
          <p:cNvPr id="11" name="组合 10"/>
          <p:cNvGrpSpPr>
            <a:grpSpLocks/>
          </p:cNvGrpSpPr>
          <p:nvPr/>
        </p:nvGrpSpPr>
        <p:grpSpPr bwMode="auto">
          <a:xfrm>
            <a:off x="2051050" y="4095750"/>
            <a:ext cx="1028700" cy="2151063"/>
            <a:chOff x="2571751" y="3886200"/>
            <a:chExt cx="1028699" cy="2150507"/>
          </a:xfrm>
        </p:grpSpPr>
        <p:sp>
          <p:nvSpPr>
            <p:cNvPr id="20510" name="矩形 11"/>
            <p:cNvSpPr>
              <a:spLocks noChangeArrowheads="1"/>
            </p:cNvSpPr>
            <p:nvPr/>
          </p:nvSpPr>
          <p:spPr bwMode="auto">
            <a:xfrm>
              <a:off x="2579486" y="4334581"/>
              <a:ext cx="108284" cy="995186"/>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11" name="矩形 12"/>
            <p:cNvSpPr>
              <a:spLocks noChangeArrowheads="1"/>
            </p:cNvSpPr>
            <p:nvPr/>
          </p:nvSpPr>
          <p:spPr bwMode="auto">
            <a:xfrm>
              <a:off x="3275598" y="4345517"/>
              <a:ext cx="116019" cy="1017058"/>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12" name="矩形 13"/>
            <p:cNvSpPr>
              <a:spLocks noChangeArrowheads="1"/>
            </p:cNvSpPr>
            <p:nvPr/>
          </p:nvSpPr>
          <p:spPr bwMode="auto">
            <a:xfrm>
              <a:off x="2822027" y="3886200"/>
              <a:ext cx="108284" cy="995186"/>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13" name="矩形 14"/>
            <p:cNvSpPr>
              <a:spLocks noChangeArrowheads="1"/>
            </p:cNvSpPr>
            <p:nvPr/>
          </p:nvSpPr>
          <p:spPr bwMode="auto">
            <a:xfrm>
              <a:off x="3492166" y="3908072"/>
              <a:ext cx="108284" cy="995186"/>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14" name="流程图: 数据 15"/>
            <p:cNvSpPr>
              <a:spLocks noChangeArrowheads="1"/>
            </p:cNvSpPr>
            <p:nvPr/>
          </p:nvSpPr>
          <p:spPr bwMode="auto">
            <a:xfrm>
              <a:off x="2571751" y="3886200"/>
              <a:ext cx="1028699" cy="459317"/>
            </a:xfrm>
            <a:prstGeom prst="flowChartInputOutput">
              <a:avLst/>
            </a:prstGeom>
            <a:solidFill>
              <a:schemeClr val="bg1"/>
            </a:solidFill>
            <a:ln w="19050" algn="ctr">
              <a:solidFill>
                <a:schemeClr val="tx1"/>
              </a:solidFill>
              <a:round/>
              <a:headEnd/>
              <a:tailEnd/>
            </a:ln>
          </p:spPr>
          <p:txBody>
            <a:bodyPr/>
            <a:lstStyle/>
            <a:p>
              <a:pPr algn="ctr" eaLnBrk="1" hangingPunct="1"/>
              <a:endParaRPr lang="zh-CN" altLang="en-US" sz="2400">
                <a:latin typeface="微软雅黑" pitchFamily="34" charset="-122"/>
                <a:ea typeface="微软雅黑" pitchFamily="34" charset="-122"/>
              </a:endParaRPr>
            </a:p>
          </p:txBody>
        </p:sp>
        <p:sp>
          <p:nvSpPr>
            <p:cNvPr id="20515" name="TextBox 16"/>
            <p:cNvSpPr txBox="1">
              <a:spLocks noChangeArrowheads="1"/>
            </p:cNvSpPr>
            <p:nvPr/>
          </p:nvSpPr>
          <p:spPr bwMode="auto">
            <a:xfrm>
              <a:off x="2800350" y="566737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B</a:t>
              </a:r>
              <a:endParaRPr lang="zh-CN" altLang="en-US">
                <a:latin typeface="微软雅黑" pitchFamily="34" charset="-122"/>
                <a:ea typeface="微软雅黑" pitchFamily="34" charset="-122"/>
              </a:endParaRPr>
            </a:p>
          </p:txBody>
        </p:sp>
      </p:grpSp>
      <p:grpSp>
        <p:nvGrpSpPr>
          <p:cNvPr id="25" name="组合 24"/>
          <p:cNvGrpSpPr>
            <a:grpSpLocks/>
          </p:cNvGrpSpPr>
          <p:nvPr/>
        </p:nvGrpSpPr>
        <p:grpSpPr bwMode="auto">
          <a:xfrm>
            <a:off x="5580063" y="3810000"/>
            <a:ext cx="1152525" cy="2427288"/>
            <a:chOff x="6219825" y="3600451"/>
            <a:chExt cx="1152525" cy="2426731"/>
          </a:xfrm>
        </p:grpSpPr>
        <p:sp>
          <p:nvSpPr>
            <p:cNvPr id="20501" name="矩形 25"/>
            <p:cNvSpPr>
              <a:spLocks noChangeArrowheads="1"/>
            </p:cNvSpPr>
            <p:nvPr/>
          </p:nvSpPr>
          <p:spPr bwMode="auto">
            <a:xfrm>
              <a:off x="6228299" y="4843759"/>
              <a:ext cx="118642" cy="769667"/>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02" name="矩形 26"/>
            <p:cNvSpPr>
              <a:spLocks noChangeArrowheads="1"/>
            </p:cNvSpPr>
            <p:nvPr/>
          </p:nvSpPr>
          <p:spPr bwMode="auto">
            <a:xfrm>
              <a:off x="6991000" y="4852217"/>
              <a:ext cx="127117" cy="786583"/>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03" name="矩形 27"/>
            <p:cNvSpPr>
              <a:spLocks noChangeArrowheads="1"/>
            </p:cNvSpPr>
            <p:nvPr/>
          </p:nvSpPr>
          <p:spPr bwMode="auto">
            <a:xfrm>
              <a:off x="6507956" y="4496986"/>
              <a:ext cx="118642" cy="769667"/>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04" name="矩形 28"/>
            <p:cNvSpPr>
              <a:spLocks noChangeArrowheads="1"/>
            </p:cNvSpPr>
            <p:nvPr/>
          </p:nvSpPr>
          <p:spPr bwMode="auto">
            <a:xfrm>
              <a:off x="7228284" y="4513902"/>
              <a:ext cx="118642" cy="769667"/>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05" name="流程图: 数据 29"/>
            <p:cNvSpPr>
              <a:spLocks noChangeArrowheads="1"/>
            </p:cNvSpPr>
            <p:nvPr/>
          </p:nvSpPr>
          <p:spPr bwMode="auto">
            <a:xfrm>
              <a:off x="6219825" y="4496986"/>
              <a:ext cx="1127102" cy="355231"/>
            </a:xfrm>
            <a:prstGeom prst="flowChartInputOutput">
              <a:avLst/>
            </a:prstGeom>
            <a:solidFill>
              <a:schemeClr val="bg1"/>
            </a:solidFill>
            <a:ln w="19050" algn="ctr">
              <a:solidFill>
                <a:schemeClr val="tx1"/>
              </a:solidFill>
              <a:round/>
              <a:headEnd/>
              <a:tailEnd/>
            </a:ln>
          </p:spPr>
          <p:txBody>
            <a:bodyPr/>
            <a:lstStyle/>
            <a:p>
              <a:pPr algn="ctr" eaLnBrk="1" hangingPunct="1"/>
              <a:endParaRPr lang="zh-CN" altLang="en-US" sz="2400">
                <a:latin typeface="微软雅黑" pitchFamily="34" charset="-122"/>
                <a:ea typeface="微软雅黑" pitchFamily="34" charset="-122"/>
              </a:endParaRPr>
            </a:p>
          </p:txBody>
        </p:sp>
        <p:sp>
          <p:nvSpPr>
            <p:cNvPr id="20506" name="矩形 30"/>
            <p:cNvSpPr>
              <a:spLocks noChangeArrowheads="1"/>
            </p:cNvSpPr>
            <p:nvPr/>
          </p:nvSpPr>
          <p:spPr bwMode="auto">
            <a:xfrm>
              <a:off x="6440161" y="4031803"/>
              <a:ext cx="118642" cy="465183"/>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07" name="矩形 31"/>
            <p:cNvSpPr>
              <a:spLocks noChangeArrowheads="1"/>
            </p:cNvSpPr>
            <p:nvPr/>
          </p:nvSpPr>
          <p:spPr bwMode="auto">
            <a:xfrm>
              <a:off x="7228284" y="4031803"/>
              <a:ext cx="118642" cy="465183"/>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508" name="流程图: 可选过程 32"/>
            <p:cNvSpPr>
              <a:spLocks noChangeArrowheads="1"/>
            </p:cNvSpPr>
            <p:nvPr/>
          </p:nvSpPr>
          <p:spPr bwMode="auto">
            <a:xfrm>
              <a:off x="6414737" y="3600451"/>
              <a:ext cx="957613" cy="439810"/>
            </a:xfrm>
            <a:prstGeom prst="flowChartAlternateProcess">
              <a:avLst/>
            </a:prstGeom>
            <a:solidFill>
              <a:srgbClr val="99CCFF"/>
            </a:solidFill>
            <a:ln w="19050" algn="ctr">
              <a:solidFill>
                <a:schemeClr val="tx1"/>
              </a:solidFill>
              <a:round/>
              <a:headEnd/>
              <a:tailEnd/>
            </a:ln>
          </p:spPr>
          <p:txBody>
            <a:bodyPr/>
            <a:lstStyle/>
            <a:p>
              <a:pPr algn="ctr" eaLnBrk="1" hangingPunct="1"/>
              <a:endParaRPr lang="zh-CN" altLang="en-US" sz="2400">
                <a:latin typeface="微软雅黑" pitchFamily="34" charset="-122"/>
                <a:ea typeface="微软雅黑" pitchFamily="34" charset="-122"/>
              </a:endParaRPr>
            </a:p>
          </p:txBody>
        </p:sp>
        <p:sp>
          <p:nvSpPr>
            <p:cNvPr id="20509" name="TextBox 33"/>
            <p:cNvSpPr txBox="1">
              <a:spLocks noChangeArrowheads="1"/>
            </p:cNvSpPr>
            <p:nvPr/>
          </p:nvSpPr>
          <p:spPr bwMode="auto">
            <a:xfrm>
              <a:off x="6457950" y="565785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D</a:t>
              </a:r>
              <a:endParaRPr lang="zh-CN" altLang="en-US">
                <a:latin typeface="微软雅黑" pitchFamily="34" charset="-122"/>
                <a:ea typeface="微软雅黑" pitchFamily="34" charset="-122"/>
              </a:endParaRPr>
            </a:p>
          </p:txBody>
        </p:sp>
      </p:grpSp>
      <p:grpSp>
        <p:nvGrpSpPr>
          <p:cNvPr id="35" name="组合 34"/>
          <p:cNvGrpSpPr>
            <a:grpSpLocks/>
          </p:cNvGrpSpPr>
          <p:nvPr/>
        </p:nvGrpSpPr>
        <p:grpSpPr bwMode="auto">
          <a:xfrm>
            <a:off x="7250113" y="4124325"/>
            <a:ext cx="1066800" cy="2112963"/>
            <a:chOff x="6705049" y="4124901"/>
            <a:chExt cx="1066801" cy="2112408"/>
          </a:xfrm>
        </p:grpSpPr>
        <p:sp>
          <p:nvSpPr>
            <p:cNvPr id="20496" name="矩形 35"/>
            <p:cNvSpPr>
              <a:spLocks noChangeArrowheads="1"/>
            </p:cNvSpPr>
            <p:nvPr/>
          </p:nvSpPr>
          <p:spPr bwMode="auto">
            <a:xfrm>
              <a:off x="6732222" y="4467519"/>
              <a:ext cx="113709" cy="1093171"/>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497" name="矩形 36"/>
            <p:cNvSpPr>
              <a:spLocks noChangeArrowheads="1"/>
            </p:cNvSpPr>
            <p:nvPr/>
          </p:nvSpPr>
          <p:spPr bwMode="auto">
            <a:xfrm>
              <a:off x="7155216" y="4137786"/>
              <a:ext cx="113709" cy="1093171"/>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498" name="矩形 37"/>
            <p:cNvSpPr>
              <a:spLocks noChangeArrowheads="1"/>
            </p:cNvSpPr>
            <p:nvPr/>
          </p:nvSpPr>
          <p:spPr bwMode="auto">
            <a:xfrm>
              <a:off x="7625653" y="4479532"/>
              <a:ext cx="113709" cy="1093171"/>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499" name="椭圆 38"/>
            <p:cNvSpPr>
              <a:spLocks noChangeArrowheads="1"/>
            </p:cNvSpPr>
            <p:nvPr/>
          </p:nvSpPr>
          <p:spPr bwMode="auto">
            <a:xfrm>
              <a:off x="6705049" y="4124901"/>
              <a:ext cx="1066801" cy="642939"/>
            </a:xfrm>
            <a:prstGeom prst="ellipse">
              <a:avLst/>
            </a:prstGeom>
            <a:solidFill>
              <a:srgbClr val="92D050"/>
            </a:solidFill>
            <a:ln w="19050" algn="ctr">
              <a:solidFill>
                <a:schemeClr val="tx1"/>
              </a:solidFill>
              <a:round/>
              <a:headEnd/>
              <a:tailEnd/>
            </a:ln>
          </p:spPr>
          <p:txBody>
            <a:bodyPr/>
            <a:lstStyle/>
            <a:p>
              <a:pPr algn="ctr" eaLnBrk="1" hangingPunct="1"/>
              <a:endParaRPr lang="zh-CN" altLang="en-US" sz="2400">
                <a:latin typeface="微软雅黑" pitchFamily="34" charset="-122"/>
                <a:ea typeface="微软雅黑" pitchFamily="34" charset="-122"/>
              </a:endParaRPr>
            </a:p>
          </p:txBody>
        </p:sp>
        <p:sp>
          <p:nvSpPr>
            <p:cNvPr id="20500" name="TextBox 39"/>
            <p:cNvSpPr txBox="1">
              <a:spLocks noChangeArrowheads="1"/>
            </p:cNvSpPr>
            <p:nvPr/>
          </p:nvSpPr>
          <p:spPr bwMode="auto">
            <a:xfrm>
              <a:off x="6990800" y="586797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E</a:t>
              </a:r>
              <a:endParaRPr lang="zh-CN" altLang="en-US">
                <a:latin typeface="微软雅黑" pitchFamily="34" charset="-122"/>
                <a:ea typeface="微软雅黑" pitchFamily="34" charset="-122"/>
              </a:endParaRPr>
            </a:p>
          </p:txBody>
        </p:sp>
      </p:grpSp>
      <p:grpSp>
        <p:nvGrpSpPr>
          <p:cNvPr id="43" name="组合 42"/>
          <p:cNvGrpSpPr>
            <a:grpSpLocks/>
          </p:cNvGrpSpPr>
          <p:nvPr/>
        </p:nvGrpSpPr>
        <p:grpSpPr bwMode="auto">
          <a:xfrm>
            <a:off x="3640138" y="4084638"/>
            <a:ext cx="1508125" cy="2171700"/>
            <a:chOff x="3635896" y="4084814"/>
            <a:chExt cx="1507728" cy="2170968"/>
          </a:xfrm>
        </p:grpSpPr>
        <p:grpSp>
          <p:nvGrpSpPr>
            <p:cNvPr id="20489" name="组合 17"/>
            <p:cNvGrpSpPr>
              <a:grpSpLocks/>
            </p:cNvGrpSpPr>
            <p:nvPr/>
          </p:nvGrpSpPr>
          <p:grpSpPr bwMode="auto">
            <a:xfrm>
              <a:off x="3659976" y="4097929"/>
              <a:ext cx="1483648" cy="2157853"/>
              <a:chOff x="4402322" y="3888379"/>
              <a:chExt cx="1483648" cy="2157853"/>
            </a:xfrm>
          </p:grpSpPr>
          <p:sp>
            <p:nvSpPr>
              <p:cNvPr id="20491" name="矩形 18"/>
              <p:cNvSpPr>
                <a:spLocks noChangeArrowheads="1"/>
              </p:cNvSpPr>
              <p:nvPr/>
            </p:nvSpPr>
            <p:spPr bwMode="auto">
              <a:xfrm>
                <a:off x="4402322" y="4299712"/>
                <a:ext cx="113709" cy="1069901"/>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492" name="矩形 19"/>
              <p:cNvSpPr>
                <a:spLocks noChangeArrowheads="1"/>
              </p:cNvSpPr>
              <p:nvPr/>
            </p:nvSpPr>
            <p:spPr bwMode="auto">
              <a:xfrm>
                <a:off x="4704702" y="4214554"/>
                <a:ext cx="105588" cy="806854"/>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493" name="矩形 20"/>
              <p:cNvSpPr>
                <a:spLocks noChangeArrowheads="1"/>
              </p:cNvSpPr>
              <p:nvPr/>
            </p:nvSpPr>
            <p:spPr bwMode="auto">
              <a:xfrm>
                <a:off x="5493884" y="4299712"/>
                <a:ext cx="113709" cy="1093171"/>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494" name="矩形 21"/>
              <p:cNvSpPr>
                <a:spLocks noChangeArrowheads="1"/>
              </p:cNvSpPr>
              <p:nvPr/>
            </p:nvSpPr>
            <p:spPr bwMode="auto">
              <a:xfrm>
                <a:off x="5772261" y="3888379"/>
                <a:ext cx="113709" cy="1093171"/>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1" hangingPunct="1"/>
                <a:endParaRPr lang="zh-CN" altLang="en-US" sz="2400">
                  <a:latin typeface="微软雅黑" pitchFamily="34" charset="-122"/>
                  <a:ea typeface="微软雅黑" pitchFamily="34" charset="-122"/>
                </a:endParaRPr>
              </a:p>
            </p:txBody>
          </p:sp>
          <p:sp>
            <p:nvSpPr>
              <p:cNvPr id="20495" name="TextBox 23"/>
              <p:cNvSpPr txBox="1">
                <a:spLocks noChangeArrowheads="1"/>
              </p:cNvSpPr>
              <p:nvPr/>
            </p:nvSpPr>
            <p:spPr bwMode="auto">
              <a:xfrm>
                <a:off x="5017339" y="56769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C</a:t>
                </a:r>
                <a:endParaRPr lang="zh-CN" altLang="en-US">
                  <a:latin typeface="微软雅黑" pitchFamily="34" charset="-122"/>
                  <a:ea typeface="微软雅黑" pitchFamily="34" charset="-122"/>
                </a:endParaRPr>
              </a:p>
            </p:txBody>
          </p:sp>
        </p:grpSp>
        <p:sp>
          <p:nvSpPr>
            <p:cNvPr id="20490" name="流程图: 数据 40"/>
            <p:cNvSpPr>
              <a:spLocks noChangeArrowheads="1"/>
            </p:cNvSpPr>
            <p:nvPr/>
          </p:nvSpPr>
          <p:spPr bwMode="auto">
            <a:xfrm>
              <a:off x="3635896" y="4084814"/>
              <a:ext cx="1506622" cy="459317"/>
            </a:xfrm>
            <a:prstGeom prst="flowChartInputOutput">
              <a:avLst/>
            </a:prstGeom>
            <a:solidFill>
              <a:schemeClr val="bg1"/>
            </a:solidFill>
            <a:ln w="19050" algn="ctr">
              <a:solidFill>
                <a:schemeClr val="tx1"/>
              </a:solidFill>
              <a:round/>
              <a:headEnd/>
              <a:tailEnd/>
            </a:ln>
          </p:spPr>
          <p:txBody>
            <a:bodyPr/>
            <a:lstStyle/>
            <a:p>
              <a:pPr algn="ctr" eaLnBrk="1" hangingPunct="1"/>
              <a:endParaRPr lang="zh-CN" altLang="en-US" sz="2400">
                <a:latin typeface="微软雅黑" pitchFamily="34" charset="-122"/>
                <a:ea typeface="微软雅黑" pitchFamily="34" charset="-122"/>
              </a:endParaRPr>
            </a:p>
          </p:txBody>
        </p:sp>
      </p:grpSp>
    </p:spTree>
    <p:extLst>
      <p:ext uri="{BB962C8B-B14F-4D97-AF65-F5344CB8AC3E}">
        <p14:creationId xmlns:p14="http://schemas.microsoft.com/office/powerpoint/2010/main" val="791220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heel(1)">
                                      <p:cBhvr>
                                        <p:cTn id="18" dur="1000"/>
                                        <p:tgtEl>
                                          <p:spTgt spid="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500"/>
                                        <p:tgtEl>
                                          <p:spTgt spid="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xfrm>
            <a:off x="-7938" y="260350"/>
            <a:ext cx="8229601"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dirty="0" smtClean="0">
                <a:solidFill>
                  <a:schemeClr val="tx1"/>
                </a:solidFill>
                <a:latin typeface="微软雅黑" pitchFamily="34" charset="-122"/>
                <a:ea typeface="微软雅黑" pitchFamily="34" charset="-122"/>
              </a:rPr>
              <a:t>撰写交底书的逻辑主线</a:t>
            </a:r>
          </a:p>
        </p:txBody>
      </p:sp>
      <p:sp>
        <p:nvSpPr>
          <p:cNvPr id="24579" name="流程图: 资料带 4"/>
          <p:cNvSpPr>
            <a:spLocks noChangeArrowheads="1"/>
          </p:cNvSpPr>
          <p:nvPr/>
        </p:nvSpPr>
        <p:spPr bwMode="auto">
          <a:xfrm>
            <a:off x="4695825" y="1989138"/>
            <a:ext cx="1085850" cy="790575"/>
          </a:xfrm>
          <a:prstGeom prst="flowChartPunchedTape">
            <a:avLst/>
          </a:prstGeom>
          <a:solidFill>
            <a:srgbClr val="FF0000">
              <a:alpha val="50195"/>
            </a:srgbClr>
          </a:solidFill>
          <a:ln w="19050" algn="ctr">
            <a:solidFill>
              <a:srgbClr val="FF0000"/>
            </a:solidFill>
            <a:round/>
            <a:headEnd/>
            <a:tailEnd/>
          </a:ln>
        </p:spPr>
        <p:txBody>
          <a:bodyPr/>
          <a:lstStyle/>
          <a:p>
            <a:pPr algn="ctr" eaLnBrk="1" hangingPunct="1"/>
            <a:r>
              <a:rPr lang="zh-CN" altLang="en-US" sz="1400">
                <a:latin typeface="微软雅黑" pitchFamily="34" charset="-122"/>
                <a:ea typeface="微软雅黑" pitchFamily="34" charset="-122"/>
              </a:rPr>
              <a:t>专利申请的</a:t>
            </a:r>
            <a:endParaRPr lang="en-US" altLang="zh-CN" sz="1400">
              <a:latin typeface="微软雅黑" pitchFamily="34" charset="-122"/>
              <a:ea typeface="微软雅黑" pitchFamily="34" charset="-122"/>
            </a:endParaRPr>
          </a:p>
          <a:p>
            <a:pPr algn="ctr" eaLnBrk="1" hangingPunct="1"/>
            <a:r>
              <a:rPr lang="zh-CN" altLang="en-US" sz="1400">
                <a:latin typeface="微软雅黑" pitchFamily="34" charset="-122"/>
                <a:ea typeface="微软雅黑" pitchFamily="34" charset="-122"/>
              </a:rPr>
              <a:t>关键所在</a:t>
            </a:r>
          </a:p>
        </p:txBody>
      </p:sp>
      <p:graphicFrame>
        <p:nvGraphicFramePr>
          <p:cNvPr id="8" name="图示 7"/>
          <p:cNvGraphicFramePr/>
          <p:nvPr/>
        </p:nvGraphicFramePr>
        <p:xfrm>
          <a:off x="1186011" y="2348880"/>
          <a:ext cx="6410325" cy="1943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81" name="上箭头 9"/>
          <p:cNvSpPr>
            <a:spLocks noChangeArrowheads="1"/>
          </p:cNvSpPr>
          <p:nvPr/>
        </p:nvSpPr>
        <p:spPr bwMode="auto">
          <a:xfrm>
            <a:off x="4510088" y="3843338"/>
            <a:ext cx="1476375" cy="1314450"/>
          </a:xfrm>
          <a:prstGeom prst="upArrow">
            <a:avLst>
              <a:gd name="adj1" fmla="val 50000"/>
              <a:gd name="adj2" fmla="val 50000"/>
            </a:avLst>
          </a:prstGeom>
          <a:solidFill>
            <a:srgbClr val="FF0000">
              <a:alpha val="50195"/>
            </a:srgbClr>
          </a:solidFill>
          <a:ln w="19050" algn="ctr">
            <a:solidFill>
              <a:srgbClr val="FF0000"/>
            </a:solidFill>
            <a:round/>
            <a:headEnd/>
            <a:tailEnd/>
          </a:ln>
        </p:spPr>
        <p:txBody>
          <a:bodyPr/>
          <a:lstStyle/>
          <a:p>
            <a:pPr algn="ctr"/>
            <a:r>
              <a:rPr lang="zh-CN" altLang="en-US" sz="1400">
                <a:latin typeface="微软雅黑" pitchFamily="34" charset="-122"/>
                <a:ea typeface="微软雅黑" pitchFamily="34" charset="-122"/>
              </a:rPr>
              <a:t>新颖性</a:t>
            </a:r>
            <a:endParaRPr lang="en-US" altLang="zh-CN" sz="1400">
              <a:latin typeface="微软雅黑" pitchFamily="34" charset="-122"/>
              <a:ea typeface="微软雅黑" pitchFamily="34" charset="-122"/>
            </a:endParaRPr>
          </a:p>
          <a:p>
            <a:pPr algn="ctr"/>
            <a:r>
              <a:rPr lang="zh-CN" altLang="en-US" sz="1400">
                <a:latin typeface="微软雅黑" pitchFamily="34" charset="-122"/>
                <a:ea typeface="微软雅黑" pitchFamily="34" charset="-122"/>
              </a:rPr>
              <a:t>创造性</a:t>
            </a:r>
            <a:endParaRPr lang="en-US" altLang="zh-CN" sz="1400">
              <a:latin typeface="微软雅黑" pitchFamily="34" charset="-122"/>
              <a:ea typeface="微软雅黑" pitchFamily="34" charset="-122"/>
            </a:endParaRPr>
          </a:p>
          <a:p>
            <a:pPr algn="ctr"/>
            <a:r>
              <a:rPr lang="zh-CN" altLang="en-US" sz="1400">
                <a:latin typeface="微软雅黑" pitchFamily="34" charset="-122"/>
                <a:ea typeface="微软雅黑" pitchFamily="34" charset="-122"/>
              </a:rPr>
              <a:t>实用性</a:t>
            </a:r>
          </a:p>
        </p:txBody>
      </p:sp>
    </p:spTree>
    <p:extLst>
      <p:ext uri="{BB962C8B-B14F-4D97-AF65-F5344CB8AC3E}">
        <p14:creationId xmlns:p14="http://schemas.microsoft.com/office/powerpoint/2010/main" val="83339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7938" y="260350"/>
            <a:ext cx="8229601"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2800" dirty="0" smtClean="0">
                <a:solidFill>
                  <a:schemeClr val="tx1"/>
                </a:solidFill>
                <a:latin typeface="微软雅黑" pitchFamily="34" charset="-122"/>
                <a:ea typeface="微软雅黑" pitchFamily="34" charset="-122"/>
              </a:rPr>
              <a:t>交底书的整体要求</a:t>
            </a:r>
          </a:p>
        </p:txBody>
      </p:sp>
      <p:sp>
        <p:nvSpPr>
          <p:cNvPr id="25603" name="圆角矩形 2"/>
          <p:cNvSpPr>
            <a:spLocks noChangeArrowheads="1"/>
          </p:cNvSpPr>
          <p:nvPr/>
        </p:nvSpPr>
        <p:spPr bwMode="auto">
          <a:xfrm>
            <a:off x="1957388" y="1484313"/>
            <a:ext cx="5600700" cy="1362075"/>
          </a:xfrm>
          <a:prstGeom prst="roundRect">
            <a:avLst>
              <a:gd name="adj" fmla="val 16667"/>
            </a:avLst>
          </a:prstGeom>
          <a:noFill/>
          <a:ln w="25400" algn="ctr">
            <a:solidFill>
              <a:srgbClr val="CBECDE"/>
            </a:solidFill>
            <a:round/>
            <a:headEnd/>
            <a:tailEnd/>
          </a:ln>
          <a:extLst>
            <a:ext uri="{909E8E84-426E-40DD-AFC4-6F175D3DCCD1}">
              <a14:hiddenFill xmlns:a14="http://schemas.microsoft.com/office/drawing/2010/main">
                <a:solidFill>
                  <a:srgbClr val="FFFFFF"/>
                </a:solidFill>
              </a14:hiddenFill>
            </a:ext>
          </a:extLst>
        </p:spPr>
        <p:txBody>
          <a:bodyPr/>
          <a:lstStyle/>
          <a:p>
            <a:pPr>
              <a:lnSpc>
                <a:spcPct val="130000"/>
              </a:lnSpc>
            </a:pPr>
            <a:endParaRPr lang="en-US" altLang="zh-CN" sz="1200">
              <a:latin typeface="微软雅黑" pitchFamily="34" charset="-122"/>
              <a:ea typeface="微软雅黑" pitchFamily="34" charset="-122"/>
              <a:cs typeface="Tahoma" pitchFamily="34" charset="0"/>
            </a:endParaRPr>
          </a:p>
          <a:p>
            <a:pPr>
              <a:lnSpc>
                <a:spcPct val="130000"/>
              </a:lnSpc>
            </a:pPr>
            <a:r>
              <a:rPr lang="zh-CN" altLang="en-US" sz="1200">
                <a:latin typeface="微软雅黑" pitchFamily="34" charset="-122"/>
                <a:ea typeface="微软雅黑" pitchFamily="34" charset="-122"/>
                <a:cs typeface="Tahoma" pitchFamily="34" charset="0"/>
              </a:rPr>
              <a:t>一份完整的交底书应当包含：</a:t>
            </a:r>
          </a:p>
          <a:p>
            <a:pPr>
              <a:lnSpc>
                <a:spcPct val="130000"/>
              </a:lnSpc>
            </a:pPr>
            <a:r>
              <a:rPr lang="zh-CN" altLang="en-US" sz="1200">
                <a:latin typeface="微软雅黑" pitchFamily="34" charset="-122"/>
                <a:ea typeface="微软雅黑" pitchFamily="34" charset="-122"/>
                <a:cs typeface="Tahoma" pitchFamily="34" charset="0"/>
              </a:rPr>
              <a:t>“背景技术的描述”、“解决什么技术问题”、</a:t>
            </a:r>
            <a:endParaRPr lang="en-US" altLang="zh-CN" sz="1200">
              <a:latin typeface="微软雅黑" pitchFamily="34" charset="-122"/>
              <a:ea typeface="微软雅黑" pitchFamily="34" charset="-122"/>
              <a:cs typeface="Tahoma" pitchFamily="34" charset="0"/>
            </a:endParaRPr>
          </a:p>
          <a:p>
            <a:pPr>
              <a:lnSpc>
                <a:spcPct val="130000"/>
              </a:lnSpc>
            </a:pPr>
            <a:r>
              <a:rPr lang="zh-CN" altLang="en-US" sz="1200">
                <a:latin typeface="微软雅黑" pitchFamily="34" charset="-122"/>
                <a:ea typeface="微软雅黑" pitchFamily="34" charset="-122"/>
                <a:cs typeface="Tahoma" pitchFamily="34" charset="0"/>
              </a:rPr>
              <a:t>“采用什么技术方案”、“达到什么样的有益效果”</a:t>
            </a:r>
          </a:p>
        </p:txBody>
      </p:sp>
      <p:sp>
        <p:nvSpPr>
          <p:cNvPr id="25604" name="圆角矩形 3"/>
          <p:cNvSpPr>
            <a:spLocks noChangeArrowheads="1"/>
          </p:cNvSpPr>
          <p:nvPr/>
        </p:nvSpPr>
        <p:spPr bwMode="auto">
          <a:xfrm>
            <a:off x="1985963" y="3027363"/>
            <a:ext cx="5600700" cy="1362075"/>
          </a:xfrm>
          <a:prstGeom prst="roundRect">
            <a:avLst>
              <a:gd name="adj" fmla="val 16667"/>
            </a:avLst>
          </a:prstGeom>
          <a:noFill/>
          <a:ln w="25400" algn="ctr">
            <a:solidFill>
              <a:srgbClr val="CBECDE"/>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zh-CN" sz="1000">
              <a:solidFill>
                <a:srgbClr val="FF0000"/>
              </a:solidFill>
              <a:latin typeface="微软雅黑" pitchFamily="34" charset="-122"/>
              <a:ea typeface="微软雅黑" pitchFamily="34" charset="-122"/>
            </a:endParaRPr>
          </a:p>
          <a:p>
            <a:r>
              <a:rPr lang="zh-CN" altLang="en-US" sz="1200">
                <a:latin typeface="微软雅黑" pitchFamily="34" charset="-122"/>
                <a:ea typeface="微软雅黑" pitchFamily="34" charset="-122"/>
              </a:rPr>
              <a:t>主题明确：“解决什么技术问题”、“采用什么技术方案”和“达到什么样的    </a:t>
            </a:r>
            <a:endParaRPr lang="en-US" altLang="zh-CN" sz="1200">
              <a:latin typeface="微软雅黑" pitchFamily="34" charset="-122"/>
              <a:ea typeface="微软雅黑" pitchFamily="34" charset="-122"/>
            </a:endParaRPr>
          </a:p>
          <a:p>
            <a:r>
              <a:rPr lang="en-US" altLang="zh-CN" sz="1200">
                <a:latin typeface="微软雅黑" pitchFamily="34" charset="-122"/>
                <a:ea typeface="微软雅黑" pitchFamily="34" charset="-122"/>
              </a:rPr>
              <a:t>                      </a:t>
            </a:r>
            <a:r>
              <a:rPr lang="zh-CN" altLang="en-US" sz="1200">
                <a:latin typeface="微软雅黑" pitchFamily="34" charset="-122"/>
                <a:ea typeface="微软雅黑" pitchFamily="34" charset="-122"/>
              </a:rPr>
              <a:t>有益效果”应相互适应，不能相互矛盾或不相关联</a:t>
            </a:r>
            <a:endParaRPr lang="en-US" altLang="zh-CN" sz="1200">
              <a:latin typeface="微软雅黑" pitchFamily="34" charset="-122"/>
              <a:ea typeface="微软雅黑" pitchFamily="34" charset="-122"/>
            </a:endParaRPr>
          </a:p>
          <a:p>
            <a:endParaRPr lang="zh-CN" altLang="en-US" sz="1200">
              <a:latin typeface="微软雅黑" pitchFamily="34" charset="-122"/>
              <a:ea typeface="微软雅黑" pitchFamily="34" charset="-122"/>
            </a:endParaRPr>
          </a:p>
          <a:p>
            <a:r>
              <a:rPr lang="zh-CN" altLang="en-US" sz="1200">
                <a:latin typeface="微软雅黑" pitchFamily="34" charset="-122"/>
                <a:ea typeface="微软雅黑" pitchFamily="34" charset="-122"/>
              </a:rPr>
              <a:t>表述准确：使用技术术语，若有英文缩写请进行中英文解释</a:t>
            </a:r>
            <a:endParaRPr lang="en-US" altLang="zh-CN" sz="1200">
              <a:latin typeface="微软雅黑" pitchFamily="34" charset="-122"/>
              <a:ea typeface="微软雅黑" pitchFamily="34" charset="-122"/>
            </a:endParaRPr>
          </a:p>
          <a:p>
            <a:r>
              <a:rPr lang="en-US" altLang="zh-CN" sz="1200">
                <a:latin typeface="微软雅黑" pitchFamily="34" charset="-122"/>
                <a:ea typeface="微软雅黑" pitchFamily="34" charset="-122"/>
              </a:rPr>
              <a:t>	</a:t>
            </a:r>
            <a:r>
              <a:rPr lang="zh-CN" altLang="en-US" sz="1200">
                <a:latin typeface="微软雅黑" pitchFamily="34" charset="-122"/>
                <a:ea typeface="微软雅黑" pitchFamily="34" charset="-122"/>
              </a:rPr>
              <a:t>表达不能含糊不清或者模棱两可</a:t>
            </a:r>
          </a:p>
        </p:txBody>
      </p:sp>
      <p:sp>
        <p:nvSpPr>
          <p:cNvPr id="25605" name="圆角矩形 4"/>
          <p:cNvSpPr>
            <a:spLocks noChangeArrowheads="1"/>
          </p:cNvSpPr>
          <p:nvPr/>
        </p:nvSpPr>
        <p:spPr bwMode="auto">
          <a:xfrm>
            <a:off x="1995488" y="4513263"/>
            <a:ext cx="5600700" cy="1447800"/>
          </a:xfrm>
          <a:prstGeom prst="roundRect">
            <a:avLst>
              <a:gd name="adj" fmla="val 16667"/>
            </a:avLst>
          </a:prstGeom>
          <a:noFill/>
          <a:ln w="25400" algn="ctr">
            <a:solidFill>
              <a:srgbClr val="CBECDE"/>
            </a:solidFill>
            <a:round/>
            <a:headEnd/>
            <a:tailEnd/>
          </a:ln>
          <a:extLst>
            <a:ext uri="{909E8E84-426E-40DD-AFC4-6F175D3DCCD1}">
              <a14:hiddenFill xmlns:a14="http://schemas.microsoft.com/office/drawing/2010/main">
                <a:solidFill>
                  <a:srgbClr val="FFFFFF"/>
                </a:solidFill>
              </a14:hiddenFill>
            </a:ext>
          </a:extLst>
        </p:spPr>
        <p:txBody>
          <a:bodyPr/>
          <a:lstStyle/>
          <a:p>
            <a:pPr>
              <a:lnSpc>
                <a:spcPct val="130000"/>
              </a:lnSpc>
            </a:pPr>
            <a:r>
              <a:rPr lang="zh-CN" altLang="en-US" sz="1200">
                <a:latin typeface="微软雅黑" pitchFamily="34" charset="-122"/>
                <a:ea typeface="微软雅黑" pitchFamily="34" charset="-122"/>
                <a:cs typeface="Tahoma" pitchFamily="34" charset="0"/>
              </a:rPr>
              <a:t>指所属领域的技术人员按照交底书记载的内容，就能够实现技术方案， 解决技术问题， 并且产生预期的技术效果</a:t>
            </a:r>
          </a:p>
          <a:p>
            <a:pPr>
              <a:lnSpc>
                <a:spcPct val="150000"/>
              </a:lnSpc>
              <a:buFontTx/>
              <a:buBlip>
                <a:blip r:embed="rId2"/>
              </a:buBlip>
            </a:pPr>
            <a:r>
              <a:rPr lang="zh-CN" altLang="en-US" sz="1200">
                <a:latin typeface="微软雅黑" pitchFamily="34" charset="-122"/>
                <a:ea typeface="微软雅黑" pitchFamily="34" charset="-122"/>
                <a:cs typeface="Tahoma" pitchFamily="34" charset="0"/>
              </a:rPr>
              <a:t>只给出设想或只表明愿望，而未给出任何能够实施的技术手段</a:t>
            </a:r>
          </a:p>
          <a:p>
            <a:pPr>
              <a:lnSpc>
                <a:spcPct val="150000"/>
              </a:lnSpc>
              <a:buFontTx/>
              <a:buBlip>
                <a:blip r:embed="rId2"/>
              </a:buBlip>
            </a:pPr>
            <a:r>
              <a:rPr lang="zh-CN" altLang="en-US" sz="1200">
                <a:latin typeface="微软雅黑" pitchFamily="34" charset="-122"/>
                <a:ea typeface="微软雅黑" pitchFamily="34" charset="-122"/>
                <a:cs typeface="Tahoma" pitchFamily="34" charset="0"/>
              </a:rPr>
              <a:t>给出了技术手段，但含糊不清，无法具体实施</a:t>
            </a:r>
          </a:p>
          <a:p>
            <a:pPr>
              <a:lnSpc>
                <a:spcPct val="150000"/>
              </a:lnSpc>
              <a:buFontTx/>
              <a:buBlip>
                <a:blip r:embed="rId2"/>
              </a:buBlip>
            </a:pPr>
            <a:r>
              <a:rPr lang="zh-CN" altLang="en-US" sz="1200">
                <a:latin typeface="微软雅黑" pitchFamily="34" charset="-122"/>
                <a:ea typeface="微软雅黑" pitchFamily="34" charset="-122"/>
                <a:cs typeface="Tahoma" pitchFamily="34" charset="0"/>
              </a:rPr>
              <a:t>给出了技术手段，但采用该手段并不能解决技术问题</a:t>
            </a:r>
          </a:p>
          <a:p>
            <a:pPr algn="ctr" eaLnBrk="1" hangingPunct="1"/>
            <a:endParaRPr lang="zh-CN" altLang="en-US" sz="1200">
              <a:latin typeface="微软雅黑" pitchFamily="34" charset="-122"/>
              <a:ea typeface="微软雅黑" pitchFamily="34" charset="-122"/>
            </a:endParaRPr>
          </a:p>
        </p:txBody>
      </p:sp>
      <p:sp>
        <p:nvSpPr>
          <p:cNvPr id="6" name="矩形 5"/>
          <p:cNvSpPr/>
          <p:nvPr/>
        </p:nvSpPr>
        <p:spPr bwMode="auto">
          <a:xfrm>
            <a:off x="414338" y="4941888"/>
            <a:ext cx="1543050" cy="457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eaLnBrk="1" hangingPunct="1">
              <a:defRPr/>
            </a:pPr>
            <a:r>
              <a:rPr lang="zh-CN" altLang="en-US" sz="2400" dirty="0">
                <a:solidFill>
                  <a:schemeClr val="tx1"/>
                </a:solidFill>
                <a:latin typeface="微软雅黑" pitchFamily="34" charset="-122"/>
                <a:ea typeface="微软雅黑" pitchFamily="34" charset="-122"/>
              </a:rPr>
              <a:t>能够实现</a:t>
            </a:r>
          </a:p>
        </p:txBody>
      </p:sp>
      <p:sp>
        <p:nvSpPr>
          <p:cNvPr id="7" name="矩形 6"/>
          <p:cNvSpPr/>
          <p:nvPr/>
        </p:nvSpPr>
        <p:spPr bwMode="auto">
          <a:xfrm>
            <a:off x="414338" y="3398838"/>
            <a:ext cx="1543050" cy="457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eaLnBrk="1" hangingPunct="1">
              <a:defRPr/>
            </a:pPr>
            <a:r>
              <a:rPr lang="zh-CN" altLang="en-US" sz="2400" dirty="0">
                <a:solidFill>
                  <a:schemeClr val="tx1"/>
                </a:solidFill>
                <a:latin typeface="微软雅黑" pitchFamily="34" charset="-122"/>
                <a:ea typeface="微软雅黑" pitchFamily="34" charset="-122"/>
              </a:rPr>
              <a:t>清      楚</a:t>
            </a:r>
          </a:p>
        </p:txBody>
      </p:sp>
      <p:sp>
        <p:nvSpPr>
          <p:cNvPr id="8" name="矩形 7"/>
          <p:cNvSpPr/>
          <p:nvPr/>
        </p:nvSpPr>
        <p:spPr bwMode="auto">
          <a:xfrm>
            <a:off x="385763" y="1951038"/>
            <a:ext cx="1543050" cy="457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eaLnBrk="1" hangingPunct="1">
              <a:defRPr/>
            </a:pPr>
            <a:r>
              <a:rPr lang="zh-CN" altLang="en-US" sz="2400" dirty="0">
                <a:solidFill>
                  <a:schemeClr val="tx1"/>
                </a:solidFill>
                <a:latin typeface="微软雅黑" pitchFamily="34" charset="-122"/>
                <a:ea typeface="微软雅黑" pitchFamily="34" charset="-122"/>
              </a:rPr>
              <a:t>完      整</a:t>
            </a:r>
          </a:p>
        </p:txBody>
      </p:sp>
    </p:spTree>
    <p:extLst>
      <p:ext uri="{BB962C8B-B14F-4D97-AF65-F5344CB8AC3E}">
        <p14:creationId xmlns:p14="http://schemas.microsoft.com/office/powerpoint/2010/main" val="777361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新VI\！2015苏宁易购新LOGO\ppt模板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74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7704" y="2204864"/>
            <a:ext cx="3712876" cy="954107"/>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互联网</a:t>
            </a:r>
            <a:r>
              <a:rPr lang="zh-CN" altLang="en-US" sz="2800" dirty="0">
                <a:latin typeface="微软雅黑" pitchFamily="34" charset="-122"/>
                <a:ea typeface="微软雅黑" pitchFamily="34" charset="-122"/>
              </a:rPr>
              <a:t>金融</a:t>
            </a:r>
            <a:r>
              <a:rPr lang="zh-CN" altLang="en-US" sz="2800" dirty="0" smtClean="0">
                <a:latin typeface="微软雅黑" pitchFamily="34" charset="-122"/>
                <a:ea typeface="微软雅黑" pitchFamily="34" charset="-122"/>
              </a:rPr>
              <a:t>专利</a:t>
            </a:r>
            <a:r>
              <a:rPr lang="zh-CN" altLang="en-US" sz="2800" dirty="0">
                <a:latin typeface="微软雅黑" pitchFamily="34" charset="-122"/>
                <a:ea typeface="微软雅黑" pitchFamily="34" charset="-122"/>
              </a:rPr>
              <a:t>情况</a:t>
            </a:r>
            <a:endParaRPr lang="en-US" altLang="zh-CN" sz="2800" dirty="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sp>
        <p:nvSpPr>
          <p:cNvPr id="7" name="TextBox 6"/>
          <p:cNvSpPr txBox="1"/>
          <p:nvPr/>
        </p:nvSpPr>
        <p:spPr>
          <a:xfrm>
            <a:off x="1907704" y="2780928"/>
            <a:ext cx="3712876" cy="523220"/>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专利作用与申请流程</a:t>
            </a:r>
            <a:endParaRPr lang="zh-CN" altLang="en-US" sz="2800" dirty="0">
              <a:latin typeface="微软雅黑" pitchFamily="34" charset="-122"/>
              <a:ea typeface="微软雅黑" pitchFamily="34" charset="-122"/>
            </a:endParaRPr>
          </a:p>
        </p:txBody>
      </p:sp>
      <p:sp>
        <p:nvSpPr>
          <p:cNvPr id="8" name="TextBox 7"/>
          <p:cNvSpPr txBox="1"/>
          <p:nvPr/>
        </p:nvSpPr>
        <p:spPr>
          <a:xfrm>
            <a:off x="1907704" y="3356992"/>
            <a:ext cx="3924472" cy="523220"/>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专利申请布局与挖掘 </a:t>
            </a:r>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sp>
        <p:nvSpPr>
          <p:cNvPr id="9" name="TextBox 8"/>
          <p:cNvSpPr txBox="1"/>
          <p:nvPr/>
        </p:nvSpPr>
        <p:spPr>
          <a:xfrm>
            <a:off x="1907704" y="3933056"/>
            <a:ext cx="3818674" cy="523220"/>
          </a:xfrm>
          <a:prstGeom prst="rect">
            <a:avLst/>
          </a:prstGeom>
          <a:noFill/>
        </p:spPr>
        <p:txBody>
          <a:bodyPr wrap="none" rtlCol="0">
            <a:spAutoFit/>
          </a:bodyPr>
          <a:lstStyle/>
          <a:p>
            <a:r>
              <a:rPr lang="en-US" altLang="zh-CN" sz="2800" dirty="0" smtClean="0">
                <a:solidFill>
                  <a:srgbClr val="00B0F0"/>
                </a:solidFill>
                <a:latin typeface="微软雅黑" pitchFamily="34" charset="-122"/>
                <a:ea typeface="微软雅黑" pitchFamily="34" charset="-122"/>
              </a:rPr>
              <a:t>4.</a:t>
            </a:r>
            <a:r>
              <a:rPr lang="zh-CN" altLang="en-US" sz="2800" dirty="0" smtClean="0">
                <a:solidFill>
                  <a:srgbClr val="00B0F0"/>
                </a:solidFill>
                <a:latin typeface="微软雅黑" pitchFamily="34" charset="-122"/>
                <a:ea typeface="微软雅黑" pitchFamily="34" charset="-122"/>
              </a:rPr>
              <a:t>金融典型专利的解读</a:t>
            </a:r>
            <a:r>
              <a:rPr lang="en-US" altLang="zh-CN" sz="2800" dirty="0" smtClean="0">
                <a:solidFill>
                  <a:srgbClr val="00B0F0"/>
                </a:solidFill>
                <a:latin typeface="微软雅黑" pitchFamily="34" charset="-122"/>
                <a:ea typeface="微软雅黑" pitchFamily="34" charset="-122"/>
              </a:rPr>
              <a:t> </a:t>
            </a:r>
            <a:endParaRPr lang="zh-CN" altLang="en-US" sz="2800" dirty="0">
              <a:solidFill>
                <a:srgbClr val="00B0F0"/>
              </a:solidFill>
              <a:latin typeface="微软雅黑" pitchFamily="34" charset="-122"/>
              <a:ea typeface="微软雅黑" pitchFamily="34" charset="-122"/>
            </a:endParaRPr>
          </a:p>
        </p:txBody>
      </p:sp>
      <p:pic>
        <p:nvPicPr>
          <p:cNvPr id="11" name="Picture 2" descr="G:\2017年\2017.0205 岗位目标责任书\4.物料设计\ppt模板\A-4.3 辅助图形C-品牌标志栏-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188640"/>
            <a:ext cx="1475656" cy="61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30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dirty="0" smtClean="0"/>
              <a:t>2017.02</a:t>
            </a:r>
            <a:endParaRPr lang="zh-CN" altLang="en-US" dirty="0"/>
          </a:p>
        </p:txBody>
      </p:sp>
      <p:sp>
        <p:nvSpPr>
          <p:cNvPr id="5" name="标题 1"/>
          <p:cNvSpPr txBox="1">
            <a:spLocks/>
          </p:cNvSpPr>
          <p:nvPr/>
        </p:nvSpPr>
        <p:spPr bwMode="auto">
          <a:xfrm>
            <a:off x="-7938" y="260350"/>
            <a:ext cx="822960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latin typeface="微软雅黑" pitchFamily="34" charset="-122"/>
                <a:ea typeface="微软雅黑" pitchFamily="34" charset="-122"/>
              </a:rPr>
              <a:t>互联网金融支付相关专利</a:t>
            </a:r>
          </a:p>
        </p:txBody>
      </p:sp>
      <p:sp>
        <p:nvSpPr>
          <p:cNvPr id="6" name="矩形 5"/>
          <p:cNvSpPr/>
          <p:nvPr/>
        </p:nvSpPr>
        <p:spPr>
          <a:xfrm>
            <a:off x="242176" y="5004175"/>
            <a:ext cx="8847475" cy="830997"/>
          </a:xfrm>
          <a:prstGeom prst="rect">
            <a:avLst/>
          </a:prstGeom>
        </p:spPr>
        <p:txBody>
          <a:bodyPr wrap="square">
            <a:spAutoFit/>
          </a:bodyPr>
          <a:lstStyle/>
          <a:p>
            <a:pPr>
              <a:lnSpc>
                <a:spcPct val="150000"/>
              </a:lnSpc>
            </a:pPr>
            <a:r>
              <a:rPr lang="zh-CN" altLang="en-US" sz="1600" dirty="0" smtClean="0">
                <a:latin typeface="+mn-ea"/>
              </a:rPr>
              <a:t>    在线</a:t>
            </a:r>
            <a:r>
              <a:rPr lang="zh-CN" altLang="en-US" sz="1600" dirty="0">
                <a:latin typeface="+mn-ea"/>
              </a:rPr>
              <a:t>支付方面</a:t>
            </a:r>
            <a:r>
              <a:rPr lang="zh-CN" altLang="en-US" sz="1600" dirty="0" smtClean="0">
                <a:latin typeface="+mn-ea"/>
              </a:rPr>
              <a:t>，技术</a:t>
            </a:r>
            <a:r>
              <a:rPr lang="zh-CN" altLang="en-US" sz="1600" dirty="0">
                <a:latin typeface="+mn-ea"/>
              </a:rPr>
              <a:t>内容涉及电子终端支付方法、无线终端支付方法、安全支付方法等。在交易</a:t>
            </a:r>
            <a:r>
              <a:rPr lang="zh-CN" altLang="en-US" sz="1600" dirty="0" smtClean="0">
                <a:latin typeface="+mn-ea"/>
              </a:rPr>
              <a:t>方面，技术</a:t>
            </a:r>
            <a:r>
              <a:rPr lang="zh-CN" altLang="en-US" sz="1600" dirty="0">
                <a:latin typeface="+mn-ea"/>
              </a:rPr>
              <a:t>内容涉及在线交易方法、网上交易数据处理、网上交易安全认证等</a:t>
            </a:r>
            <a:r>
              <a:rPr lang="zh-CN" altLang="en-US" sz="1600" dirty="0" smtClean="0">
                <a:latin typeface="+mn-ea"/>
              </a:rPr>
              <a:t>。</a:t>
            </a:r>
            <a:endParaRPr lang="en-US" altLang="zh-CN" sz="1600" dirty="0">
              <a:latin typeface="+mn-ea"/>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743657598"/>
              </p:ext>
            </p:extLst>
          </p:nvPr>
        </p:nvGraphicFramePr>
        <p:xfrm>
          <a:off x="1331640" y="1052736"/>
          <a:ext cx="5892190" cy="3879431"/>
        </p:xfrm>
        <a:graphic>
          <a:graphicData uri="http://schemas.openxmlformats.org/presentationml/2006/ole">
            <mc:AlternateContent xmlns:mc="http://schemas.openxmlformats.org/markup-compatibility/2006">
              <mc:Choice xmlns:v="urn:schemas-microsoft-com:vml" Requires="v">
                <p:oleObj spid="_x0000_s20521" name="Visio" r:id="rId3" imgW="6251040" imgH="4098895" progId="Visio.Drawing.11">
                  <p:embed/>
                </p:oleObj>
              </mc:Choice>
              <mc:Fallback>
                <p:oleObj name="Visio" r:id="rId3" imgW="6251040" imgH="4098895" progId="Visio.Drawing.11">
                  <p:embed/>
                  <p:pic>
                    <p:nvPicPr>
                      <p:cNvPr id="0" name=""/>
                      <p:cNvPicPr>
                        <a:picLocks noChangeAspect="1" noChangeArrowheads="1"/>
                      </p:cNvPicPr>
                      <p:nvPr/>
                    </p:nvPicPr>
                    <p:blipFill>
                      <a:blip r:embed="rId4"/>
                      <a:srcRect/>
                      <a:stretch>
                        <a:fillRect/>
                      </a:stretch>
                    </p:blipFill>
                    <p:spPr bwMode="auto">
                      <a:xfrm>
                        <a:off x="1331640" y="1052736"/>
                        <a:ext cx="5892190" cy="3879431"/>
                      </a:xfrm>
                      <a:prstGeom prst="rect">
                        <a:avLst/>
                      </a:prstGeom>
                      <a:noFill/>
                    </p:spPr>
                  </p:pic>
                </p:oleObj>
              </mc:Fallback>
            </mc:AlternateContent>
          </a:graphicData>
        </a:graphic>
      </p:graphicFrame>
    </p:spTree>
    <p:extLst>
      <p:ext uri="{BB962C8B-B14F-4D97-AF65-F5344CB8AC3E}">
        <p14:creationId xmlns:p14="http://schemas.microsoft.com/office/powerpoint/2010/main" val="428503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dirty="0" smtClean="0"/>
              <a:t>2017.02</a:t>
            </a:r>
            <a:endParaRPr lang="zh-CN" altLang="en-US" dirty="0"/>
          </a:p>
        </p:txBody>
      </p:sp>
      <p:pic>
        <p:nvPicPr>
          <p:cNvPr id="4" name="Picture 5" descr="C://Users/13120693.SN/Documents/SuningImFiles/sn13120693/picRec/PCIM20170222T102804874Z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654473" cy="4603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bwMode="auto">
          <a:xfrm>
            <a:off x="-7938" y="260350"/>
            <a:ext cx="822960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latin typeface="微软雅黑" pitchFamily="34" charset="-122"/>
                <a:ea typeface="微软雅黑" pitchFamily="34" charset="-122"/>
              </a:rPr>
              <a:t>微</a:t>
            </a:r>
            <a:r>
              <a:rPr lang="zh-CN" altLang="en-US" sz="2800" dirty="0" smtClean="0">
                <a:latin typeface="微软雅黑" pitchFamily="34" charset="-122"/>
                <a:ea typeface="微软雅黑" pitchFamily="34" charset="-122"/>
              </a:rPr>
              <a:t>信红包相关专利申请</a:t>
            </a:r>
          </a:p>
        </p:txBody>
      </p:sp>
      <p:sp>
        <p:nvSpPr>
          <p:cNvPr id="6" name="矩形 5"/>
          <p:cNvSpPr/>
          <p:nvPr/>
        </p:nvSpPr>
        <p:spPr>
          <a:xfrm>
            <a:off x="107504" y="797511"/>
            <a:ext cx="8424936" cy="646331"/>
          </a:xfrm>
          <a:prstGeom prst="rect">
            <a:avLst/>
          </a:prstGeom>
        </p:spPr>
        <p:txBody>
          <a:bodyPr wrap="square">
            <a:spAutoFit/>
          </a:bodyPr>
          <a:lstStyle/>
          <a:p>
            <a:r>
              <a:rPr lang="zh-CN" altLang="en-US" dirty="0" smtClean="0"/>
              <a:t>       第一件微信红包专利与</a:t>
            </a:r>
            <a:r>
              <a:rPr lang="en-US" altLang="zh-CN" dirty="0" smtClean="0"/>
              <a:t>2014</a:t>
            </a:r>
            <a:r>
              <a:rPr lang="zh-CN" altLang="en-US" dirty="0" smtClean="0"/>
              <a:t>年春节前申请，截至目前已有</a:t>
            </a:r>
            <a:r>
              <a:rPr lang="en-US" altLang="zh-CN" dirty="0" smtClean="0"/>
              <a:t>20</a:t>
            </a:r>
            <a:r>
              <a:rPr lang="zh-CN" altLang="en-US" dirty="0" smtClean="0"/>
              <a:t>件左右的专利申请。如下</a:t>
            </a:r>
            <a:r>
              <a:rPr lang="zh-CN" altLang="en-US" dirty="0"/>
              <a:t>图所示，红包每一步的演进和改变</a:t>
            </a:r>
            <a:r>
              <a:rPr lang="zh-CN" altLang="en-US" dirty="0" smtClean="0"/>
              <a:t>均布局了专利。</a:t>
            </a:r>
            <a:endParaRPr lang="zh-CN" altLang="en-US" dirty="0"/>
          </a:p>
        </p:txBody>
      </p:sp>
    </p:spTree>
    <p:extLst>
      <p:ext uri="{BB962C8B-B14F-4D97-AF65-F5344CB8AC3E}">
        <p14:creationId xmlns:p14="http://schemas.microsoft.com/office/powerpoint/2010/main" val="2499107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dirty="0" smtClean="0"/>
              <a:t>2017.02</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179351338"/>
              </p:ext>
            </p:extLst>
          </p:nvPr>
        </p:nvGraphicFramePr>
        <p:xfrm>
          <a:off x="556461" y="1916832"/>
          <a:ext cx="7561263" cy="3935412"/>
        </p:xfrm>
        <a:graphic>
          <a:graphicData uri="http://schemas.openxmlformats.org/drawingml/2006/table">
            <a:tbl>
              <a:tblPr firstRow="1" firstCol="1" bandRow="1"/>
              <a:tblGrid>
                <a:gridCol w="566074"/>
                <a:gridCol w="1492377"/>
                <a:gridCol w="2067326"/>
                <a:gridCol w="1145458"/>
                <a:gridCol w="1146345"/>
                <a:gridCol w="1143683"/>
              </a:tblGrid>
              <a:tr h="262360">
                <a:tc>
                  <a:txBody>
                    <a:bodyPr/>
                    <a:lstStyle/>
                    <a:p>
                      <a:pPr>
                        <a:spcBef>
                          <a:spcPts val="600"/>
                        </a:spcBef>
                        <a:spcAft>
                          <a:spcPts val="0"/>
                        </a:spcAft>
                      </a:pPr>
                      <a:r>
                        <a:rPr lang="zh-CN" altLang="en-US" sz="1200" dirty="0">
                          <a:effectLst/>
                          <a:latin typeface="宋体"/>
                          <a:ea typeface="宋体"/>
                          <a:cs typeface="Times New Roman"/>
                        </a:rPr>
                        <a:t>序号</a:t>
                      </a:r>
                      <a:endParaRPr lang="zh-CN" alt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dirty="0">
                          <a:effectLst/>
                          <a:latin typeface="宋体"/>
                          <a:ea typeface="宋体"/>
                          <a:cs typeface="Times New Roman"/>
                        </a:rPr>
                        <a:t>申请号</a:t>
                      </a:r>
                      <a:endParaRPr lang="zh-CN" alt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cs typeface="Times New Roman"/>
                        </a:rPr>
                        <a:t>发明名称</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cs typeface="Times New Roman"/>
                        </a:rPr>
                        <a:t>申请日</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cs typeface="Times New Roman"/>
                        </a:rPr>
                        <a:t>公开日</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cs typeface="Times New Roman"/>
                        </a:rPr>
                        <a:t>备注</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4723">
                <a:tc>
                  <a:txBody>
                    <a:bodyPr/>
                    <a:lstStyle/>
                    <a:p>
                      <a:pPr>
                        <a:spcBef>
                          <a:spcPts val="600"/>
                        </a:spcBef>
                        <a:spcAft>
                          <a:spcPts val="0"/>
                        </a:spcAft>
                      </a:pPr>
                      <a:r>
                        <a:rPr lang="en-US" sz="1200">
                          <a:effectLst/>
                          <a:latin typeface="Times New Roman"/>
                        </a:rPr>
                        <a:t>1</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dirty="0">
                          <a:solidFill>
                            <a:srgbClr val="303030"/>
                          </a:solidFill>
                          <a:effectLst/>
                          <a:latin typeface="Times New Roman"/>
                        </a:rPr>
                        <a:t>CN201510068078.1</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dirty="0">
                          <a:effectLst/>
                          <a:latin typeface="宋体"/>
                          <a:ea typeface="宋体"/>
                          <a:cs typeface="Times New Roman"/>
                        </a:rPr>
                        <a:t>口令生成方法及装置</a:t>
                      </a:r>
                      <a:endParaRPr lang="zh-CN" alt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dirty="0">
                          <a:effectLst/>
                          <a:latin typeface="Times New Roman"/>
                        </a:rPr>
                        <a:t>2015.02.09</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a:effectLst/>
                          <a:latin typeface="Times New Roman"/>
                        </a:rPr>
                        <a:t>2016.10.05</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cs typeface="Times New Roman"/>
                        </a:rPr>
                        <a:t>红包的口令生成</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60">
                <a:tc>
                  <a:txBody>
                    <a:bodyPr/>
                    <a:lstStyle/>
                    <a:p>
                      <a:pPr>
                        <a:spcBef>
                          <a:spcPts val="600"/>
                        </a:spcBef>
                        <a:spcAft>
                          <a:spcPts val="0"/>
                        </a:spcAft>
                      </a:pPr>
                      <a:r>
                        <a:rPr lang="en-US" sz="1200">
                          <a:effectLst/>
                          <a:latin typeface="Times New Roman"/>
                        </a:rPr>
                        <a:t>2</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a:solidFill>
                            <a:srgbClr val="303030"/>
                          </a:solidFill>
                          <a:effectLst/>
                          <a:latin typeface="Times New Roman"/>
                        </a:rPr>
                        <a:t>CN201510068080.9</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dirty="0">
                          <a:solidFill>
                            <a:srgbClr val="303030"/>
                          </a:solidFill>
                          <a:effectLst/>
                          <a:latin typeface="宋体"/>
                          <a:ea typeface="宋体"/>
                          <a:cs typeface="Times New Roman"/>
                        </a:rPr>
                        <a:t>业务实现方法及装置</a:t>
                      </a:r>
                      <a:endParaRPr lang="zh-CN" alt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dirty="0">
                          <a:effectLst/>
                          <a:latin typeface="Times New Roman"/>
                        </a:rPr>
                        <a:t>2015.02.09</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a:effectLst/>
                          <a:latin typeface="Times New Roman"/>
                        </a:rPr>
                        <a:t>2016.10.05</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rPr>
                        <a:t>口令红包</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4723">
                <a:tc>
                  <a:txBody>
                    <a:bodyPr/>
                    <a:lstStyle/>
                    <a:p>
                      <a:pPr>
                        <a:spcBef>
                          <a:spcPts val="600"/>
                        </a:spcBef>
                        <a:spcAft>
                          <a:spcPts val="0"/>
                        </a:spcAft>
                      </a:pPr>
                      <a:r>
                        <a:rPr lang="en-US" sz="1200">
                          <a:effectLst/>
                          <a:latin typeface="Times New Roman"/>
                        </a:rPr>
                        <a:t>3</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a:solidFill>
                            <a:srgbClr val="303030"/>
                          </a:solidFill>
                          <a:effectLst/>
                          <a:latin typeface="Times New Roman"/>
                        </a:rPr>
                        <a:t>CN201510068086.6</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dirty="0">
                          <a:solidFill>
                            <a:srgbClr val="303030"/>
                          </a:solidFill>
                          <a:effectLst/>
                          <a:latin typeface="宋体"/>
                          <a:ea typeface="宋体"/>
                          <a:cs typeface="Times New Roman"/>
                        </a:rPr>
                        <a:t>业务实现方法、支付方法及装置</a:t>
                      </a:r>
                      <a:endParaRPr lang="zh-CN" alt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dirty="0">
                          <a:effectLst/>
                          <a:latin typeface="Times New Roman"/>
                        </a:rPr>
                        <a:t>2015.02.09</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a:effectLst/>
                          <a:latin typeface="Times New Roman"/>
                        </a:rPr>
                        <a:t>2016.10.05</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rPr>
                        <a:t>提取口令的告知与使用</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360">
                <a:tc>
                  <a:txBody>
                    <a:bodyPr/>
                    <a:lstStyle/>
                    <a:p>
                      <a:pPr>
                        <a:spcBef>
                          <a:spcPts val="600"/>
                        </a:spcBef>
                        <a:spcAft>
                          <a:spcPts val="0"/>
                        </a:spcAft>
                      </a:pPr>
                      <a:r>
                        <a:rPr lang="en-US" sz="1200">
                          <a:effectLst/>
                          <a:latin typeface="Times New Roman"/>
                        </a:rPr>
                        <a:t>4</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a:solidFill>
                            <a:srgbClr val="303030"/>
                          </a:solidFill>
                          <a:effectLst/>
                          <a:latin typeface="Times New Roman"/>
                        </a:rPr>
                        <a:t>CN201510191825.0</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dirty="0">
                          <a:solidFill>
                            <a:srgbClr val="303030"/>
                          </a:solidFill>
                          <a:effectLst/>
                          <a:latin typeface="宋体"/>
                          <a:ea typeface="宋体"/>
                          <a:cs typeface="Times New Roman"/>
                        </a:rPr>
                        <a:t>业务实现方法及装置</a:t>
                      </a:r>
                      <a:endParaRPr lang="zh-CN" alt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dirty="0">
                          <a:effectLst/>
                          <a:latin typeface="Times New Roman"/>
                        </a:rPr>
                        <a:t>2015.04.21</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a:effectLst/>
                          <a:latin typeface="Times New Roman"/>
                        </a:rPr>
                        <a:t>2016.11.23</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cs typeface="Times New Roman"/>
                        </a:rPr>
                        <a:t>多级口令</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9443">
                <a:tc>
                  <a:txBody>
                    <a:bodyPr/>
                    <a:lstStyle/>
                    <a:p>
                      <a:pPr>
                        <a:spcBef>
                          <a:spcPts val="600"/>
                        </a:spcBef>
                        <a:spcAft>
                          <a:spcPts val="0"/>
                        </a:spcAft>
                      </a:pPr>
                      <a:r>
                        <a:rPr lang="en-US" sz="1200">
                          <a:effectLst/>
                          <a:latin typeface="Times New Roman"/>
                        </a:rPr>
                        <a:t>5</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a:solidFill>
                            <a:srgbClr val="303030"/>
                          </a:solidFill>
                          <a:effectLst/>
                          <a:latin typeface="Times New Roman"/>
                        </a:rPr>
                        <a:t>CN201610019333.8</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dirty="0">
                          <a:solidFill>
                            <a:srgbClr val="303030"/>
                          </a:solidFill>
                          <a:effectLst/>
                          <a:latin typeface="宋体"/>
                          <a:ea typeface="宋体"/>
                          <a:cs typeface="Times New Roman"/>
                        </a:rPr>
                        <a:t>业务实现方法及装置</a:t>
                      </a:r>
                      <a:endParaRPr lang="zh-CN" alt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dirty="0">
                          <a:solidFill>
                            <a:srgbClr val="303030"/>
                          </a:solidFill>
                          <a:effectLst/>
                          <a:latin typeface="Times New Roman"/>
                        </a:rPr>
                        <a:t>2016.01.12</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dirty="0">
                          <a:effectLst/>
                          <a:latin typeface="Times New Roman"/>
                        </a:rPr>
                        <a:t>2016.05.25</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cs typeface="Times New Roman"/>
                        </a:rPr>
                        <a:t>红包分配对象优化</a:t>
                      </a:r>
                      <a:r>
                        <a:rPr lang="en-US" altLang="zh-CN" sz="1200">
                          <a:effectLst/>
                          <a:latin typeface="Times New Roman"/>
                        </a:rPr>
                        <a:t>(</a:t>
                      </a:r>
                      <a:r>
                        <a:rPr lang="zh-CN" altLang="en-US" sz="1200">
                          <a:effectLst/>
                          <a:latin typeface="宋体"/>
                          <a:ea typeface="宋体"/>
                          <a:cs typeface="Times New Roman"/>
                        </a:rPr>
                        <a:t>提醒消息与对象分配相结合</a:t>
                      </a:r>
                      <a:r>
                        <a:rPr lang="en-US" altLang="zh-CN" sz="1200">
                          <a:effectLst/>
                          <a:latin typeface="Times New Roman"/>
                        </a:rPr>
                        <a:t>)</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9443">
                <a:tc>
                  <a:txBody>
                    <a:bodyPr/>
                    <a:lstStyle/>
                    <a:p>
                      <a:pPr>
                        <a:spcBef>
                          <a:spcPts val="600"/>
                        </a:spcBef>
                        <a:spcAft>
                          <a:spcPts val="0"/>
                        </a:spcAft>
                      </a:pPr>
                      <a:r>
                        <a:rPr lang="en-US" sz="1200">
                          <a:effectLst/>
                          <a:latin typeface="Times New Roman"/>
                        </a:rPr>
                        <a:t>6</a:t>
                      </a:r>
                      <a:endParaRPr 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kern="0" dirty="0">
                          <a:solidFill>
                            <a:srgbClr val="303030"/>
                          </a:solidFill>
                          <a:effectLst/>
                          <a:latin typeface="Times New Roman"/>
                          <a:ea typeface="宋体"/>
                        </a:rPr>
                        <a:t>CN201610022611.5</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a:effectLst/>
                          <a:latin typeface="宋体"/>
                          <a:ea typeface="宋体"/>
                          <a:cs typeface="Times New Roman"/>
                        </a:rPr>
                        <a:t>一种业务实现方法及装置</a:t>
                      </a:r>
                      <a:endParaRPr lang="zh-CN" altLang="en-US" sz="120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dirty="0">
                          <a:effectLst/>
                          <a:latin typeface="Times New Roman"/>
                        </a:rPr>
                        <a:t>2016.01.13</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en-US" sz="1200" dirty="0">
                          <a:effectLst/>
                          <a:latin typeface="Times New Roman"/>
                        </a:rPr>
                        <a:t>2016.6.15</a:t>
                      </a:r>
                      <a:endParaRPr 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0"/>
                        </a:spcAft>
                      </a:pPr>
                      <a:r>
                        <a:rPr lang="zh-CN" altLang="en-US" sz="1200" dirty="0">
                          <a:effectLst/>
                          <a:latin typeface="宋体"/>
                          <a:ea typeface="宋体"/>
                          <a:cs typeface="Times New Roman"/>
                        </a:rPr>
                        <a:t>红包分配对象优化（增加问题的问答）</a:t>
                      </a:r>
                      <a:endParaRPr lang="zh-CN" altLang="en-US" sz="1200" dirty="0">
                        <a:effectLs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标题 1"/>
          <p:cNvSpPr txBox="1">
            <a:spLocks/>
          </p:cNvSpPr>
          <p:nvPr/>
        </p:nvSpPr>
        <p:spPr bwMode="auto">
          <a:xfrm>
            <a:off x="-7938" y="260350"/>
            <a:ext cx="822960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latin typeface="微软雅黑" pitchFamily="34" charset="-122"/>
                <a:ea typeface="微软雅黑" pitchFamily="34" charset="-122"/>
              </a:rPr>
              <a:t>阿里</a:t>
            </a:r>
            <a:r>
              <a:rPr lang="zh-CN" altLang="en-US" sz="2800" dirty="0" smtClean="0">
                <a:latin typeface="微软雅黑" pitchFamily="34" charset="-122"/>
                <a:ea typeface="微软雅黑" pitchFamily="34" charset="-122"/>
              </a:rPr>
              <a:t>红包相关专利申请</a:t>
            </a:r>
          </a:p>
        </p:txBody>
      </p:sp>
      <p:sp>
        <p:nvSpPr>
          <p:cNvPr id="6" name="矩形 5"/>
          <p:cNvSpPr/>
          <p:nvPr/>
        </p:nvSpPr>
        <p:spPr>
          <a:xfrm>
            <a:off x="452524" y="1124744"/>
            <a:ext cx="7769139" cy="646331"/>
          </a:xfrm>
          <a:prstGeom prst="rect">
            <a:avLst/>
          </a:prstGeom>
        </p:spPr>
        <p:txBody>
          <a:bodyPr wrap="square">
            <a:spAutoFit/>
          </a:bodyPr>
          <a:lstStyle/>
          <a:p>
            <a:r>
              <a:rPr lang="zh-CN" altLang="en-US" dirty="0" smtClean="0"/>
              <a:t>    “红包”</a:t>
            </a:r>
            <a:r>
              <a:rPr lang="zh-CN" altLang="en-US" dirty="0"/>
              <a:t>是互联网金融领域中重要应用</a:t>
            </a:r>
            <a:r>
              <a:rPr lang="zh-CN" altLang="en-US" dirty="0" smtClean="0"/>
              <a:t>场景。阿里巴巴</a:t>
            </a:r>
            <a:r>
              <a:rPr lang="zh-CN" altLang="en-US" dirty="0"/>
              <a:t>红包的相关</a:t>
            </a:r>
            <a:r>
              <a:rPr lang="zh-CN" altLang="en-US" dirty="0" smtClean="0"/>
              <a:t>专利共计</a:t>
            </a:r>
            <a:r>
              <a:rPr lang="en-US" altLang="zh-CN" dirty="0" smtClean="0"/>
              <a:t>6</a:t>
            </a:r>
            <a:r>
              <a:rPr lang="zh-CN" altLang="en-US" dirty="0" smtClean="0"/>
              <a:t>件，如下表所示：</a:t>
            </a:r>
            <a:endParaRPr lang="zh-CN" altLang="en-US" dirty="0"/>
          </a:p>
        </p:txBody>
      </p:sp>
    </p:spTree>
    <p:extLst>
      <p:ext uri="{BB962C8B-B14F-4D97-AF65-F5344CB8AC3E}">
        <p14:creationId xmlns:p14="http://schemas.microsoft.com/office/powerpoint/2010/main" val="1420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新VI\！2015苏宁易购新LOGO\ppt模板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74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7704" y="2204864"/>
            <a:ext cx="3712876" cy="954107"/>
          </a:xfrm>
          <a:prstGeom prst="rect">
            <a:avLst/>
          </a:prstGeom>
          <a:noFill/>
        </p:spPr>
        <p:txBody>
          <a:bodyPr wrap="none" rtlCol="0">
            <a:spAutoFit/>
          </a:bodyPr>
          <a:lstStyle/>
          <a:p>
            <a:r>
              <a:rPr lang="en-US" altLang="zh-CN" sz="2800" dirty="0" smtClean="0">
                <a:solidFill>
                  <a:srgbClr val="00B0F0"/>
                </a:solidFill>
                <a:latin typeface="微软雅黑" pitchFamily="34" charset="-122"/>
                <a:ea typeface="微软雅黑" pitchFamily="34" charset="-122"/>
              </a:rPr>
              <a:t>1.</a:t>
            </a:r>
            <a:r>
              <a:rPr lang="zh-CN" altLang="en-US" sz="2800" dirty="0" smtClean="0">
                <a:solidFill>
                  <a:srgbClr val="00B0F0"/>
                </a:solidFill>
                <a:latin typeface="微软雅黑" pitchFamily="34" charset="-122"/>
                <a:ea typeface="微软雅黑" pitchFamily="34" charset="-122"/>
              </a:rPr>
              <a:t>互联网金融专利</a:t>
            </a:r>
            <a:r>
              <a:rPr lang="zh-CN" altLang="en-US" sz="2800" dirty="0">
                <a:solidFill>
                  <a:srgbClr val="00B0F0"/>
                </a:solidFill>
                <a:latin typeface="微软雅黑" pitchFamily="34" charset="-122"/>
                <a:ea typeface="微软雅黑" pitchFamily="34" charset="-122"/>
              </a:rPr>
              <a:t>情况</a:t>
            </a:r>
            <a:endParaRPr lang="en-US" altLang="zh-CN" sz="2800" dirty="0">
              <a:solidFill>
                <a:srgbClr val="00B0F0"/>
              </a:solidFill>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sp>
        <p:nvSpPr>
          <p:cNvPr id="7" name="TextBox 6"/>
          <p:cNvSpPr txBox="1"/>
          <p:nvPr/>
        </p:nvSpPr>
        <p:spPr>
          <a:xfrm>
            <a:off x="1907704" y="2780928"/>
            <a:ext cx="3712876" cy="523220"/>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专利作用与申请流程</a:t>
            </a:r>
            <a:endParaRPr lang="zh-CN" altLang="en-US" sz="2800" dirty="0">
              <a:latin typeface="微软雅黑" pitchFamily="34" charset="-122"/>
              <a:ea typeface="微软雅黑" pitchFamily="34" charset="-122"/>
            </a:endParaRPr>
          </a:p>
        </p:txBody>
      </p:sp>
      <p:sp>
        <p:nvSpPr>
          <p:cNvPr id="8" name="TextBox 7"/>
          <p:cNvSpPr txBox="1"/>
          <p:nvPr/>
        </p:nvSpPr>
        <p:spPr>
          <a:xfrm>
            <a:off x="1907704" y="3356992"/>
            <a:ext cx="3924472" cy="523220"/>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专利申请布局与挖掘 </a:t>
            </a:r>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sp>
        <p:nvSpPr>
          <p:cNvPr id="9" name="TextBox 8"/>
          <p:cNvSpPr txBox="1"/>
          <p:nvPr/>
        </p:nvSpPr>
        <p:spPr>
          <a:xfrm>
            <a:off x="1907704" y="3933056"/>
            <a:ext cx="3818674" cy="523220"/>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金融典型专利的解读</a:t>
            </a:r>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pic>
        <p:nvPicPr>
          <p:cNvPr id="11" name="Picture 2" descr="G:\2017年\2017.0205 岗位目标责任书\4.物料设计\ppt模板\A-4.3 辅助图形C-品牌标志栏-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188640"/>
            <a:ext cx="1475656" cy="61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60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2017.02.04</a:t>
            </a:r>
            <a:endParaRPr lang="zh-CN" altLang="en-US" dirty="0"/>
          </a:p>
        </p:txBody>
      </p:sp>
      <p:sp>
        <p:nvSpPr>
          <p:cNvPr id="4" name="矩形 3"/>
          <p:cNvSpPr/>
          <p:nvPr/>
        </p:nvSpPr>
        <p:spPr>
          <a:xfrm>
            <a:off x="395536" y="1126485"/>
            <a:ext cx="8280921" cy="646331"/>
          </a:xfrm>
          <a:prstGeom prst="rect">
            <a:avLst/>
          </a:prstGeom>
        </p:spPr>
        <p:txBody>
          <a:bodyPr wrap="square">
            <a:spAutoFit/>
          </a:bodyPr>
          <a:lstStyle/>
          <a:p>
            <a:r>
              <a:rPr lang="zh-CN" altLang="en-US" dirty="0" smtClean="0"/>
              <a:t>       苏宁开发的拼手气红包、烟花红包、饭局红包，</a:t>
            </a:r>
            <a:r>
              <a:rPr lang="zh-CN" altLang="zh-CN" dirty="0" smtClean="0"/>
              <a:t>在上线</a:t>
            </a:r>
            <a:r>
              <a:rPr lang="zh-CN" altLang="zh-CN" dirty="0"/>
              <a:t>前</a:t>
            </a:r>
            <a:r>
              <a:rPr lang="zh-CN" altLang="en-US" dirty="0" smtClean="0"/>
              <a:t>，均进行了专利申请布局。</a:t>
            </a:r>
            <a:endParaRPr lang="zh-CN" altLang="en-US" dirty="0"/>
          </a:p>
        </p:txBody>
      </p:sp>
      <p:sp>
        <p:nvSpPr>
          <p:cNvPr id="5" name="标题 1"/>
          <p:cNvSpPr txBox="1">
            <a:spLocks/>
          </p:cNvSpPr>
          <p:nvPr/>
        </p:nvSpPr>
        <p:spPr bwMode="auto">
          <a:xfrm>
            <a:off x="-7938" y="260350"/>
            <a:ext cx="822960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latin typeface="微软雅黑" pitchFamily="34" charset="-122"/>
                <a:ea typeface="微软雅黑" pitchFamily="34" charset="-122"/>
              </a:rPr>
              <a:t>苏宁</a:t>
            </a:r>
            <a:r>
              <a:rPr lang="zh-CN" altLang="en-US" sz="2800" dirty="0" smtClean="0">
                <a:latin typeface="微软雅黑" pitchFamily="34" charset="-122"/>
                <a:ea typeface="微软雅黑" pitchFamily="34" charset="-122"/>
              </a:rPr>
              <a:t>红包相关专利申请</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2051720" y="1907540"/>
            <a:ext cx="122413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smtClean="0"/>
              <a:t>手气红包</a:t>
            </a:r>
            <a:endParaRPr lang="zh-CN" altLang="en-US" dirty="0"/>
          </a:p>
        </p:txBody>
      </p:sp>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90969195"/>
              </p:ext>
            </p:extLst>
          </p:nvPr>
        </p:nvGraphicFramePr>
        <p:xfrm>
          <a:off x="274265" y="2564904"/>
          <a:ext cx="4801791" cy="2232248"/>
        </p:xfrm>
        <a:graphic>
          <a:graphicData uri="http://schemas.openxmlformats.org/presentationml/2006/ole">
            <mc:AlternateContent xmlns:mc="http://schemas.openxmlformats.org/markup-compatibility/2006">
              <mc:Choice xmlns:v="urn:schemas-microsoft-com:vml" Requires="v">
                <p:oleObj spid="_x0000_s21538" name="Visio" r:id="rId3" imgW="16559901" imgH="8032575" progId="Visio.Drawing.11">
                  <p:embed/>
                </p:oleObj>
              </mc:Choice>
              <mc:Fallback>
                <p:oleObj name="Visio" r:id="rId3" imgW="16559901" imgH="803257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265" y="2564904"/>
                        <a:ext cx="4801791" cy="2232248"/>
                      </a:xfrm>
                      <a:prstGeom prst="rect">
                        <a:avLst/>
                      </a:prstGeom>
                      <a:noFill/>
                    </p:spPr>
                  </p:pic>
                </p:oleObj>
              </mc:Fallback>
            </mc:AlternateContent>
          </a:graphicData>
        </a:graphic>
      </p:graphicFrame>
      <p:sp>
        <p:nvSpPr>
          <p:cNvPr id="15" name="矩形 14"/>
          <p:cNvSpPr/>
          <p:nvPr/>
        </p:nvSpPr>
        <p:spPr>
          <a:xfrm>
            <a:off x="6012160" y="1844824"/>
            <a:ext cx="23762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烟花</a:t>
            </a:r>
            <a:r>
              <a:rPr lang="zh-CN" altLang="en-US" dirty="0" smtClean="0"/>
              <a:t>红包、饭局</a:t>
            </a:r>
            <a:r>
              <a:rPr lang="zh-CN" altLang="en-US" dirty="0"/>
              <a:t>红包</a:t>
            </a:r>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6011" y="2564904"/>
            <a:ext cx="1382453" cy="3059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7732" y="2564904"/>
            <a:ext cx="1488564" cy="3046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2023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83568" y="6429892"/>
            <a:ext cx="2133600" cy="365125"/>
          </a:xfrm>
        </p:spPr>
        <p:txBody>
          <a:bodyPr/>
          <a:lstStyle/>
          <a:p>
            <a:r>
              <a:rPr lang="en-US" altLang="zh-CN" smtClean="0"/>
              <a:t>2017.02.04</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4" name="标题 1"/>
          <p:cNvSpPr txBox="1">
            <a:spLocks/>
          </p:cNvSpPr>
          <p:nvPr/>
        </p:nvSpPr>
        <p:spPr bwMode="auto">
          <a:xfrm>
            <a:off x="-7938" y="283633"/>
            <a:ext cx="822960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latin typeface="微软雅黑" pitchFamily="34" charset="-122"/>
                <a:ea typeface="微软雅黑" pitchFamily="34" charset="-122"/>
              </a:rPr>
              <a:t>GUI</a:t>
            </a:r>
            <a:r>
              <a:rPr lang="zh-CN" altLang="en-US" sz="2800" dirty="0" smtClean="0">
                <a:latin typeface="微软雅黑" pitchFamily="34" charset="-122"/>
                <a:ea typeface="微软雅黑" pitchFamily="34" charset="-122"/>
              </a:rPr>
              <a:t>界面相关专利案例</a:t>
            </a:r>
          </a:p>
        </p:txBody>
      </p:sp>
      <p:sp>
        <p:nvSpPr>
          <p:cNvPr id="6" name="矩形 5"/>
          <p:cNvSpPr/>
          <p:nvPr/>
        </p:nvSpPr>
        <p:spPr>
          <a:xfrm>
            <a:off x="339729" y="908720"/>
            <a:ext cx="8280921" cy="923330"/>
          </a:xfrm>
          <a:prstGeom prst="rect">
            <a:avLst/>
          </a:prstGeom>
        </p:spPr>
        <p:txBody>
          <a:bodyPr wrap="square">
            <a:spAutoFit/>
          </a:bodyPr>
          <a:lstStyle/>
          <a:p>
            <a:r>
              <a:rPr lang="zh-CN" altLang="en-US" dirty="0" smtClean="0"/>
              <a:t>      腾讯公司对微信创新的</a:t>
            </a:r>
            <a:r>
              <a:rPr lang="en-US" altLang="zh-CN" dirty="0" smtClean="0"/>
              <a:t>GUI</a:t>
            </a:r>
            <a:r>
              <a:rPr lang="zh-CN" altLang="en-US" dirty="0" smtClean="0"/>
              <a:t>界面都会进行</a:t>
            </a:r>
            <a:r>
              <a:rPr lang="en-US" altLang="zh-CN" dirty="0" smtClean="0"/>
              <a:t>GUI</a:t>
            </a:r>
            <a:r>
              <a:rPr lang="zh-CN" altLang="en-US" dirty="0" smtClean="0"/>
              <a:t>外观设计专利申请</a:t>
            </a:r>
            <a:r>
              <a:rPr lang="zh-CN" altLang="en-US" dirty="0"/>
              <a:t>保护</a:t>
            </a:r>
            <a:endParaRPr lang="en-US" altLang="zh-CN" dirty="0" smtClean="0"/>
          </a:p>
          <a:p>
            <a:r>
              <a:rPr lang="en-US" altLang="zh-CN" dirty="0"/>
              <a:t> </a:t>
            </a:r>
            <a:r>
              <a:rPr lang="en-US" altLang="zh-CN" dirty="0" smtClean="0"/>
              <a:t>      </a:t>
            </a:r>
            <a:endParaRPr lang="en-US" altLang="zh-CN" dirty="0"/>
          </a:p>
          <a:p>
            <a:endParaRPr lang="zh-CN" altLang="en-US" dirty="0"/>
          </a:p>
        </p:txBody>
      </p:sp>
      <p:sp>
        <p:nvSpPr>
          <p:cNvPr id="7" name="矩形 6"/>
          <p:cNvSpPr/>
          <p:nvPr/>
        </p:nvSpPr>
        <p:spPr>
          <a:xfrm>
            <a:off x="606854" y="4759984"/>
            <a:ext cx="3993401" cy="1477328"/>
          </a:xfrm>
          <a:prstGeom prst="rect">
            <a:avLst/>
          </a:prstGeom>
        </p:spPr>
        <p:txBody>
          <a:bodyPr wrap="none">
            <a:spAutoFit/>
          </a:bodyPr>
          <a:lstStyle/>
          <a:p>
            <a:r>
              <a:rPr lang="en-US" altLang="zh-CN" dirty="0" smtClean="0"/>
              <a:t>GUI</a:t>
            </a:r>
            <a:r>
              <a:rPr lang="zh-CN" altLang="en-US" dirty="0" smtClean="0"/>
              <a:t>界面外观设计价值与意义：</a:t>
            </a:r>
            <a:endParaRPr lang="en-US" altLang="zh-CN" dirty="0" smtClean="0"/>
          </a:p>
          <a:p>
            <a:pPr marL="285750" indent="-285750">
              <a:buFont typeface="Wingdings" pitchFamily="2" charset="2"/>
              <a:buChar char="Ø"/>
            </a:pPr>
            <a:r>
              <a:rPr lang="en-US" altLang="zh-CN" b="1" dirty="0" smtClean="0"/>
              <a:t>360 VS </a:t>
            </a:r>
            <a:r>
              <a:rPr lang="zh-CN" altLang="en-US" b="1" dirty="0" smtClean="0"/>
              <a:t>瑞星 </a:t>
            </a:r>
            <a:endParaRPr lang="en-US" altLang="zh-CN" b="1" dirty="0" smtClean="0"/>
          </a:p>
          <a:p>
            <a:r>
              <a:rPr lang="zh-CN" altLang="en-US" dirty="0" smtClean="0"/>
              <a:t>     杀毒软件</a:t>
            </a:r>
            <a:r>
              <a:rPr lang="en-US" altLang="zh-CN" dirty="0" smtClean="0"/>
              <a:t>GUI</a:t>
            </a:r>
            <a:r>
              <a:rPr lang="zh-CN" altLang="en-US" dirty="0" smtClean="0"/>
              <a:t>界面外观设计纠纷</a:t>
            </a:r>
            <a:endParaRPr lang="en-US" altLang="zh-CN" dirty="0" smtClean="0"/>
          </a:p>
          <a:p>
            <a:pPr marL="285750" indent="-285750">
              <a:buFont typeface="Wingdings" pitchFamily="2" charset="2"/>
              <a:buChar char="Ø"/>
            </a:pPr>
            <a:r>
              <a:rPr lang="en-US" altLang="zh-CN" b="1" dirty="0" smtClean="0"/>
              <a:t>UC VS </a:t>
            </a:r>
            <a:r>
              <a:rPr lang="zh-CN" altLang="en-US" b="1" dirty="0" smtClean="0"/>
              <a:t>猎豹  </a:t>
            </a:r>
            <a:endParaRPr lang="en-US" altLang="zh-CN" b="1" dirty="0" smtClean="0"/>
          </a:p>
          <a:p>
            <a:r>
              <a:rPr lang="zh-CN" altLang="en-US" b="1" dirty="0" smtClean="0"/>
              <a:t>      </a:t>
            </a:r>
            <a:r>
              <a:rPr lang="zh-CN" altLang="en-US" dirty="0" smtClean="0"/>
              <a:t>浏览器</a:t>
            </a:r>
            <a:r>
              <a:rPr lang="en-US" altLang="zh-CN" dirty="0" smtClean="0"/>
              <a:t>APP</a:t>
            </a:r>
            <a:r>
              <a:rPr lang="zh-CN" altLang="en-US" dirty="0" smtClean="0"/>
              <a:t>的</a:t>
            </a:r>
            <a:r>
              <a:rPr lang="en-US" altLang="zh-CN" dirty="0" smtClean="0"/>
              <a:t>GUI</a:t>
            </a:r>
            <a:r>
              <a:rPr lang="zh-CN" altLang="en-US" dirty="0" smtClean="0"/>
              <a:t>界面外观设计纠纷</a:t>
            </a:r>
            <a:endParaRPr lang="en-US" altLang="zh-CN" dirty="0"/>
          </a:p>
        </p:txBody>
      </p:sp>
      <p:pic>
        <p:nvPicPr>
          <p:cNvPr id="23556" name="Picture 4" descr="http://books.daweisoft.com/books/wg/2015/3144/2015301193492/000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3928" y="1359552"/>
            <a:ext cx="1528032" cy="3005552"/>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books.daweisoft.com/books/wg/2016/3234/2016301269941/000001.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1424785"/>
            <a:ext cx="1395636" cy="2940319"/>
          </a:xfrm>
          <a:prstGeom prst="rect">
            <a:avLst/>
          </a:prstGeom>
          <a:noFill/>
          <a:extLst>
            <a:ext uri="{909E8E84-426E-40DD-AFC4-6F175D3DCCD1}">
              <a14:hiddenFill xmlns:a14="http://schemas.microsoft.com/office/drawing/2010/main">
                <a:solidFill>
                  <a:srgbClr val="FFFFFF"/>
                </a:solidFill>
              </a14:hiddenFill>
            </a:ext>
          </a:extLst>
        </p:spPr>
      </p:pic>
      <p:pic>
        <p:nvPicPr>
          <p:cNvPr id="23564" name="Picture 12" descr="http://books.daweisoft.com/books/wg/2017/3308/2016303676143/000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358108" y="1430512"/>
            <a:ext cx="1604380" cy="2886602"/>
          </a:xfrm>
          <a:prstGeom prst="rect">
            <a:avLst/>
          </a:prstGeom>
          <a:noFill/>
          <a:extLst>
            <a:ext uri="{909E8E84-426E-40DD-AFC4-6F175D3DCCD1}">
              <a14:hiddenFill xmlns:a14="http://schemas.microsoft.com/office/drawing/2010/main">
                <a:solidFill>
                  <a:srgbClr val="FFFFFF"/>
                </a:solidFill>
              </a14:hiddenFill>
            </a:ext>
          </a:extLst>
        </p:spPr>
      </p:pic>
      <p:pic>
        <p:nvPicPr>
          <p:cNvPr id="23566" name="Picture 14" descr="http://books.daweisoft.com/books/wg/2017/3306/201630390622x/000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99591" y="1418375"/>
            <a:ext cx="1448644" cy="294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6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银行卡绑定（支付宝）</a:t>
            </a:r>
            <a:endParaRPr lang="zh-CN" altLang="en-US" sz="2400" b="1" dirty="0">
              <a:ea typeface="微软雅黑" pitchFamily="34" charset="-122"/>
            </a:endParaRPr>
          </a:p>
        </p:txBody>
      </p:sp>
      <p:grpSp>
        <p:nvGrpSpPr>
          <p:cNvPr id="12" name="组合 11"/>
          <p:cNvGrpSpPr/>
          <p:nvPr/>
        </p:nvGrpSpPr>
        <p:grpSpPr>
          <a:xfrm>
            <a:off x="116505" y="2168860"/>
            <a:ext cx="8730970" cy="4410490"/>
            <a:chOff x="431540" y="2168860"/>
            <a:chExt cx="8730970" cy="4410490"/>
          </a:xfrm>
        </p:grpSpPr>
        <p:sp>
          <p:nvSpPr>
            <p:cNvPr id="13" name="五边形 12"/>
            <p:cNvSpPr/>
            <p:nvPr/>
          </p:nvSpPr>
          <p:spPr>
            <a:xfrm>
              <a:off x="476545" y="2213865"/>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14" name="矩形 13"/>
            <p:cNvSpPr/>
            <p:nvPr/>
          </p:nvSpPr>
          <p:spPr>
            <a:xfrm>
              <a:off x="431540" y="2843935"/>
              <a:ext cx="2430270"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86835" y="2843935"/>
              <a:ext cx="328536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62209" y="2843935"/>
              <a:ext cx="2700301"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3080974" y="2213865"/>
              <a:ext cx="3291226"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8" name="五边形 17"/>
            <p:cNvSpPr/>
            <p:nvPr/>
          </p:nvSpPr>
          <p:spPr>
            <a:xfrm>
              <a:off x="6552219" y="2168860"/>
              <a:ext cx="2520281"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9" name="文本框 18"/>
          <p:cNvSpPr txBox="1"/>
          <p:nvPr/>
        </p:nvSpPr>
        <p:spPr>
          <a:xfrm>
            <a:off x="386535" y="1010457"/>
            <a:ext cx="6120680" cy="369332"/>
          </a:xfrm>
          <a:prstGeom prst="rect">
            <a:avLst/>
          </a:prstGeom>
          <a:noFill/>
        </p:spPr>
        <p:txBody>
          <a:bodyPr wrap="square" rtlCol="0">
            <a:spAutoFit/>
          </a:bodyPr>
          <a:lstStyle/>
          <a:p>
            <a:r>
              <a:rPr lang="zh-CN" altLang="en-US" b="1" dirty="0"/>
              <a:t>网上支付服务器、支付平台及一种网上支付的方法和系统</a:t>
            </a:r>
            <a:endParaRPr lang="zh-CN" altLang="en-US" dirty="0"/>
          </a:p>
        </p:txBody>
      </p:sp>
      <p:sp>
        <p:nvSpPr>
          <p:cNvPr id="20" name="文本框 19"/>
          <p:cNvSpPr txBox="1"/>
          <p:nvPr/>
        </p:nvSpPr>
        <p:spPr>
          <a:xfrm>
            <a:off x="425678" y="1382994"/>
            <a:ext cx="4680520" cy="338554"/>
          </a:xfrm>
          <a:prstGeom prst="rect">
            <a:avLst/>
          </a:prstGeom>
          <a:noFill/>
        </p:spPr>
        <p:txBody>
          <a:bodyPr wrap="square" rtlCol="0">
            <a:spAutoFit/>
          </a:bodyPr>
          <a:lstStyle/>
          <a:p>
            <a:r>
              <a:rPr lang="zh-CN" altLang="en-US" sz="1600" dirty="0" smtClean="0">
                <a:latin typeface="+mn-ea"/>
                <a:ea typeface="+mn-ea"/>
              </a:rPr>
              <a:t>专利申请号：</a:t>
            </a:r>
            <a:r>
              <a:rPr lang="en-US" altLang="zh-CN" sz="1600" dirty="0">
                <a:latin typeface="+mn-ea"/>
                <a:ea typeface="+mn-ea"/>
              </a:rPr>
              <a:t>CN200710002430.7</a:t>
            </a:r>
            <a:endParaRPr lang="zh-CN" altLang="en-US" sz="1600" dirty="0">
              <a:latin typeface="+mn-ea"/>
              <a:ea typeface="+mn-ea"/>
            </a:endParaRPr>
          </a:p>
        </p:txBody>
      </p:sp>
      <p:sp>
        <p:nvSpPr>
          <p:cNvPr id="21" name="文本框 20"/>
          <p:cNvSpPr txBox="1"/>
          <p:nvPr/>
        </p:nvSpPr>
        <p:spPr>
          <a:xfrm>
            <a:off x="217425" y="2888066"/>
            <a:ext cx="2318440" cy="3647152"/>
          </a:xfrm>
          <a:prstGeom prst="rect">
            <a:avLst/>
          </a:prstGeom>
          <a:noFill/>
        </p:spPr>
        <p:txBody>
          <a:bodyPr wrap="square" rtlCol="0">
            <a:spAutoFit/>
          </a:bodyPr>
          <a:lstStyle/>
          <a:p>
            <a:pPr>
              <a:lnSpc>
                <a:spcPct val="150000"/>
              </a:lnSpc>
            </a:pPr>
            <a:r>
              <a:rPr lang="zh-CN" altLang="en-US" sz="1400" dirty="0" smtClean="0"/>
              <a:t>现有</a:t>
            </a:r>
            <a:r>
              <a:rPr lang="zh-CN" altLang="en-US" sz="1400" dirty="0"/>
              <a:t>网</a:t>
            </a:r>
            <a:r>
              <a:rPr lang="zh-CN" altLang="en-US" sz="1400" dirty="0" smtClean="0"/>
              <a:t>银中不法分子</a:t>
            </a:r>
            <a:r>
              <a:rPr lang="zh-CN" altLang="en-US" sz="1400" dirty="0"/>
              <a:t>通过木马程序等恶意软件窃取网银账号密码的事件屡屡</a:t>
            </a:r>
            <a:r>
              <a:rPr lang="zh-CN" altLang="en-US" sz="1400" dirty="0" smtClean="0"/>
              <a:t>发生；再者，</a:t>
            </a:r>
            <a:r>
              <a:rPr lang="zh-CN" altLang="en-US" sz="1400" dirty="0"/>
              <a:t>现有网银的维护成本十分昂贵</a:t>
            </a:r>
            <a:r>
              <a:rPr lang="zh-CN" altLang="en-US" sz="1400" dirty="0" smtClean="0"/>
              <a:t>，故</a:t>
            </a:r>
            <a:r>
              <a:rPr lang="zh-CN" altLang="en-US" sz="1400" dirty="0"/>
              <a:t>现有的这种付款方式使用门槛较高</a:t>
            </a:r>
            <a:r>
              <a:rPr lang="zh-CN" altLang="en-US" sz="1400" dirty="0" smtClean="0"/>
              <a:t>，用户</a:t>
            </a:r>
            <a:r>
              <a:rPr lang="zh-CN" altLang="en-US" sz="1400" dirty="0"/>
              <a:t>在使用过程中需要不停地在网银和支付网站界面切换，网络出错的可能性高，极易引发交易不完整或重复交易的情况，用户体验差。</a:t>
            </a:r>
            <a:endParaRPr lang="zh-CN" altLang="en-US" sz="1400" b="1" dirty="0"/>
          </a:p>
        </p:txBody>
      </p:sp>
      <p:sp>
        <p:nvSpPr>
          <p:cNvPr id="25" name="文本框 24"/>
          <p:cNvSpPr txBox="1"/>
          <p:nvPr/>
        </p:nvSpPr>
        <p:spPr>
          <a:xfrm>
            <a:off x="425678" y="1754523"/>
            <a:ext cx="4776392" cy="338554"/>
          </a:xfrm>
          <a:prstGeom prst="rect">
            <a:avLst/>
          </a:prstGeom>
          <a:noFill/>
        </p:spPr>
        <p:txBody>
          <a:bodyPr wrap="square" rtlCol="0">
            <a:spAutoFit/>
          </a:bodyPr>
          <a:lstStyle/>
          <a:p>
            <a:r>
              <a:rPr lang="zh-CN" altLang="en-US" sz="1600" dirty="0" smtClean="0">
                <a:latin typeface="+mn-ea"/>
                <a:ea typeface="+mn-ea"/>
              </a:rPr>
              <a:t>专利申请日：</a:t>
            </a:r>
            <a:r>
              <a:rPr lang="en-US" altLang="zh-CN" sz="1600" dirty="0" smtClean="0">
                <a:latin typeface="+mn-ea"/>
                <a:ea typeface="+mn-ea"/>
              </a:rPr>
              <a:t>2007</a:t>
            </a:r>
            <a:r>
              <a:rPr lang="zh-CN" altLang="en-US" sz="1600" dirty="0" smtClean="0">
                <a:latin typeface="+mn-ea"/>
                <a:ea typeface="+mn-ea"/>
              </a:rPr>
              <a:t>年</a:t>
            </a:r>
            <a:r>
              <a:rPr lang="en-US" altLang="zh-CN" sz="1600" dirty="0" smtClean="0">
                <a:latin typeface="+mn-ea"/>
                <a:ea typeface="+mn-ea"/>
              </a:rPr>
              <a:t>01</a:t>
            </a:r>
            <a:r>
              <a:rPr lang="zh-CN" altLang="en-US" sz="1600" dirty="0" smtClean="0">
                <a:latin typeface="+mn-ea"/>
                <a:ea typeface="+mn-ea"/>
              </a:rPr>
              <a:t>月</a:t>
            </a:r>
            <a:r>
              <a:rPr lang="en-US" altLang="zh-CN" sz="1600" dirty="0" smtClean="0">
                <a:latin typeface="+mn-ea"/>
                <a:ea typeface="+mn-ea"/>
              </a:rPr>
              <a:t>17</a:t>
            </a:r>
            <a:r>
              <a:rPr lang="zh-CN" altLang="en-US" sz="1600" dirty="0" smtClean="0">
                <a:latin typeface="+mn-ea"/>
                <a:ea typeface="+mn-ea"/>
              </a:rPr>
              <a:t>日</a:t>
            </a:r>
            <a:endParaRPr lang="zh-CN" altLang="en-US" sz="1600" dirty="0">
              <a:latin typeface="+mn-ea"/>
              <a:ea typeface="+mn-ea"/>
            </a:endParaRPr>
          </a:p>
        </p:txBody>
      </p:sp>
      <p:sp>
        <p:nvSpPr>
          <p:cNvPr id="2" name="矩形 1"/>
          <p:cNvSpPr/>
          <p:nvPr/>
        </p:nvSpPr>
        <p:spPr>
          <a:xfrm>
            <a:off x="6282189" y="2789052"/>
            <a:ext cx="2475275" cy="3939540"/>
          </a:xfrm>
          <a:prstGeom prst="rect">
            <a:avLst/>
          </a:prstGeom>
        </p:spPr>
        <p:txBody>
          <a:bodyPr wrap="square">
            <a:spAutoFit/>
          </a:bodyPr>
          <a:lstStyle/>
          <a:p>
            <a:pPr>
              <a:lnSpc>
                <a:spcPct val="125000"/>
              </a:lnSpc>
            </a:pPr>
            <a:r>
              <a:rPr lang="zh-CN" altLang="en-US" sz="1400" dirty="0" smtClean="0"/>
              <a:t>本发明使</a:t>
            </a:r>
            <a:r>
              <a:rPr lang="zh-CN" altLang="en-US" sz="1400" dirty="0"/>
              <a:t>用户的网上支付过程不再需要跳转网银，可以有效提高系统的通讯</a:t>
            </a:r>
            <a:r>
              <a:rPr lang="zh-CN" altLang="en-US" sz="1400" dirty="0" smtClean="0"/>
              <a:t>效率，大大</a:t>
            </a:r>
            <a:r>
              <a:rPr lang="zh-CN" altLang="en-US" sz="1400" dirty="0"/>
              <a:t>降低了这种出错的</a:t>
            </a:r>
            <a:r>
              <a:rPr lang="zh-CN" altLang="en-US" sz="1400" dirty="0" smtClean="0"/>
              <a:t>可能性，避免</a:t>
            </a:r>
            <a:r>
              <a:rPr lang="zh-CN" altLang="en-US" sz="1400" dirty="0"/>
              <a:t>了在用户输入过程中被恶意程序窃取这些信息的可能性，从而提高了网上支付的安全性，并有效地保证了系统的稳定性；</a:t>
            </a:r>
            <a:br>
              <a:rPr lang="zh-CN" altLang="en-US" sz="1400" dirty="0"/>
            </a:br>
            <a:r>
              <a:rPr lang="zh-CN" altLang="en-US" sz="1400" dirty="0" smtClean="0"/>
              <a:t>本</a:t>
            </a:r>
            <a:r>
              <a:rPr lang="zh-CN" altLang="en-US" sz="1400" dirty="0"/>
              <a:t>发明对于服务提供商来说，技术实现简单，无技术障碍，无特殊保密算法，成本和风险较低。</a:t>
            </a:r>
            <a:r>
              <a:rPr lang="zh-CN" altLang="en-US" dirty="0"/>
              <a:t/>
            </a:r>
            <a:br>
              <a:rPr lang="zh-CN" altLang="en-US" dirty="0"/>
            </a:br>
            <a:endParaRPr lang="zh-CN" altLang="en-US" dirty="0"/>
          </a:p>
        </p:txBody>
      </p:sp>
      <p:sp>
        <p:nvSpPr>
          <p:cNvPr id="3" name="矩形 2"/>
          <p:cNvSpPr/>
          <p:nvPr/>
        </p:nvSpPr>
        <p:spPr>
          <a:xfrm>
            <a:off x="2771800" y="2820281"/>
            <a:ext cx="3375374" cy="3862596"/>
          </a:xfrm>
          <a:prstGeom prst="rect">
            <a:avLst/>
          </a:prstGeom>
        </p:spPr>
        <p:txBody>
          <a:bodyPr wrap="square">
            <a:spAutoFit/>
          </a:bodyPr>
          <a:lstStyle/>
          <a:p>
            <a:pPr>
              <a:lnSpc>
                <a:spcPct val="125000"/>
              </a:lnSpc>
            </a:pPr>
            <a:r>
              <a:rPr lang="en-US" altLang="zh-CN" sz="1400" dirty="0" smtClean="0"/>
              <a:t>1</a:t>
            </a:r>
            <a:r>
              <a:rPr lang="zh-CN" altLang="en-US" sz="1400" dirty="0" smtClean="0"/>
              <a:t>、在</a:t>
            </a:r>
            <a:r>
              <a:rPr lang="zh-CN" altLang="en-US" sz="1400" dirty="0"/>
              <a:t>支付平台输入支付平台帐号和密码进行身份验证</a:t>
            </a:r>
            <a:r>
              <a:rPr lang="zh-CN" altLang="en-US" sz="1400" dirty="0" smtClean="0"/>
              <a:t>；选择</a:t>
            </a:r>
            <a:r>
              <a:rPr lang="zh-CN" altLang="en-US" sz="1400" dirty="0"/>
              <a:t>使用银行绑定卡进行支付，并输入支付密码提交支付；</a:t>
            </a:r>
            <a:br>
              <a:rPr lang="zh-CN" altLang="en-US" sz="1400" dirty="0"/>
            </a:br>
            <a:r>
              <a:rPr lang="en-US" altLang="zh-CN" sz="1400" dirty="0" smtClean="0"/>
              <a:t>2</a:t>
            </a:r>
            <a:r>
              <a:rPr lang="zh-CN" altLang="en-US" sz="1400" dirty="0" smtClean="0"/>
              <a:t>、生成</a:t>
            </a:r>
            <a:r>
              <a:rPr lang="zh-CN" altLang="en-US" sz="1400" dirty="0"/>
              <a:t>支付订单，并将所述支付订单发送至所述网上支付服务器</a:t>
            </a:r>
            <a:r>
              <a:rPr lang="zh-CN" altLang="en-US" sz="1400" dirty="0" smtClean="0"/>
              <a:t>；</a:t>
            </a:r>
            <a:r>
              <a:rPr lang="zh-CN" altLang="en-US" sz="1400" dirty="0"/>
              <a:t/>
            </a:r>
            <a:br>
              <a:rPr lang="zh-CN" altLang="en-US" sz="1400" dirty="0"/>
            </a:br>
            <a:r>
              <a:rPr lang="en-US" altLang="zh-CN" sz="1400" dirty="0" smtClean="0"/>
              <a:t>3</a:t>
            </a:r>
            <a:r>
              <a:rPr lang="zh-CN" altLang="en-US" sz="1400" dirty="0" smtClean="0"/>
              <a:t>、对</a:t>
            </a:r>
            <a:r>
              <a:rPr lang="zh-CN" altLang="en-US" sz="1400" dirty="0"/>
              <a:t>所述支付信息进行格式转换，并将经过转换后的支付信息转发至</a:t>
            </a:r>
            <a:r>
              <a:rPr lang="zh-CN" altLang="en-US" sz="1400" dirty="0" smtClean="0"/>
              <a:t>银行前置机</a:t>
            </a:r>
            <a:r>
              <a:rPr lang="zh-CN" altLang="en-US" sz="1400" dirty="0"/>
              <a:t>；</a:t>
            </a:r>
            <a:br>
              <a:rPr lang="zh-CN" altLang="en-US" sz="1400" dirty="0"/>
            </a:br>
            <a:r>
              <a:rPr lang="en-US" altLang="zh-CN" sz="1400" dirty="0" smtClean="0"/>
              <a:t>4</a:t>
            </a:r>
            <a:r>
              <a:rPr lang="zh-CN" altLang="en-US" sz="1400" dirty="0" smtClean="0"/>
              <a:t>、所</a:t>
            </a:r>
            <a:r>
              <a:rPr lang="zh-CN" altLang="en-US" sz="1400" dirty="0"/>
              <a:t>述银行前置机根据所述支付信息执行付款操作，并向所述网上支付服务器返回支付结果信息；</a:t>
            </a:r>
            <a:br>
              <a:rPr lang="zh-CN" altLang="en-US" sz="1400" dirty="0"/>
            </a:br>
            <a:r>
              <a:rPr lang="en-US" altLang="zh-CN" sz="1400" dirty="0" smtClean="0"/>
              <a:t>5</a:t>
            </a:r>
            <a:r>
              <a:rPr lang="zh-CN" altLang="en-US" sz="1400" dirty="0" smtClean="0"/>
              <a:t>、对</a:t>
            </a:r>
            <a:r>
              <a:rPr lang="zh-CN" altLang="en-US" sz="1400" dirty="0"/>
              <a:t>所述支付结果信息进行格式转换，并将经过转换后的支付结果信息转发至所述支付平台</a:t>
            </a:r>
            <a:r>
              <a:rPr lang="zh-CN" altLang="en-US" sz="1400" dirty="0" smtClean="0"/>
              <a:t>。</a:t>
            </a:r>
            <a:endParaRPr lang="zh-CN" altLang="en-US" sz="1400" dirty="0"/>
          </a:p>
        </p:txBody>
      </p:sp>
    </p:spTree>
    <p:extLst>
      <p:ext uri="{BB962C8B-B14F-4D97-AF65-F5344CB8AC3E}">
        <p14:creationId xmlns:p14="http://schemas.microsoft.com/office/powerpoint/2010/main" val="429597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1709738"/>
            <a:ext cx="6408737"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银行卡绑定（支付宝）</a:t>
            </a:r>
            <a:endParaRPr lang="zh-CN" altLang="en-US" sz="2400" b="1" dirty="0">
              <a:ea typeface="微软雅黑" pitchFamily="34" charset="-122"/>
            </a:endParaRPr>
          </a:p>
        </p:txBody>
      </p:sp>
    </p:spTree>
    <p:extLst>
      <p:ext uri="{BB962C8B-B14F-4D97-AF65-F5344CB8AC3E}">
        <p14:creationId xmlns:p14="http://schemas.microsoft.com/office/powerpoint/2010/main" val="2516708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1530" y="2168860"/>
            <a:ext cx="8325924" cy="4410490"/>
            <a:chOff x="431540" y="2168860"/>
            <a:chExt cx="8325924" cy="4410490"/>
          </a:xfrm>
        </p:grpSpPr>
        <p:sp>
          <p:nvSpPr>
            <p:cNvPr id="13" name="五边形 12"/>
            <p:cNvSpPr/>
            <p:nvPr/>
          </p:nvSpPr>
          <p:spPr>
            <a:xfrm>
              <a:off x="476545" y="2213865"/>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14" name="矩形 13"/>
            <p:cNvSpPr/>
            <p:nvPr/>
          </p:nvSpPr>
          <p:spPr>
            <a:xfrm>
              <a:off x="431540" y="2843935"/>
              <a:ext cx="2430270"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11859" y="2843935"/>
              <a:ext cx="274530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62209" y="2843935"/>
              <a:ext cx="229525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3356865" y="2213865"/>
              <a:ext cx="279031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8" name="五边形 17"/>
            <p:cNvSpPr/>
            <p:nvPr/>
          </p:nvSpPr>
          <p:spPr>
            <a:xfrm>
              <a:off x="6552219" y="2168860"/>
              <a:ext cx="211523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9" name="文本框 18"/>
          <p:cNvSpPr txBox="1"/>
          <p:nvPr/>
        </p:nvSpPr>
        <p:spPr>
          <a:xfrm>
            <a:off x="431540" y="863715"/>
            <a:ext cx="5850650" cy="369332"/>
          </a:xfrm>
          <a:prstGeom prst="rect">
            <a:avLst/>
          </a:prstGeom>
          <a:noFill/>
        </p:spPr>
        <p:txBody>
          <a:bodyPr wrap="square" rtlCol="0">
            <a:spAutoFit/>
          </a:bodyPr>
          <a:lstStyle/>
          <a:p>
            <a:r>
              <a:rPr lang="zh-CN" altLang="en-US" b="1" dirty="0"/>
              <a:t>一种信息交互的方法和设备</a:t>
            </a:r>
            <a:endParaRPr lang="zh-CN" altLang="en-US" dirty="0"/>
          </a:p>
        </p:txBody>
      </p:sp>
      <p:sp>
        <p:nvSpPr>
          <p:cNvPr id="20" name="文本框 19"/>
          <p:cNvSpPr txBox="1"/>
          <p:nvPr/>
        </p:nvSpPr>
        <p:spPr>
          <a:xfrm>
            <a:off x="476545" y="1358770"/>
            <a:ext cx="4680520" cy="338554"/>
          </a:xfrm>
          <a:prstGeom prst="rect">
            <a:avLst/>
          </a:prstGeom>
          <a:noFill/>
        </p:spPr>
        <p:txBody>
          <a:bodyPr wrap="square" rtlCol="0">
            <a:spAutoFit/>
          </a:bodyPr>
          <a:lstStyle/>
          <a:p>
            <a:r>
              <a:rPr lang="zh-CN" altLang="en-US" sz="1600" dirty="0" smtClean="0"/>
              <a:t>专利申请号：</a:t>
            </a:r>
            <a:r>
              <a:rPr lang="en-US" altLang="zh-CN" sz="1600" dirty="0"/>
              <a:t>CN201310407329.5</a:t>
            </a:r>
            <a:endParaRPr lang="zh-CN" altLang="en-US" sz="1600" dirty="0"/>
          </a:p>
        </p:txBody>
      </p:sp>
      <p:sp>
        <p:nvSpPr>
          <p:cNvPr id="21" name="文本框 20"/>
          <p:cNvSpPr txBox="1"/>
          <p:nvPr/>
        </p:nvSpPr>
        <p:spPr>
          <a:xfrm>
            <a:off x="453360" y="3192616"/>
            <a:ext cx="2205245" cy="1708160"/>
          </a:xfrm>
          <a:prstGeom prst="rect">
            <a:avLst/>
          </a:prstGeom>
          <a:noFill/>
        </p:spPr>
        <p:txBody>
          <a:bodyPr wrap="square" rtlCol="0">
            <a:spAutoFit/>
          </a:bodyPr>
          <a:lstStyle/>
          <a:p>
            <a:pPr>
              <a:lnSpc>
                <a:spcPct val="150000"/>
              </a:lnSpc>
            </a:pPr>
            <a:r>
              <a:rPr lang="zh-CN" altLang="en-US" sz="1400" dirty="0" smtClean="0"/>
              <a:t>现有技术中存在由于</a:t>
            </a:r>
            <a:r>
              <a:rPr lang="zh-CN" altLang="en-US" sz="1400" dirty="0"/>
              <a:t>设备不具有近场通信功能，或由于外界环境影响无法在设备之间线下进行信息</a:t>
            </a:r>
            <a:r>
              <a:rPr lang="zh-CN" altLang="en-US" sz="1400" dirty="0" smtClean="0"/>
              <a:t>交互</a:t>
            </a:r>
            <a:r>
              <a:rPr lang="zh-CN" altLang="en-US" sz="1400" dirty="0"/>
              <a:t>。</a:t>
            </a:r>
            <a:endParaRPr lang="zh-CN" altLang="en-US" sz="1400" b="1" dirty="0"/>
          </a:p>
        </p:txBody>
      </p:sp>
      <p:sp>
        <p:nvSpPr>
          <p:cNvPr id="25" name="文本框 24"/>
          <p:cNvSpPr txBox="1"/>
          <p:nvPr/>
        </p:nvSpPr>
        <p:spPr>
          <a:xfrm>
            <a:off x="521550" y="1754523"/>
            <a:ext cx="4680520" cy="338554"/>
          </a:xfrm>
          <a:prstGeom prst="rect">
            <a:avLst/>
          </a:prstGeom>
          <a:noFill/>
        </p:spPr>
        <p:txBody>
          <a:bodyPr wrap="square" rtlCol="0">
            <a:spAutoFit/>
          </a:bodyPr>
          <a:lstStyle/>
          <a:p>
            <a:r>
              <a:rPr lang="zh-CN" altLang="en-US" sz="1600" dirty="0" smtClean="0"/>
              <a:t>专利申请日：</a:t>
            </a:r>
            <a:r>
              <a:rPr lang="en-US" altLang="zh-CN" sz="1600" dirty="0" smtClean="0"/>
              <a:t>2013</a:t>
            </a:r>
            <a:r>
              <a:rPr lang="zh-CN" altLang="en-US" sz="1600" dirty="0" smtClean="0"/>
              <a:t>年</a:t>
            </a:r>
            <a:r>
              <a:rPr lang="en-US" altLang="zh-CN" sz="1600" dirty="0" smtClean="0"/>
              <a:t>09</a:t>
            </a:r>
            <a:r>
              <a:rPr lang="zh-CN" altLang="en-US" sz="1600" dirty="0" smtClean="0"/>
              <a:t>月</a:t>
            </a:r>
            <a:r>
              <a:rPr lang="en-US" altLang="zh-CN" sz="1600" dirty="0" smtClean="0"/>
              <a:t>09</a:t>
            </a:r>
            <a:r>
              <a:rPr lang="zh-CN" altLang="en-US" sz="1600" dirty="0" smtClean="0"/>
              <a:t>日</a:t>
            </a:r>
            <a:endParaRPr lang="zh-CN" altLang="en-US" sz="1600" dirty="0"/>
          </a:p>
        </p:txBody>
      </p:sp>
      <p:sp>
        <p:nvSpPr>
          <p:cNvPr id="4" name="矩形 3"/>
          <p:cNvSpPr/>
          <p:nvPr/>
        </p:nvSpPr>
        <p:spPr>
          <a:xfrm>
            <a:off x="3356866" y="3113965"/>
            <a:ext cx="2430270" cy="3000821"/>
          </a:xfrm>
          <a:prstGeom prst="rect">
            <a:avLst/>
          </a:prstGeom>
        </p:spPr>
        <p:txBody>
          <a:bodyPr wrap="square">
            <a:spAutoFit/>
          </a:bodyPr>
          <a:lstStyle/>
          <a:p>
            <a:pPr>
              <a:lnSpc>
                <a:spcPct val="150000"/>
              </a:lnSpc>
            </a:pPr>
            <a:r>
              <a:rPr lang="en-US" altLang="zh-CN" sz="1400" dirty="0" smtClean="0">
                <a:latin typeface="+mn-ea"/>
                <a:ea typeface="+mn-ea"/>
              </a:rPr>
              <a:t>1</a:t>
            </a:r>
            <a:r>
              <a:rPr lang="zh-CN" altLang="en-US" sz="1400" dirty="0" smtClean="0">
                <a:latin typeface="+mn-ea"/>
                <a:ea typeface="+mn-ea"/>
              </a:rPr>
              <a:t>、接收</a:t>
            </a:r>
            <a:r>
              <a:rPr lang="zh-CN" altLang="en-US" sz="1400" dirty="0">
                <a:latin typeface="+mn-ea"/>
                <a:ea typeface="+mn-ea"/>
              </a:rPr>
              <a:t>发送方设备发出的光，并识别所述光中包含的传输开始信号</a:t>
            </a:r>
            <a:r>
              <a:rPr lang="zh-CN" altLang="en-US" sz="1400" dirty="0" smtClean="0">
                <a:latin typeface="+mn-ea"/>
                <a:ea typeface="+mn-ea"/>
              </a:rPr>
              <a:t>；</a:t>
            </a:r>
            <a:endParaRPr lang="en-US" altLang="zh-CN" sz="1400" dirty="0" smtClean="0">
              <a:latin typeface="+mn-ea"/>
              <a:ea typeface="+mn-ea"/>
            </a:endParaRPr>
          </a:p>
          <a:p>
            <a:pPr>
              <a:lnSpc>
                <a:spcPct val="150000"/>
              </a:lnSpc>
            </a:pPr>
            <a:r>
              <a:rPr lang="en-US" altLang="zh-CN" sz="1400" dirty="0" smtClean="0">
                <a:latin typeface="+mn-ea"/>
                <a:ea typeface="+mn-ea"/>
              </a:rPr>
              <a:t>2</a:t>
            </a:r>
            <a:r>
              <a:rPr lang="zh-CN" altLang="en-US" sz="1400" dirty="0" smtClean="0">
                <a:latin typeface="+mn-ea"/>
                <a:ea typeface="+mn-ea"/>
              </a:rPr>
              <a:t>、记录</a:t>
            </a:r>
            <a:r>
              <a:rPr lang="zh-CN" altLang="en-US" sz="1400" dirty="0">
                <a:latin typeface="+mn-ea"/>
                <a:ea typeface="+mn-ea"/>
              </a:rPr>
              <a:t>所述传输开始信号结束后接收到的光的光强度</a:t>
            </a:r>
            <a:r>
              <a:rPr lang="zh-CN" altLang="en-US" sz="1400" dirty="0" smtClean="0">
                <a:latin typeface="+mn-ea"/>
                <a:ea typeface="+mn-ea"/>
              </a:rPr>
              <a:t>；</a:t>
            </a:r>
            <a:endParaRPr lang="en-US" altLang="zh-CN" sz="1400" dirty="0" smtClean="0">
              <a:latin typeface="+mn-ea"/>
              <a:ea typeface="+mn-ea"/>
            </a:endParaRPr>
          </a:p>
          <a:p>
            <a:pPr>
              <a:lnSpc>
                <a:spcPct val="150000"/>
              </a:lnSpc>
            </a:pPr>
            <a:r>
              <a:rPr lang="en-US" altLang="zh-CN" sz="1400" dirty="0" smtClean="0">
                <a:latin typeface="+mn-ea"/>
                <a:ea typeface="+mn-ea"/>
              </a:rPr>
              <a:t>3</a:t>
            </a:r>
            <a:r>
              <a:rPr lang="zh-CN" altLang="en-US" sz="1400" dirty="0" smtClean="0">
                <a:latin typeface="+mn-ea"/>
                <a:ea typeface="+mn-ea"/>
              </a:rPr>
              <a:t>、将</a:t>
            </a:r>
            <a:r>
              <a:rPr lang="zh-CN" altLang="en-US" sz="1400" dirty="0">
                <a:latin typeface="+mn-ea"/>
                <a:ea typeface="+mn-ea"/>
              </a:rPr>
              <a:t>所述接收到的光的光强度转换成对应的字符，以获得所述发送方设备的交互</a:t>
            </a:r>
            <a:r>
              <a:rPr lang="zh-CN" altLang="en-US" sz="1400" dirty="0" smtClean="0">
                <a:latin typeface="+mn-ea"/>
                <a:ea typeface="+mn-ea"/>
              </a:rPr>
              <a:t>信息。</a:t>
            </a:r>
            <a:endParaRPr lang="zh-CN" altLang="en-US" sz="1400" dirty="0">
              <a:latin typeface="+mn-ea"/>
              <a:ea typeface="+mn-ea"/>
            </a:endParaRPr>
          </a:p>
        </p:txBody>
      </p:sp>
      <p:sp>
        <p:nvSpPr>
          <p:cNvPr id="5" name="矩形 4"/>
          <p:cNvSpPr/>
          <p:nvPr/>
        </p:nvSpPr>
        <p:spPr>
          <a:xfrm>
            <a:off x="6565466" y="3193991"/>
            <a:ext cx="1908720" cy="2395528"/>
          </a:xfrm>
          <a:prstGeom prst="rect">
            <a:avLst/>
          </a:prstGeom>
        </p:spPr>
        <p:txBody>
          <a:bodyPr wrap="square">
            <a:spAutoFit/>
          </a:bodyPr>
          <a:lstStyle/>
          <a:p>
            <a:pPr>
              <a:lnSpc>
                <a:spcPct val="150000"/>
              </a:lnSpc>
            </a:pPr>
            <a:r>
              <a:rPr lang="zh-CN" altLang="en-US" sz="1400" dirty="0" smtClean="0"/>
              <a:t>本发明的</a:t>
            </a:r>
            <a:r>
              <a:rPr lang="zh-CN" altLang="en-US" sz="1400" dirty="0"/>
              <a:t>技术方案，能够实现在设备之间通过光进行信息交互，不需要设备具有特定的信号发送或接收功能，成本较低。</a:t>
            </a:r>
            <a:r>
              <a:rPr lang="zh-CN" altLang="en-US" dirty="0"/>
              <a:t/>
            </a:r>
            <a:br>
              <a:rPr lang="zh-CN" altLang="en-US" dirty="0"/>
            </a:br>
            <a:endParaRPr lang="zh-CN" altLang="en-US" dirty="0"/>
          </a:p>
        </p:txBody>
      </p:sp>
      <p:sp>
        <p:nvSpPr>
          <p:cNvPr id="23" name="矩形 22"/>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当面付免密（支付宝）</a:t>
            </a:r>
            <a:endParaRPr lang="zh-CN" altLang="en-US" sz="2400" b="1" dirty="0">
              <a:ea typeface="微软雅黑" pitchFamily="34" charset="-122"/>
            </a:endParaRPr>
          </a:p>
        </p:txBody>
      </p:sp>
    </p:spTree>
    <p:extLst>
      <p:ext uri="{BB962C8B-B14F-4D97-AF65-F5344CB8AC3E}">
        <p14:creationId xmlns:p14="http://schemas.microsoft.com/office/powerpoint/2010/main" val="29972341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776413"/>
            <a:ext cx="59626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当面付免密（支付宝）</a:t>
            </a:r>
            <a:endParaRPr lang="zh-CN" altLang="en-US" sz="2400" b="1" dirty="0">
              <a:ea typeface="微软雅黑" pitchFamily="34" charset="-122"/>
            </a:endParaRPr>
          </a:p>
        </p:txBody>
      </p:sp>
    </p:spTree>
    <p:extLst>
      <p:ext uri="{BB962C8B-B14F-4D97-AF65-F5344CB8AC3E}">
        <p14:creationId xmlns:p14="http://schemas.microsoft.com/office/powerpoint/2010/main" val="3948272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46493" y="2168860"/>
            <a:ext cx="8443514" cy="4410490"/>
            <a:chOff x="313950" y="2168860"/>
            <a:chExt cx="8443514" cy="4410490"/>
          </a:xfrm>
        </p:grpSpPr>
        <p:sp>
          <p:nvSpPr>
            <p:cNvPr id="13" name="五边形 12"/>
            <p:cNvSpPr/>
            <p:nvPr/>
          </p:nvSpPr>
          <p:spPr>
            <a:xfrm>
              <a:off x="313950" y="2213865"/>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14" name="矩形 13"/>
            <p:cNvSpPr/>
            <p:nvPr/>
          </p:nvSpPr>
          <p:spPr>
            <a:xfrm>
              <a:off x="316526" y="2843934"/>
              <a:ext cx="2430270"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84263" y="2843935"/>
              <a:ext cx="3465384"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52219" y="2843935"/>
              <a:ext cx="220524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2884262" y="2213865"/>
              <a:ext cx="346538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8" name="五边形 17"/>
            <p:cNvSpPr/>
            <p:nvPr/>
          </p:nvSpPr>
          <p:spPr>
            <a:xfrm>
              <a:off x="6552219" y="2168860"/>
              <a:ext cx="211523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9" name="文本框 18"/>
          <p:cNvSpPr txBox="1"/>
          <p:nvPr/>
        </p:nvSpPr>
        <p:spPr>
          <a:xfrm>
            <a:off x="431540" y="863715"/>
            <a:ext cx="5850650" cy="369332"/>
          </a:xfrm>
          <a:prstGeom prst="rect">
            <a:avLst/>
          </a:prstGeom>
          <a:noFill/>
        </p:spPr>
        <p:txBody>
          <a:bodyPr wrap="square" rtlCol="0">
            <a:spAutoFit/>
          </a:bodyPr>
          <a:lstStyle/>
          <a:p>
            <a:r>
              <a:rPr lang="zh-CN" altLang="en-US" b="1" dirty="0"/>
              <a:t>业务授权方法、设备及系统</a:t>
            </a:r>
            <a:endParaRPr lang="zh-CN" altLang="en-US" dirty="0"/>
          </a:p>
        </p:txBody>
      </p:sp>
      <p:sp>
        <p:nvSpPr>
          <p:cNvPr id="20" name="文本框 19"/>
          <p:cNvSpPr txBox="1"/>
          <p:nvPr/>
        </p:nvSpPr>
        <p:spPr>
          <a:xfrm>
            <a:off x="476545" y="1358770"/>
            <a:ext cx="4680520" cy="338554"/>
          </a:xfrm>
          <a:prstGeom prst="rect">
            <a:avLst/>
          </a:prstGeom>
          <a:noFill/>
        </p:spPr>
        <p:txBody>
          <a:bodyPr wrap="square" rtlCol="0">
            <a:spAutoFit/>
          </a:bodyPr>
          <a:lstStyle/>
          <a:p>
            <a:r>
              <a:rPr lang="zh-CN" altLang="en-US" sz="1600" dirty="0" smtClean="0">
                <a:latin typeface="+mn-ea"/>
                <a:ea typeface="+mn-ea"/>
              </a:rPr>
              <a:t>专利申请号：</a:t>
            </a:r>
            <a:r>
              <a:rPr lang="en-US" altLang="zh-CN" sz="1600" dirty="0">
                <a:latin typeface="+mn-ea"/>
                <a:ea typeface="+mn-ea"/>
              </a:rPr>
              <a:t>CN201310311265.9</a:t>
            </a:r>
            <a:endParaRPr lang="zh-CN" altLang="en-US" sz="1600" dirty="0">
              <a:latin typeface="+mn-ea"/>
              <a:ea typeface="+mn-ea"/>
            </a:endParaRPr>
          </a:p>
        </p:txBody>
      </p:sp>
      <p:sp>
        <p:nvSpPr>
          <p:cNvPr id="21" name="文本框 20"/>
          <p:cNvSpPr txBox="1"/>
          <p:nvPr/>
        </p:nvSpPr>
        <p:spPr>
          <a:xfrm>
            <a:off x="453360" y="3192616"/>
            <a:ext cx="2205245" cy="1708160"/>
          </a:xfrm>
          <a:prstGeom prst="rect">
            <a:avLst/>
          </a:prstGeom>
          <a:noFill/>
        </p:spPr>
        <p:txBody>
          <a:bodyPr wrap="square" rtlCol="0">
            <a:spAutoFit/>
          </a:bodyPr>
          <a:lstStyle/>
          <a:p>
            <a:pPr>
              <a:lnSpc>
                <a:spcPct val="150000"/>
              </a:lnSpc>
            </a:pPr>
            <a:r>
              <a:rPr lang="zh-CN" altLang="en-US" sz="1400" dirty="0"/>
              <a:t>现 有</a:t>
            </a:r>
            <a:r>
              <a:rPr lang="zh-CN" altLang="en-US" sz="1400" dirty="0" smtClean="0"/>
              <a:t>技术中存在</a:t>
            </a:r>
            <a:r>
              <a:rPr lang="zh-CN" altLang="en-US" sz="1400" dirty="0"/>
              <a:t>的必须通过客户端实时在线来实现业务服务器对用户的身份认证 及对信息交互的授权的问题</a:t>
            </a:r>
            <a:endParaRPr lang="zh-CN" altLang="en-US" sz="1400" b="1" dirty="0"/>
          </a:p>
        </p:txBody>
      </p:sp>
      <p:sp>
        <p:nvSpPr>
          <p:cNvPr id="25" name="文本框 24"/>
          <p:cNvSpPr txBox="1"/>
          <p:nvPr/>
        </p:nvSpPr>
        <p:spPr>
          <a:xfrm>
            <a:off x="453360" y="1766662"/>
            <a:ext cx="4680520" cy="338554"/>
          </a:xfrm>
          <a:prstGeom prst="rect">
            <a:avLst/>
          </a:prstGeom>
          <a:noFill/>
        </p:spPr>
        <p:txBody>
          <a:bodyPr wrap="square" rtlCol="0">
            <a:spAutoFit/>
          </a:bodyPr>
          <a:lstStyle/>
          <a:p>
            <a:r>
              <a:rPr lang="zh-CN" altLang="en-US" sz="1600" dirty="0" smtClean="0">
                <a:latin typeface="+mn-ea"/>
                <a:ea typeface="+mn-ea"/>
              </a:rPr>
              <a:t>专利申请日：</a:t>
            </a:r>
            <a:r>
              <a:rPr lang="en-US" altLang="zh-CN" sz="1600" dirty="0" smtClean="0">
                <a:latin typeface="+mn-ea"/>
                <a:ea typeface="+mn-ea"/>
              </a:rPr>
              <a:t>2013</a:t>
            </a:r>
            <a:r>
              <a:rPr lang="zh-CN" altLang="en-US" sz="1600" dirty="0" smtClean="0">
                <a:latin typeface="+mn-ea"/>
                <a:ea typeface="+mn-ea"/>
              </a:rPr>
              <a:t>年</a:t>
            </a:r>
            <a:r>
              <a:rPr lang="en-US" altLang="zh-CN" sz="1600" dirty="0" smtClean="0">
                <a:latin typeface="+mn-ea"/>
                <a:ea typeface="+mn-ea"/>
              </a:rPr>
              <a:t>07</a:t>
            </a:r>
            <a:r>
              <a:rPr lang="zh-CN" altLang="en-US" sz="1600" dirty="0" smtClean="0">
                <a:latin typeface="+mn-ea"/>
                <a:ea typeface="+mn-ea"/>
              </a:rPr>
              <a:t>月</a:t>
            </a:r>
            <a:r>
              <a:rPr lang="en-US" altLang="zh-CN" sz="1600" dirty="0" smtClean="0">
                <a:latin typeface="+mn-ea"/>
                <a:ea typeface="+mn-ea"/>
              </a:rPr>
              <a:t>23</a:t>
            </a:r>
            <a:r>
              <a:rPr lang="zh-CN" altLang="en-US" sz="1600" dirty="0" smtClean="0">
                <a:latin typeface="+mn-ea"/>
                <a:ea typeface="+mn-ea"/>
              </a:rPr>
              <a:t>日</a:t>
            </a:r>
            <a:endParaRPr lang="zh-CN" altLang="en-US" sz="1600" dirty="0">
              <a:latin typeface="+mn-ea"/>
              <a:ea typeface="+mn-ea"/>
            </a:endParaRPr>
          </a:p>
        </p:txBody>
      </p:sp>
      <p:sp>
        <p:nvSpPr>
          <p:cNvPr id="2" name="矩形 1"/>
          <p:cNvSpPr/>
          <p:nvPr/>
        </p:nvSpPr>
        <p:spPr>
          <a:xfrm>
            <a:off x="2906814" y="2981469"/>
            <a:ext cx="3285365" cy="3295582"/>
          </a:xfrm>
          <a:prstGeom prst="rect">
            <a:avLst/>
          </a:prstGeom>
        </p:spPr>
        <p:txBody>
          <a:bodyPr wrap="square">
            <a:spAutoFit/>
          </a:bodyPr>
          <a:lstStyle/>
          <a:p>
            <a:pPr>
              <a:lnSpc>
                <a:spcPct val="125000"/>
              </a:lnSpc>
            </a:pPr>
            <a:r>
              <a:rPr lang="en-US" altLang="zh-CN" sz="1400" dirty="0" smtClean="0"/>
              <a:t>1</a:t>
            </a:r>
            <a:r>
              <a:rPr lang="zh-CN" altLang="en-US" sz="1400" dirty="0" smtClean="0"/>
              <a:t>、接收</a:t>
            </a:r>
            <a:r>
              <a:rPr lang="zh-CN" altLang="en-US" sz="1400" dirty="0"/>
              <a:t>来自客户端的业务授权申请的申请信息</a:t>
            </a:r>
            <a:r>
              <a:rPr lang="zh-CN" altLang="en-US" sz="1400" dirty="0" smtClean="0"/>
              <a:t>；</a:t>
            </a:r>
            <a:endParaRPr lang="en-US" altLang="zh-CN" sz="1400" dirty="0" smtClean="0"/>
          </a:p>
          <a:p>
            <a:pPr>
              <a:lnSpc>
                <a:spcPct val="125000"/>
              </a:lnSpc>
            </a:pPr>
            <a:r>
              <a:rPr lang="en-US" altLang="zh-CN" sz="1400" dirty="0" smtClean="0"/>
              <a:t>2</a:t>
            </a:r>
            <a:r>
              <a:rPr lang="zh-CN" altLang="en-US" sz="1400" dirty="0" smtClean="0"/>
              <a:t>、向</a:t>
            </a:r>
            <a:r>
              <a:rPr lang="zh-CN" altLang="en-US" sz="1400" dirty="0"/>
              <a:t>业务服务器发送所述申请信息，以及从业务服务器接收基于所述申请信息而得到的待签信息</a:t>
            </a:r>
            <a:r>
              <a:rPr lang="zh-CN" altLang="en-US" sz="1400" dirty="0" smtClean="0"/>
              <a:t>；</a:t>
            </a:r>
            <a:endParaRPr lang="en-US" altLang="zh-CN" sz="1400" dirty="0" smtClean="0"/>
          </a:p>
          <a:p>
            <a:pPr>
              <a:lnSpc>
                <a:spcPct val="125000"/>
              </a:lnSpc>
            </a:pPr>
            <a:r>
              <a:rPr lang="en-US" altLang="zh-CN" sz="1400" dirty="0" smtClean="0"/>
              <a:t>3</a:t>
            </a:r>
            <a:r>
              <a:rPr lang="zh-CN" altLang="en-US" sz="1400" dirty="0" smtClean="0"/>
              <a:t>、将</a:t>
            </a:r>
            <a:r>
              <a:rPr lang="zh-CN" altLang="en-US" sz="1400" dirty="0"/>
              <a:t>所述待签信息发送到所述客户端，以及从所述客户端接收基于所述待签信息而</a:t>
            </a:r>
            <a:r>
              <a:rPr lang="zh-CN" altLang="en-US" sz="1400" dirty="0" smtClean="0"/>
              <a:t>得到的</a:t>
            </a:r>
            <a:r>
              <a:rPr lang="zh-CN" altLang="en-US" sz="1400" dirty="0"/>
              <a:t>加签信息</a:t>
            </a:r>
            <a:r>
              <a:rPr lang="zh-CN" altLang="en-US" sz="1400" dirty="0" smtClean="0"/>
              <a:t>；</a:t>
            </a:r>
            <a:endParaRPr lang="en-US" altLang="zh-CN" sz="1400" dirty="0" smtClean="0"/>
          </a:p>
          <a:p>
            <a:pPr>
              <a:lnSpc>
                <a:spcPct val="125000"/>
              </a:lnSpc>
            </a:pPr>
            <a:r>
              <a:rPr lang="en-US" altLang="zh-CN" sz="1400" dirty="0" smtClean="0"/>
              <a:t>4</a:t>
            </a:r>
            <a:r>
              <a:rPr lang="zh-CN" altLang="en-US" sz="1400" dirty="0" smtClean="0"/>
              <a:t>、向</a:t>
            </a:r>
            <a:r>
              <a:rPr lang="zh-CN" altLang="en-US" sz="1400" dirty="0"/>
              <a:t>所述业务服务器发送所述加签信息，以及从业务服务器接收对所述加签信息的验签结果，并根据所述验签结果决定是否批准所述业务授权申请</a:t>
            </a:r>
            <a:r>
              <a:rPr lang="zh-CN" altLang="en-US" sz="1400" dirty="0" smtClean="0"/>
              <a:t>；</a:t>
            </a:r>
            <a:endParaRPr lang="zh-CN" altLang="en-US" sz="1400" dirty="0"/>
          </a:p>
        </p:txBody>
      </p:sp>
      <p:sp>
        <p:nvSpPr>
          <p:cNvPr id="3" name="矩形 2"/>
          <p:cNvSpPr/>
          <p:nvPr/>
        </p:nvSpPr>
        <p:spPr>
          <a:xfrm>
            <a:off x="6584123" y="3035330"/>
            <a:ext cx="2015874" cy="3054682"/>
          </a:xfrm>
          <a:prstGeom prst="rect">
            <a:avLst/>
          </a:prstGeom>
        </p:spPr>
        <p:txBody>
          <a:bodyPr wrap="square">
            <a:spAutoFit/>
          </a:bodyPr>
          <a:lstStyle/>
          <a:p>
            <a:pPr>
              <a:lnSpc>
                <a:spcPct val="125000"/>
              </a:lnSpc>
            </a:pPr>
            <a:r>
              <a:rPr lang="zh-CN" altLang="en-US" sz="1400" dirty="0" smtClean="0"/>
              <a:t>通过</a:t>
            </a:r>
            <a:r>
              <a:rPr lang="zh-CN" altLang="en-US" sz="1400" dirty="0"/>
              <a:t>本技术方 案，原本在客户端上实现的离线身份确认和授权功能，通过设立一个独立的 授权核身模块就可以</a:t>
            </a:r>
            <a:r>
              <a:rPr lang="zh-CN" altLang="en-US" sz="1400" dirty="0" smtClean="0"/>
              <a:t>实现</a:t>
            </a:r>
            <a:endParaRPr lang="en-US" altLang="zh-CN" sz="1400" dirty="0" smtClean="0"/>
          </a:p>
          <a:p>
            <a:pPr>
              <a:lnSpc>
                <a:spcPct val="125000"/>
              </a:lnSpc>
            </a:pPr>
            <a:r>
              <a:rPr lang="zh-CN" altLang="en-US" sz="1400" dirty="0"/>
              <a:t>因此，授权核身模块可以广泛运用到线下各种需要进 行授权的安全场景中，从而使客户端达到高安全性的目的。 </a:t>
            </a:r>
            <a:br>
              <a:rPr lang="zh-CN" altLang="en-US" sz="1400" dirty="0"/>
            </a:br>
            <a:endParaRPr lang="zh-CN" altLang="en-US" sz="1400" dirty="0"/>
          </a:p>
        </p:txBody>
      </p:sp>
      <p:sp>
        <p:nvSpPr>
          <p:cNvPr id="22" name="矩形 21"/>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离线支付（支付宝）</a:t>
            </a:r>
            <a:endParaRPr lang="zh-CN" altLang="en-US" sz="2400" b="1" dirty="0">
              <a:ea typeface="微软雅黑" pitchFamily="34" charset="-122"/>
            </a:endParaRPr>
          </a:p>
        </p:txBody>
      </p:sp>
    </p:spTree>
    <p:extLst>
      <p:ext uri="{BB962C8B-B14F-4D97-AF65-F5344CB8AC3E}">
        <p14:creationId xmlns:p14="http://schemas.microsoft.com/office/powerpoint/2010/main" val="1203681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953725"/>
            <a:ext cx="4970436" cy="493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离线支付（支付宝）</a:t>
            </a:r>
            <a:endParaRPr lang="zh-CN" altLang="en-US" sz="2400" b="1" dirty="0">
              <a:ea typeface="微软雅黑" pitchFamily="34" charset="-122"/>
            </a:endParaRPr>
          </a:p>
        </p:txBody>
      </p:sp>
    </p:spTree>
    <p:extLst>
      <p:ext uri="{BB962C8B-B14F-4D97-AF65-F5344CB8AC3E}">
        <p14:creationId xmlns:p14="http://schemas.microsoft.com/office/powerpoint/2010/main" val="4149633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1530" y="2168860"/>
            <a:ext cx="8325924" cy="4410490"/>
            <a:chOff x="431540" y="2168860"/>
            <a:chExt cx="8325924" cy="4410490"/>
          </a:xfrm>
        </p:grpSpPr>
        <p:sp>
          <p:nvSpPr>
            <p:cNvPr id="13" name="五边形 12"/>
            <p:cNvSpPr/>
            <p:nvPr/>
          </p:nvSpPr>
          <p:spPr>
            <a:xfrm>
              <a:off x="476545" y="2213865"/>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14" name="矩形 13"/>
            <p:cNvSpPr/>
            <p:nvPr/>
          </p:nvSpPr>
          <p:spPr>
            <a:xfrm>
              <a:off x="431540" y="2843935"/>
              <a:ext cx="2430270"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11859" y="2843935"/>
              <a:ext cx="274530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62209" y="2843935"/>
              <a:ext cx="229525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3356865" y="2213865"/>
              <a:ext cx="279031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8" name="五边形 17"/>
            <p:cNvSpPr/>
            <p:nvPr/>
          </p:nvSpPr>
          <p:spPr>
            <a:xfrm>
              <a:off x="6552219" y="2168860"/>
              <a:ext cx="211523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9" name="文本框 18"/>
          <p:cNvSpPr txBox="1"/>
          <p:nvPr/>
        </p:nvSpPr>
        <p:spPr>
          <a:xfrm>
            <a:off x="431540" y="863715"/>
            <a:ext cx="5850650" cy="369332"/>
          </a:xfrm>
          <a:prstGeom prst="rect">
            <a:avLst/>
          </a:prstGeom>
          <a:noFill/>
        </p:spPr>
        <p:txBody>
          <a:bodyPr wrap="square" rtlCol="0">
            <a:spAutoFit/>
          </a:bodyPr>
          <a:lstStyle/>
          <a:p>
            <a:r>
              <a:rPr lang="zh-CN" altLang="en-US" b="1" dirty="0"/>
              <a:t>一种基于二维码的数据处理方法和装置</a:t>
            </a:r>
            <a:endParaRPr lang="zh-CN" altLang="en-US" dirty="0"/>
          </a:p>
        </p:txBody>
      </p:sp>
      <p:sp>
        <p:nvSpPr>
          <p:cNvPr id="20" name="文本框 19"/>
          <p:cNvSpPr txBox="1"/>
          <p:nvPr/>
        </p:nvSpPr>
        <p:spPr>
          <a:xfrm>
            <a:off x="476545" y="1358770"/>
            <a:ext cx="4680520" cy="338554"/>
          </a:xfrm>
          <a:prstGeom prst="rect">
            <a:avLst/>
          </a:prstGeom>
          <a:noFill/>
        </p:spPr>
        <p:txBody>
          <a:bodyPr wrap="square" rtlCol="0">
            <a:spAutoFit/>
          </a:bodyPr>
          <a:lstStyle/>
          <a:p>
            <a:r>
              <a:rPr lang="zh-CN" altLang="en-US" sz="1600" dirty="0" smtClean="0">
                <a:latin typeface="+mn-ea"/>
                <a:ea typeface="+mn-ea"/>
              </a:rPr>
              <a:t>专利申请号：</a:t>
            </a:r>
            <a:r>
              <a:rPr lang="en-US" altLang="zh-CN" sz="1600" dirty="0">
                <a:latin typeface="+mn-ea"/>
                <a:ea typeface="+mn-ea"/>
              </a:rPr>
              <a:t>CN201310392680.1</a:t>
            </a:r>
            <a:endParaRPr lang="zh-CN" altLang="en-US" sz="1600" dirty="0">
              <a:latin typeface="+mn-ea"/>
              <a:ea typeface="+mn-ea"/>
            </a:endParaRPr>
          </a:p>
        </p:txBody>
      </p:sp>
      <p:sp>
        <p:nvSpPr>
          <p:cNvPr id="21" name="文本框 20"/>
          <p:cNvSpPr txBox="1"/>
          <p:nvPr/>
        </p:nvSpPr>
        <p:spPr>
          <a:xfrm>
            <a:off x="453360" y="3192616"/>
            <a:ext cx="2205245" cy="3000821"/>
          </a:xfrm>
          <a:prstGeom prst="rect">
            <a:avLst/>
          </a:prstGeom>
          <a:noFill/>
        </p:spPr>
        <p:txBody>
          <a:bodyPr wrap="square" rtlCol="0">
            <a:spAutoFit/>
          </a:bodyPr>
          <a:lstStyle/>
          <a:p>
            <a:pPr>
              <a:lnSpc>
                <a:spcPct val="150000"/>
              </a:lnSpc>
            </a:pPr>
            <a:r>
              <a:rPr lang="zh-CN" altLang="en-US" sz="1400" dirty="0" smtClean="0"/>
              <a:t>现有技术中通信网络</a:t>
            </a:r>
            <a:r>
              <a:rPr lang="zh-CN" altLang="en-US" sz="1400" dirty="0"/>
              <a:t>可以向用户提供数据传输、数据交换等各种数据处理</a:t>
            </a:r>
            <a:r>
              <a:rPr lang="zh-CN" altLang="en-US" sz="1400" dirty="0" smtClean="0"/>
              <a:t>服务。</a:t>
            </a:r>
            <a:endParaRPr lang="en-US" altLang="zh-CN" sz="1400" dirty="0" smtClean="0"/>
          </a:p>
          <a:p>
            <a:pPr>
              <a:lnSpc>
                <a:spcPct val="150000"/>
              </a:lnSpc>
            </a:pPr>
            <a:r>
              <a:rPr lang="zh-CN" altLang="en-US" sz="1400" dirty="0" smtClean="0"/>
              <a:t>用户</a:t>
            </a:r>
            <a:r>
              <a:rPr lang="zh-CN" altLang="en-US" sz="1400" dirty="0"/>
              <a:t>在需要进行数据处理时，输入登录信息的过程相当困难和繁琐，出错率高，并且容易受到安全产品的打扰。</a:t>
            </a:r>
            <a:endParaRPr lang="zh-CN" altLang="en-US" sz="1400" b="1" dirty="0"/>
          </a:p>
        </p:txBody>
      </p:sp>
      <p:sp>
        <p:nvSpPr>
          <p:cNvPr id="25" name="文本框 24"/>
          <p:cNvSpPr txBox="1"/>
          <p:nvPr/>
        </p:nvSpPr>
        <p:spPr>
          <a:xfrm>
            <a:off x="521550" y="1754523"/>
            <a:ext cx="4680520" cy="338554"/>
          </a:xfrm>
          <a:prstGeom prst="rect">
            <a:avLst/>
          </a:prstGeom>
          <a:noFill/>
        </p:spPr>
        <p:txBody>
          <a:bodyPr wrap="square" rtlCol="0">
            <a:spAutoFit/>
          </a:bodyPr>
          <a:lstStyle/>
          <a:p>
            <a:r>
              <a:rPr lang="zh-CN" altLang="en-US" sz="1600" dirty="0" smtClean="0">
                <a:latin typeface="+mn-ea"/>
                <a:ea typeface="+mn-ea"/>
              </a:rPr>
              <a:t>专利申请日：</a:t>
            </a:r>
            <a:r>
              <a:rPr lang="en-US" altLang="zh-CN" sz="1600" dirty="0" smtClean="0">
                <a:latin typeface="+mn-ea"/>
                <a:ea typeface="+mn-ea"/>
              </a:rPr>
              <a:t>2013</a:t>
            </a:r>
            <a:r>
              <a:rPr lang="zh-CN" altLang="en-US" sz="1600" dirty="0" smtClean="0">
                <a:latin typeface="+mn-ea"/>
                <a:ea typeface="+mn-ea"/>
              </a:rPr>
              <a:t>年</a:t>
            </a:r>
            <a:r>
              <a:rPr lang="en-US" altLang="zh-CN" sz="1600" dirty="0" smtClean="0">
                <a:latin typeface="+mn-ea"/>
                <a:ea typeface="+mn-ea"/>
              </a:rPr>
              <a:t>09</a:t>
            </a:r>
            <a:r>
              <a:rPr lang="zh-CN" altLang="en-US" sz="1600" dirty="0" smtClean="0">
                <a:latin typeface="+mn-ea"/>
                <a:ea typeface="+mn-ea"/>
              </a:rPr>
              <a:t>月</a:t>
            </a:r>
            <a:r>
              <a:rPr lang="en-US" altLang="zh-CN" sz="1600" dirty="0" smtClean="0">
                <a:latin typeface="+mn-ea"/>
                <a:ea typeface="+mn-ea"/>
              </a:rPr>
              <a:t>02</a:t>
            </a:r>
            <a:r>
              <a:rPr lang="zh-CN" altLang="en-US" sz="1600" dirty="0" smtClean="0">
                <a:latin typeface="+mn-ea"/>
                <a:ea typeface="+mn-ea"/>
              </a:rPr>
              <a:t>日</a:t>
            </a:r>
            <a:endParaRPr lang="zh-CN" altLang="en-US" sz="1600" dirty="0">
              <a:latin typeface="+mn-ea"/>
              <a:ea typeface="+mn-ea"/>
            </a:endParaRPr>
          </a:p>
        </p:txBody>
      </p:sp>
      <p:sp>
        <p:nvSpPr>
          <p:cNvPr id="4" name="矩形 3"/>
          <p:cNvSpPr/>
          <p:nvPr/>
        </p:nvSpPr>
        <p:spPr>
          <a:xfrm>
            <a:off x="3415435" y="3068960"/>
            <a:ext cx="2493149" cy="2958952"/>
          </a:xfrm>
          <a:prstGeom prst="rect">
            <a:avLst/>
          </a:prstGeom>
        </p:spPr>
        <p:txBody>
          <a:bodyPr wrap="square">
            <a:spAutoFit/>
          </a:bodyPr>
          <a:lstStyle/>
          <a:p>
            <a:pPr>
              <a:lnSpc>
                <a:spcPct val="150000"/>
              </a:lnSpc>
            </a:pPr>
            <a:r>
              <a:rPr lang="en-US" altLang="zh-CN" sz="1400" dirty="0" smtClean="0"/>
              <a:t>1</a:t>
            </a:r>
            <a:r>
              <a:rPr lang="zh-CN" altLang="en-US" sz="1400" dirty="0" smtClean="0"/>
              <a:t>、根据</a:t>
            </a:r>
            <a:r>
              <a:rPr lang="zh-CN" altLang="en-US" sz="1400" dirty="0"/>
              <a:t>来自第一通信设备的用户数据处理请求生成二维</a:t>
            </a:r>
            <a:r>
              <a:rPr lang="zh-CN" altLang="en-US" sz="1400" dirty="0" smtClean="0"/>
              <a:t>码；</a:t>
            </a:r>
            <a:endParaRPr lang="en-US" altLang="zh-CN" sz="1400" dirty="0" smtClean="0"/>
          </a:p>
          <a:p>
            <a:pPr>
              <a:lnSpc>
                <a:spcPct val="150000"/>
              </a:lnSpc>
            </a:pPr>
            <a:r>
              <a:rPr lang="en-US" altLang="zh-CN" sz="1400" dirty="0" smtClean="0"/>
              <a:t>2</a:t>
            </a:r>
            <a:r>
              <a:rPr lang="zh-CN" altLang="en-US" sz="1400" dirty="0" smtClean="0"/>
              <a:t>、接收</a:t>
            </a:r>
            <a:r>
              <a:rPr lang="zh-CN" altLang="en-US" sz="1400" dirty="0"/>
              <a:t>第二通信设备对二维码扫描得到的关于数据处理请求的信息</a:t>
            </a:r>
            <a:r>
              <a:rPr lang="zh-CN" altLang="en-US" sz="1400" dirty="0" smtClean="0"/>
              <a:t>；</a:t>
            </a:r>
            <a:endParaRPr lang="en-US" altLang="zh-CN" sz="1400" dirty="0" smtClean="0"/>
          </a:p>
          <a:p>
            <a:pPr>
              <a:lnSpc>
                <a:spcPct val="150000"/>
              </a:lnSpc>
            </a:pPr>
            <a:r>
              <a:rPr lang="en-US" altLang="zh-CN" sz="1400" dirty="0" smtClean="0"/>
              <a:t>3</a:t>
            </a:r>
            <a:r>
              <a:rPr lang="zh-CN" altLang="en-US" sz="1400" dirty="0" smtClean="0"/>
              <a:t>、基于</a:t>
            </a:r>
            <a:r>
              <a:rPr lang="zh-CN" altLang="en-US" sz="1400" dirty="0"/>
              <a:t>关于数据处理请求的信息在第二通信设备上生成用于进行数据处理的界面。</a:t>
            </a:r>
          </a:p>
        </p:txBody>
      </p:sp>
      <p:sp>
        <p:nvSpPr>
          <p:cNvPr id="5" name="矩形 4"/>
          <p:cNvSpPr/>
          <p:nvPr/>
        </p:nvSpPr>
        <p:spPr>
          <a:xfrm>
            <a:off x="6587968" y="3189774"/>
            <a:ext cx="1863716" cy="3185487"/>
          </a:xfrm>
          <a:prstGeom prst="rect">
            <a:avLst/>
          </a:prstGeom>
        </p:spPr>
        <p:txBody>
          <a:bodyPr wrap="square">
            <a:spAutoFit/>
          </a:bodyPr>
          <a:lstStyle/>
          <a:p>
            <a:pPr>
              <a:lnSpc>
                <a:spcPct val="150000"/>
              </a:lnSpc>
            </a:pPr>
            <a:r>
              <a:rPr lang="zh-CN" altLang="en-US" sz="1400" dirty="0" smtClean="0"/>
              <a:t>本发明提供</a:t>
            </a:r>
            <a:r>
              <a:rPr lang="zh-CN" altLang="en-US" sz="1400" dirty="0"/>
              <a:t>的基于二维码的数据处理的技术方案，通过二维码来完成登录，避免了繁琐的登录过程，能够方便、快捷、安全地实现数据输出处理。</a:t>
            </a:r>
            <a:r>
              <a:rPr lang="zh-CN" altLang="en-US" dirty="0"/>
              <a:t/>
            </a:r>
            <a:br>
              <a:rPr lang="zh-CN" altLang="en-US" dirty="0"/>
            </a:br>
            <a:r>
              <a:rPr lang="zh-CN" altLang="en-US" dirty="0"/>
              <a:t/>
            </a:r>
            <a:br>
              <a:rPr lang="zh-CN" altLang="en-US" dirty="0"/>
            </a:br>
            <a:endParaRPr lang="zh-CN" altLang="en-US" dirty="0"/>
          </a:p>
        </p:txBody>
      </p:sp>
      <p:sp>
        <p:nvSpPr>
          <p:cNvPr id="22" name="矩形 21"/>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扫码收款（支付宝）</a:t>
            </a:r>
            <a:endParaRPr lang="zh-CN" altLang="en-US" sz="2400" b="1" dirty="0">
              <a:ea typeface="微软雅黑" pitchFamily="34" charset="-122"/>
            </a:endParaRPr>
          </a:p>
        </p:txBody>
      </p:sp>
    </p:spTree>
    <p:extLst>
      <p:ext uri="{BB962C8B-B14F-4D97-AF65-F5344CB8AC3E}">
        <p14:creationId xmlns:p14="http://schemas.microsoft.com/office/powerpoint/2010/main" val="2551052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566" y="692696"/>
            <a:ext cx="5505450" cy="5431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扫码收款（支付宝）</a:t>
            </a:r>
            <a:endParaRPr lang="zh-CN" altLang="en-US" sz="2400" b="1" dirty="0">
              <a:ea typeface="微软雅黑" pitchFamily="34" charset="-122"/>
            </a:endParaRPr>
          </a:p>
        </p:txBody>
      </p:sp>
    </p:spTree>
    <p:extLst>
      <p:ext uri="{BB962C8B-B14F-4D97-AF65-F5344CB8AC3E}">
        <p14:creationId xmlns:p14="http://schemas.microsoft.com/office/powerpoint/2010/main" val="3632997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G:\2017年\2017.0205 岗位目标责任书\4.物料设计\ppt模板\A-4.3 辅助图形C-品牌标志栏-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188640"/>
            <a:ext cx="1475656" cy="6136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图表 4"/>
          <p:cNvGraphicFramePr>
            <a:graphicFrameLocks/>
          </p:cNvGraphicFramePr>
          <p:nvPr>
            <p:extLst>
              <p:ext uri="{D42A27DB-BD31-4B8C-83A1-F6EECF244321}">
                <p14:modId xmlns:p14="http://schemas.microsoft.com/office/powerpoint/2010/main" val="2540610541"/>
              </p:ext>
            </p:extLst>
          </p:nvPr>
        </p:nvGraphicFramePr>
        <p:xfrm>
          <a:off x="827584" y="1340768"/>
          <a:ext cx="6840760" cy="3384376"/>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755576" y="4725144"/>
            <a:ext cx="7272808" cy="683264"/>
          </a:xfrm>
          <a:prstGeom prst="rect">
            <a:avLst/>
          </a:prstGeom>
        </p:spPr>
        <p:txBody>
          <a:bodyPr wrap="square">
            <a:spAutoFit/>
          </a:bodyPr>
          <a:lstStyle/>
          <a:p>
            <a:pPr>
              <a:lnSpc>
                <a:spcPct val="120000"/>
              </a:lnSpc>
            </a:pPr>
            <a:r>
              <a:rPr lang="zh-CN" altLang="en-US" sz="1600" dirty="0" smtClean="0">
                <a:latin typeface="+mn-ea"/>
              </a:rPr>
              <a:t>   </a:t>
            </a:r>
            <a:r>
              <a:rPr lang="zh-CN" altLang="en-US" sz="1600" dirty="0">
                <a:latin typeface="+mn-ea"/>
              </a:rPr>
              <a:t> 鉴于</a:t>
            </a:r>
            <a:r>
              <a:rPr lang="zh-CN" altLang="en-US" sz="1600" dirty="0" smtClean="0">
                <a:latin typeface="+mn-ea"/>
              </a:rPr>
              <a:t>中国发明专利从申请至公开可查询一般需</a:t>
            </a:r>
            <a:r>
              <a:rPr lang="en-US" altLang="zh-CN" sz="1600" dirty="0" smtClean="0">
                <a:latin typeface="+mn-ea"/>
              </a:rPr>
              <a:t>18</a:t>
            </a:r>
            <a:r>
              <a:rPr lang="zh-CN" altLang="en-US" sz="1600" dirty="0" smtClean="0">
                <a:latin typeface="+mn-ea"/>
              </a:rPr>
              <a:t>个月，从上图可知，阿里巴巴专利工作开展</a:t>
            </a:r>
            <a:r>
              <a:rPr lang="en-US" altLang="zh-CN" sz="1600" dirty="0" smtClean="0">
                <a:latin typeface="+mn-ea"/>
              </a:rPr>
              <a:t>10</a:t>
            </a:r>
            <a:r>
              <a:rPr lang="zh-CN" altLang="en-US" sz="1600" dirty="0" smtClean="0">
                <a:latin typeface="+mn-ea"/>
              </a:rPr>
              <a:t>多年，京东</a:t>
            </a:r>
            <a:r>
              <a:rPr lang="en-US" altLang="zh-CN" sz="1600" dirty="0" smtClean="0">
                <a:latin typeface="+mn-ea"/>
              </a:rPr>
              <a:t>5</a:t>
            </a:r>
            <a:r>
              <a:rPr lang="zh-CN" altLang="en-US" sz="1600" dirty="0" smtClean="0">
                <a:latin typeface="+mn-ea"/>
              </a:rPr>
              <a:t>年。</a:t>
            </a:r>
            <a:endParaRPr lang="zh-CN" altLang="en-US" sz="1600" dirty="0">
              <a:latin typeface="+mn-ea"/>
            </a:endParaRPr>
          </a:p>
        </p:txBody>
      </p:sp>
      <p:sp>
        <p:nvSpPr>
          <p:cNvPr id="7" name="标题 1"/>
          <p:cNvSpPr txBox="1">
            <a:spLocks/>
          </p:cNvSpPr>
          <p:nvPr/>
        </p:nvSpPr>
        <p:spPr bwMode="auto">
          <a:xfrm>
            <a:off x="-7938" y="187995"/>
            <a:ext cx="822960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latin typeface="微软雅黑" pitchFamily="34" charset="-122"/>
                <a:ea typeface="微软雅黑" pitchFamily="34" charset="-122"/>
              </a:rPr>
              <a:t>对标公司中国专利申请公开情况</a:t>
            </a:r>
          </a:p>
        </p:txBody>
      </p:sp>
    </p:spTree>
    <p:extLst>
      <p:ext uri="{BB962C8B-B14F-4D97-AF65-F5344CB8AC3E}">
        <p14:creationId xmlns:p14="http://schemas.microsoft.com/office/powerpoint/2010/main" val="250392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1530" y="2168860"/>
            <a:ext cx="8325924" cy="4410490"/>
            <a:chOff x="431540" y="2168860"/>
            <a:chExt cx="8325924" cy="4410490"/>
          </a:xfrm>
        </p:grpSpPr>
        <p:sp>
          <p:nvSpPr>
            <p:cNvPr id="13" name="五边形 12"/>
            <p:cNvSpPr/>
            <p:nvPr/>
          </p:nvSpPr>
          <p:spPr>
            <a:xfrm>
              <a:off x="476545" y="2213865"/>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14" name="矩形 13"/>
            <p:cNvSpPr/>
            <p:nvPr/>
          </p:nvSpPr>
          <p:spPr>
            <a:xfrm>
              <a:off x="431540" y="2843935"/>
              <a:ext cx="2430270"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176845" y="2843935"/>
              <a:ext cx="2880319"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62209" y="2843935"/>
              <a:ext cx="229525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3176845" y="2213865"/>
              <a:ext cx="297033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8" name="五边形 17"/>
            <p:cNvSpPr/>
            <p:nvPr/>
          </p:nvSpPr>
          <p:spPr>
            <a:xfrm>
              <a:off x="6552219" y="2168860"/>
              <a:ext cx="211523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9" name="文本框 18"/>
          <p:cNvSpPr txBox="1"/>
          <p:nvPr/>
        </p:nvSpPr>
        <p:spPr>
          <a:xfrm>
            <a:off x="431540" y="863715"/>
            <a:ext cx="5850650" cy="369332"/>
          </a:xfrm>
          <a:prstGeom prst="rect">
            <a:avLst/>
          </a:prstGeom>
          <a:noFill/>
        </p:spPr>
        <p:txBody>
          <a:bodyPr wrap="square" rtlCol="0">
            <a:spAutoFit/>
          </a:bodyPr>
          <a:lstStyle/>
          <a:p>
            <a:r>
              <a:rPr lang="zh-CN" altLang="en-US" b="1" dirty="0"/>
              <a:t>一种移动终端的手势支付控制方法和移动终端</a:t>
            </a:r>
            <a:endParaRPr lang="zh-CN" altLang="en-US" dirty="0"/>
          </a:p>
        </p:txBody>
      </p:sp>
      <p:sp>
        <p:nvSpPr>
          <p:cNvPr id="20" name="文本框 19"/>
          <p:cNvSpPr txBox="1"/>
          <p:nvPr/>
        </p:nvSpPr>
        <p:spPr>
          <a:xfrm>
            <a:off x="476545" y="1358770"/>
            <a:ext cx="4680520" cy="338554"/>
          </a:xfrm>
          <a:prstGeom prst="rect">
            <a:avLst/>
          </a:prstGeom>
          <a:noFill/>
        </p:spPr>
        <p:txBody>
          <a:bodyPr wrap="square" rtlCol="0">
            <a:spAutoFit/>
          </a:bodyPr>
          <a:lstStyle/>
          <a:p>
            <a:r>
              <a:rPr lang="zh-CN" altLang="en-US" sz="1600" dirty="0" smtClean="0">
                <a:latin typeface="+mn-ea"/>
                <a:ea typeface="+mn-ea"/>
              </a:rPr>
              <a:t>专利申请号：</a:t>
            </a:r>
            <a:r>
              <a:rPr lang="en-US" altLang="zh-CN" sz="1600" dirty="0">
                <a:latin typeface="+mn-ea"/>
                <a:ea typeface="+mn-ea"/>
              </a:rPr>
              <a:t>CN201310530899.3</a:t>
            </a:r>
            <a:endParaRPr lang="zh-CN" altLang="en-US" sz="1600" dirty="0">
              <a:latin typeface="+mn-ea"/>
              <a:ea typeface="+mn-ea"/>
            </a:endParaRPr>
          </a:p>
        </p:txBody>
      </p:sp>
      <p:sp>
        <p:nvSpPr>
          <p:cNvPr id="21" name="文本框 20"/>
          <p:cNvSpPr txBox="1"/>
          <p:nvPr/>
        </p:nvSpPr>
        <p:spPr>
          <a:xfrm>
            <a:off x="453360" y="3192616"/>
            <a:ext cx="2205245" cy="2635786"/>
          </a:xfrm>
          <a:prstGeom prst="rect">
            <a:avLst/>
          </a:prstGeom>
          <a:noFill/>
        </p:spPr>
        <p:txBody>
          <a:bodyPr wrap="square" rtlCol="0">
            <a:spAutoFit/>
          </a:bodyPr>
          <a:lstStyle/>
          <a:p>
            <a:pPr>
              <a:lnSpc>
                <a:spcPct val="150000"/>
              </a:lnSpc>
            </a:pPr>
            <a:r>
              <a:rPr lang="zh-CN" altLang="en-US" sz="1400" dirty="0"/>
              <a:t>现有支付流程需要用户手动选择支付方 式的方案使得支付流程比较繁琐，从而降低了在线支付效率；而且，手动选择 支付方式容易导致支付过程中个人账号信息等私密信息泄露，降低支付安全性。</a:t>
            </a:r>
            <a:endParaRPr lang="zh-CN" altLang="en-US" sz="1400" b="1" dirty="0"/>
          </a:p>
        </p:txBody>
      </p:sp>
      <p:sp>
        <p:nvSpPr>
          <p:cNvPr id="25" name="文本框 24"/>
          <p:cNvSpPr txBox="1"/>
          <p:nvPr/>
        </p:nvSpPr>
        <p:spPr>
          <a:xfrm>
            <a:off x="521550" y="1754523"/>
            <a:ext cx="4680520" cy="338554"/>
          </a:xfrm>
          <a:prstGeom prst="rect">
            <a:avLst/>
          </a:prstGeom>
          <a:noFill/>
        </p:spPr>
        <p:txBody>
          <a:bodyPr wrap="square" rtlCol="0">
            <a:spAutoFit/>
          </a:bodyPr>
          <a:lstStyle/>
          <a:p>
            <a:r>
              <a:rPr lang="zh-CN" altLang="en-US" sz="1600" dirty="0" smtClean="0">
                <a:latin typeface="+mn-ea"/>
                <a:ea typeface="+mn-ea"/>
              </a:rPr>
              <a:t>专利申请日：</a:t>
            </a:r>
            <a:r>
              <a:rPr lang="en-US" altLang="zh-CN" sz="1600" dirty="0" smtClean="0">
                <a:latin typeface="+mn-ea"/>
                <a:ea typeface="+mn-ea"/>
              </a:rPr>
              <a:t>2013</a:t>
            </a:r>
            <a:r>
              <a:rPr lang="zh-CN" altLang="en-US" sz="1600" dirty="0" smtClean="0">
                <a:latin typeface="+mn-ea"/>
                <a:ea typeface="+mn-ea"/>
              </a:rPr>
              <a:t>年</a:t>
            </a:r>
            <a:r>
              <a:rPr lang="en-US" altLang="zh-CN" sz="1600" dirty="0" smtClean="0">
                <a:latin typeface="+mn-ea"/>
                <a:ea typeface="+mn-ea"/>
              </a:rPr>
              <a:t>10</a:t>
            </a:r>
            <a:r>
              <a:rPr lang="zh-CN" altLang="en-US" sz="1600" dirty="0" smtClean="0">
                <a:latin typeface="+mn-ea"/>
                <a:ea typeface="+mn-ea"/>
              </a:rPr>
              <a:t>月</a:t>
            </a:r>
            <a:r>
              <a:rPr lang="en-US" altLang="zh-CN" sz="1600" dirty="0" smtClean="0">
                <a:latin typeface="+mn-ea"/>
                <a:ea typeface="+mn-ea"/>
              </a:rPr>
              <a:t>31</a:t>
            </a:r>
            <a:r>
              <a:rPr lang="zh-CN" altLang="en-US" sz="1600" dirty="0" smtClean="0">
                <a:latin typeface="+mn-ea"/>
                <a:ea typeface="+mn-ea"/>
              </a:rPr>
              <a:t>日</a:t>
            </a:r>
            <a:endParaRPr lang="zh-CN" altLang="en-US" sz="1600" dirty="0">
              <a:latin typeface="+mn-ea"/>
              <a:ea typeface="+mn-ea"/>
            </a:endParaRPr>
          </a:p>
        </p:txBody>
      </p:sp>
      <p:sp>
        <p:nvSpPr>
          <p:cNvPr id="4" name="矩形 3"/>
          <p:cNvSpPr/>
          <p:nvPr/>
        </p:nvSpPr>
        <p:spPr>
          <a:xfrm>
            <a:off x="3145131" y="2929198"/>
            <a:ext cx="2835315" cy="3564887"/>
          </a:xfrm>
          <a:prstGeom prst="rect">
            <a:avLst/>
          </a:prstGeom>
        </p:spPr>
        <p:txBody>
          <a:bodyPr wrap="square">
            <a:spAutoFit/>
          </a:bodyPr>
          <a:lstStyle/>
          <a:p>
            <a:pPr>
              <a:lnSpc>
                <a:spcPct val="125000"/>
              </a:lnSpc>
            </a:pPr>
            <a:r>
              <a:rPr lang="en-US" altLang="zh-CN" sz="1400" dirty="0" smtClean="0"/>
              <a:t>1</a:t>
            </a:r>
            <a:r>
              <a:rPr lang="zh-CN" altLang="en-US" sz="1400" dirty="0" smtClean="0"/>
              <a:t>、通过</a:t>
            </a:r>
            <a:r>
              <a:rPr lang="zh-CN" altLang="en-US" sz="1400" dirty="0"/>
              <a:t>重力传感器获取移动终端的手势运动信息，所述手势运动信息包括移 动终端的运动方向信息、频率信息和幅度信息中任一种或多种； </a:t>
            </a:r>
            <a:br>
              <a:rPr lang="zh-CN" altLang="en-US" sz="1400" dirty="0"/>
            </a:br>
            <a:r>
              <a:rPr lang="en-US" altLang="zh-CN" sz="1400" dirty="0" smtClean="0"/>
              <a:t>2</a:t>
            </a:r>
            <a:r>
              <a:rPr lang="zh-CN" altLang="en-US" sz="1400" dirty="0" smtClean="0"/>
              <a:t>、在</a:t>
            </a:r>
            <a:r>
              <a:rPr lang="zh-CN" altLang="en-US" sz="1400" dirty="0"/>
              <a:t>预设的手势控制命令库中获取与所述手势运动信息匹配的手势控制</a:t>
            </a:r>
            <a:r>
              <a:rPr lang="zh-CN" altLang="en-US" sz="1400" dirty="0" smtClean="0"/>
              <a:t>命令</a:t>
            </a:r>
            <a:r>
              <a:rPr lang="zh-CN" altLang="en-US" sz="1400" dirty="0"/>
              <a:t>，所述手势控制命令库中包括多个手势控制命令； </a:t>
            </a:r>
            <a:br>
              <a:rPr lang="zh-CN" altLang="en-US" sz="1400" dirty="0"/>
            </a:br>
            <a:r>
              <a:rPr lang="en-US" altLang="zh-CN" sz="1400" dirty="0" smtClean="0"/>
              <a:t>3</a:t>
            </a:r>
            <a:r>
              <a:rPr lang="zh-CN" altLang="en-US" sz="1400" dirty="0" smtClean="0"/>
              <a:t>、根据</a:t>
            </a:r>
            <a:r>
              <a:rPr lang="zh-CN" altLang="en-US" sz="1400" dirty="0"/>
              <a:t>获取到的所述手势控制命令确定当前交易订单的支付方式； </a:t>
            </a:r>
            <a:br>
              <a:rPr lang="zh-CN" altLang="en-US" sz="1400" dirty="0"/>
            </a:br>
            <a:r>
              <a:rPr lang="zh-CN" altLang="en-US" sz="1400" dirty="0"/>
              <a:t>通过所述确定的支付方式对所述交易订单进行支付。 </a:t>
            </a:r>
          </a:p>
        </p:txBody>
      </p:sp>
      <p:sp>
        <p:nvSpPr>
          <p:cNvPr id="5" name="矩形 4"/>
          <p:cNvSpPr/>
          <p:nvPr/>
        </p:nvSpPr>
        <p:spPr>
          <a:xfrm>
            <a:off x="6462209" y="3117820"/>
            <a:ext cx="2160241" cy="2785378"/>
          </a:xfrm>
          <a:prstGeom prst="rect">
            <a:avLst/>
          </a:prstGeom>
        </p:spPr>
        <p:txBody>
          <a:bodyPr wrap="square">
            <a:spAutoFit/>
          </a:bodyPr>
          <a:lstStyle/>
          <a:p>
            <a:pPr>
              <a:lnSpc>
                <a:spcPct val="125000"/>
              </a:lnSpc>
            </a:pPr>
            <a:r>
              <a:rPr lang="zh-CN" altLang="en-US" sz="1400" dirty="0"/>
              <a:t>本发明实施例中的移动终端通过重力传感器获取移动终端的手势运动信息 并确定当前交易订单的支付方式，从而避免因在移动终端屏幕上手动选择支付 方式的过程，可以实现一种更为安全的支付控制流程。 </a:t>
            </a:r>
            <a:br>
              <a:rPr lang="zh-CN" altLang="en-US" sz="1400" dirty="0"/>
            </a:br>
            <a:endParaRPr lang="zh-CN" altLang="en-US" sz="1400" dirty="0"/>
          </a:p>
        </p:txBody>
      </p:sp>
      <p:sp>
        <p:nvSpPr>
          <p:cNvPr id="22" name="矩形 21"/>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手势支付（财付通）</a:t>
            </a:r>
            <a:endParaRPr lang="zh-CN" altLang="en-US" sz="2400" b="1" dirty="0">
              <a:ea typeface="微软雅黑" pitchFamily="34" charset="-122"/>
            </a:endParaRPr>
          </a:p>
        </p:txBody>
      </p:sp>
    </p:spTree>
    <p:extLst>
      <p:ext uri="{BB962C8B-B14F-4D97-AF65-F5344CB8AC3E}">
        <p14:creationId xmlns:p14="http://schemas.microsoft.com/office/powerpoint/2010/main" val="3618521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268760"/>
            <a:ext cx="6192180" cy="4804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16505" y="233645"/>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手势支付（财付通）</a:t>
            </a:r>
            <a:endParaRPr lang="zh-CN" altLang="en-US" sz="2400" b="1" dirty="0">
              <a:ea typeface="微软雅黑" pitchFamily="34" charset="-122"/>
            </a:endParaRPr>
          </a:p>
        </p:txBody>
      </p:sp>
    </p:spTree>
    <p:extLst>
      <p:ext uri="{BB962C8B-B14F-4D97-AF65-F5344CB8AC3E}">
        <p14:creationId xmlns:p14="http://schemas.microsoft.com/office/powerpoint/2010/main" val="138954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1530" y="2168860"/>
            <a:ext cx="8325924" cy="4410490"/>
            <a:chOff x="431540" y="2168860"/>
            <a:chExt cx="8325924" cy="4410490"/>
          </a:xfrm>
        </p:grpSpPr>
        <p:sp>
          <p:nvSpPr>
            <p:cNvPr id="13" name="五边形 12"/>
            <p:cNvSpPr/>
            <p:nvPr/>
          </p:nvSpPr>
          <p:spPr>
            <a:xfrm>
              <a:off x="476545" y="2213865"/>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14" name="矩形 13"/>
            <p:cNvSpPr/>
            <p:nvPr/>
          </p:nvSpPr>
          <p:spPr>
            <a:xfrm>
              <a:off x="431540" y="2843935"/>
              <a:ext cx="2430270"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86835" y="2843935"/>
              <a:ext cx="3251548"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52219" y="2843935"/>
              <a:ext cx="220524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3086834" y="2213865"/>
              <a:ext cx="3251548"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8" name="五边形 17"/>
            <p:cNvSpPr/>
            <p:nvPr/>
          </p:nvSpPr>
          <p:spPr>
            <a:xfrm>
              <a:off x="6552219" y="2168860"/>
              <a:ext cx="211523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9" name="文本框 18"/>
          <p:cNvSpPr txBox="1"/>
          <p:nvPr/>
        </p:nvSpPr>
        <p:spPr>
          <a:xfrm>
            <a:off x="397722" y="863715"/>
            <a:ext cx="5850650" cy="369332"/>
          </a:xfrm>
          <a:prstGeom prst="rect">
            <a:avLst/>
          </a:prstGeom>
          <a:noFill/>
        </p:spPr>
        <p:txBody>
          <a:bodyPr wrap="square" rtlCol="0">
            <a:spAutoFit/>
          </a:bodyPr>
          <a:lstStyle/>
          <a:p>
            <a:r>
              <a:rPr lang="zh-CN" altLang="en-US" b="1" dirty="0"/>
              <a:t>一种在线支付方法及相关设备、系统</a:t>
            </a:r>
            <a:endParaRPr lang="zh-CN" altLang="en-US" dirty="0"/>
          </a:p>
        </p:txBody>
      </p:sp>
      <p:sp>
        <p:nvSpPr>
          <p:cNvPr id="20" name="文本框 19"/>
          <p:cNvSpPr txBox="1"/>
          <p:nvPr/>
        </p:nvSpPr>
        <p:spPr>
          <a:xfrm>
            <a:off x="476545" y="1358770"/>
            <a:ext cx="4680520" cy="338554"/>
          </a:xfrm>
          <a:prstGeom prst="rect">
            <a:avLst/>
          </a:prstGeom>
          <a:noFill/>
        </p:spPr>
        <p:txBody>
          <a:bodyPr wrap="square" rtlCol="0">
            <a:spAutoFit/>
          </a:bodyPr>
          <a:lstStyle/>
          <a:p>
            <a:r>
              <a:rPr lang="zh-CN" altLang="en-US" sz="1600" dirty="0" smtClean="0">
                <a:latin typeface="+mn-ea"/>
                <a:ea typeface="+mn-ea"/>
              </a:rPr>
              <a:t>专利申请号：</a:t>
            </a:r>
            <a:r>
              <a:rPr lang="en-US" altLang="zh-CN" sz="1600" dirty="0">
                <a:latin typeface="+mn-ea"/>
                <a:ea typeface="+mn-ea"/>
              </a:rPr>
              <a:t>CN201310513239.4</a:t>
            </a:r>
            <a:endParaRPr lang="zh-CN" altLang="en-US" sz="1600" dirty="0">
              <a:latin typeface="+mn-ea"/>
              <a:ea typeface="+mn-ea"/>
            </a:endParaRPr>
          </a:p>
        </p:txBody>
      </p:sp>
      <p:sp>
        <p:nvSpPr>
          <p:cNvPr id="21" name="文本框 20"/>
          <p:cNvSpPr txBox="1"/>
          <p:nvPr/>
        </p:nvSpPr>
        <p:spPr>
          <a:xfrm>
            <a:off x="451440" y="2929552"/>
            <a:ext cx="2205245" cy="3647152"/>
          </a:xfrm>
          <a:prstGeom prst="rect">
            <a:avLst/>
          </a:prstGeom>
          <a:noFill/>
        </p:spPr>
        <p:txBody>
          <a:bodyPr wrap="square" rtlCol="0">
            <a:spAutoFit/>
          </a:bodyPr>
          <a:lstStyle/>
          <a:p>
            <a:pPr>
              <a:lnSpc>
                <a:spcPct val="150000"/>
              </a:lnSpc>
            </a:pPr>
            <a:r>
              <a:rPr lang="zh-CN" altLang="en-US" sz="1400" dirty="0" smtClean="0"/>
              <a:t>现有技术中用户利用终端</a:t>
            </a:r>
            <a:r>
              <a:rPr lang="zh-CN" altLang="en-US" sz="1400" dirty="0"/>
              <a:t>进行在线购物时，在结账阶段用户通常可以选择 银行卡支付，进一步地用户需要在用户终端上手动收入卡号</a:t>
            </a:r>
            <a:r>
              <a:rPr lang="zh-CN" altLang="en-US" sz="1400" dirty="0" smtClean="0"/>
              <a:t>信息以</a:t>
            </a:r>
            <a:r>
              <a:rPr lang="zh-CN" altLang="en-US" sz="1400" dirty="0"/>
              <a:t>完成在线支付。在实践中发现，这种支付方式需要用户手动 收入卡号信息，使得支付操作比较繁琐，从而降低了在线支付效率。</a:t>
            </a:r>
            <a:endParaRPr lang="zh-CN" altLang="en-US" sz="1400" b="1" dirty="0"/>
          </a:p>
        </p:txBody>
      </p:sp>
      <p:sp>
        <p:nvSpPr>
          <p:cNvPr id="25" name="文本框 24"/>
          <p:cNvSpPr txBox="1"/>
          <p:nvPr/>
        </p:nvSpPr>
        <p:spPr>
          <a:xfrm>
            <a:off x="521550" y="1754523"/>
            <a:ext cx="4680520" cy="338554"/>
          </a:xfrm>
          <a:prstGeom prst="rect">
            <a:avLst/>
          </a:prstGeom>
          <a:noFill/>
        </p:spPr>
        <p:txBody>
          <a:bodyPr wrap="square" rtlCol="0">
            <a:spAutoFit/>
          </a:bodyPr>
          <a:lstStyle/>
          <a:p>
            <a:r>
              <a:rPr lang="zh-CN" altLang="en-US" sz="1600" dirty="0" smtClean="0">
                <a:latin typeface="+mn-ea"/>
                <a:ea typeface="+mn-ea"/>
              </a:rPr>
              <a:t>专利申请日：</a:t>
            </a:r>
            <a:r>
              <a:rPr lang="en-US" altLang="zh-CN" sz="1600" dirty="0" smtClean="0">
                <a:latin typeface="+mn-ea"/>
                <a:ea typeface="+mn-ea"/>
              </a:rPr>
              <a:t>2013</a:t>
            </a:r>
            <a:r>
              <a:rPr lang="zh-CN" altLang="en-US" sz="1600" dirty="0" smtClean="0">
                <a:latin typeface="+mn-ea"/>
                <a:ea typeface="+mn-ea"/>
              </a:rPr>
              <a:t>年</a:t>
            </a:r>
            <a:r>
              <a:rPr lang="en-US" altLang="zh-CN" sz="1600" dirty="0" smtClean="0">
                <a:latin typeface="+mn-ea"/>
                <a:ea typeface="+mn-ea"/>
              </a:rPr>
              <a:t>10</a:t>
            </a:r>
            <a:r>
              <a:rPr lang="zh-CN" altLang="en-US" sz="1600" dirty="0" smtClean="0">
                <a:latin typeface="+mn-ea"/>
                <a:ea typeface="+mn-ea"/>
              </a:rPr>
              <a:t>月</a:t>
            </a:r>
            <a:r>
              <a:rPr lang="en-US" altLang="zh-CN" sz="1600" dirty="0" smtClean="0">
                <a:latin typeface="+mn-ea"/>
                <a:ea typeface="+mn-ea"/>
              </a:rPr>
              <a:t>25</a:t>
            </a:r>
            <a:r>
              <a:rPr lang="zh-CN" altLang="en-US" sz="1600" dirty="0" smtClean="0">
                <a:latin typeface="+mn-ea"/>
                <a:ea typeface="+mn-ea"/>
              </a:rPr>
              <a:t>日</a:t>
            </a:r>
            <a:endParaRPr lang="zh-CN" altLang="en-US" sz="1600" dirty="0">
              <a:latin typeface="+mn-ea"/>
              <a:ea typeface="+mn-ea"/>
            </a:endParaRPr>
          </a:p>
        </p:txBody>
      </p:sp>
      <p:sp>
        <p:nvSpPr>
          <p:cNvPr id="4" name="矩形 3"/>
          <p:cNvSpPr/>
          <p:nvPr/>
        </p:nvSpPr>
        <p:spPr>
          <a:xfrm>
            <a:off x="3079594" y="2847510"/>
            <a:ext cx="3067581" cy="3862596"/>
          </a:xfrm>
          <a:prstGeom prst="rect">
            <a:avLst/>
          </a:prstGeom>
        </p:spPr>
        <p:txBody>
          <a:bodyPr wrap="square">
            <a:spAutoFit/>
          </a:bodyPr>
          <a:lstStyle/>
          <a:p>
            <a:pPr>
              <a:lnSpc>
                <a:spcPct val="125000"/>
              </a:lnSpc>
            </a:pPr>
            <a:r>
              <a:rPr lang="en-US" altLang="zh-CN" sz="1400" dirty="0" smtClean="0">
                <a:latin typeface="+mn-ea"/>
                <a:ea typeface="+mn-ea"/>
              </a:rPr>
              <a:t>1</a:t>
            </a:r>
            <a:r>
              <a:rPr lang="zh-CN" altLang="en-US" sz="1400" dirty="0" smtClean="0">
                <a:latin typeface="+mn-ea"/>
                <a:ea typeface="+mn-ea"/>
              </a:rPr>
              <a:t>、用户</a:t>
            </a:r>
            <a:r>
              <a:rPr lang="zh-CN" altLang="en-US" sz="1400" dirty="0">
                <a:latin typeface="+mn-ea"/>
                <a:ea typeface="+mn-ea"/>
              </a:rPr>
              <a:t>终端发送支付卡号输入端口获取指令至交易平台服务器； </a:t>
            </a:r>
            <a:br>
              <a:rPr lang="zh-CN" altLang="en-US" sz="1400" dirty="0">
                <a:latin typeface="+mn-ea"/>
                <a:ea typeface="+mn-ea"/>
              </a:rPr>
            </a:br>
            <a:r>
              <a:rPr lang="en-US" altLang="zh-CN" sz="1400" dirty="0" smtClean="0">
                <a:latin typeface="+mn-ea"/>
                <a:ea typeface="+mn-ea"/>
              </a:rPr>
              <a:t>2</a:t>
            </a:r>
            <a:r>
              <a:rPr lang="zh-CN" altLang="en-US" sz="1400" dirty="0" smtClean="0">
                <a:latin typeface="+mn-ea"/>
                <a:ea typeface="+mn-ea"/>
              </a:rPr>
              <a:t>、所</a:t>
            </a:r>
            <a:r>
              <a:rPr lang="zh-CN" altLang="en-US" sz="1400" dirty="0">
                <a:latin typeface="+mn-ea"/>
                <a:ea typeface="+mn-ea"/>
              </a:rPr>
              <a:t>述交易平台服务器接收所述用户终端发送的所述支付卡号输入端口获 取指令，并响应所述支付卡号输入端口获取指令，将支付卡号输入端口输出 至所述用户终端</a:t>
            </a:r>
            <a:r>
              <a:rPr lang="zh-CN" altLang="en-US" sz="1400" dirty="0" smtClean="0">
                <a:latin typeface="+mn-ea"/>
                <a:ea typeface="+mn-ea"/>
              </a:rPr>
              <a:t>；</a:t>
            </a:r>
            <a:endParaRPr lang="en-US" altLang="zh-CN" sz="1400" dirty="0" smtClean="0">
              <a:latin typeface="+mn-ea"/>
              <a:ea typeface="+mn-ea"/>
            </a:endParaRPr>
          </a:p>
          <a:p>
            <a:pPr>
              <a:lnSpc>
                <a:spcPct val="125000"/>
              </a:lnSpc>
            </a:pPr>
            <a:r>
              <a:rPr lang="en-US" altLang="zh-CN" sz="1400" dirty="0" smtClean="0">
                <a:latin typeface="+mn-ea"/>
                <a:ea typeface="+mn-ea"/>
              </a:rPr>
              <a:t>3</a:t>
            </a:r>
            <a:r>
              <a:rPr lang="zh-CN" altLang="en-US" sz="1400" dirty="0" smtClean="0">
                <a:latin typeface="+mn-ea"/>
                <a:ea typeface="+mn-ea"/>
              </a:rPr>
              <a:t>、所</a:t>
            </a:r>
            <a:r>
              <a:rPr lang="zh-CN" altLang="en-US" sz="1400" dirty="0">
                <a:latin typeface="+mn-ea"/>
                <a:ea typeface="+mn-ea"/>
              </a:rPr>
              <a:t>述用户终端接收所述交易平台服务器输出的所述支付卡号输入端口， 并响应用户对所述识别码扫描输入端口的操作而扫描得到支付卡号信息，以 及发送订单信息至所述交易平台服务器，所述订单信息包括支付金额以及所 述支付卡号信息。 </a:t>
            </a:r>
            <a:endParaRPr lang="zh-CN" altLang="en-US" dirty="0">
              <a:latin typeface="+mn-ea"/>
              <a:ea typeface="+mn-ea"/>
            </a:endParaRPr>
          </a:p>
        </p:txBody>
      </p:sp>
      <p:sp>
        <p:nvSpPr>
          <p:cNvPr id="5" name="矩形 4"/>
          <p:cNvSpPr/>
          <p:nvPr/>
        </p:nvSpPr>
        <p:spPr>
          <a:xfrm>
            <a:off x="6687235" y="3113965"/>
            <a:ext cx="1665185" cy="3400931"/>
          </a:xfrm>
          <a:prstGeom prst="rect">
            <a:avLst/>
          </a:prstGeom>
        </p:spPr>
        <p:txBody>
          <a:bodyPr wrap="square">
            <a:spAutoFit/>
          </a:bodyPr>
          <a:lstStyle/>
          <a:p>
            <a:pPr>
              <a:lnSpc>
                <a:spcPct val="125000"/>
              </a:lnSpc>
            </a:pPr>
            <a:r>
              <a:rPr lang="zh-CN" altLang="en-US" sz="1400" dirty="0" smtClean="0"/>
              <a:t>通过</a:t>
            </a:r>
            <a:r>
              <a:rPr lang="zh-CN" altLang="en-US" sz="1400" dirty="0"/>
              <a:t>实施本发明实施例，使 得用户终端可以响应用户对识别码扫描输入端口的操作而扫描得到支付卡号 信息，省去了用户手动收入卡号信息导致的繁琐操作，从而能够简化支付操 作，提高在线支付效率。 </a:t>
            </a:r>
            <a:r>
              <a:rPr lang="zh-CN" altLang="en-US" dirty="0"/>
              <a:t/>
            </a:r>
            <a:br>
              <a:rPr lang="zh-CN" altLang="en-US" dirty="0"/>
            </a:br>
            <a:endParaRPr lang="zh-CN" altLang="en-US" dirty="0"/>
          </a:p>
        </p:txBody>
      </p:sp>
      <p:sp>
        <p:nvSpPr>
          <p:cNvPr id="22" name="矩形 21"/>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扫码付款（财付通）</a:t>
            </a:r>
            <a:endParaRPr lang="zh-CN" altLang="en-US" sz="2400" b="1" dirty="0">
              <a:ea typeface="微软雅黑" pitchFamily="34" charset="-122"/>
            </a:endParaRPr>
          </a:p>
        </p:txBody>
      </p:sp>
    </p:spTree>
    <p:extLst>
      <p:ext uri="{BB962C8B-B14F-4D97-AF65-F5344CB8AC3E}">
        <p14:creationId xmlns:p14="http://schemas.microsoft.com/office/powerpoint/2010/main" val="3984125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70" y="1535215"/>
            <a:ext cx="7776635" cy="464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扫码付款（财付通）</a:t>
            </a:r>
            <a:endParaRPr lang="zh-CN" altLang="en-US" sz="2400" b="1" dirty="0">
              <a:ea typeface="微软雅黑" pitchFamily="34" charset="-122"/>
            </a:endParaRPr>
          </a:p>
        </p:txBody>
      </p:sp>
    </p:spTree>
    <p:extLst>
      <p:ext uri="{BB962C8B-B14F-4D97-AF65-F5344CB8AC3E}">
        <p14:creationId xmlns:p14="http://schemas.microsoft.com/office/powerpoint/2010/main" val="2119491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01290" y="2165285"/>
            <a:ext cx="8775975" cy="4414065"/>
            <a:chOff x="206515" y="2168860"/>
            <a:chExt cx="8775975" cy="4414065"/>
          </a:xfrm>
        </p:grpSpPr>
        <p:sp>
          <p:nvSpPr>
            <p:cNvPr id="13" name="五边形 12"/>
            <p:cNvSpPr/>
            <p:nvPr/>
          </p:nvSpPr>
          <p:spPr>
            <a:xfrm>
              <a:off x="206515" y="2217899"/>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14" name="矩形 13"/>
            <p:cNvSpPr/>
            <p:nvPr/>
          </p:nvSpPr>
          <p:spPr>
            <a:xfrm>
              <a:off x="207803" y="2821211"/>
              <a:ext cx="2316469"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71799" y="2843935"/>
              <a:ext cx="397565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927475" y="2847510"/>
              <a:ext cx="205501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2771799" y="2213865"/>
              <a:ext cx="388564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8" name="五边形 17"/>
            <p:cNvSpPr/>
            <p:nvPr/>
          </p:nvSpPr>
          <p:spPr>
            <a:xfrm>
              <a:off x="6927475" y="2168860"/>
              <a:ext cx="205501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9" name="文本框 18"/>
          <p:cNvSpPr txBox="1"/>
          <p:nvPr/>
        </p:nvSpPr>
        <p:spPr>
          <a:xfrm>
            <a:off x="397722" y="863715"/>
            <a:ext cx="5850650" cy="369332"/>
          </a:xfrm>
          <a:prstGeom prst="rect">
            <a:avLst/>
          </a:prstGeom>
          <a:noFill/>
        </p:spPr>
        <p:txBody>
          <a:bodyPr wrap="square" rtlCol="0">
            <a:spAutoFit/>
          </a:bodyPr>
          <a:lstStyle/>
          <a:p>
            <a:r>
              <a:rPr lang="zh-CN" altLang="en-US" dirty="0"/>
              <a:t>一种信息处理方法、装置和系统</a:t>
            </a:r>
          </a:p>
        </p:txBody>
      </p:sp>
      <p:sp>
        <p:nvSpPr>
          <p:cNvPr id="20" name="文本框 19"/>
          <p:cNvSpPr txBox="1"/>
          <p:nvPr/>
        </p:nvSpPr>
        <p:spPr>
          <a:xfrm>
            <a:off x="476545" y="1358770"/>
            <a:ext cx="4680520" cy="338554"/>
          </a:xfrm>
          <a:prstGeom prst="rect">
            <a:avLst/>
          </a:prstGeom>
          <a:noFill/>
        </p:spPr>
        <p:txBody>
          <a:bodyPr wrap="square" rtlCol="0">
            <a:spAutoFit/>
          </a:bodyPr>
          <a:lstStyle/>
          <a:p>
            <a:r>
              <a:rPr lang="zh-CN" altLang="en-US" sz="1600" dirty="0" smtClean="0">
                <a:latin typeface="+mn-ea"/>
                <a:ea typeface="+mn-ea"/>
              </a:rPr>
              <a:t>专利申请号：</a:t>
            </a:r>
            <a:r>
              <a:rPr lang="en-US" altLang="zh-CN" sz="1600" dirty="0">
                <a:latin typeface="+mn-ea"/>
                <a:ea typeface="+mn-ea"/>
              </a:rPr>
              <a:t>CN201310530593.8</a:t>
            </a:r>
            <a:endParaRPr lang="zh-CN" altLang="en-US" sz="1600" dirty="0">
              <a:latin typeface="+mn-ea"/>
              <a:ea typeface="+mn-ea"/>
            </a:endParaRPr>
          </a:p>
        </p:txBody>
      </p:sp>
      <p:sp>
        <p:nvSpPr>
          <p:cNvPr id="21" name="文本框 20"/>
          <p:cNvSpPr txBox="1"/>
          <p:nvPr/>
        </p:nvSpPr>
        <p:spPr>
          <a:xfrm>
            <a:off x="229017" y="2929552"/>
            <a:ext cx="2205245" cy="3605282"/>
          </a:xfrm>
          <a:prstGeom prst="rect">
            <a:avLst/>
          </a:prstGeom>
          <a:noFill/>
        </p:spPr>
        <p:txBody>
          <a:bodyPr wrap="square" rtlCol="0">
            <a:spAutoFit/>
          </a:bodyPr>
          <a:lstStyle/>
          <a:p>
            <a:pPr>
              <a:lnSpc>
                <a:spcPct val="150000"/>
              </a:lnSpc>
            </a:pPr>
            <a:r>
              <a:rPr lang="zh-CN" altLang="en-US" sz="1400" dirty="0"/>
              <a:t>目前支付的方式都是通过销售点（</a:t>
            </a:r>
            <a:r>
              <a:rPr lang="en-US" altLang="zh-CN" sz="1400" dirty="0"/>
              <a:t>Point of Sale</a:t>
            </a:r>
            <a:r>
              <a:rPr lang="zh-CN" altLang="en-US" sz="1400" dirty="0"/>
              <a:t>，</a:t>
            </a:r>
            <a:r>
              <a:rPr lang="en-US" altLang="zh-CN" sz="1400" dirty="0"/>
              <a:t>POS</a:t>
            </a:r>
            <a:r>
              <a:rPr lang="zh-CN" altLang="en-US" sz="1400" dirty="0"/>
              <a:t>）终 端刷银联卡或者购物卡上的磁条来完成支付。而目前刷磁条的速度都是比较慢， 且当刷银联卡或者购物卡上的磁条出现损坏时，</a:t>
            </a:r>
            <a:r>
              <a:rPr lang="en-US" altLang="zh-CN" sz="1400" dirty="0"/>
              <a:t>POS</a:t>
            </a:r>
            <a:r>
              <a:rPr lang="zh-CN" altLang="en-US" sz="1400" dirty="0"/>
              <a:t>终端可能需要更久才能完 成刷卡或者不能识别出该卡。可见，目前支付效率比较低。 </a:t>
            </a:r>
            <a:endParaRPr lang="zh-CN" altLang="en-US" sz="1400" b="1" dirty="0"/>
          </a:p>
        </p:txBody>
      </p:sp>
      <p:sp>
        <p:nvSpPr>
          <p:cNvPr id="25" name="文本框 24"/>
          <p:cNvSpPr txBox="1"/>
          <p:nvPr/>
        </p:nvSpPr>
        <p:spPr>
          <a:xfrm>
            <a:off x="521550" y="1754523"/>
            <a:ext cx="4680520" cy="338554"/>
          </a:xfrm>
          <a:prstGeom prst="rect">
            <a:avLst/>
          </a:prstGeom>
          <a:noFill/>
        </p:spPr>
        <p:txBody>
          <a:bodyPr wrap="square" rtlCol="0">
            <a:spAutoFit/>
          </a:bodyPr>
          <a:lstStyle/>
          <a:p>
            <a:r>
              <a:rPr lang="zh-CN" altLang="en-US" sz="1600" dirty="0" smtClean="0">
                <a:latin typeface="+mn-ea"/>
                <a:ea typeface="+mn-ea"/>
              </a:rPr>
              <a:t>专利申请日：</a:t>
            </a:r>
            <a:r>
              <a:rPr lang="en-US" altLang="zh-CN" sz="1600" dirty="0" smtClean="0">
                <a:latin typeface="+mn-ea"/>
                <a:ea typeface="+mn-ea"/>
              </a:rPr>
              <a:t>2013</a:t>
            </a:r>
            <a:r>
              <a:rPr lang="zh-CN" altLang="en-US" sz="1600" dirty="0" smtClean="0">
                <a:latin typeface="+mn-ea"/>
                <a:ea typeface="+mn-ea"/>
              </a:rPr>
              <a:t>年</a:t>
            </a:r>
            <a:r>
              <a:rPr lang="en-US" altLang="zh-CN" sz="1600" dirty="0" smtClean="0">
                <a:latin typeface="+mn-ea"/>
                <a:ea typeface="+mn-ea"/>
              </a:rPr>
              <a:t>10</a:t>
            </a:r>
            <a:r>
              <a:rPr lang="zh-CN" altLang="en-US" sz="1600" dirty="0" smtClean="0">
                <a:latin typeface="+mn-ea"/>
                <a:ea typeface="+mn-ea"/>
              </a:rPr>
              <a:t>月</a:t>
            </a:r>
            <a:r>
              <a:rPr lang="en-US" altLang="zh-CN" sz="1600" dirty="0" smtClean="0">
                <a:latin typeface="+mn-ea"/>
                <a:ea typeface="+mn-ea"/>
              </a:rPr>
              <a:t>31</a:t>
            </a:r>
            <a:r>
              <a:rPr lang="zh-CN" altLang="en-US" sz="1600" dirty="0" smtClean="0">
                <a:latin typeface="+mn-ea"/>
                <a:ea typeface="+mn-ea"/>
              </a:rPr>
              <a:t>日</a:t>
            </a:r>
            <a:endParaRPr lang="zh-CN" altLang="en-US" sz="1600" dirty="0">
              <a:latin typeface="+mn-ea"/>
              <a:ea typeface="+mn-ea"/>
            </a:endParaRPr>
          </a:p>
        </p:txBody>
      </p:sp>
      <p:sp>
        <p:nvSpPr>
          <p:cNvPr id="4" name="矩形 3"/>
          <p:cNvSpPr/>
          <p:nvPr/>
        </p:nvSpPr>
        <p:spPr>
          <a:xfrm>
            <a:off x="2666573" y="2847510"/>
            <a:ext cx="3975656" cy="4208844"/>
          </a:xfrm>
          <a:prstGeom prst="rect">
            <a:avLst/>
          </a:prstGeom>
        </p:spPr>
        <p:txBody>
          <a:bodyPr wrap="square">
            <a:spAutoFit/>
          </a:bodyPr>
          <a:lstStyle/>
          <a:p>
            <a:pPr>
              <a:lnSpc>
                <a:spcPct val="125000"/>
              </a:lnSpc>
            </a:pPr>
            <a:r>
              <a:rPr lang="en-US" altLang="zh-CN" sz="1400" dirty="0" smtClean="0"/>
              <a:t>1</a:t>
            </a:r>
            <a:r>
              <a:rPr lang="zh-CN" altLang="en-US" sz="1400" dirty="0" smtClean="0"/>
              <a:t>、收款</a:t>
            </a:r>
            <a:r>
              <a:rPr lang="zh-CN" altLang="en-US" sz="1400" dirty="0"/>
              <a:t>终端扫描至少包括付款账号的图形编码，并对所述图形编码进行解码 以获取到所述付款账号； </a:t>
            </a:r>
            <a:br>
              <a:rPr lang="zh-CN" altLang="en-US" sz="1400" dirty="0"/>
            </a:br>
            <a:r>
              <a:rPr lang="en-US" altLang="zh-CN" sz="1400" dirty="0" smtClean="0"/>
              <a:t>2</a:t>
            </a:r>
            <a:r>
              <a:rPr lang="zh-CN" altLang="en-US" sz="1400" dirty="0" smtClean="0"/>
              <a:t>、所</a:t>
            </a:r>
            <a:r>
              <a:rPr lang="zh-CN" altLang="en-US" sz="1400" dirty="0"/>
              <a:t>述收款终端向支付平台服务器发送包括所述付款账号和支付金额的支付 请求； </a:t>
            </a:r>
            <a:br>
              <a:rPr lang="zh-CN" altLang="en-US" sz="1400" dirty="0"/>
            </a:br>
            <a:r>
              <a:rPr lang="en-US" altLang="zh-CN" sz="1400" dirty="0" smtClean="0"/>
              <a:t>3</a:t>
            </a:r>
            <a:r>
              <a:rPr lang="zh-CN" altLang="en-US" sz="1400" dirty="0" smtClean="0"/>
              <a:t>、所</a:t>
            </a:r>
            <a:r>
              <a:rPr lang="zh-CN" altLang="en-US" sz="1400" dirty="0"/>
              <a:t>述支付平台服务器根据所述支付请求发送提示信息至所述收款终端，所 述提示信息用于提示输入验证信息； </a:t>
            </a:r>
            <a:br>
              <a:rPr lang="zh-CN" altLang="en-US" sz="1400" dirty="0"/>
            </a:br>
            <a:r>
              <a:rPr lang="en-US" altLang="zh-CN" sz="1400" dirty="0" smtClean="0"/>
              <a:t>4</a:t>
            </a:r>
            <a:r>
              <a:rPr lang="zh-CN" altLang="en-US" sz="1400" dirty="0" smtClean="0"/>
              <a:t>、所</a:t>
            </a:r>
            <a:r>
              <a:rPr lang="zh-CN" altLang="en-US" sz="1400" dirty="0"/>
              <a:t>述收款终端接收用户响应所述提示信息输入的验证信息，并将所述验证 信息发送至所述支付平台服务器； </a:t>
            </a:r>
            <a:br>
              <a:rPr lang="zh-CN" altLang="en-US" sz="1400" dirty="0"/>
            </a:br>
            <a:r>
              <a:rPr lang="en-US" altLang="zh-CN" sz="1400" dirty="0" smtClean="0"/>
              <a:t>5</a:t>
            </a:r>
            <a:r>
              <a:rPr lang="zh-CN" altLang="en-US" sz="1400" dirty="0" smtClean="0"/>
              <a:t>、所</a:t>
            </a:r>
            <a:r>
              <a:rPr lang="zh-CN" altLang="en-US" sz="1400" dirty="0"/>
              <a:t>述支付平台服务器对所述验证信息进行验证，当验证通过时，处理所述 支付请求，并将处理所述支付请求的处理结果发送至所述收款终端。 </a:t>
            </a:r>
            <a:br>
              <a:rPr lang="zh-CN" altLang="en-US" sz="1400" dirty="0"/>
            </a:br>
            <a:endParaRPr lang="zh-CN" altLang="en-US" dirty="0">
              <a:latin typeface="+mn-ea"/>
              <a:ea typeface="+mn-ea"/>
            </a:endParaRPr>
          </a:p>
        </p:txBody>
      </p:sp>
      <p:sp>
        <p:nvSpPr>
          <p:cNvPr id="5" name="矩形 4"/>
          <p:cNvSpPr/>
          <p:nvPr/>
        </p:nvSpPr>
        <p:spPr>
          <a:xfrm>
            <a:off x="7084672" y="2982162"/>
            <a:ext cx="1530170" cy="2593018"/>
          </a:xfrm>
          <a:prstGeom prst="rect">
            <a:avLst/>
          </a:prstGeom>
        </p:spPr>
        <p:txBody>
          <a:bodyPr wrap="square">
            <a:spAutoFit/>
          </a:bodyPr>
          <a:lstStyle/>
          <a:p>
            <a:pPr>
              <a:lnSpc>
                <a:spcPct val="125000"/>
              </a:lnSpc>
            </a:pPr>
            <a:r>
              <a:rPr lang="zh-CN" altLang="en-US" sz="1400" dirty="0" smtClean="0"/>
              <a:t>本发明可以</a:t>
            </a:r>
            <a:r>
              <a:rPr lang="zh-CN" altLang="en-US" sz="1400" dirty="0"/>
              <a:t>实现通过扫描图形编码就可以进行支付处理，相比现 有技术通过刷卡片的磁条，本发明实施例可以提高支付的效率。</a:t>
            </a:r>
            <a:r>
              <a:rPr lang="zh-CN" altLang="en-US" dirty="0"/>
              <a:t/>
            </a:r>
            <a:br>
              <a:rPr lang="zh-CN" altLang="en-US" dirty="0"/>
            </a:br>
            <a:endParaRPr lang="zh-CN" altLang="en-US" dirty="0"/>
          </a:p>
        </p:txBody>
      </p:sp>
      <p:sp>
        <p:nvSpPr>
          <p:cNvPr id="22" name="矩形 21"/>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扫码支付（财付通）</a:t>
            </a:r>
            <a:endParaRPr lang="zh-CN" altLang="en-US" sz="2400" b="1" dirty="0">
              <a:ea typeface="微软雅黑" pitchFamily="34" charset="-122"/>
            </a:endParaRPr>
          </a:p>
        </p:txBody>
      </p:sp>
    </p:spTree>
    <p:extLst>
      <p:ext uri="{BB962C8B-B14F-4D97-AF65-F5344CB8AC3E}">
        <p14:creationId xmlns:p14="http://schemas.microsoft.com/office/powerpoint/2010/main" val="1242250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扫码支付（财付通）</a:t>
            </a:r>
            <a:endParaRPr lang="zh-CN" altLang="en-US" sz="2400" b="1" dirty="0">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1088740"/>
            <a:ext cx="6238875" cy="495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6135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6294" y="2168860"/>
            <a:ext cx="8325924" cy="4410490"/>
            <a:chOff x="431540" y="2168860"/>
            <a:chExt cx="8325924" cy="4410490"/>
          </a:xfrm>
        </p:grpSpPr>
        <p:sp>
          <p:nvSpPr>
            <p:cNvPr id="13" name="五边形 12"/>
            <p:cNvSpPr/>
            <p:nvPr/>
          </p:nvSpPr>
          <p:spPr>
            <a:xfrm>
              <a:off x="476545" y="2213865"/>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14" name="矩形 13"/>
            <p:cNvSpPr/>
            <p:nvPr/>
          </p:nvSpPr>
          <p:spPr>
            <a:xfrm>
              <a:off x="431540" y="2843935"/>
              <a:ext cx="2430270"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82070" y="2843935"/>
              <a:ext cx="3285366"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52219" y="2843935"/>
              <a:ext cx="220524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3082070" y="2213865"/>
              <a:ext cx="3285366"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8" name="五边形 17"/>
            <p:cNvSpPr/>
            <p:nvPr/>
          </p:nvSpPr>
          <p:spPr>
            <a:xfrm>
              <a:off x="6552219" y="2168860"/>
              <a:ext cx="211523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9" name="文本框 18"/>
          <p:cNvSpPr txBox="1"/>
          <p:nvPr/>
        </p:nvSpPr>
        <p:spPr>
          <a:xfrm>
            <a:off x="431540" y="863715"/>
            <a:ext cx="5850650" cy="369332"/>
          </a:xfrm>
          <a:prstGeom prst="rect">
            <a:avLst/>
          </a:prstGeom>
          <a:noFill/>
        </p:spPr>
        <p:txBody>
          <a:bodyPr wrap="square" rtlCol="0">
            <a:spAutoFit/>
          </a:bodyPr>
          <a:lstStyle/>
          <a:p>
            <a:r>
              <a:rPr lang="zh-CN" altLang="en-US" b="1" dirty="0"/>
              <a:t>一种快捷支付方法及相关设备、系统</a:t>
            </a:r>
            <a:endParaRPr lang="zh-CN" altLang="en-US" dirty="0"/>
          </a:p>
        </p:txBody>
      </p:sp>
      <p:sp>
        <p:nvSpPr>
          <p:cNvPr id="20" name="文本框 19"/>
          <p:cNvSpPr txBox="1"/>
          <p:nvPr/>
        </p:nvSpPr>
        <p:spPr>
          <a:xfrm>
            <a:off x="476545" y="1358770"/>
            <a:ext cx="4680520" cy="338554"/>
          </a:xfrm>
          <a:prstGeom prst="rect">
            <a:avLst/>
          </a:prstGeom>
          <a:noFill/>
        </p:spPr>
        <p:txBody>
          <a:bodyPr wrap="square" rtlCol="0">
            <a:spAutoFit/>
          </a:bodyPr>
          <a:lstStyle/>
          <a:p>
            <a:r>
              <a:rPr lang="zh-CN" altLang="en-US" sz="1600" dirty="0" smtClean="0">
                <a:latin typeface="+mn-ea"/>
                <a:ea typeface="+mn-ea"/>
              </a:rPr>
              <a:t>专利申请号：</a:t>
            </a:r>
            <a:r>
              <a:rPr lang="en-US" altLang="zh-CN" sz="1600" dirty="0">
                <a:latin typeface="+mn-ea"/>
                <a:ea typeface="+mn-ea"/>
              </a:rPr>
              <a:t>CN201310530498.8</a:t>
            </a:r>
            <a:endParaRPr lang="zh-CN" altLang="en-US" sz="1600" dirty="0">
              <a:latin typeface="+mn-ea"/>
              <a:ea typeface="+mn-ea"/>
            </a:endParaRPr>
          </a:p>
        </p:txBody>
      </p:sp>
      <p:sp>
        <p:nvSpPr>
          <p:cNvPr id="21" name="文本框 20"/>
          <p:cNvSpPr txBox="1"/>
          <p:nvPr/>
        </p:nvSpPr>
        <p:spPr>
          <a:xfrm>
            <a:off x="458806" y="3057962"/>
            <a:ext cx="2205245" cy="3323987"/>
          </a:xfrm>
          <a:prstGeom prst="rect">
            <a:avLst/>
          </a:prstGeom>
          <a:noFill/>
        </p:spPr>
        <p:txBody>
          <a:bodyPr wrap="square" rtlCol="0">
            <a:spAutoFit/>
          </a:bodyPr>
          <a:lstStyle/>
          <a:p>
            <a:pPr>
              <a:lnSpc>
                <a:spcPct val="150000"/>
              </a:lnSpc>
            </a:pPr>
            <a:r>
              <a:rPr lang="zh-CN" altLang="en-US" sz="1400" dirty="0" smtClean="0"/>
              <a:t>在现有应用</a:t>
            </a:r>
            <a:r>
              <a:rPr lang="zh-CN" altLang="en-US" sz="1400" dirty="0"/>
              <a:t>中，会员在支付时通常被要求输入会员账号， 并且在验证会员账号通过后才允许以会员身份进行支付操作。在实践中发现， 这种支付方式需要手动收入会员账号，使得支付操作比较繁琐，从而降低了 支付效率。 </a:t>
            </a:r>
            <a:br>
              <a:rPr lang="zh-CN" altLang="en-US" sz="1400" dirty="0"/>
            </a:br>
            <a:endParaRPr lang="zh-CN" altLang="en-US" sz="1400" b="1" dirty="0"/>
          </a:p>
        </p:txBody>
      </p:sp>
      <p:sp>
        <p:nvSpPr>
          <p:cNvPr id="25" name="文本框 24"/>
          <p:cNvSpPr txBox="1"/>
          <p:nvPr/>
        </p:nvSpPr>
        <p:spPr>
          <a:xfrm>
            <a:off x="521550" y="1754523"/>
            <a:ext cx="4680520" cy="338554"/>
          </a:xfrm>
          <a:prstGeom prst="rect">
            <a:avLst/>
          </a:prstGeom>
          <a:noFill/>
        </p:spPr>
        <p:txBody>
          <a:bodyPr wrap="square" rtlCol="0">
            <a:spAutoFit/>
          </a:bodyPr>
          <a:lstStyle/>
          <a:p>
            <a:r>
              <a:rPr lang="zh-CN" altLang="en-US" sz="1600" dirty="0" smtClean="0">
                <a:latin typeface="+mn-ea"/>
                <a:ea typeface="+mn-ea"/>
              </a:rPr>
              <a:t>专利申请日：</a:t>
            </a:r>
            <a:r>
              <a:rPr lang="en-US" altLang="zh-CN" sz="1600" dirty="0" smtClean="0">
                <a:latin typeface="+mn-ea"/>
                <a:ea typeface="+mn-ea"/>
              </a:rPr>
              <a:t>2013</a:t>
            </a:r>
            <a:r>
              <a:rPr lang="zh-CN" altLang="en-US" sz="1600" dirty="0" smtClean="0">
                <a:latin typeface="+mn-ea"/>
                <a:ea typeface="+mn-ea"/>
              </a:rPr>
              <a:t>年</a:t>
            </a:r>
            <a:r>
              <a:rPr lang="en-US" altLang="zh-CN" sz="1600" dirty="0" smtClean="0">
                <a:latin typeface="+mn-ea"/>
                <a:ea typeface="+mn-ea"/>
              </a:rPr>
              <a:t>10</a:t>
            </a:r>
            <a:r>
              <a:rPr lang="zh-CN" altLang="en-US" sz="1600" dirty="0" smtClean="0">
                <a:latin typeface="+mn-ea"/>
                <a:ea typeface="+mn-ea"/>
              </a:rPr>
              <a:t>月</a:t>
            </a:r>
            <a:r>
              <a:rPr lang="en-US" altLang="zh-CN" sz="1600" dirty="0" smtClean="0">
                <a:latin typeface="+mn-ea"/>
                <a:ea typeface="+mn-ea"/>
              </a:rPr>
              <a:t>31</a:t>
            </a:r>
            <a:r>
              <a:rPr lang="zh-CN" altLang="en-US" sz="1600" dirty="0" smtClean="0">
                <a:latin typeface="+mn-ea"/>
                <a:ea typeface="+mn-ea"/>
              </a:rPr>
              <a:t>日</a:t>
            </a:r>
            <a:endParaRPr lang="zh-CN" altLang="en-US" sz="1600" dirty="0">
              <a:latin typeface="+mn-ea"/>
              <a:ea typeface="+mn-ea"/>
            </a:endParaRPr>
          </a:p>
        </p:txBody>
      </p:sp>
      <p:sp>
        <p:nvSpPr>
          <p:cNvPr id="4" name="矩形 3"/>
          <p:cNvSpPr/>
          <p:nvPr/>
        </p:nvSpPr>
        <p:spPr>
          <a:xfrm>
            <a:off x="3064332" y="2923311"/>
            <a:ext cx="3150350" cy="3593291"/>
          </a:xfrm>
          <a:prstGeom prst="rect">
            <a:avLst/>
          </a:prstGeom>
        </p:spPr>
        <p:txBody>
          <a:bodyPr wrap="square">
            <a:spAutoFit/>
          </a:bodyPr>
          <a:lstStyle/>
          <a:p>
            <a:pPr>
              <a:lnSpc>
                <a:spcPct val="125000"/>
              </a:lnSpc>
            </a:pPr>
            <a:r>
              <a:rPr lang="en-US" altLang="zh-CN" sz="1400" dirty="0" smtClean="0"/>
              <a:t>1</a:t>
            </a:r>
            <a:r>
              <a:rPr lang="zh-CN" altLang="en-US" sz="1400" dirty="0" smtClean="0"/>
              <a:t>、交易</a:t>
            </a:r>
            <a:r>
              <a:rPr lang="zh-CN" altLang="en-US" sz="1400" dirty="0"/>
              <a:t>平台服务器实时采集用户人脸信息</a:t>
            </a:r>
            <a:r>
              <a:rPr lang="zh-CN" altLang="en-US" sz="1400" dirty="0" smtClean="0"/>
              <a:t>；</a:t>
            </a:r>
            <a:endParaRPr lang="en-US" altLang="zh-CN" sz="1400" dirty="0" smtClean="0"/>
          </a:p>
          <a:p>
            <a:pPr>
              <a:lnSpc>
                <a:spcPct val="125000"/>
              </a:lnSpc>
            </a:pPr>
            <a:r>
              <a:rPr lang="en-US" altLang="zh-CN" sz="1400" dirty="0" smtClean="0"/>
              <a:t>2</a:t>
            </a:r>
            <a:r>
              <a:rPr lang="zh-CN" altLang="en-US" sz="1400" dirty="0" smtClean="0"/>
              <a:t>、交易</a:t>
            </a:r>
            <a:r>
              <a:rPr lang="zh-CN" altLang="en-US" sz="1400" dirty="0"/>
              <a:t>平台服务器对比该用户人脸信息与预存储的账号绑定的人脸信息是否相同</a:t>
            </a:r>
            <a:r>
              <a:rPr lang="zh-CN" altLang="en-US" sz="1400" dirty="0" smtClean="0"/>
              <a:t>，若相同</a:t>
            </a:r>
            <a:r>
              <a:rPr lang="zh-CN" altLang="en-US" sz="1400" dirty="0"/>
              <a:t>，提示输入订单信息</a:t>
            </a:r>
            <a:r>
              <a:rPr lang="zh-CN" altLang="en-US" sz="1400" dirty="0" smtClean="0"/>
              <a:t>；</a:t>
            </a:r>
            <a:endParaRPr lang="en-US" altLang="zh-CN" sz="1400" dirty="0" smtClean="0"/>
          </a:p>
          <a:p>
            <a:pPr>
              <a:lnSpc>
                <a:spcPct val="125000"/>
              </a:lnSpc>
            </a:pPr>
            <a:r>
              <a:rPr lang="en-US" altLang="zh-CN" sz="1400" dirty="0" smtClean="0"/>
              <a:t>3</a:t>
            </a:r>
            <a:r>
              <a:rPr lang="zh-CN" altLang="en-US" sz="1400" dirty="0" smtClean="0"/>
              <a:t>、交易</a:t>
            </a:r>
            <a:r>
              <a:rPr lang="zh-CN" altLang="en-US" sz="1400" dirty="0"/>
              <a:t>平台服务器接收输入的订单信息，该订单信息包括付款账号和付款金额</a:t>
            </a:r>
            <a:r>
              <a:rPr lang="zh-CN" altLang="en-US" sz="1400" dirty="0" smtClean="0"/>
              <a:t>；</a:t>
            </a:r>
            <a:endParaRPr lang="en-US" altLang="zh-CN" sz="1400" dirty="0" smtClean="0"/>
          </a:p>
          <a:p>
            <a:pPr>
              <a:lnSpc>
                <a:spcPct val="125000"/>
              </a:lnSpc>
            </a:pPr>
            <a:r>
              <a:rPr lang="en-US" altLang="zh-CN" sz="1400" dirty="0" smtClean="0"/>
              <a:t>4</a:t>
            </a:r>
            <a:r>
              <a:rPr lang="zh-CN" altLang="en-US" sz="1400" dirty="0" smtClean="0"/>
              <a:t>、交易</a:t>
            </a:r>
            <a:r>
              <a:rPr lang="zh-CN" altLang="en-US" sz="1400" dirty="0"/>
              <a:t>平台服务器将该订单信息发送至支付平台服务器</a:t>
            </a:r>
            <a:r>
              <a:rPr lang="zh-CN" altLang="en-US" sz="1400" dirty="0" smtClean="0"/>
              <a:t>；</a:t>
            </a:r>
            <a:endParaRPr lang="en-US" altLang="zh-CN" sz="1400" dirty="0" smtClean="0"/>
          </a:p>
          <a:p>
            <a:pPr>
              <a:lnSpc>
                <a:spcPct val="125000"/>
              </a:lnSpc>
            </a:pPr>
            <a:r>
              <a:rPr lang="en-US" altLang="zh-CN" sz="1400" dirty="0" smtClean="0"/>
              <a:t>5</a:t>
            </a:r>
            <a:r>
              <a:rPr lang="zh-CN" altLang="en-US" sz="1400" dirty="0" smtClean="0"/>
              <a:t>、支付</a:t>
            </a:r>
            <a:r>
              <a:rPr lang="zh-CN" altLang="en-US" sz="1400" dirty="0"/>
              <a:t>平台服务器接收该订单信息</a:t>
            </a:r>
            <a:r>
              <a:rPr lang="zh-CN" altLang="en-US" sz="1400" dirty="0" smtClean="0"/>
              <a:t>；</a:t>
            </a:r>
            <a:endParaRPr lang="en-US" altLang="zh-CN" sz="1400" dirty="0" smtClean="0"/>
          </a:p>
          <a:p>
            <a:pPr>
              <a:lnSpc>
                <a:spcPct val="125000"/>
              </a:lnSpc>
            </a:pPr>
            <a:r>
              <a:rPr lang="en-US" altLang="zh-CN" sz="1400" dirty="0" smtClean="0"/>
              <a:t>6</a:t>
            </a:r>
            <a:r>
              <a:rPr lang="zh-CN" altLang="en-US" sz="1400" dirty="0" smtClean="0"/>
              <a:t>、支付</a:t>
            </a:r>
            <a:r>
              <a:rPr lang="zh-CN" altLang="en-US" sz="1400" dirty="0"/>
              <a:t>平台服务器根据该订单信息进行支付操作。</a:t>
            </a:r>
          </a:p>
        </p:txBody>
      </p:sp>
      <p:sp>
        <p:nvSpPr>
          <p:cNvPr id="5" name="矩形 4"/>
          <p:cNvSpPr/>
          <p:nvPr/>
        </p:nvSpPr>
        <p:spPr>
          <a:xfrm>
            <a:off x="6604369" y="3474005"/>
            <a:ext cx="1840442" cy="2246769"/>
          </a:xfrm>
          <a:prstGeom prst="rect">
            <a:avLst/>
          </a:prstGeom>
        </p:spPr>
        <p:txBody>
          <a:bodyPr wrap="square">
            <a:spAutoFit/>
          </a:bodyPr>
          <a:lstStyle/>
          <a:p>
            <a:pPr>
              <a:lnSpc>
                <a:spcPct val="125000"/>
              </a:lnSpc>
            </a:pPr>
            <a:r>
              <a:rPr lang="zh-CN" altLang="en-US" sz="1400" dirty="0" smtClean="0"/>
              <a:t>通过本</a:t>
            </a:r>
            <a:r>
              <a:rPr lang="zh-CN" altLang="en-US" sz="1400" dirty="0"/>
              <a:t>发明 </a:t>
            </a:r>
            <a:r>
              <a:rPr lang="zh-CN" altLang="en-US" sz="1400" dirty="0" smtClean="0"/>
              <a:t>，</a:t>
            </a:r>
            <a:r>
              <a:rPr lang="zh-CN" altLang="en-US" sz="1400" dirty="0"/>
              <a:t>可以省去用户手动收入会员账号导致的繁琐操作，从而能够简化支 付操作，提高在线支付效率。 </a:t>
            </a:r>
            <a:br>
              <a:rPr lang="zh-CN" altLang="en-US" sz="1400" dirty="0"/>
            </a:br>
            <a:r>
              <a:rPr lang="zh-CN" altLang="en-US" sz="1400" dirty="0"/>
              <a:t/>
            </a:r>
            <a:br>
              <a:rPr lang="zh-CN" altLang="en-US" sz="1400" dirty="0"/>
            </a:br>
            <a:endParaRPr lang="zh-CN" altLang="en-US" sz="1400" dirty="0"/>
          </a:p>
        </p:txBody>
      </p:sp>
      <p:sp>
        <p:nvSpPr>
          <p:cNvPr id="22" name="矩形 21"/>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扫脸支付（财付通）</a:t>
            </a:r>
            <a:endParaRPr lang="zh-CN" altLang="en-US" sz="2400" b="1" dirty="0">
              <a:ea typeface="微软雅黑" pitchFamily="34" charset="-122"/>
            </a:endParaRPr>
          </a:p>
        </p:txBody>
      </p:sp>
    </p:spTree>
    <p:extLst>
      <p:ext uri="{BB962C8B-B14F-4D97-AF65-F5344CB8AC3E}">
        <p14:creationId xmlns:p14="http://schemas.microsoft.com/office/powerpoint/2010/main" val="32317368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5" y="1268761"/>
            <a:ext cx="7781953"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扫脸支付（财付通）</a:t>
            </a:r>
            <a:endParaRPr lang="zh-CN" altLang="en-US" sz="2400" b="1" dirty="0">
              <a:ea typeface="微软雅黑" pitchFamily="34" charset="-122"/>
            </a:endParaRPr>
          </a:p>
        </p:txBody>
      </p:sp>
    </p:spTree>
    <p:extLst>
      <p:ext uri="{BB962C8B-B14F-4D97-AF65-F5344CB8AC3E}">
        <p14:creationId xmlns:p14="http://schemas.microsoft.com/office/powerpoint/2010/main" val="4850590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1530" y="2204864"/>
            <a:ext cx="8325924" cy="4410490"/>
            <a:chOff x="431540" y="2168860"/>
            <a:chExt cx="8325924" cy="4410490"/>
          </a:xfrm>
        </p:grpSpPr>
        <p:sp>
          <p:nvSpPr>
            <p:cNvPr id="13" name="五边形 12"/>
            <p:cNvSpPr/>
            <p:nvPr/>
          </p:nvSpPr>
          <p:spPr>
            <a:xfrm>
              <a:off x="476545" y="2213865"/>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14" name="矩形 13"/>
            <p:cNvSpPr/>
            <p:nvPr/>
          </p:nvSpPr>
          <p:spPr>
            <a:xfrm>
              <a:off x="431540" y="2843935"/>
              <a:ext cx="2430270"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11859" y="2843935"/>
              <a:ext cx="2835316"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62209" y="2843935"/>
              <a:ext cx="229525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3356865" y="2213865"/>
              <a:ext cx="279031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8" name="五边形 17"/>
            <p:cNvSpPr/>
            <p:nvPr/>
          </p:nvSpPr>
          <p:spPr>
            <a:xfrm>
              <a:off x="6552219" y="2168860"/>
              <a:ext cx="211523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9" name="文本框 18"/>
          <p:cNvSpPr txBox="1"/>
          <p:nvPr/>
        </p:nvSpPr>
        <p:spPr>
          <a:xfrm>
            <a:off x="431540" y="863715"/>
            <a:ext cx="5850650" cy="369332"/>
          </a:xfrm>
          <a:prstGeom prst="rect">
            <a:avLst/>
          </a:prstGeom>
          <a:noFill/>
        </p:spPr>
        <p:txBody>
          <a:bodyPr wrap="square" rtlCol="0">
            <a:spAutoFit/>
          </a:bodyPr>
          <a:lstStyle/>
          <a:p>
            <a:r>
              <a:rPr lang="zh-CN" altLang="en-US" b="1" dirty="0"/>
              <a:t>虚拟物品发送方法、接收方法、装置和系统</a:t>
            </a:r>
            <a:endParaRPr lang="zh-CN" altLang="en-US" dirty="0"/>
          </a:p>
        </p:txBody>
      </p:sp>
      <p:sp>
        <p:nvSpPr>
          <p:cNvPr id="20" name="文本框 19"/>
          <p:cNvSpPr txBox="1"/>
          <p:nvPr/>
        </p:nvSpPr>
        <p:spPr>
          <a:xfrm>
            <a:off x="476545" y="1358770"/>
            <a:ext cx="4680520" cy="338554"/>
          </a:xfrm>
          <a:prstGeom prst="rect">
            <a:avLst/>
          </a:prstGeom>
          <a:noFill/>
        </p:spPr>
        <p:txBody>
          <a:bodyPr wrap="square" rtlCol="0">
            <a:spAutoFit/>
          </a:bodyPr>
          <a:lstStyle/>
          <a:p>
            <a:r>
              <a:rPr lang="zh-CN" altLang="en-US" sz="1600" dirty="0" smtClean="0">
                <a:latin typeface="+mn-ea"/>
                <a:ea typeface="+mn-ea"/>
              </a:rPr>
              <a:t>专利申请号：</a:t>
            </a:r>
            <a:r>
              <a:rPr lang="en-US" altLang="zh-CN" sz="1600" dirty="0">
                <a:latin typeface="+mn-ea"/>
                <a:ea typeface="+mn-ea"/>
              </a:rPr>
              <a:t>CN201410043851.4</a:t>
            </a:r>
            <a:endParaRPr lang="zh-CN" altLang="zh-CN" sz="1600" dirty="0">
              <a:latin typeface="+mn-ea"/>
              <a:ea typeface="+mn-ea"/>
            </a:endParaRPr>
          </a:p>
        </p:txBody>
      </p:sp>
      <p:sp>
        <p:nvSpPr>
          <p:cNvPr id="21" name="文本框 20"/>
          <p:cNvSpPr txBox="1"/>
          <p:nvPr/>
        </p:nvSpPr>
        <p:spPr>
          <a:xfrm>
            <a:off x="453360" y="3192616"/>
            <a:ext cx="2205245" cy="3000821"/>
          </a:xfrm>
          <a:prstGeom prst="rect">
            <a:avLst/>
          </a:prstGeom>
          <a:noFill/>
        </p:spPr>
        <p:txBody>
          <a:bodyPr wrap="square" rtlCol="0">
            <a:spAutoFit/>
          </a:bodyPr>
          <a:lstStyle/>
          <a:p>
            <a:pPr>
              <a:lnSpc>
                <a:spcPct val="150000"/>
              </a:lnSpc>
            </a:pPr>
            <a:r>
              <a:rPr lang="zh-CN" altLang="en-US" sz="1400" dirty="0" smtClean="0"/>
              <a:t>现有技术涉及</a:t>
            </a:r>
            <a:r>
              <a:rPr lang="zh-CN" altLang="en-US" sz="1400" dirty="0"/>
              <a:t>的虚拟物品收发方法中发送方只能选择一个固定 的接收方，导致整个收发过程在接收方的数量较多或无法精确确定时，需要耗 费用户的很多操作和时间才能逐一发送完毕，发送效率较差的问题</a:t>
            </a:r>
            <a:endParaRPr lang="zh-CN" altLang="en-US" sz="1400" b="1" dirty="0"/>
          </a:p>
        </p:txBody>
      </p:sp>
      <p:sp>
        <p:nvSpPr>
          <p:cNvPr id="25" name="文本框 24"/>
          <p:cNvSpPr txBox="1"/>
          <p:nvPr/>
        </p:nvSpPr>
        <p:spPr>
          <a:xfrm>
            <a:off x="454374" y="1697324"/>
            <a:ext cx="4680520" cy="338554"/>
          </a:xfrm>
          <a:prstGeom prst="rect">
            <a:avLst/>
          </a:prstGeom>
          <a:noFill/>
        </p:spPr>
        <p:txBody>
          <a:bodyPr wrap="square" rtlCol="0">
            <a:spAutoFit/>
          </a:bodyPr>
          <a:lstStyle/>
          <a:p>
            <a:r>
              <a:rPr lang="zh-CN" altLang="en-US" sz="1600" dirty="0" smtClean="0">
                <a:latin typeface="+mn-ea"/>
                <a:ea typeface="+mn-ea"/>
              </a:rPr>
              <a:t>专利申请日：</a:t>
            </a:r>
            <a:r>
              <a:rPr lang="en-US" altLang="zh-CN" sz="1600" dirty="0" smtClean="0">
                <a:latin typeface="+mn-ea"/>
                <a:ea typeface="+mn-ea"/>
              </a:rPr>
              <a:t>2014</a:t>
            </a:r>
            <a:r>
              <a:rPr lang="zh-CN" altLang="en-US" sz="1600" dirty="0" smtClean="0">
                <a:latin typeface="+mn-ea"/>
                <a:ea typeface="+mn-ea"/>
              </a:rPr>
              <a:t>年</a:t>
            </a:r>
            <a:r>
              <a:rPr lang="en-US" altLang="zh-CN" sz="1600" dirty="0" smtClean="0">
                <a:latin typeface="+mn-ea"/>
                <a:ea typeface="+mn-ea"/>
              </a:rPr>
              <a:t>01</a:t>
            </a:r>
            <a:r>
              <a:rPr lang="zh-CN" altLang="en-US" sz="1600" dirty="0" smtClean="0">
                <a:latin typeface="+mn-ea"/>
                <a:ea typeface="+mn-ea"/>
              </a:rPr>
              <a:t>月</a:t>
            </a:r>
            <a:r>
              <a:rPr lang="en-US" altLang="zh-CN" sz="1600" dirty="0" smtClean="0">
                <a:latin typeface="+mn-ea"/>
                <a:ea typeface="+mn-ea"/>
              </a:rPr>
              <a:t>29</a:t>
            </a:r>
            <a:r>
              <a:rPr lang="zh-CN" altLang="en-US" sz="1600" dirty="0" smtClean="0">
                <a:latin typeface="+mn-ea"/>
                <a:ea typeface="+mn-ea"/>
              </a:rPr>
              <a:t>日</a:t>
            </a:r>
            <a:endParaRPr lang="zh-CN" altLang="en-US" sz="1600" dirty="0">
              <a:latin typeface="+mn-ea"/>
              <a:ea typeface="+mn-ea"/>
            </a:endParaRPr>
          </a:p>
        </p:txBody>
      </p:sp>
      <p:sp>
        <p:nvSpPr>
          <p:cNvPr id="5" name="矩形 4"/>
          <p:cNvSpPr/>
          <p:nvPr/>
        </p:nvSpPr>
        <p:spPr>
          <a:xfrm>
            <a:off x="6464040" y="2929573"/>
            <a:ext cx="2113404" cy="3593291"/>
          </a:xfrm>
          <a:prstGeom prst="rect">
            <a:avLst/>
          </a:prstGeom>
        </p:spPr>
        <p:txBody>
          <a:bodyPr wrap="square">
            <a:spAutoFit/>
          </a:bodyPr>
          <a:lstStyle/>
          <a:p>
            <a:pPr>
              <a:lnSpc>
                <a:spcPct val="125000"/>
              </a:lnSpc>
            </a:pPr>
            <a:r>
              <a:rPr lang="zh-CN" altLang="en-US" sz="1400" dirty="0"/>
              <a:t>发送方客户端</a:t>
            </a:r>
            <a:r>
              <a:rPr lang="zh-CN" altLang="en-US" sz="1400" dirty="0" smtClean="0"/>
              <a:t>以接收</a:t>
            </a:r>
            <a:r>
              <a:rPr lang="zh-CN" altLang="en-US" sz="1400" dirty="0"/>
              <a:t>链接的形式向与自身具有好友关系的一个或者多个接收方客户端展示虚拟 物品包的接收链接，当接收方客户端数量较多时，发送方客户端可以同时或者 依次向多个接收方客户端展示虚拟物品包的接收链接，大大降低了用户操作上 的耗时，提高了虚拟物品包的发送效率。 </a:t>
            </a:r>
            <a:endParaRPr lang="zh-CN" altLang="en-US" dirty="0"/>
          </a:p>
        </p:txBody>
      </p:sp>
      <p:sp>
        <p:nvSpPr>
          <p:cNvPr id="2" name="矩形 1"/>
          <p:cNvSpPr/>
          <p:nvPr/>
        </p:nvSpPr>
        <p:spPr>
          <a:xfrm>
            <a:off x="3332577" y="2833392"/>
            <a:ext cx="2634577" cy="3862596"/>
          </a:xfrm>
          <a:prstGeom prst="rect">
            <a:avLst/>
          </a:prstGeom>
        </p:spPr>
        <p:txBody>
          <a:bodyPr wrap="square">
            <a:spAutoFit/>
          </a:bodyPr>
          <a:lstStyle/>
          <a:p>
            <a:pPr>
              <a:lnSpc>
                <a:spcPct val="125000"/>
              </a:lnSpc>
            </a:pPr>
            <a:r>
              <a:rPr lang="en-US" altLang="zh-CN" sz="1400" dirty="0" smtClean="0">
                <a:latin typeface="+mn-ea"/>
                <a:ea typeface="+mn-ea"/>
              </a:rPr>
              <a:t>1</a:t>
            </a:r>
            <a:r>
              <a:rPr lang="zh-CN" altLang="en-US" sz="1400" dirty="0" smtClean="0">
                <a:latin typeface="+mn-ea"/>
                <a:ea typeface="+mn-ea"/>
              </a:rPr>
              <a:t>、与</a:t>
            </a:r>
            <a:r>
              <a:rPr lang="zh-CN" altLang="en-US" sz="1400" dirty="0">
                <a:latin typeface="+mn-ea"/>
                <a:ea typeface="+mn-ea"/>
              </a:rPr>
              <a:t>发放服务器交互生成至少两个虚拟物品包，每个虚拟物品包用于发放</a:t>
            </a:r>
            <a:r>
              <a:rPr lang="zh-CN" altLang="en-US" sz="1400" dirty="0" smtClean="0">
                <a:latin typeface="+mn-ea"/>
                <a:ea typeface="+mn-ea"/>
              </a:rPr>
              <a:t>至少</a:t>
            </a:r>
            <a:r>
              <a:rPr lang="zh-CN" altLang="en-US" sz="1400" dirty="0">
                <a:latin typeface="+mn-ea"/>
                <a:ea typeface="+mn-ea"/>
              </a:rPr>
              <a:t>一个虚拟物品； </a:t>
            </a:r>
            <a:br>
              <a:rPr lang="zh-CN" altLang="en-US" sz="1400" dirty="0">
                <a:latin typeface="+mn-ea"/>
                <a:ea typeface="+mn-ea"/>
              </a:rPr>
            </a:br>
            <a:r>
              <a:rPr lang="en-US" altLang="zh-CN" sz="1400" dirty="0" smtClean="0">
                <a:latin typeface="+mn-ea"/>
                <a:ea typeface="+mn-ea"/>
              </a:rPr>
              <a:t>2</a:t>
            </a:r>
            <a:r>
              <a:rPr lang="zh-CN" altLang="en-US" sz="1400" dirty="0" smtClean="0">
                <a:latin typeface="+mn-ea"/>
                <a:ea typeface="+mn-ea"/>
              </a:rPr>
              <a:t>、生成</a:t>
            </a:r>
            <a:r>
              <a:rPr lang="zh-CN" altLang="en-US" sz="1400" dirty="0">
                <a:latin typeface="+mn-ea"/>
                <a:ea typeface="+mn-ea"/>
              </a:rPr>
              <a:t>一接收链接，所述接收链接用于接收所述至少两个虚拟物品包； </a:t>
            </a:r>
            <a:br>
              <a:rPr lang="zh-CN" altLang="en-US" sz="1400" dirty="0">
                <a:latin typeface="+mn-ea"/>
                <a:ea typeface="+mn-ea"/>
              </a:rPr>
            </a:br>
            <a:r>
              <a:rPr lang="en-US" altLang="zh-CN" sz="1400" dirty="0" smtClean="0">
                <a:latin typeface="+mn-ea"/>
                <a:ea typeface="+mn-ea"/>
              </a:rPr>
              <a:t>3</a:t>
            </a:r>
            <a:r>
              <a:rPr lang="zh-CN" altLang="en-US" sz="1400" dirty="0" smtClean="0">
                <a:latin typeface="+mn-ea"/>
                <a:ea typeface="+mn-ea"/>
              </a:rPr>
              <a:t>、向</a:t>
            </a:r>
            <a:r>
              <a:rPr lang="zh-CN" altLang="en-US" sz="1400" dirty="0">
                <a:latin typeface="+mn-ea"/>
                <a:ea typeface="+mn-ea"/>
              </a:rPr>
              <a:t>与所述发送方客户端具有好友关系的至少一个接收方客户端展示所述</a:t>
            </a:r>
            <a:r>
              <a:rPr lang="zh-CN" altLang="en-US" sz="1400" dirty="0" smtClean="0">
                <a:latin typeface="+mn-ea"/>
                <a:ea typeface="+mn-ea"/>
              </a:rPr>
              <a:t>接收</a:t>
            </a:r>
            <a:r>
              <a:rPr lang="zh-CN" altLang="en-US" sz="1400" dirty="0">
                <a:latin typeface="+mn-ea"/>
                <a:ea typeface="+mn-ea"/>
              </a:rPr>
              <a:t>链接，所述接收链接用于在被所述接收方客户端获取后，通过所述接收链接 与所述发放服务器交互接收所述虚拟物品包。 </a:t>
            </a:r>
            <a:endParaRPr lang="zh-CN" altLang="en-US" dirty="0"/>
          </a:p>
        </p:txBody>
      </p:sp>
      <p:sp>
        <p:nvSpPr>
          <p:cNvPr id="22" name="矩形 21"/>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微信红包（财付通）</a:t>
            </a:r>
            <a:endParaRPr lang="zh-CN" altLang="en-US" sz="2400" b="1" dirty="0">
              <a:ea typeface="微软雅黑" pitchFamily="34" charset="-122"/>
            </a:endParaRPr>
          </a:p>
        </p:txBody>
      </p:sp>
    </p:spTree>
    <p:extLst>
      <p:ext uri="{BB962C8B-B14F-4D97-AF65-F5344CB8AC3E}">
        <p14:creationId xmlns:p14="http://schemas.microsoft.com/office/powerpoint/2010/main" val="4214026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87116"/>
            <a:ext cx="6345197" cy="3842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微信红包（财付通）</a:t>
            </a:r>
            <a:endParaRPr lang="zh-CN" altLang="en-US" sz="2400" b="1" dirty="0">
              <a:ea typeface="微软雅黑" pitchFamily="34" charset="-122"/>
            </a:endParaRPr>
          </a:p>
        </p:txBody>
      </p:sp>
    </p:spTree>
    <p:extLst>
      <p:ext uri="{BB962C8B-B14F-4D97-AF65-F5344CB8AC3E}">
        <p14:creationId xmlns:p14="http://schemas.microsoft.com/office/powerpoint/2010/main" val="575093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4" name="标题 1"/>
          <p:cNvSpPr txBox="1">
            <a:spLocks/>
          </p:cNvSpPr>
          <p:nvPr/>
        </p:nvSpPr>
        <p:spPr bwMode="auto">
          <a:xfrm>
            <a:off x="-7938" y="260350"/>
            <a:ext cx="822960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latin typeface="微软雅黑" pitchFamily="34" charset="-122"/>
                <a:ea typeface="微软雅黑" pitchFamily="34" charset="-122"/>
              </a:rPr>
              <a:t>金融领域中国专利申请情况</a:t>
            </a:r>
          </a:p>
        </p:txBody>
      </p:sp>
      <p:sp>
        <p:nvSpPr>
          <p:cNvPr id="7" name="TextBox 6"/>
          <p:cNvSpPr txBox="1"/>
          <p:nvPr/>
        </p:nvSpPr>
        <p:spPr>
          <a:xfrm>
            <a:off x="704433" y="1484784"/>
            <a:ext cx="771223" cy="175432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传统</a:t>
            </a:r>
            <a:r>
              <a:rPr lang="zh-CN" altLang="en-US" dirty="0" smtClean="0"/>
              <a:t>银行中国专利申请情况</a:t>
            </a:r>
            <a:endParaRPr lang="zh-CN" altLang="en-US" dirty="0"/>
          </a:p>
        </p:txBody>
      </p:sp>
      <p:sp>
        <p:nvSpPr>
          <p:cNvPr id="8" name="TextBox 7"/>
          <p:cNvSpPr txBox="1"/>
          <p:nvPr/>
        </p:nvSpPr>
        <p:spPr>
          <a:xfrm>
            <a:off x="704433" y="4061971"/>
            <a:ext cx="771223" cy="203132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互联网金融支付的专利申请情况</a:t>
            </a:r>
            <a:endParaRPr lang="zh-CN" altLang="en-US" dirty="0"/>
          </a:p>
        </p:txBody>
      </p:sp>
      <p:sp>
        <p:nvSpPr>
          <p:cNvPr id="9" name="右箭头 8"/>
          <p:cNvSpPr/>
          <p:nvPr/>
        </p:nvSpPr>
        <p:spPr>
          <a:xfrm>
            <a:off x="1628056" y="2152280"/>
            <a:ext cx="639688" cy="484632"/>
          </a:xfrm>
          <a:prstGeom prst="rightArrow">
            <a:avLst>
              <a:gd name="adj1" fmla="val 50000"/>
              <a:gd name="adj2" fmla="val 336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700064" y="4639911"/>
            <a:ext cx="639688" cy="484632"/>
          </a:xfrm>
          <a:prstGeom prst="rightArrow">
            <a:avLst>
              <a:gd name="adj1" fmla="val 50000"/>
              <a:gd name="adj2" fmla="val 336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图表 11"/>
          <p:cNvGraphicFramePr>
            <a:graphicFrameLocks/>
          </p:cNvGraphicFramePr>
          <p:nvPr>
            <p:extLst>
              <p:ext uri="{D42A27DB-BD31-4B8C-83A1-F6EECF244321}">
                <p14:modId xmlns:p14="http://schemas.microsoft.com/office/powerpoint/2010/main" val="3387748367"/>
              </p:ext>
            </p:extLst>
          </p:nvPr>
        </p:nvGraphicFramePr>
        <p:xfrm>
          <a:off x="2411760" y="1155223"/>
          <a:ext cx="5381625" cy="25574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p:cNvGraphicFramePr>
            <a:graphicFrameLocks/>
          </p:cNvGraphicFramePr>
          <p:nvPr>
            <p:extLst>
              <p:ext uri="{D42A27DB-BD31-4B8C-83A1-F6EECF244321}">
                <p14:modId xmlns:p14="http://schemas.microsoft.com/office/powerpoint/2010/main" val="657197018"/>
              </p:ext>
            </p:extLst>
          </p:nvPr>
        </p:nvGraphicFramePr>
        <p:xfrm>
          <a:off x="2843808" y="3926774"/>
          <a:ext cx="4824536" cy="20376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3775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随机优惠</a:t>
            </a:r>
            <a:endParaRPr lang="zh-CN" altLang="en-US" sz="2400" b="1" dirty="0">
              <a:ea typeface="微软雅黑" pitchFamily="34" charset="-122"/>
            </a:endParaRPr>
          </a:p>
        </p:txBody>
      </p:sp>
      <p:grpSp>
        <p:nvGrpSpPr>
          <p:cNvPr id="5" name="组合 4"/>
          <p:cNvGrpSpPr/>
          <p:nvPr/>
        </p:nvGrpSpPr>
        <p:grpSpPr>
          <a:xfrm>
            <a:off x="341530" y="2204864"/>
            <a:ext cx="8325924" cy="4410490"/>
            <a:chOff x="431540" y="2168860"/>
            <a:chExt cx="8325924" cy="4410490"/>
          </a:xfrm>
        </p:grpSpPr>
        <p:sp>
          <p:nvSpPr>
            <p:cNvPr id="6" name="五边形 5"/>
            <p:cNvSpPr/>
            <p:nvPr/>
          </p:nvSpPr>
          <p:spPr>
            <a:xfrm>
              <a:off x="476545" y="2213865"/>
              <a:ext cx="243027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技术问题</a:t>
              </a:r>
              <a:endParaRPr lang="zh-CN" altLang="en-US" dirty="0"/>
            </a:p>
          </p:txBody>
        </p:sp>
        <p:sp>
          <p:nvSpPr>
            <p:cNvPr id="7" name="矩形 6"/>
            <p:cNvSpPr/>
            <p:nvPr/>
          </p:nvSpPr>
          <p:spPr>
            <a:xfrm>
              <a:off x="431540" y="2843935"/>
              <a:ext cx="2430270"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311859" y="2843935"/>
              <a:ext cx="2835316"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62209" y="2843935"/>
              <a:ext cx="2295255" cy="3735415"/>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p:nvPr/>
          </p:nvSpPr>
          <p:spPr>
            <a:xfrm>
              <a:off x="3356865" y="2213865"/>
              <a:ext cx="2790310"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技术方案</a:t>
              </a:r>
              <a:endParaRPr lang="zh-CN" altLang="en-US" dirty="0"/>
            </a:p>
          </p:txBody>
        </p:sp>
        <p:sp>
          <p:nvSpPr>
            <p:cNvPr id="11" name="五边形 10"/>
            <p:cNvSpPr/>
            <p:nvPr/>
          </p:nvSpPr>
          <p:spPr>
            <a:xfrm>
              <a:off x="6552219" y="2168860"/>
              <a:ext cx="2115235" cy="450050"/>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技术效果</a:t>
              </a:r>
              <a:endParaRPr lang="zh-CN" altLang="en-US" dirty="0"/>
            </a:p>
          </p:txBody>
        </p:sp>
      </p:grpSp>
      <p:sp>
        <p:nvSpPr>
          <p:cNvPr id="12" name="文本框 18"/>
          <p:cNvSpPr txBox="1"/>
          <p:nvPr/>
        </p:nvSpPr>
        <p:spPr>
          <a:xfrm>
            <a:off x="379912" y="863715"/>
            <a:ext cx="5850650" cy="369332"/>
          </a:xfrm>
          <a:prstGeom prst="rect">
            <a:avLst/>
          </a:prstGeom>
          <a:noFill/>
        </p:spPr>
        <p:txBody>
          <a:bodyPr wrap="square" rtlCol="0">
            <a:spAutoFit/>
          </a:bodyPr>
          <a:lstStyle/>
          <a:p>
            <a:r>
              <a:rPr lang="zh-CN" altLang="en-US" dirty="0"/>
              <a:t>一种进行订单处理的方法和装置</a:t>
            </a:r>
          </a:p>
        </p:txBody>
      </p:sp>
      <p:sp>
        <p:nvSpPr>
          <p:cNvPr id="13" name="文本框 19"/>
          <p:cNvSpPr txBox="1"/>
          <p:nvPr/>
        </p:nvSpPr>
        <p:spPr>
          <a:xfrm>
            <a:off x="476545" y="1358770"/>
            <a:ext cx="4680520" cy="338554"/>
          </a:xfrm>
          <a:prstGeom prst="rect">
            <a:avLst/>
          </a:prstGeom>
          <a:noFill/>
        </p:spPr>
        <p:txBody>
          <a:bodyPr wrap="square" rtlCol="0">
            <a:spAutoFit/>
          </a:bodyPr>
          <a:lstStyle/>
          <a:p>
            <a:r>
              <a:rPr lang="zh-CN" altLang="en-US" sz="1600" dirty="0" smtClean="0">
                <a:latin typeface="+mn-ea"/>
                <a:ea typeface="+mn-ea"/>
              </a:rPr>
              <a:t>专利申请号：</a:t>
            </a:r>
            <a:r>
              <a:rPr lang="en-US" altLang="zh-CN" sz="1600" dirty="0"/>
              <a:t>CN201510562747.0</a:t>
            </a:r>
            <a:endParaRPr lang="zh-CN" altLang="zh-CN" sz="1600" dirty="0">
              <a:latin typeface="+mn-ea"/>
              <a:ea typeface="+mn-ea"/>
            </a:endParaRPr>
          </a:p>
        </p:txBody>
      </p:sp>
      <p:sp>
        <p:nvSpPr>
          <p:cNvPr id="14" name="文本框 24"/>
          <p:cNvSpPr txBox="1"/>
          <p:nvPr/>
        </p:nvSpPr>
        <p:spPr>
          <a:xfrm>
            <a:off x="454374" y="1697324"/>
            <a:ext cx="4680520" cy="338554"/>
          </a:xfrm>
          <a:prstGeom prst="rect">
            <a:avLst/>
          </a:prstGeom>
          <a:noFill/>
        </p:spPr>
        <p:txBody>
          <a:bodyPr wrap="square" rtlCol="0">
            <a:spAutoFit/>
          </a:bodyPr>
          <a:lstStyle/>
          <a:p>
            <a:r>
              <a:rPr lang="zh-CN" altLang="en-US" sz="1600" dirty="0" smtClean="0">
                <a:latin typeface="+mn-ea"/>
                <a:ea typeface="+mn-ea"/>
              </a:rPr>
              <a:t>专利申请日：</a:t>
            </a:r>
            <a:r>
              <a:rPr lang="en-US" altLang="zh-CN" sz="1600" dirty="0" smtClean="0">
                <a:latin typeface="+mn-ea"/>
                <a:ea typeface="+mn-ea"/>
              </a:rPr>
              <a:t>2015</a:t>
            </a:r>
            <a:r>
              <a:rPr lang="zh-CN" altLang="en-US" sz="1600" dirty="0" smtClean="0">
                <a:latin typeface="+mn-ea"/>
                <a:ea typeface="+mn-ea"/>
              </a:rPr>
              <a:t>年</a:t>
            </a:r>
            <a:r>
              <a:rPr lang="en-US" altLang="zh-CN" sz="1600" dirty="0" smtClean="0">
                <a:latin typeface="+mn-ea"/>
                <a:ea typeface="+mn-ea"/>
              </a:rPr>
              <a:t>9</a:t>
            </a:r>
            <a:r>
              <a:rPr lang="zh-CN" altLang="en-US" sz="1600" dirty="0" smtClean="0">
                <a:latin typeface="+mn-ea"/>
                <a:ea typeface="+mn-ea"/>
              </a:rPr>
              <a:t>月</a:t>
            </a:r>
            <a:r>
              <a:rPr lang="en-US" altLang="zh-CN" sz="1600" dirty="0" smtClean="0">
                <a:latin typeface="+mn-ea"/>
                <a:ea typeface="+mn-ea"/>
              </a:rPr>
              <a:t>7</a:t>
            </a:r>
            <a:r>
              <a:rPr lang="zh-CN" altLang="en-US" sz="1600" dirty="0" smtClean="0">
                <a:latin typeface="+mn-ea"/>
                <a:ea typeface="+mn-ea"/>
              </a:rPr>
              <a:t>日</a:t>
            </a:r>
            <a:endParaRPr lang="zh-CN" altLang="en-US" sz="1600" dirty="0">
              <a:latin typeface="+mn-ea"/>
              <a:ea typeface="+mn-ea"/>
            </a:endParaRPr>
          </a:p>
        </p:txBody>
      </p:sp>
      <p:sp>
        <p:nvSpPr>
          <p:cNvPr id="2" name="矩形 1"/>
          <p:cNvSpPr/>
          <p:nvPr/>
        </p:nvSpPr>
        <p:spPr>
          <a:xfrm>
            <a:off x="421157" y="2922035"/>
            <a:ext cx="2286000" cy="2585323"/>
          </a:xfrm>
          <a:prstGeom prst="rect">
            <a:avLst/>
          </a:prstGeom>
        </p:spPr>
        <p:txBody>
          <a:bodyPr wrap="square">
            <a:spAutoFit/>
          </a:bodyPr>
          <a:lstStyle/>
          <a:p>
            <a:r>
              <a:rPr lang="zh-CN" altLang="en-US" dirty="0" smtClean="0"/>
              <a:t>在</a:t>
            </a:r>
            <a:r>
              <a:rPr lang="zh-CN" altLang="en-US" dirty="0"/>
              <a:t>支付</a:t>
            </a:r>
            <a:r>
              <a:rPr lang="zh-CN" altLang="en-US" dirty="0" smtClean="0"/>
              <a:t>前已经</a:t>
            </a:r>
            <a:r>
              <a:rPr lang="zh-CN" altLang="en-US" dirty="0"/>
              <a:t>知道选择该支付方式此次将优惠多少金额</a:t>
            </a:r>
            <a:r>
              <a:rPr lang="zh-CN" altLang="en-US" dirty="0" smtClean="0"/>
              <a:t>，或者在支付</a:t>
            </a:r>
            <a:r>
              <a:rPr lang="zh-CN" altLang="en-US" dirty="0"/>
              <a:t>前就已经知道此次自己可能无法享受定额立减优惠</a:t>
            </a:r>
            <a:r>
              <a:rPr lang="zh-CN" altLang="en-US" dirty="0" smtClean="0"/>
              <a:t>，可能不选择</a:t>
            </a:r>
            <a:r>
              <a:rPr lang="zh-CN" altLang="en-US" dirty="0"/>
              <a:t>该种</a:t>
            </a:r>
            <a:r>
              <a:rPr lang="zh-CN" altLang="en-US" dirty="0" smtClean="0"/>
              <a:t>支付</a:t>
            </a:r>
            <a:r>
              <a:rPr lang="zh-CN" altLang="en-US" dirty="0"/>
              <a:t>方式</a:t>
            </a:r>
            <a:r>
              <a:rPr lang="zh-CN" altLang="en-US" dirty="0" smtClean="0"/>
              <a:t>，导致</a:t>
            </a:r>
            <a:r>
              <a:rPr lang="zh-CN" altLang="en-US" dirty="0"/>
              <a:t>支付方式的使用率</a:t>
            </a:r>
            <a:r>
              <a:rPr lang="zh-CN" altLang="en-US" dirty="0" smtClean="0"/>
              <a:t>较。</a:t>
            </a:r>
            <a:endParaRPr lang="zh-CN" altLang="en-US" dirty="0"/>
          </a:p>
        </p:txBody>
      </p:sp>
      <p:sp>
        <p:nvSpPr>
          <p:cNvPr id="3" name="矩形 2"/>
          <p:cNvSpPr/>
          <p:nvPr/>
        </p:nvSpPr>
        <p:spPr>
          <a:xfrm>
            <a:off x="6372199" y="2852936"/>
            <a:ext cx="2295255" cy="1754326"/>
          </a:xfrm>
          <a:prstGeom prst="rect">
            <a:avLst/>
          </a:prstGeom>
        </p:spPr>
        <p:txBody>
          <a:bodyPr wrap="square">
            <a:spAutoFit/>
          </a:bodyPr>
          <a:lstStyle/>
          <a:p>
            <a:r>
              <a:rPr lang="zh-CN" altLang="en-US" dirty="0"/>
              <a:t>用户在进行支付前，只会知道选择该种支付方式进行支付可以享受优惠以及优惠金额的</a:t>
            </a:r>
            <a:r>
              <a:rPr lang="zh-CN" altLang="en-US" dirty="0" smtClean="0"/>
              <a:t>范围，提高</a:t>
            </a:r>
            <a:r>
              <a:rPr lang="zh-CN" altLang="en-US" dirty="0"/>
              <a:t>支付方式的使用率</a:t>
            </a:r>
          </a:p>
        </p:txBody>
      </p:sp>
      <p:sp>
        <p:nvSpPr>
          <p:cNvPr id="15" name="矩形 14"/>
          <p:cNvSpPr/>
          <p:nvPr/>
        </p:nvSpPr>
        <p:spPr>
          <a:xfrm>
            <a:off x="3221848" y="2852936"/>
            <a:ext cx="2745305" cy="2031325"/>
          </a:xfrm>
          <a:prstGeom prst="rect">
            <a:avLst/>
          </a:prstGeom>
        </p:spPr>
        <p:txBody>
          <a:bodyPr wrap="square">
            <a:spAutoFit/>
          </a:bodyPr>
          <a:lstStyle/>
          <a:p>
            <a:r>
              <a:rPr lang="zh-CN" altLang="en-US" dirty="0" smtClean="0"/>
              <a:t>确定第一</a:t>
            </a:r>
            <a:r>
              <a:rPr lang="zh-CN" altLang="en-US" dirty="0"/>
              <a:t>削减值范围，在第一削减值范围内， 随机选取削减值，根据选取的削减值，对订单信息中的订单金额进行削减调整， 基于调整后的订单信息进行订单</a:t>
            </a:r>
            <a:r>
              <a:rPr lang="zh-CN" altLang="en-US" dirty="0" smtClean="0"/>
              <a:t>处理。</a:t>
            </a:r>
            <a:endParaRPr lang="zh-CN" altLang="en-US" dirty="0"/>
          </a:p>
        </p:txBody>
      </p:sp>
    </p:spTree>
    <p:extLst>
      <p:ext uri="{BB962C8B-B14F-4D97-AF65-F5344CB8AC3E}">
        <p14:creationId xmlns:p14="http://schemas.microsoft.com/office/powerpoint/2010/main" val="3410899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494" y="393710"/>
            <a:ext cx="5940660" cy="461665"/>
          </a:xfrm>
          <a:prstGeom prst="rect">
            <a:avLst/>
          </a:prstGeom>
          <a:noFill/>
          <a:ln w="9525">
            <a:noFill/>
            <a:miter lim="800000"/>
            <a:headEnd/>
            <a:tailEnd/>
          </a:ln>
        </p:spPr>
        <p:txBody>
          <a:bodyPr wrap="square">
            <a:spAutoFit/>
          </a:bodyPr>
          <a:lstStyle/>
          <a:p>
            <a:r>
              <a:rPr lang="zh-CN" altLang="en-US" sz="2400" b="1" dirty="0" smtClean="0">
                <a:ea typeface="微软雅黑" pitchFamily="34" charset="-122"/>
              </a:rPr>
              <a:t>典型专利解读</a:t>
            </a:r>
            <a:r>
              <a:rPr lang="en-US" altLang="zh-CN" sz="2400" b="1" dirty="0" smtClean="0">
                <a:ea typeface="微软雅黑" pitchFamily="34" charset="-122"/>
              </a:rPr>
              <a:t>——</a:t>
            </a:r>
            <a:r>
              <a:rPr lang="zh-CN" altLang="en-US" sz="2400" b="1" dirty="0" smtClean="0">
                <a:ea typeface="微软雅黑" pitchFamily="34" charset="-122"/>
              </a:rPr>
              <a:t>随机优惠</a:t>
            </a:r>
            <a:endParaRPr lang="zh-CN" altLang="en-US" sz="2400" b="1" dirty="0">
              <a:ea typeface="微软雅黑" pitchFamily="34" charset="-122"/>
            </a:endParaRPr>
          </a:p>
        </p:txBody>
      </p:sp>
      <p:pic>
        <p:nvPicPr>
          <p:cNvPr id="22530" name="Picture 2" descr="http://books.daweisoft.com/abstphoto/FM/20160106/201510562747.0/20151056274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489" y="1454520"/>
            <a:ext cx="6200815" cy="298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534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2015年\!！日常设计\！易购新VI项目\ppt模板\PPT-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7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93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4" name="标题 1"/>
          <p:cNvSpPr txBox="1">
            <a:spLocks/>
          </p:cNvSpPr>
          <p:nvPr/>
        </p:nvSpPr>
        <p:spPr bwMode="auto">
          <a:xfrm>
            <a:off x="-7938" y="115987"/>
            <a:ext cx="8229601"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latin typeface="微软雅黑" pitchFamily="34" charset="-122"/>
                <a:ea typeface="微软雅黑" pitchFamily="34" charset="-122"/>
              </a:rPr>
              <a:t>互联网领域专利诉讼案例</a:t>
            </a:r>
          </a:p>
        </p:txBody>
      </p:sp>
      <p:sp>
        <p:nvSpPr>
          <p:cNvPr id="7" name="TextBox 6"/>
          <p:cNvSpPr txBox="1"/>
          <p:nvPr/>
        </p:nvSpPr>
        <p:spPr>
          <a:xfrm>
            <a:off x="704433" y="1170618"/>
            <a:ext cx="771223" cy="175432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共享单车模式专利纠纷</a:t>
            </a:r>
            <a:endParaRPr lang="en-US" altLang="zh-CN" dirty="0" smtClean="0"/>
          </a:p>
          <a:p>
            <a:r>
              <a:rPr lang="zh-CN" altLang="en-US" dirty="0"/>
              <a:t>案例</a:t>
            </a:r>
          </a:p>
        </p:txBody>
      </p:sp>
      <p:sp>
        <p:nvSpPr>
          <p:cNvPr id="8" name="TextBox 7"/>
          <p:cNvSpPr txBox="1"/>
          <p:nvPr/>
        </p:nvSpPr>
        <p:spPr>
          <a:xfrm>
            <a:off x="704433" y="3933056"/>
            <a:ext cx="771223" cy="175432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微信二维码应用的专利纠纷</a:t>
            </a:r>
            <a:endParaRPr lang="zh-CN" altLang="en-US" dirty="0"/>
          </a:p>
        </p:txBody>
      </p:sp>
      <p:sp>
        <p:nvSpPr>
          <p:cNvPr id="9" name="右箭头 8"/>
          <p:cNvSpPr/>
          <p:nvPr/>
        </p:nvSpPr>
        <p:spPr>
          <a:xfrm>
            <a:off x="1628056" y="1844824"/>
            <a:ext cx="639688" cy="484632"/>
          </a:xfrm>
          <a:prstGeom prst="rightArrow">
            <a:avLst>
              <a:gd name="adj1" fmla="val 50000"/>
              <a:gd name="adj2" fmla="val 336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700064" y="4639911"/>
            <a:ext cx="639688" cy="484632"/>
          </a:xfrm>
          <a:prstGeom prst="rightArrow">
            <a:avLst>
              <a:gd name="adj1" fmla="val 50000"/>
              <a:gd name="adj2" fmla="val 336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483768" y="4133979"/>
            <a:ext cx="4392488" cy="2031325"/>
          </a:xfrm>
          <a:prstGeom prst="rect">
            <a:avLst/>
          </a:prstGeom>
        </p:spPr>
        <p:txBody>
          <a:bodyPr wrap="square">
            <a:spAutoFit/>
          </a:bodyPr>
          <a:lstStyle/>
          <a:p>
            <a:pPr marL="285750" indent="-285750">
              <a:buFont typeface="Wingdings" pitchFamily="2" charset="2"/>
              <a:buChar char="Ø"/>
            </a:pPr>
            <a:r>
              <a:rPr lang="zh-CN" altLang="zh-CN" sz="1400" b="1" dirty="0" smtClean="0"/>
              <a:t>腾</a:t>
            </a:r>
            <a:r>
              <a:rPr lang="zh-CN" altLang="zh-CN" sz="1400" b="1" dirty="0"/>
              <a:t>讯微信被告二维码侵权，或被索赔</a:t>
            </a:r>
            <a:r>
              <a:rPr lang="zh-CN" altLang="zh-CN" sz="1400" b="1" dirty="0" smtClean="0"/>
              <a:t>上百亿</a:t>
            </a:r>
            <a:endParaRPr lang="en-US" altLang="zh-CN" sz="1400" b="1" dirty="0" smtClean="0"/>
          </a:p>
          <a:p>
            <a:r>
              <a:rPr lang="en-US" altLang="zh-CN" sz="1400" dirty="0" smtClean="0"/>
              <a:t>                          </a:t>
            </a:r>
            <a:r>
              <a:rPr lang="zh-CN" altLang="zh-CN" sz="1400" dirty="0" smtClean="0"/>
              <a:t>银河联动</a:t>
            </a:r>
            <a:r>
              <a:rPr lang="en-US" altLang="zh-CN" sz="1400" dirty="0"/>
              <a:t> </a:t>
            </a:r>
            <a:r>
              <a:rPr lang="en-US" altLang="zh-CN" sz="1400" dirty="0" smtClean="0"/>
              <a:t>VS  </a:t>
            </a:r>
            <a:r>
              <a:rPr lang="zh-CN" altLang="zh-CN" sz="1400" dirty="0" smtClean="0"/>
              <a:t>腾讯</a:t>
            </a:r>
            <a:r>
              <a:rPr lang="en-US" altLang="zh-CN" sz="1400" dirty="0" smtClean="0"/>
              <a:t>    </a:t>
            </a:r>
          </a:p>
          <a:p>
            <a:r>
              <a:rPr lang="en-US" altLang="zh-CN" sz="1400" dirty="0" smtClean="0"/>
              <a:t>                   </a:t>
            </a:r>
            <a:r>
              <a:rPr lang="en-US" altLang="zh-CN" sz="1400" dirty="0"/>
              <a:t>2017</a:t>
            </a:r>
            <a:r>
              <a:rPr lang="zh-CN" altLang="en-US" sz="1400" dirty="0"/>
              <a:t>年</a:t>
            </a:r>
            <a:r>
              <a:rPr lang="en-US" altLang="zh-CN" sz="1400" dirty="0"/>
              <a:t>3</a:t>
            </a:r>
            <a:r>
              <a:rPr lang="zh-CN" altLang="zh-CN" sz="1400" dirty="0" smtClean="0"/>
              <a:t>月，香港高等法院</a:t>
            </a:r>
            <a:endParaRPr lang="en-US" altLang="zh-CN" sz="1400" dirty="0" smtClean="0"/>
          </a:p>
          <a:p>
            <a:r>
              <a:rPr lang="zh-CN" altLang="en-US" sz="1400" dirty="0" smtClean="0"/>
              <a:t>         </a:t>
            </a:r>
            <a:endParaRPr lang="en-US" altLang="zh-CN" sz="1400" dirty="0" smtClean="0"/>
          </a:p>
          <a:p>
            <a:r>
              <a:rPr lang="en-US" altLang="zh-CN" sz="1400" dirty="0"/>
              <a:t> </a:t>
            </a:r>
            <a:r>
              <a:rPr lang="en-US" altLang="zh-CN" sz="1400" dirty="0" smtClean="0"/>
              <a:t>        </a:t>
            </a:r>
            <a:r>
              <a:rPr lang="zh-CN" altLang="en-US" sz="1400" dirty="0" smtClean="0"/>
              <a:t>背景：涉案中国专利</a:t>
            </a:r>
            <a:r>
              <a:rPr lang="en-US" altLang="zh-CN" sz="1400" dirty="0" smtClean="0"/>
              <a:t> CN200610078994.4</a:t>
            </a:r>
            <a:r>
              <a:rPr lang="zh-CN" altLang="en-US" sz="1400" dirty="0" smtClean="0"/>
              <a:t>，</a:t>
            </a:r>
            <a:r>
              <a:rPr lang="en-US" altLang="zh-CN" sz="1400" dirty="0"/>
              <a:t> </a:t>
            </a:r>
            <a:r>
              <a:rPr lang="zh-CN" altLang="en-US" sz="1400" dirty="0"/>
              <a:t>将二维码与标志（</a:t>
            </a:r>
            <a:r>
              <a:rPr lang="en-US" altLang="zh-CN" sz="1400" dirty="0"/>
              <a:t>logo</a:t>
            </a:r>
            <a:r>
              <a:rPr lang="zh-CN" altLang="en-US" sz="1400" dirty="0"/>
              <a:t>）合成，并提供读取及识别的功能，同时可达到更好的品牌及产品宣传</a:t>
            </a:r>
            <a:r>
              <a:rPr lang="zh-CN" altLang="en-US" sz="1400" dirty="0" smtClean="0"/>
              <a:t>效果。</a:t>
            </a:r>
            <a:r>
              <a:rPr lang="en-US" altLang="zh-CN" sz="1400" dirty="0" smtClean="0"/>
              <a:t>2016</a:t>
            </a:r>
            <a:r>
              <a:rPr lang="zh-CN" altLang="zh-CN" sz="1400" dirty="0" smtClean="0"/>
              <a:t>年</a:t>
            </a:r>
            <a:r>
              <a:rPr lang="zh-CN" altLang="en-US" sz="1400" dirty="0" smtClean="0"/>
              <a:t>腾讯提起该专利无效请求，国知局裁定无效，目前在法院行政诉讼程序</a:t>
            </a:r>
            <a:r>
              <a:rPr lang="zh-CN" altLang="en-US" sz="1400" dirty="0"/>
              <a:t>中</a:t>
            </a:r>
            <a:r>
              <a:rPr lang="zh-CN" altLang="en-US" sz="1400" dirty="0" smtClean="0"/>
              <a:t>。</a:t>
            </a:r>
            <a:endParaRPr lang="zh-CN" altLang="en-US" sz="1400" dirty="0"/>
          </a:p>
        </p:txBody>
      </p:sp>
      <p:pic>
        <p:nvPicPr>
          <p:cNvPr id="22530" name="Picture 2" descr="C://Users/13120693.SN/Documents/SuningImFiles/sn13120693/picRec/PCIM20170509T163933861Z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171806"/>
            <a:ext cx="1661248" cy="199349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483768" y="764704"/>
            <a:ext cx="2837636" cy="954107"/>
          </a:xfrm>
          <a:prstGeom prst="rect">
            <a:avLst/>
          </a:prstGeom>
        </p:spPr>
        <p:txBody>
          <a:bodyPr wrap="none">
            <a:spAutoFit/>
          </a:bodyPr>
          <a:lstStyle/>
          <a:p>
            <a:pPr marL="285750" indent="-285750">
              <a:buFont typeface="Wingdings" pitchFamily="2" charset="2"/>
              <a:buChar char="Ø"/>
            </a:pPr>
            <a:r>
              <a:rPr lang="zh-CN" altLang="zh-CN" sz="1400" b="1" dirty="0"/>
              <a:t>摩拜单车智能锁被诉专利</a:t>
            </a:r>
            <a:r>
              <a:rPr lang="zh-CN" altLang="zh-CN" sz="1400" b="1" dirty="0" smtClean="0"/>
              <a:t>侵权</a:t>
            </a:r>
            <a:endParaRPr lang="en-US" altLang="zh-CN" sz="1400" b="1" dirty="0" smtClean="0"/>
          </a:p>
          <a:p>
            <a:r>
              <a:rPr lang="en-US" altLang="zh-CN" sz="1400" dirty="0" smtClean="0"/>
              <a:t>                     </a:t>
            </a:r>
            <a:r>
              <a:rPr lang="zh-CN" altLang="en-US" sz="1400" dirty="0" smtClean="0"/>
              <a:t>膜拜  </a:t>
            </a:r>
            <a:r>
              <a:rPr lang="en-US" altLang="zh-CN" sz="1400" dirty="0" smtClean="0"/>
              <a:t>VS  </a:t>
            </a:r>
            <a:r>
              <a:rPr lang="zh-CN" altLang="en-US" sz="1400" dirty="0" smtClean="0"/>
              <a:t>令令开门  </a:t>
            </a:r>
            <a:endParaRPr lang="en-US" altLang="zh-CN" sz="1400" dirty="0" smtClean="0"/>
          </a:p>
          <a:p>
            <a:r>
              <a:rPr lang="en-US" altLang="zh-CN" sz="1400" dirty="0"/>
              <a:t> </a:t>
            </a:r>
            <a:r>
              <a:rPr lang="en-US" altLang="zh-CN" sz="1400" dirty="0" smtClean="0"/>
              <a:t>        2017</a:t>
            </a:r>
            <a:r>
              <a:rPr lang="zh-CN" altLang="en-US" sz="1400" dirty="0" smtClean="0"/>
              <a:t>年</a:t>
            </a:r>
            <a:r>
              <a:rPr lang="en-US" altLang="zh-CN" sz="1400" dirty="0" smtClean="0"/>
              <a:t>3</a:t>
            </a:r>
            <a:r>
              <a:rPr lang="zh-CN" altLang="en-US" sz="1400" dirty="0" smtClean="0"/>
              <a:t>月 北京知识产权法院</a:t>
            </a:r>
            <a:endParaRPr lang="en-US" altLang="zh-CN" sz="1400" dirty="0" smtClean="0"/>
          </a:p>
          <a:p>
            <a:r>
              <a:rPr lang="en-US" altLang="zh-CN" sz="1400" dirty="0"/>
              <a:t> </a:t>
            </a:r>
            <a:r>
              <a:rPr lang="en-US" altLang="zh-CN" sz="1400" dirty="0" smtClean="0"/>
              <a:t>                   (CN201310630670.7)</a:t>
            </a:r>
            <a:r>
              <a:rPr lang="zh-CN" altLang="en-US" sz="1400" dirty="0" smtClean="0"/>
              <a:t> </a:t>
            </a:r>
            <a:endParaRPr lang="en-US" altLang="zh-CN" sz="1400" b="1" dirty="0"/>
          </a:p>
        </p:txBody>
      </p:sp>
      <p:sp>
        <p:nvSpPr>
          <p:cNvPr id="14" name="矩形 13"/>
          <p:cNvSpPr/>
          <p:nvPr/>
        </p:nvSpPr>
        <p:spPr>
          <a:xfrm>
            <a:off x="2485410" y="2690336"/>
            <a:ext cx="3257623" cy="954107"/>
          </a:xfrm>
          <a:prstGeom prst="rect">
            <a:avLst/>
          </a:prstGeom>
        </p:spPr>
        <p:txBody>
          <a:bodyPr wrap="none">
            <a:spAutoFit/>
          </a:bodyPr>
          <a:lstStyle/>
          <a:p>
            <a:pPr marL="285750" indent="-285750">
              <a:buFont typeface="Wingdings" pitchFamily="2" charset="2"/>
              <a:buChar char="Ø"/>
            </a:pPr>
            <a:r>
              <a:rPr lang="zh-CN" altLang="en-US" sz="1400" b="1" dirty="0" smtClean="0"/>
              <a:t>共享单车第</a:t>
            </a:r>
            <a:r>
              <a:rPr lang="en-US" altLang="zh-CN" sz="1400" b="1" dirty="0" smtClean="0"/>
              <a:t>1</a:t>
            </a:r>
            <a:r>
              <a:rPr lang="zh-CN" altLang="en-US" sz="1400" b="1" dirty="0" smtClean="0"/>
              <a:t>股“永安行”</a:t>
            </a:r>
            <a:r>
              <a:rPr lang="zh-CN" altLang="zh-CN" sz="1400" b="1" dirty="0" smtClean="0"/>
              <a:t>专利</a:t>
            </a:r>
            <a:r>
              <a:rPr lang="zh-CN" altLang="en-US" sz="1400" b="1" dirty="0" smtClean="0"/>
              <a:t>纠纷</a:t>
            </a:r>
            <a:endParaRPr lang="en-US" altLang="zh-CN" sz="1400" b="1" dirty="0" smtClean="0"/>
          </a:p>
          <a:p>
            <a:r>
              <a:rPr lang="en-US" altLang="zh-CN" sz="1400" dirty="0" smtClean="0"/>
              <a:t>      </a:t>
            </a:r>
            <a:r>
              <a:rPr lang="zh-CN" altLang="en-US" sz="1400" dirty="0" smtClean="0"/>
              <a:t>                 永安行  </a:t>
            </a:r>
            <a:r>
              <a:rPr lang="en-US" altLang="zh-CN" sz="1400" dirty="0" smtClean="0"/>
              <a:t>VS  </a:t>
            </a:r>
            <a:r>
              <a:rPr lang="zh-CN" altLang="zh-CN" sz="1400" dirty="0" smtClean="0"/>
              <a:t>顾</a:t>
            </a:r>
            <a:r>
              <a:rPr lang="zh-CN" altLang="zh-CN" sz="1400" dirty="0"/>
              <a:t>泰</a:t>
            </a:r>
            <a:r>
              <a:rPr lang="zh-CN" altLang="zh-CN" sz="1400" dirty="0" smtClean="0"/>
              <a:t>来</a:t>
            </a:r>
            <a:r>
              <a:rPr lang="en-US" altLang="zh-CN" sz="1400" dirty="0" smtClean="0"/>
              <a:t>      </a:t>
            </a:r>
          </a:p>
          <a:p>
            <a:r>
              <a:rPr lang="en-US" altLang="zh-CN" sz="1400" dirty="0"/>
              <a:t> </a:t>
            </a:r>
            <a:r>
              <a:rPr lang="en-US" altLang="zh-CN" sz="1400" dirty="0" smtClean="0"/>
              <a:t>                    2017</a:t>
            </a:r>
            <a:r>
              <a:rPr lang="zh-CN" altLang="en-US" sz="1400" dirty="0"/>
              <a:t>年</a:t>
            </a:r>
            <a:r>
              <a:rPr lang="en-US" altLang="zh-CN" sz="1400" dirty="0"/>
              <a:t>4</a:t>
            </a:r>
            <a:r>
              <a:rPr lang="zh-CN" altLang="en-US" sz="1400" dirty="0" smtClean="0"/>
              <a:t>月南京中院</a:t>
            </a:r>
            <a:r>
              <a:rPr lang="en-US" altLang="zh-CN" sz="1400" dirty="0" smtClean="0"/>
              <a:t> </a:t>
            </a:r>
          </a:p>
          <a:p>
            <a:r>
              <a:rPr lang="en-US" altLang="zh-CN" sz="1400" dirty="0" smtClean="0"/>
              <a:t>                        (CN</a:t>
            </a:r>
            <a:r>
              <a:rPr lang="en-US" altLang="zh-CN" sz="1400" dirty="0"/>
              <a:t> </a:t>
            </a:r>
            <a:r>
              <a:rPr lang="en-US" altLang="zh-CN" sz="1400" dirty="0" smtClean="0"/>
              <a:t>201010602045.8</a:t>
            </a:r>
            <a:r>
              <a:rPr lang="zh-CN" altLang="en-US" sz="1400" dirty="0" smtClean="0"/>
              <a:t>）</a:t>
            </a:r>
            <a:endParaRPr lang="en-US" altLang="zh-CN" sz="1400" b="1" dirty="0"/>
          </a:p>
        </p:txBody>
      </p:sp>
      <p:pic>
        <p:nvPicPr>
          <p:cNvPr id="22532" name="Picture 4" descr="http://books.daweisoft.com/abstphoto/FM/20110518/201010602045.8/201010602045.gif">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9299" y="2661402"/>
            <a:ext cx="2557197" cy="127165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675447" y="746120"/>
            <a:ext cx="3505065" cy="492443"/>
          </a:xfrm>
          <a:prstGeom prst="rect">
            <a:avLst/>
          </a:prstGeom>
        </p:spPr>
        <p:txBody>
          <a:bodyPr wrap="square">
            <a:spAutoFit/>
          </a:bodyPr>
          <a:lstStyle/>
          <a:p>
            <a:r>
              <a:rPr lang="zh-CN" altLang="en-US" sz="1200" dirty="0" smtClean="0"/>
              <a:t>互联网门禁临时用户授权装置，由</a:t>
            </a:r>
            <a:r>
              <a:rPr lang="zh-CN" altLang="en-US" sz="1200" dirty="0"/>
              <a:t>临时用户授权装置和通信终端</a:t>
            </a:r>
            <a:r>
              <a:rPr lang="zh-CN" altLang="en-US" sz="1200" dirty="0" smtClean="0"/>
              <a:t>组成</a:t>
            </a:r>
            <a:r>
              <a:rPr lang="en-US" altLang="zh-CN" sz="1200" dirty="0" smtClean="0"/>
              <a:t>,</a:t>
            </a:r>
            <a:r>
              <a:rPr lang="zh-CN" altLang="en-US" sz="1200" dirty="0" smtClean="0"/>
              <a:t>用户授权装置包括</a:t>
            </a:r>
            <a:r>
              <a:rPr lang="zh-CN" altLang="en-US" sz="1400" dirty="0" smtClean="0"/>
              <a:t>：</a:t>
            </a:r>
            <a:endParaRPr lang="zh-CN" altLang="en-US" sz="1400" dirty="0"/>
          </a:p>
        </p:txBody>
      </p:sp>
      <p:pic>
        <p:nvPicPr>
          <p:cNvPr id="22534" name="Picture 6" descr="http://books.daweisoft.com/abstphoto/FM/20140326/201310630670.7/20131063067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1176157"/>
            <a:ext cx="2017084" cy="1172723"/>
          </a:xfrm>
          <a:prstGeom prst="rect">
            <a:avLst/>
          </a:prstGeom>
          <a:noFill/>
          <a:extLst>
            <a:ext uri="{909E8E84-426E-40DD-AFC4-6F175D3DCCD1}">
              <a14:hiddenFill xmlns:a14="http://schemas.microsoft.com/office/drawing/2010/main">
                <a:solidFill>
                  <a:srgbClr val="FFFFFF"/>
                </a:solidFill>
              </a14:hiddenFill>
            </a:ext>
          </a:extLst>
        </p:spPr>
      </p:pic>
      <p:sp>
        <p:nvSpPr>
          <p:cNvPr id="20" name="右箭头 19"/>
          <p:cNvSpPr/>
          <p:nvPr/>
        </p:nvSpPr>
        <p:spPr>
          <a:xfrm>
            <a:off x="5228456" y="1458492"/>
            <a:ext cx="639688" cy="242316"/>
          </a:xfrm>
          <a:prstGeom prst="rightArrow">
            <a:avLst>
              <a:gd name="adj1" fmla="val 50000"/>
              <a:gd name="adj2" fmla="val 336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5300464" y="3356992"/>
            <a:ext cx="639688" cy="242316"/>
          </a:xfrm>
          <a:prstGeom prst="rightArrow">
            <a:avLst>
              <a:gd name="adj1" fmla="val 50000"/>
              <a:gd name="adj2" fmla="val 336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833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新VI\！2015苏宁易购新LOGO\ppt模板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74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7704" y="2204864"/>
            <a:ext cx="3712876" cy="954107"/>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互联网</a:t>
            </a:r>
            <a:r>
              <a:rPr lang="zh-CN" altLang="en-US" sz="2800" dirty="0">
                <a:latin typeface="微软雅黑" pitchFamily="34" charset="-122"/>
                <a:ea typeface="微软雅黑" pitchFamily="34" charset="-122"/>
              </a:rPr>
              <a:t>金融</a:t>
            </a:r>
            <a:r>
              <a:rPr lang="zh-CN" altLang="en-US" sz="2800" dirty="0" smtClean="0">
                <a:latin typeface="微软雅黑" pitchFamily="34" charset="-122"/>
                <a:ea typeface="微软雅黑" pitchFamily="34" charset="-122"/>
              </a:rPr>
              <a:t>专利</a:t>
            </a:r>
            <a:r>
              <a:rPr lang="zh-CN" altLang="en-US" sz="2800" dirty="0">
                <a:latin typeface="微软雅黑" pitchFamily="34" charset="-122"/>
                <a:ea typeface="微软雅黑" pitchFamily="34" charset="-122"/>
              </a:rPr>
              <a:t>情况</a:t>
            </a:r>
            <a:endParaRPr lang="en-US" altLang="zh-CN" sz="2800" dirty="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sp>
        <p:nvSpPr>
          <p:cNvPr id="7" name="TextBox 6"/>
          <p:cNvSpPr txBox="1"/>
          <p:nvPr/>
        </p:nvSpPr>
        <p:spPr>
          <a:xfrm>
            <a:off x="1907704" y="2780928"/>
            <a:ext cx="3712876" cy="523220"/>
          </a:xfrm>
          <a:prstGeom prst="rect">
            <a:avLst/>
          </a:prstGeom>
          <a:noFill/>
        </p:spPr>
        <p:txBody>
          <a:bodyPr wrap="none" rtlCol="0">
            <a:spAutoFit/>
          </a:bodyPr>
          <a:lstStyle/>
          <a:p>
            <a:r>
              <a:rPr lang="en-US" altLang="zh-CN" sz="2800" dirty="0" smtClean="0">
                <a:solidFill>
                  <a:srgbClr val="00B0F0"/>
                </a:solidFill>
                <a:latin typeface="微软雅黑" pitchFamily="34" charset="-122"/>
                <a:ea typeface="微软雅黑" pitchFamily="34" charset="-122"/>
              </a:rPr>
              <a:t>2.</a:t>
            </a:r>
            <a:r>
              <a:rPr lang="zh-CN" altLang="en-US" sz="2800" dirty="0" smtClean="0">
                <a:solidFill>
                  <a:srgbClr val="00B0F0"/>
                </a:solidFill>
                <a:latin typeface="微软雅黑" pitchFamily="34" charset="-122"/>
                <a:ea typeface="微软雅黑" pitchFamily="34" charset="-122"/>
              </a:rPr>
              <a:t>专利作用与申请流程</a:t>
            </a:r>
            <a:endParaRPr lang="zh-CN" altLang="en-US" sz="2800" dirty="0">
              <a:solidFill>
                <a:srgbClr val="00B0F0"/>
              </a:solidFill>
              <a:latin typeface="微软雅黑" pitchFamily="34" charset="-122"/>
              <a:ea typeface="微软雅黑" pitchFamily="34" charset="-122"/>
            </a:endParaRPr>
          </a:p>
        </p:txBody>
      </p:sp>
      <p:sp>
        <p:nvSpPr>
          <p:cNvPr id="8" name="TextBox 7"/>
          <p:cNvSpPr txBox="1"/>
          <p:nvPr/>
        </p:nvSpPr>
        <p:spPr>
          <a:xfrm>
            <a:off x="1907704" y="3356992"/>
            <a:ext cx="3924472" cy="523220"/>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专利申请布局与挖掘 </a:t>
            </a:r>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sp>
        <p:nvSpPr>
          <p:cNvPr id="9" name="TextBox 8"/>
          <p:cNvSpPr txBox="1"/>
          <p:nvPr/>
        </p:nvSpPr>
        <p:spPr>
          <a:xfrm>
            <a:off x="1907704" y="3933056"/>
            <a:ext cx="3818674" cy="523220"/>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金融典型专利的解读</a:t>
            </a:r>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pic>
        <p:nvPicPr>
          <p:cNvPr id="11" name="Picture 2" descr="G:\2017年\2017.0205 岗位目标责任书\4.物料设计\ppt模板\A-4.3 辅助图形C-品牌标志栏-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188640"/>
            <a:ext cx="1475656" cy="61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224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755650" y="620688"/>
            <a:ext cx="7704138"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200000"/>
              </a:lnSpc>
            </a:pPr>
            <a:r>
              <a:rPr lang="zh-CN" altLang="en-US" sz="2000" b="1" dirty="0">
                <a:latin typeface="微软雅黑" pitchFamily="34" charset="-122"/>
                <a:ea typeface="微软雅黑" pitchFamily="34" charset="-122"/>
              </a:rPr>
              <a:t>专利申请之于公司：</a:t>
            </a:r>
            <a:endParaRPr lang="en-US" altLang="zh-CN" sz="2000" b="1"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、科技</a:t>
            </a:r>
            <a:r>
              <a:rPr lang="zh-CN" altLang="en-US" dirty="0">
                <a:latin typeface="微软雅黑" pitchFamily="34" charset="-122"/>
                <a:ea typeface="微软雅黑" pitchFamily="34" charset="-122"/>
              </a:rPr>
              <a:t>苏宁转型的需要</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技术</a:t>
            </a:r>
            <a:r>
              <a:rPr lang="zh-CN" altLang="en-US" dirty="0" smtClean="0">
                <a:latin typeface="微软雅黑" pitchFamily="34" charset="-122"/>
                <a:ea typeface="微软雅黑" pitchFamily="34" charset="-122"/>
              </a:rPr>
              <a:t>支撑、科技品牌</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、技术</a:t>
            </a:r>
            <a:r>
              <a:rPr lang="zh-CN" altLang="en-US" dirty="0">
                <a:latin typeface="微软雅黑" pitchFamily="34" charset="-122"/>
                <a:ea typeface="微软雅黑" pitchFamily="34" charset="-122"/>
              </a:rPr>
              <a:t>成果转化和保护</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为应对技术竞争、提前布局</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、应对竞争对手的未来专利诉讼打压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保障经营</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、专利</a:t>
            </a:r>
            <a:r>
              <a:rPr lang="zh-CN" altLang="en-US" dirty="0">
                <a:latin typeface="微软雅黑" pitchFamily="34" charset="-122"/>
                <a:ea typeface="微软雅黑" pitchFamily="34" charset="-122"/>
              </a:rPr>
              <a:t>资产化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获取收益</a:t>
            </a:r>
            <a:endParaRPr lang="en-US" altLang="zh-CN" dirty="0">
              <a:latin typeface="微软雅黑" pitchFamily="34" charset="-122"/>
              <a:ea typeface="微软雅黑" pitchFamily="34" charset="-122"/>
            </a:endParaRPr>
          </a:p>
          <a:p>
            <a:pPr>
              <a:lnSpc>
                <a:spcPct val="200000"/>
              </a:lnSpc>
            </a:pPr>
            <a:r>
              <a:rPr lang="zh-CN" altLang="en-US" sz="2000" b="1" dirty="0" smtClean="0">
                <a:latin typeface="微软雅黑" pitchFamily="34" charset="-122"/>
                <a:ea typeface="微软雅黑" pitchFamily="34" charset="-122"/>
              </a:rPr>
              <a:t>专利</a:t>
            </a:r>
            <a:r>
              <a:rPr lang="zh-CN" altLang="en-US" sz="2000" b="1" dirty="0">
                <a:latin typeface="微软雅黑" pitchFamily="34" charset="-122"/>
                <a:ea typeface="微软雅黑" pitchFamily="34" charset="-122"/>
              </a:rPr>
              <a:t>申请之于个人：</a:t>
            </a:r>
            <a:endParaRPr lang="en-US" altLang="zh-CN" sz="2000" b="1" dirty="0">
              <a:latin typeface="微软雅黑" pitchFamily="34" charset="-122"/>
              <a:ea typeface="微软雅黑" pitchFamily="34" charset="-122"/>
            </a:endParaRPr>
          </a:p>
          <a:p>
            <a:r>
              <a:rPr lang="zh-CN" altLang="en-US" dirty="0">
                <a:latin typeface="微软雅黑" pitchFamily="34" charset="-122"/>
                <a:ea typeface="微软雅黑" pitchFamily="34" charset="-122"/>
              </a:rPr>
              <a:t>个人作为发明人，专利将是其研发能力最有力证明</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奖金、职称、名誉等</a:t>
            </a:r>
            <a:endParaRPr lang="en-US" altLang="zh-CN" dirty="0">
              <a:latin typeface="微软雅黑" pitchFamily="34" charset="-122"/>
              <a:ea typeface="微软雅黑" pitchFamily="34" charset="-122"/>
            </a:endParaRPr>
          </a:p>
        </p:txBody>
      </p:sp>
      <p:sp>
        <p:nvSpPr>
          <p:cNvPr id="5" name="TextBox 4"/>
          <p:cNvSpPr txBox="1"/>
          <p:nvPr/>
        </p:nvSpPr>
        <p:spPr>
          <a:xfrm>
            <a:off x="251520" y="188640"/>
            <a:ext cx="1620957" cy="523220"/>
          </a:xfrm>
          <a:prstGeom prst="rect">
            <a:avLst/>
          </a:prstGeom>
          <a:noFill/>
        </p:spPr>
        <p:txBody>
          <a:bodyPr wrap="none" rtlCol="0">
            <a:spAutoFit/>
          </a:bodyPr>
          <a:lstStyle/>
          <a:p>
            <a:r>
              <a:rPr lang="zh-CN" altLang="en-US" sz="2800" dirty="0" smtClean="0">
                <a:latin typeface="微软雅黑" pitchFamily="34" charset="-122"/>
                <a:ea typeface="微软雅黑" pitchFamily="34" charset="-122"/>
              </a:rPr>
              <a:t>专利作用</a:t>
            </a:r>
            <a:endParaRPr lang="zh-CN" altLang="en-US" sz="2800" dirty="0">
              <a:latin typeface="微软雅黑" pitchFamily="34" charset="-122"/>
              <a:ea typeface="微软雅黑" pitchFamily="34" charset="-122"/>
            </a:endParaRPr>
          </a:p>
        </p:txBody>
      </p:sp>
      <p:sp>
        <p:nvSpPr>
          <p:cNvPr id="6" name="矩形 5"/>
          <p:cNvSpPr/>
          <p:nvPr/>
        </p:nvSpPr>
        <p:spPr>
          <a:xfrm>
            <a:off x="755650" y="3933056"/>
            <a:ext cx="6840760" cy="2062103"/>
          </a:xfrm>
          <a:prstGeom prst="rect">
            <a:avLst/>
          </a:prstGeom>
        </p:spPr>
        <p:txBody>
          <a:bodyPr wrap="square">
            <a:spAutoFit/>
          </a:bodyPr>
          <a:lstStyle/>
          <a:p>
            <a:r>
              <a:rPr lang="zh-CN" altLang="en-US" sz="2000" b="1" dirty="0" smtClean="0">
                <a:latin typeface="微软雅黑" pitchFamily="34" charset="-122"/>
                <a:ea typeface="微软雅黑" pitchFamily="34" charset="-122"/>
              </a:rPr>
              <a:t>金融</a:t>
            </a:r>
            <a:r>
              <a:rPr lang="zh-CN" altLang="en-US" sz="2000" b="1" dirty="0">
                <a:latin typeface="微软雅黑" pitchFamily="34" charset="-122"/>
                <a:ea typeface="微软雅黑" pitchFamily="34" charset="-122"/>
              </a:rPr>
              <a:t>科技的品牌</a:t>
            </a:r>
            <a:r>
              <a:rPr lang="zh-CN" altLang="en-US" sz="2000" b="1" dirty="0" smtClean="0">
                <a:latin typeface="微软雅黑" pitchFamily="34" charset="-122"/>
                <a:ea typeface="微软雅黑" pitchFamily="34" charset="-122"/>
              </a:rPr>
              <a:t>形象</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宣传案例</a:t>
            </a:r>
            <a:endParaRPr lang="zh-CN" altLang="en-US" sz="2000" b="1"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、苏宁</a:t>
            </a:r>
            <a:r>
              <a:rPr lang="zh-CN" altLang="en-US" dirty="0">
                <a:latin typeface="微软雅黑" pitchFamily="34" charset="-122"/>
                <a:ea typeface="微软雅黑" pitchFamily="34" charset="-122"/>
              </a:rPr>
              <a:t>金融又出手，将在下一个风口“知识产权”</a:t>
            </a:r>
          </a:p>
          <a:p>
            <a:r>
              <a:rPr lang="en-US" altLang="zh-CN" dirty="0">
                <a:latin typeface="微软雅黑" pitchFamily="34" charset="-122"/>
                <a:ea typeface="微软雅黑" pitchFamily="34" charset="-122"/>
              </a:rPr>
              <a:t>http://mt.sohu.com/20160517/n449922130.shtml</a:t>
            </a: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、苏宁</a:t>
            </a:r>
            <a:r>
              <a:rPr lang="zh-CN" altLang="en-US" dirty="0">
                <a:latin typeface="微软雅黑" pitchFamily="34" charset="-122"/>
                <a:ea typeface="微软雅黑" pitchFamily="34" charset="-122"/>
              </a:rPr>
              <a:t>金融开发图形密码技术 安全性高指纹识别千倍</a:t>
            </a:r>
          </a:p>
          <a:p>
            <a:r>
              <a:rPr lang="en-US" altLang="zh-CN" dirty="0">
                <a:latin typeface="微软雅黑" pitchFamily="34" charset="-122"/>
                <a:ea typeface="微软雅黑" pitchFamily="34" charset="-122"/>
              </a:rPr>
              <a:t>http://roll.sohu.com/20160516/n449766322.shtml</a:t>
            </a: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、金融</a:t>
            </a:r>
            <a:r>
              <a:rPr lang="zh-CN" altLang="en-US" dirty="0">
                <a:latin typeface="微软雅黑" pitchFamily="34" charset="-122"/>
                <a:ea typeface="微软雅黑" pitchFamily="34" charset="-122"/>
              </a:rPr>
              <a:t>科技会成为苏宁金融下一张王牌吗？</a:t>
            </a:r>
          </a:p>
          <a:p>
            <a:r>
              <a:rPr lang="en-US" altLang="zh-CN" u="sng" dirty="0">
                <a:latin typeface="微软雅黑" pitchFamily="34" charset="-122"/>
                <a:ea typeface="微软雅黑" pitchFamily="34" charset="-122"/>
                <a:hlinkClick r:id="rId2"/>
              </a:rPr>
              <a:t>http://finance.huanqiu.com/cjrd/2016-11/9623806.html</a:t>
            </a:r>
            <a:endParaRPr lang="en-US" altLang="zh-CN" u="sng" dirty="0">
              <a:effectLst/>
              <a:latin typeface="微软雅黑" pitchFamily="34" charset="-122"/>
              <a:ea typeface="微软雅黑" pitchFamily="34" charset="-122"/>
            </a:endParaRPr>
          </a:p>
        </p:txBody>
      </p:sp>
    </p:spTree>
    <p:extLst>
      <p:ext uri="{BB962C8B-B14F-4D97-AF65-F5344CB8AC3E}">
        <p14:creationId xmlns:p14="http://schemas.microsoft.com/office/powerpoint/2010/main" val="415214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4" name="矩形 3"/>
          <p:cNvSpPr/>
          <p:nvPr/>
        </p:nvSpPr>
        <p:spPr>
          <a:xfrm>
            <a:off x="250825" y="1412875"/>
            <a:ext cx="1431925" cy="457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发明人</a:t>
            </a:r>
          </a:p>
        </p:txBody>
      </p:sp>
      <p:sp>
        <p:nvSpPr>
          <p:cNvPr id="5" name="矩形 4"/>
          <p:cNvSpPr/>
          <p:nvPr/>
        </p:nvSpPr>
        <p:spPr>
          <a:xfrm>
            <a:off x="2060575" y="1412875"/>
            <a:ext cx="1431925" cy="457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专利人员</a:t>
            </a:r>
          </a:p>
        </p:txBody>
      </p:sp>
      <p:sp>
        <p:nvSpPr>
          <p:cNvPr id="6" name="矩形 5"/>
          <p:cNvSpPr/>
          <p:nvPr/>
        </p:nvSpPr>
        <p:spPr>
          <a:xfrm>
            <a:off x="3860800" y="1412875"/>
            <a:ext cx="1431925" cy="457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中心负责人</a:t>
            </a:r>
          </a:p>
        </p:txBody>
      </p:sp>
      <p:sp>
        <p:nvSpPr>
          <p:cNvPr id="7" name="矩形 6"/>
          <p:cNvSpPr/>
          <p:nvPr/>
        </p:nvSpPr>
        <p:spPr>
          <a:xfrm>
            <a:off x="5661025" y="1417638"/>
            <a:ext cx="1431925" cy="457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代理机构</a:t>
            </a:r>
          </a:p>
        </p:txBody>
      </p:sp>
      <p:sp>
        <p:nvSpPr>
          <p:cNvPr id="8" name="矩形 7"/>
          <p:cNvSpPr/>
          <p:nvPr/>
        </p:nvSpPr>
        <p:spPr>
          <a:xfrm>
            <a:off x="7461250" y="1412875"/>
            <a:ext cx="1431925" cy="457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solidFill>
                  <a:schemeClr val="tx1"/>
                </a:solidFill>
                <a:latin typeface="微软雅黑" pitchFamily="34" charset="-122"/>
                <a:ea typeface="微软雅黑" pitchFamily="34" charset="-122"/>
              </a:rPr>
              <a:t>知识产权局</a:t>
            </a:r>
          </a:p>
        </p:txBody>
      </p:sp>
      <p:cxnSp>
        <p:nvCxnSpPr>
          <p:cNvPr id="9" name="直接连接符 8"/>
          <p:cNvCxnSpPr/>
          <p:nvPr/>
        </p:nvCxnSpPr>
        <p:spPr>
          <a:xfrm>
            <a:off x="1042988" y="1892300"/>
            <a:ext cx="25400" cy="4200996"/>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801938" y="1892300"/>
            <a:ext cx="41275" cy="4200996"/>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72000" y="1882775"/>
            <a:ext cx="0" cy="4210521"/>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372225" y="1892300"/>
            <a:ext cx="4762" cy="4200996"/>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172450" y="1882775"/>
            <a:ext cx="0" cy="4210521"/>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116013" y="2276475"/>
            <a:ext cx="166052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TextBox 4100"/>
          <p:cNvSpPr txBox="1">
            <a:spLocks noChangeArrowheads="1"/>
          </p:cNvSpPr>
          <p:nvPr/>
        </p:nvSpPr>
        <p:spPr bwMode="auto">
          <a:xfrm>
            <a:off x="1331913" y="2060575"/>
            <a:ext cx="12239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专利申请提案</a:t>
            </a:r>
          </a:p>
        </p:txBody>
      </p:sp>
      <p:cxnSp>
        <p:nvCxnSpPr>
          <p:cNvPr id="16" name="直接箭头连接符 15"/>
          <p:cNvCxnSpPr/>
          <p:nvPr/>
        </p:nvCxnSpPr>
        <p:spPr>
          <a:xfrm rot="10800000">
            <a:off x="1116013" y="2708275"/>
            <a:ext cx="166052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38"/>
          <p:cNvSpPr txBox="1">
            <a:spLocks noChangeArrowheads="1"/>
          </p:cNvSpPr>
          <p:nvPr/>
        </p:nvSpPr>
        <p:spPr bwMode="auto">
          <a:xfrm>
            <a:off x="1331913" y="2492375"/>
            <a:ext cx="1368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检索、预审</a:t>
            </a:r>
            <a:endParaRPr lang="en-US" altLang="zh-CN" sz="1200">
              <a:latin typeface="微软雅黑" pitchFamily="34" charset="-122"/>
              <a:ea typeface="微软雅黑" pitchFamily="34" charset="-122"/>
            </a:endParaRPr>
          </a:p>
          <a:p>
            <a:pPr algn="ctr"/>
            <a:r>
              <a:rPr lang="zh-CN" altLang="en-US" sz="1200">
                <a:latin typeface="微软雅黑" pitchFamily="34" charset="-122"/>
                <a:ea typeface="微软雅黑" pitchFamily="34" charset="-122"/>
              </a:rPr>
              <a:t>指导撰写交底书</a:t>
            </a:r>
          </a:p>
        </p:txBody>
      </p:sp>
      <p:cxnSp>
        <p:nvCxnSpPr>
          <p:cNvPr id="18" name="直接箭头连接符 17"/>
          <p:cNvCxnSpPr/>
          <p:nvPr/>
        </p:nvCxnSpPr>
        <p:spPr>
          <a:xfrm>
            <a:off x="1111250" y="3140075"/>
            <a:ext cx="166052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TextBox 40"/>
          <p:cNvSpPr txBox="1">
            <a:spLocks noChangeArrowheads="1"/>
          </p:cNvSpPr>
          <p:nvPr/>
        </p:nvSpPr>
        <p:spPr bwMode="auto">
          <a:xfrm>
            <a:off x="1327150" y="2924175"/>
            <a:ext cx="12239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提交交底书</a:t>
            </a:r>
          </a:p>
        </p:txBody>
      </p:sp>
      <p:sp>
        <p:nvSpPr>
          <p:cNvPr id="20" name="TextBox 41"/>
          <p:cNvSpPr txBox="1">
            <a:spLocks noChangeArrowheads="1"/>
          </p:cNvSpPr>
          <p:nvPr/>
        </p:nvSpPr>
        <p:spPr bwMode="auto">
          <a:xfrm>
            <a:off x="2268538" y="3213100"/>
            <a:ext cx="12239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组织专利评审</a:t>
            </a:r>
          </a:p>
        </p:txBody>
      </p:sp>
      <p:cxnSp>
        <p:nvCxnSpPr>
          <p:cNvPr id="21" name="直接箭头连接符 20"/>
          <p:cNvCxnSpPr/>
          <p:nvPr/>
        </p:nvCxnSpPr>
        <p:spPr>
          <a:xfrm>
            <a:off x="2916238" y="3716338"/>
            <a:ext cx="166052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43"/>
          <p:cNvSpPr txBox="1">
            <a:spLocks noChangeArrowheads="1"/>
          </p:cNvSpPr>
          <p:nvPr/>
        </p:nvSpPr>
        <p:spPr bwMode="auto">
          <a:xfrm>
            <a:off x="3132138" y="3500438"/>
            <a:ext cx="122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通过评审</a:t>
            </a:r>
            <a:endParaRPr lang="en-US" altLang="zh-CN" sz="1200">
              <a:latin typeface="微软雅黑" pitchFamily="34" charset="-122"/>
              <a:ea typeface="微软雅黑" pitchFamily="34" charset="-122"/>
            </a:endParaRPr>
          </a:p>
          <a:p>
            <a:pPr algn="ctr"/>
            <a:r>
              <a:rPr lang="zh-CN" altLang="en-US" sz="1200">
                <a:latin typeface="微软雅黑" pitchFamily="34" charset="-122"/>
                <a:ea typeface="微软雅黑" pitchFamily="34" charset="-122"/>
              </a:rPr>
              <a:t>进行会签</a:t>
            </a:r>
          </a:p>
        </p:txBody>
      </p:sp>
      <p:cxnSp>
        <p:nvCxnSpPr>
          <p:cNvPr id="23" name="直接箭头连接符 22"/>
          <p:cNvCxnSpPr/>
          <p:nvPr/>
        </p:nvCxnSpPr>
        <p:spPr>
          <a:xfrm rot="10800000">
            <a:off x="2911475" y="4148138"/>
            <a:ext cx="166052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45"/>
          <p:cNvSpPr txBox="1">
            <a:spLocks noChangeArrowheads="1"/>
          </p:cNvSpPr>
          <p:nvPr/>
        </p:nvSpPr>
        <p:spPr bwMode="auto">
          <a:xfrm>
            <a:off x="3127375" y="3932238"/>
            <a:ext cx="1368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通过会签</a:t>
            </a:r>
          </a:p>
        </p:txBody>
      </p:sp>
      <p:cxnSp>
        <p:nvCxnSpPr>
          <p:cNvPr id="25" name="直接箭头连接符 24"/>
          <p:cNvCxnSpPr/>
          <p:nvPr/>
        </p:nvCxnSpPr>
        <p:spPr>
          <a:xfrm>
            <a:off x="2916238" y="4664075"/>
            <a:ext cx="3455987"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TextBox 47"/>
          <p:cNvSpPr txBox="1">
            <a:spLocks noChangeArrowheads="1"/>
          </p:cNvSpPr>
          <p:nvPr/>
        </p:nvSpPr>
        <p:spPr bwMode="auto">
          <a:xfrm>
            <a:off x="3132138" y="4448175"/>
            <a:ext cx="12239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委托代理机构</a:t>
            </a:r>
          </a:p>
        </p:txBody>
      </p:sp>
      <p:cxnSp>
        <p:nvCxnSpPr>
          <p:cNvPr id="27" name="直接箭头连接符 26"/>
          <p:cNvCxnSpPr/>
          <p:nvPr/>
        </p:nvCxnSpPr>
        <p:spPr>
          <a:xfrm rot="10800000">
            <a:off x="2916238" y="5167313"/>
            <a:ext cx="3455987"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TextBox 53"/>
          <p:cNvSpPr txBox="1">
            <a:spLocks noChangeArrowheads="1"/>
          </p:cNvSpPr>
          <p:nvPr/>
        </p:nvSpPr>
        <p:spPr bwMode="auto">
          <a:xfrm>
            <a:off x="3132138" y="4951413"/>
            <a:ext cx="12239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专利撰写复核</a:t>
            </a:r>
          </a:p>
        </p:txBody>
      </p:sp>
      <p:cxnSp>
        <p:nvCxnSpPr>
          <p:cNvPr id="29" name="直接箭头连接符 28"/>
          <p:cNvCxnSpPr/>
          <p:nvPr/>
        </p:nvCxnSpPr>
        <p:spPr>
          <a:xfrm>
            <a:off x="1068388" y="5165725"/>
            <a:ext cx="173355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58"/>
          <p:cNvSpPr txBox="1">
            <a:spLocks noChangeArrowheads="1"/>
          </p:cNvSpPr>
          <p:nvPr/>
        </p:nvSpPr>
        <p:spPr bwMode="auto">
          <a:xfrm>
            <a:off x="1331913" y="4940300"/>
            <a:ext cx="12239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技术复核</a:t>
            </a:r>
          </a:p>
        </p:txBody>
      </p:sp>
      <p:cxnSp>
        <p:nvCxnSpPr>
          <p:cNvPr id="31" name="直接箭头连接符 30"/>
          <p:cNvCxnSpPr/>
          <p:nvPr/>
        </p:nvCxnSpPr>
        <p:spPr>
          <a:xfrm>
            <a:off x="2916238" y="5672138"/>
            <a:ext cx="525621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2" name="TextBox 60"/>
          <p:cNvSpPr txBox="1">
            <a:spLocks noChangeArrowheads="1"/>
          </p:cNvSpPr>
          <p:nvPr/>
        </p:nvSpPr>
        <p:spPr bwMode="auto">
          <a:xfrm>
            <a:off x="3132138" y="5456238"/>
            <a:ext cx="1511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200">
                <a:latin typeface="微软雅黑" pitchFamily="34" charset="-122"/>
                <a:ea typeface="微软雅黑" pitchFamily="34" charset="-122"/>
              </a:rPr>
              <a:t>递交知识产权局</a:t>
            </a:r>
          </a:p>
        </p:txBody>
      </p:sp>
      <p:sp>
        <p:nvSpPr>
          <p:cNvPr id="38" name="标题 1"/>
          <p:cNvSpPr txBox="1">
            <a:spLocks/>
          </p:cNvSpPr>
          <p:nvPr/>
        </p:nvSpPr>
        <p:spPr bwMode="auto">
          <a:xfrm>
            <a:off x="-7938" y="260351"/>
            <a:ext cx="8229601" cy="5043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latin typeface="微软雅黑" pitchFamily="34" charset="-122"/>
                <a:ea typeface="微软雅黑" pitchFamily="34" charset="-122"/>
              </a:rPr>
              <a:t>专利申请流程</a:t>
            </a:r>
          </a:p>
        </p:txBody>
      </p:sp>
    </p:spTree>
    <p:extLst>
      <p:ext uri="{BB962C8B-B14F-4D97-AF65-F5344CB8AC3E}">
        <p14:creationId xmlns:p14="http://schemas.microsoft.com/office/powerpoint/2010/main" val="422673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新VI\！2015苏宁易购新LOGO\ppt模板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74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7704" y="2204864"/>
            <a:ext cx="3712876" cy="954107"/>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互联网</a:t>
            </a:r>
            <a:r>
              <a:rPr lang="zh-CN" altLang="en-US" sz="2800" dirty="0">
                <a:latin typeface="微软雅黑" pitchFamily="34" charset="-122"/>
                <a:ea typeface="微软雅黑" pitchFamily="34" charset="-122"/>
              </a:rPr>
              <a:t>金融</a:t>
            </a:r>
            <a:r>
              <a:rPr lang="zh-CN" altLang="en-US" sz="2800" dirty="0" smtClean="0">
                <a:latin typeface="微软雅黑" pitchFamily="34" charset="-122"/>
                <a:ea typeface="微软雅黑" pitchFamily="34" charset="-122"/>
              </a:rPr>
              <a:t>专利</a:t>
            </a:r>
            <a:r>
              <a:rPr lang="zh-CN" altLang="en-US" sz="2800" dirty="0">
                <a:latin typeface="微软雅黑" pitchFamily="34" charset="-122"/>
                <a:ea typeface="微软雅黑" pitchFamily="34" charset="-122"/>
              </a:rPr>
              <a:t>情况</a:t>
            </a:r>
            <a:endParaRPr lang="en-US" altLang="zh-CN" sz="2800" dirty="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sp>
        <p:nvSpPr>
          <p:cNvPr id="7" name="TextBox 6"/>
          <p:cNvSpPr txBox="1"/>
          <p:nvPr/>
        </p:nvSpPr>
        <p:spPr>
          <a:xfrm>
            <a:off x="1907704" y="2780928"/>
            <a:ext cx="3712876" cy="523220"/>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专利作用与申请流程</a:t>
            </a:r>
            <a:endParaRPr lang="zh-CN" altLang="en-US" sz="2800" dirty="0">
              <a:latin typeface="微软雅黑" pitchFamily="34" charset="-122"/>
              <a:ea typeface="微软雅黑" pitchFamily="34" charset="-122"/>
            </a:endParaRPr>
          </a:p>
        </p:txBody>
      </p:sp>
      <p:sp>
        <p:nvSpPr>
          <p:cNvPr id="8" name="TextBox 7"/>
          <p:cNvSpPr txBox="1"/>
          <p:nvPr/>
        </p:nvSpPr>
        <p:spPr>
          <a:xfrm>
            <a:off x="1907704" y="3356992"/>
            <a:ext cx="3924472" cy="523220"/>
          </a:xfrm>
          <a:prstGeom prst="rect">
            <a:avLst/>
          </a:prstGeom>
          <a:noFill/>
        </p:spPr>
        <p:txBody>
          <a:bodyPr wrap="none" rtlCol="0">
            <a:spAutoFit/>
          </a:bodyPr>
          <a:lstStyle/>
          <a:p>
            <a:r>
              <a:rPr lang="en-US" altLang="zh-CN" sz="2800" dirty="0" smtClean="0">
                <a:solidFill>
                  <a:srgbClr val="00B0F0"/>
                </a:solidFill>
                <a:latin typeface="微软雅黑" pitchFamily="34" charset="-122"/>
                <a:ea typeface="微软雅黑" pitchFamily="34" charset="-122"/>
              </a:rPr>
              <a:t>3.</a:t>
            </a:r>
            <a:r>
              <a:rPr lang="zh-CN" altLang="en-US" sz="2800" dirty="0" smtClean="0">
                <a:solidFill>
                  <a:srgbClr val="00B0F0"/>
                </a:solidFill>
                <a:latin typeface="微软雅黑" pitchFamily="34" charset="-122"/>
                <a:ea typeface="微软雅黑" pitchFamily="34" charset="-122"/>
              </a:rPr>
              <a:t>专利申请挖掘与撰写 </a:t>
            </a:r>
            <a:r>
              <a:rPr lang="en-US" altLang="zh-CN" sz="2800" dirty="0" smtClean="0">
                <a:solidFill>
                  <a:srgbClr val="00B0F0"/>
                </a:solidFill>
                <a:latin typeface="微软雅黑" pitchFamily="34" charset="-122"/>
                <a:ea typeface="微软雅黑" pitchFamily="34" charset="-122"/>
              </a:rPr>
              <a:t> </a:t>
            </a:r>
            <a:endParaRPr lang="zh-CN" altLang="en-US" sz="2800" dirty="0">
              <a:solidFill>
                <a:srgbClr val="00B0F0"/>
              </a:solidFill>
              <a:latin typeface="微软雅黑" pitchFamily="34" charset="-122"/>
              <a:ea typeface="微软雅黑" pitchFamily="34" charset="-122"/>
            </a:endParaRPr>
          </a:p>
        </p:txBody>
      </p:sp>
      <p:sp>
        <p:nvSpPr>
          <p:cNvPr id="9" name="TextBox 8"/>
          <p:cNvSpPr txBox="1"/>
          <p:nvPr/>
        </p:nvSpPr>
        <p:spPr>
          <a:xfrm>
            <a:off x="1907704" y="3933056"/>
            <a:ext cx="3818674" cy="523220"/>
          </a:xfrm>
          <a:prstGeom prst="rect">
            <a:avLst/>
          </a:prstGeom>
          <a:noFill/>
        </p:spPr>
        <p:txBody>
          <a:bodyPr wrap="none" rtlCol="0">
            <a:spAutoFit/>
          </a:bodyPr>
          <a:lstStyle/>
          <a:p>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金融典型专利的解读</a:t>
            </a:r>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pic>
        <p:nvPicPr>
          <p:cNvPr id="11" name="Picture 2" descr="G:\2017年\2017.0205 岗位目标责任书\4.物料设计\ppt模板\A-4.3 辅助图形C-品牌标志栏-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188640"/>
            <a:ext cx="1475656" cy="61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19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3654</Words>
  <Application>Microsoft Office PowerPoint</Application>
  <PresentationFormat>全屏显示(4:3)</PresentationFormat>
  <Paragraphs>357</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挖掘发明点思路及方法</vt:lpstr>
      <vt:lpstr>挖掘发明点的几个误区</vt:lpstr>
      <vt:lpstr>实质要求--专利三性</vt:lpstr>
      <vt:lpstr>新颖性&amp;创造性</vt:lpstr>
      <vt:lpstr>撰写交底书的逻辑主线</vt:lpstr>
      <vt:lpstr>交底书的整体要求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程新龙</dc:creator>
  <cp:lastModifiedBy>13120693</cp:lastModifiedBy>
  <cp:revision>94</cp:revision>
  <dcterms:modified xsi:type="dcterms:W3CDTF">2017-05-19T02:25:03Z</dcterms:modified>
</cp:coreProperties>
</file>