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9" r:id="rId3"/>
  </p:sldMasterIdLst>
  <p:notesMasterIdLst>
    <p:notesMasterId r:id="rId13"/>
  </p:notesMasterIdLst>
  <p:sldIdLst>
    <p:sldId id="287" r:id="rId4"/>
    <p:sldId id="260" r:id="rId5"/>
    <p:sldId id="279" r:id="rId6"/>
    <p:sldId id="286" r:id="rId7"/>
    <p:sldId id="281" r:id="rId8"/>
    <p:sldId id="282" r:id="rId9"/>
    <p:sldId id="283" r:id="rId10"/>
    <p:sldId id="284" r:id="rId11"/>
    <p:sldId id="27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0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692"/>
  </p:normalViewPr>
  <p:slideViewPr>
    <p:cSldViewPr snapToGrid="0" snapToObjects="1">
      <p:cViewPr varScale="1">
        <p:scale>
          <a:sx n="90" d="100"/>
          <a:sy n="90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4:04:43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3:04:41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3:04:50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3:04:51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4:04:43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4:04:43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4:04:43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4:04:43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4:04:43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3:04:38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3:04:39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3:04:39"/>
    </inkml:context>
    <inkml:brush xml:id="br0">
      <inkml:brushProperty name="width" value="0.35" units="cm"/>
      <inkml:brushProperty name="height" value="0.35" units="cm"/>
      <inkml:brushProperty name="color" value="#000000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9F13C-0583-4A36-A6B4-D10D52B34B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0D32-B1BB-4C70-90BF-4B464B4BCC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915886" y="1538514"/>
            <a:ext cx="8461829" cy="3889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2051049" y="1786940"/>
            <a:ext cx="7843721" cy="1129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POWERPOINT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051049" y="2916455"/>
            <a:ext cx="7843721" cy="1129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051049" y="4833714"/>
            <a:ext cx="7843721" cy="324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Calibri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886700" y="0"/>
            <a:ext cx="43053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029450" y="5524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029450" y="2988972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029450" y="5425494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7964654" y="552450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7964654" y="962781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7964654" y="3012108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7964654" y="3422439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7964654" y="5425494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7964654" y="5835825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7054069" y="689811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8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7054069" y="3126333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9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7054069" y="5562855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886700" y="0"/>
            <a:ext cx="43053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029450" y="5524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029450" y="3801146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029450" y="5425494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7964654" y="592249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7964654" y="1002580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7964654" y="2230107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7964654" y="2640438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7964654" y="5465293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7964654" y="5875624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029450" y="2176798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0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7964654" y="3871076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7"/>
          </p:nvPr>
        </p:nvSpPr>
        <p:spPr>
          <a:xfrm>
            <a:off x="7964654" y="4281407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7054069" y="689811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19" hasCustomPrompt="1"/>
          </p:nvPr>
        </p:nvSpPr>
        <p:spPr>
          <a:xfrm>
            <a:off x="7054069" y="2314159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8" name="文本占位符 15"/>
          <p:cNvSpPr>
            <a:spLocks noGrp="1"/>
          </p:cNvSpPr>
          <p:nvPr>
            <p:ph type="body" sz="quarter" idx="20" hasCustomPrompt="1"/>
          </p:nvPr>
        </p:nvSpPr>
        <p:spPr>
          <a:xfrm>
            <a:off x="7054069" y="3938507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9" name="文本占位符 15"/>
          <p:cNvSpPr>
            <a:spLocks noGrp="1"/>
          </p:cNvSpPr>
          <p:nvPr>
            <p:ph type="body" sz="quarter" idx="21" hasCustomPrompt="1"/>
          </p:nvPr>
        </p:nvSpPr>
        <p:spPr>
          <a:xfrm>
            <a:off x="7054069" y="5562855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886700" y="0"/>
            <a:ext cx="43053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029450" y="55245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029450" y="2988972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029450" y="5425494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7964654" y="564630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7964654" y="974961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7964654" y="3001152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7964654" y="3411483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7964654" y="5437674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7964654" y="5848005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029450" y="1770711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029450" y="4207233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2" name="文本占位符 15"/>
          <p:cNvSpPr>
            <a:spLocks noGrp="1"/>
          </p:cNvSpPr>
          <p:nvPr>
            <p:ph type="body" sz="quarter" idx="16" hasCustomPrompt="1"/>
          </p:nvPr>
        </p:nvSpPr>
        <p:spPr>
          <a:xfrm>
            <a:off x="7964654" y="1836158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17"/>
          </p:nvPr>
        </p:nvSpPr>
        <p:spPr>
          <a:xfrm>
            <a:off x="7964654" y="2246489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7964654" y="4223298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2" name="文本占位符 15"/>
          <p:cNvSpPr>
            <a:spLocks noGrp="1"/>
          </p:cNvSpPr>
          <p:nvPr>
            <p:ph type="body" sz="quarter" idx="19"/>
          </p:nvPr>
        </p:nvSpPr>
        <p:spPr>
          <a:xfrm>
            <a:off x="7964654" y="4633629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文本占位符 15"/>
          <p:cNvSpPr>
            <a:spLocks noGrp="1"/>
          </p:cNvSpPr>
          <p:nvPr>
            <p:ph type="body" sz="quarter" idx="20" hasCustomPrompt="1"/>
          </p:nvPr>
        </p:nvSpPr>
        <p:spPr>
          <a:xfrm>
            <a:off x="7054069" y="3126333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4" name="文本占位符 15"/>
          <p:cNvSpPr>
            <a:spLocks noGrp="1"/>
          </p:cNvSpPr>
          <p:nvPr>
            <p:ph type="body" sz="quarter" idx="21" hasCustomPrompt="1"/>
          </p:nvPr>
        </p:nvSpPr>
        <p:spPr>
          <a:xfrm>
            <a:off x="7054069" y="1908072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5" name="文本占位符 15"/>
          <p:cNvSpPr>
            <a:spLocks noGrp="1"/>
          </p:cNvSpPr>
          <p:nvPr>
            <p:ph type="body" sz="quarter" idx="22" hasCustomPrompt="1"/>
          </p:nvPr>
        </p:nvSpPr>
        <p:spPr>
          <a:xfrm>
            <a:off x="7054069" y="689811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6" name="文本占位符 15"/>
          <p:cNvSpPr>
            <a:spLocks noGrp="1"/>
          </p:cNvSpPr>
          <p:nvPr>
            <p:ph type="body" sz="quarter" idx="23" hasCustomPrompt="1"/>
          </p:nvPr>
        </p:nvSpPr>
        <p:spPr>
          <a:xfrm>
            <a:off x="7054069" y="4344594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15"/>
          <p:cNvSpPr>
            <a:spLocks noGrp="1"/>
          </p:cNvSpPr>
          <p:nvPr>
            <p:ph type="body" sz="quarter" idx="24" hasCustomPrompt="1"/>
          </p:nvPr>
        </p:nvSpPr>
        <p:spPr>
          <a:xfrm>
            <a:off x="7054069" y="5562855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886700" y="0"/>
            <a:ext cx="43053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029450" y="163118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029450" y="2431632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029450" y="4700146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7964654" y="204223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7964654" y="614554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7964654" y="4733128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2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7964654" y="5143459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029450" y="1297375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029450" y="3565889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7029450" y="5834405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20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7054069" y="300479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7054069" y="1434736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15"/>
          <p:cNvSpPr>
            <a:spLocks noGrp="1"/>
          </p:cNvSpPr>
          <p:nvPr>
            <p:ph type="body" sz="quarter" idx="19" hasCustomPrompt="1"/>
          </p:nvPr>
        </p:nvSpPr>
        <p:spPr>
          <a:xfrm>
            <a:off x="7054069" y="2571996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0" hasCustomPrompt="1"/>
          </p:nvPr>
        </p:nvSpPr>
        <p:spPr>
          <a:xfrm>
            <a:off x="7054069" y="3703250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8" name="文本占位符 15"/>
          <p:cNvSpPr>
            <a:spLocks noGrp="1"/>
          </p:cNvSpPr>
          <p:nvPr>
            <p:ph type="body" sz="quarter" idx="21" hasCustomPrompt="1"/>
          </p:nvPr>
        </p:nvSpPr>
        <p:spPr>
          <a:xfrm>
            <a:off x="7054069" y="4837507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9" name="文本占位符 15"/>
          <p:cNvSpPr>
            <a:spLocks noGrp="1"/>
          </p:cNvSpPr>
          <p:nvPr>
            <p:ph type="body" sz="quarter" idx="22" hasCustomPrompt="1"/>
          </p:nvPr>
        </p:nvSpPr>
        <p:spPr>
          <a:xfrm>
            <a:off x="7054069" y="5971766"/>
            <a:ext cx="793654" cy="639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15"/>
          <p:cNvSpPr>
            <a:spLocks noGrp="1"/>
          </p:cNvSpPr>
          <p:nvPr>
            <p:ph type="body" sz="quarter" idx="23" hasCustomPrompt="1"/>
          </p:nvPr>
        </p:nvSpPr>
        <p:spPr>
          <a:xfrm>
            <a:off x="7964654" y="2453166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1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964654" y="2863497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7964654" y="1302630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5" name="文本占位符 15"/>
          <p:cNvSpPr>
            <a:spLocks noGrp="1"/>
          </p:cNvSpPr>
          <p:nvPr>
            <p:ph type="body" sz="quarter" idx="26"/>
          </p:nvPr>
        </p:nvSpPr>
        <p:spPr>
          <a:xfrm>
            <a:off x="7964654" y="1712961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15"/>
          <p:cNvSpPr>
            <a:spLocks noGrp="1"/>
          </p:cNvSpPr>
          <p:nvPr>
            <p:ph type="body" sz="quarter" idx="27" hasCustomPrompt="1"/>
          </p:nvPr>
        </p:nvSpPr>
        <p:spPr>
          <a:xfrm>
            <a:off x="7964654" y="3563669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41" name="文本占位符 15"/>
          <p:cNvSpPr>
            <a:spLocks noGrp="1"/>
          </p:cNvSpPr>
          <p:nvPr>
            <p:ph type="body" sz="quarter" idx="28"/>
          </p:nvPr>
        </p:nvSpPr>
        <p:spPr>
          <a:xfrm>
            <a:off x="7964654" y="3974000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15"/>
          <p:cNvSpPr>
            <a:spLocks noGrp="1"/>
          </p:cNvSpPr>
          <p:nvPr>
            <p:ph type="body" sz="quarter" idx="29" hasCustomPrompt="1"/>
          </p:nvPr>
        </p:nvSpPr>
        <p:spPr>
          <a:xfrm>
            <a:off x="7964654" y="5853655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43" name="文本占位符 15"/>
          <p:cNvSpPr>
            <a:spLocks noGrp="1"/>
          </p:cNvSpPr>
          <p:nvPr>
            <p:ph type="body" sz="quarter" idx="30"/>
          </p:nvPr>
        </p:nvSpPr>
        <p:spPr>
          <a:xfrm>
            <a:off x="7964654" y="6263986"/>
            <a:ext cx="3965055" cy="457200"/>
          </a:xfrm>
          <a:prstGeom prst="rect">
            <a:avLst/>
          </a:prstGeom>
        </p:spPr>
        <p:txBody>
          <a:bodyPr/>
          <a:lstStyle>
            <a:lvl1pPr>
              <a:defRPr lang="en-US" altLang="zh-CN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42096" y="3632985"/>
            <a:ext cx="7843721" cy="1129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POWERPOINT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42096" y="4853670"/>
            <a:ext cx="7843721" cy="964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942096" y="5909372"/>
            <a:ext cx="7843721" cy="324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 userDrawn="1"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1562100" y="466725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 userDrawn="1"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1562100" y="466725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同侧角的矩形 2"/>
          <p:cNvSpPr/>
          <p:nvPr userDrawn="1"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1562100" y="466725"/>
            <a:ext cx="3965055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3.jpeg"/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customXml" Target="../ink/ink12.xml"/><Relationship Id="rId7" Type="http://schemas.openxmlformats.org/officeDocument/2006/relationships/customXml" Target="../ink/ink11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/>
        </p:nvSpPr>
        <p:spPr>
          <a:xfrm>
            <a:off x="924831" y="2403613"/>
            <a:ext cx="10797324" cy="9645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400" i="1" dirty="0">
                <a:solidFill>
                  <a:srgbClr val="FFFF00"/>
                </a:solidFill>
                <a:effectLst/>
                <a:latin typeface="Sitka Banner Semibold" pitchFamily="2" charset="0"/>
              </a:rPr>
              <a:t>提升教师数学技能有助于提高学生成绩</a:t>
            </a:r>
            <a:endParaRPr lang="zh-CN" altLang="en-US" sz="4400" i="1" dirty="0">
              <a:solidFill>
                <a:srgbClr val="FFFF00"/>
              </a:solidFill>
              <a:effectLst/>
              <a:latin typeface="Sitka Banner Semibold" pitchFamily="2" charset="0"/>
            </a:endParaRPr>
          </a:p>
        </p:txBody>
      </p:sp>
      <p:sp>
        <p:nvSpPr>
          <p:cNvPr id="8" name="文本占位符 6"/>
          <p:cNvSpPr>
            <a:spLocks noGrp="1"/>
          </p:cNvSpPr>
          <p:nvPr/>
        </p:nvSpPr>
        <p:spPr>
          <a:xfrm>
            <a:off x="924678" y="4515933"/>
            <a:ext cx="7843721" cy="32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1" dirty="0">
                <a:solidFill>
                  <a:srgbClr val="FFFF00"/>
                </a:solidFill>
              </a:rPr>
              <a:t>Represented by </a:t>
            </a:r>
            <a:r>
              <a:rPr kumimoji="1" lang="en-US" altLang="zh-CN" sz="2000" b="1" dirty="0">
                <a:solidFill>
                  <a:srgbClr val="FFFF00"/>
                </a:solidFill>
                <a:sym typeface="+mn-ea"/>
              </a:rPr>
              <a:t>Zhan Changming</a:t>
            </a:r>
            <a:endParaRPr kumimoji="1" lang="en-US" altLang="zh-CN" sz="2000" b="1" dirty="0">
              <a:solidFill>
                <a:srgbClr val="FFFF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7" name="墨迹 16"/>
              <p14:cNvContentPartPr/>
              <p14:nvPr/>
            </p14:nvContentPartPr>
            <p14:xfrm>
              <a:off x="1507537" y="509334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507537" y="509334"/>
                <a:ext cx="360" cy="36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307177" y="1679288"/>
            <a:ext cx="7094162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46420" y="702945"/>
            <a:ext cx="6103620" cy="36772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altLang="zh-CN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Many </a:t>
            </a:r>
            <a:r>
              <a:rPr lang="en-US" altLang="zh-CN" b="1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elementary</a:t>
            </a:r>
            <a:r>
              <a:rPr lang="en-US" altLang="zh-CN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school teachers say they </a:t>
            </a:r>
            <a:endParaRPr lang="en-US" altLang="zh-CN" kern="0" dirty="0">
              <a:solidFill>
                <a:srgbClr val="EFEC0F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b="1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dislike</a:t>
            </a:r>
            <a:r>
              <a:rPr lang="en-US" altLang="zh-CN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the idea of teaching mathematics even at the most basic level.</a:t>
            </a:r>
            <a:endParaRPr lang="zh-CN" altLang="zh-CN" kern="100" dirty="0">
              <a:solidFill>
                <a:srgbClr val="EFEC0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That is a cause for concern among educators.</a:t>
            </a:r>
            <a:endParaRPr lang="zh-CN" altLang="zh-CN" sz="1800" kern="100" dirty="0">
              <a:solidFill>
                <a:srgbClr val="EFEC0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Experts say it is</a:t>
            </a:r>
            <a:r>
              <a:rPr lang="en-US" altLang="zh-CN" sz="1800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b="1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critical</a:t>
            </a:r>
            <a:r>
              <a:rPr lang="en-US" altLang="zh-CN" sz="1800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 students to have a solid</a:t>
            </a:r>
            <a:r>
              <a:rPr lang="en-US" altLang="zh-CN" sz="1800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b="1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foundation</a:t>
            </a:r>
            <a:r>
              <a:rPr lang="en-US" altLang="zh-CN" sz="1800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 the subject because math skills build on each other.</a:t>
            </a:r>
            <a:endParaRPr lang="zh-CN" altLang="zh-CN" sz="1800" kern="100" dirty="0">
              <a:solidFill>
                <a:srgbClr val="EFEC0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Research published by the National Institutes of Health (NIH) found that math is a common cause </a:t>
            </a:r>
            <a:endParaRPr lang="en-US" altLang="zh-CN" sz="1800" kern="0" dirty="0">
              <a:solidFill>
                <a:srgbClr val="EFEC0F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of </a:t>
            </a:r>
            <a:r>
              <a:rPr lang="en-US" altLang="zh-CN" sz="1800" b="1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anxiety</a:t>
            </a:r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for adults, especially for women.       About 90 percent of </a:t>
            </a:r>
            <a:r>
              <a:rPr lang="en-US" altLang="zh-CN" sz="1800" b="1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elementary</a:t>
            </a:r>
            <a:r>
              <a:rPr lang="en-US" altLang="zh-CN" sz="1800" u="sng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EFEC0F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teachers in the U.S. are women.	</a:t>
            </a: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181" y="4746135"/>
            <a:ext cx="1167925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 NIH study suggested that, in the field of education,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anxiety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can have a harmful effect on learners.</a:t>
            </a:r>
            <a:endParaRPr lang="en-US" altLang="zh-CN" sz="1800" b="1" kern="0" dirty="0">
              <a:ln w="0"/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95258ebd919eeef5d1323d28c24f31b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41630"/>
            <a:ext cx="4930775" cy="4161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7" name="墨迹 16"/>
              <p14:cNvContentPartPr/>
              <p14:nvPr/>
            </p14:nvContentPartPr>
            <p14:xfrm>
              <a:off x="1507537" y="509334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507537" y="509334"/>
                <a:ext cx="360" cy="36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307177" y="1679288"/>
            <a:ext cx="7094162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31840" y="318770"/>
            <a:ext cx="6288405" cy="50317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altLang="zh-CN" b="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International studies have found that U.S. 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students are behind many other democracies in math skills.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In 2017, the OECD, an international economic research group, ranked the U.S. 30th among member countries.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Since the worldwide COVID19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pandemic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 the math test scores in the U.S. suffered even more.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kern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Educators now say an important step to 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improving math skills after the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pandemic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is to 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increase the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confidence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of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elementary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school 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teachers.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The Erikson Institute in Chicago is a graduate school centered on child development.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93" y="5350269"/>
            <a:ext cx="11608376" cy="137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8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 school holds a yearly math </a:t>
            </a:r>
            <a:r>
              <a:rPr lang="en-US" altLang="zh-CN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conference</a:t>
            </a:r>
            <a:r>
              <a:rPr lang="en-US" altLang="zh-CN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where </a:t>
            </a:r>
            <a:r>
              <a:rPr lang="en-US" altLang="zh-CN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elementary</a:t>
            </a:r>
            <a:r>
              <a:rPr lang="en-US" altLang="zh-CN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teachers can ease their </a:t>
            </a:r>
            <a:r>
              <a:rPr lang="en-US" altLang="zh-CN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anxiety</a:t>
            </a:r>
            <a:r>
              <a:rPr lang="en-US" altLang="zh-CN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about math.</a:t>
            </a:r>
            <a:endParaRPr lang="zh-CN" altLang="zh-CN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" y="273050"/>
            <a:ext cx="5199380" cy="507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" name="文本框 34"/>
          <p:cNvSpPr txBox="1"/>
          <p:nvPr>
            <p:custDataLst>
              <p:tags r:id="rId2"/>
            </p:custDataLst>
          </p:nvPr>
        </p:nvSpPr>
        <p:spPr>
          <a:xfrm>
            <a:off x="137795" y="467360"/>
            <a:ext cx="6194425" cy="308927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/>
            <a:r>
              <a:rPr lang="en-US" altLang="zh-CN" b="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Teachers find out how young children learn math and plan activities for the classroom.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Jennifer McCray is a research professor at Erikson.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She said the best way to see how a child will </a:t>
            </a:r>
            <a:r>
              <a:rPr lang="en-US" altLang="zh-CN" sz="1800" b="1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perform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in math up through eighth grade is to learn how the child did in math when they started kindergarten.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Teachers are worried that they will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transfer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their math fears to their students.</a:t>
            </a:r>
            <a:endParaRPr lang="en-US" altLang="zh-CN" sz="1800" kern="0" dirty="0">
              <a:solidFill>
                <a:schemeClr val="accent1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332220" y="3893820"/>
            <a:ext cx="5728335" cy="2338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zh-CN" b="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 specialists say this is a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persistent</a:t>
            </a:r>
            <a:r>
              <a:rPr lang="en-US" altLang="zh-CN" sz="1800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issue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in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elementary</a:t>
            </a:r>
            <a:r>
              <a:rPr lang="en-US" altLang="zh-CN" sz="1800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school classrooms.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Elementary school teachers are expected to teach every subject, often leading them to spend less classroom time on math.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During the Erikson Institute's summer meeting, teachers work with math concepts that they can use in the classroom.</a:t>
            </a:r>
            <a:r>
              <a:rPr lang="en-US" altLang="zh-CN" sz="20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sz="2000" b="1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图片 19" descr="45196d279c878aea9d36e9f2ce7e1dd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643630"/>
            <a:ext cx="5391785" cy="2720340"/>
          </a:xfrm>
          <a:prstGeom prst="rect">
            <a:avLst/>
          </a:prstGeom>
        </p:spPr>
      </p:pic>
      <p:pic>
        <p:nvPicPr>
          <p:cNvPr id="21" name="图片 20" descr="9a38f8cda629aa9129159a59045e14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585" y="339725"/>
            <a:ext cx="5571490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7" name="墨迹 16"/>
              <p14:cNvContentPartPr/>
              <p14:nvPr/>
            </p14:nvContentPartPr>
            <p14:xfrm>
              <a:off x="1507537" y="509334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507537" y="509334"/>
                <a:ext cx="360" cy="36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307177" y="1679288"/>
            <a:ext cx="7094162" cy="43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7340" y="760730"/>
            <a:ext cx="5250815" cy="37782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altLang="zh-CN" kern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 example, the group built 10-sided shapes out of colored blocks.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These exercises helped the teachers with their own math skills.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Lauran </a:t>
            </a:r>
            <a:r>
              <a:rPr lang="en-US" altLang="zh-CN" sz="1800" kern="0" dirty="0" err="1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Solarski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is a trainer with the Early Math Collaborative at Erikson.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She told a group of educators, "There's a misbelief that in order to teach  early childhood math, you don't really need to know math well."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kern="0" dirty="0">
                <a:solidFill>
                  <a:srgbClr val="FFFF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Lisa </a:t>
            </a:r>
            <a:r>
              <a:rPr lang="en-US" altLang="zh-CN" sz="1800" kern="0" dirty="0" err="1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Ginet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is the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director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of opera-</a:t>
            </a:r>
            <a:r>
              <a:rPr lang="en-US" altLang="zh-CN" sz="1800" kern="0" dirty="0" err="1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tions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at Erikson.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674" y="4863634"/>
            <a:ext cx="1160837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8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She said that early childhood teachers do not necessarily need to be experts in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complex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math     subjects like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algebra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and geometry.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6d3da6b40646ada282b72a914fb7ec7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65" y="118110"/>
            <a:ext cx="6066155" cy="478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7" name="墨迹 16"/>
              <p14:cNvContentPartPr/>
              <p14:nvPr/>
            </p14:nvContentPartPr>
            <p14:xfrm>
              <a:off x="1507537" y="509334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507537" y="509334"/>
                <a:ext cx="360" cy="36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307177" y="1679288"/>
            <a:ext cx="7094162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22975" y="334645"/>
            <a:ext cx="5949950" cy="60693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altLang="zh-CN" kern="0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But they need to </a:t>
            </a:r>
            <a:r>
              <a:rPr lang="en-US" altLang="zh-CN" sz="1800" b="1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understand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that many of the skills they are teaching are connected to  mathematical thinking and to subjects that         students will learn later in school.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Stacey Stevens works for the Kentucky  Department of Education as the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director</a:t>
            </a:r>
            <a:r>
              <a:rPr lang="en-US" altLang="zh-CN" sz="1800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of early  childhood education training center.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She said she changed her study major in college to early childhood education to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avoid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    high level math.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After she completed a yearlong class in  math to improve her teaching, she finally started to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understand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how to teach the subject.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Stevens said she was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passionate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about  teaching preschool because she did not want      children to have the same struggles in math that she had growing up.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bg1">
                  <a:lumMod val="9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bg1">
                  <a:lumMod val="9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8" y="234498"/>
            <a:ext cx="4483740" cy="273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f24cc57bfd354fb5dd1ae181c5ffc0a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5" y="3048000"/>
            <a:ext cx="4438015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7" name="墨迹 16"/>
              <p14:cNvContentPartPr/>
              <p14:nvPr/>
            </p14:nvContentPartPr>
            <p14:xfrm>
              <a:off x="1507537" y="509334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507537" y="509334"/>
                <a:ext cx="360" cy="36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307177" y="1679288"/>
            <a:ext cx="7094162" cy="43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03917" y="-281"/>
            <a:ext cx="5950173" cy="7420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 dirty="0">
                <a:solidFill>
                  <a:schemeClr val="accent1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"I wanted them to </a:t>
            </a:r>
            <a:r>
              <a:rPr lang="en-US" altLang="zh-CN" sz="1800" b="1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understand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that four triangles make a square: to actually see it and do it and not just be told that a </a:t>
            </a:r>
            <a:r>
              <a:rPr lang="en-US" altLang="zh-CN" sz="1800" b="1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triangle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is a fourth of a square.“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Heather </a:t>
            </a:r>
            <a:r>
              <a:rPr lang="en-US" altLang="zh-CN" sz="1800" kern="0" dirty="0" err="1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Peske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is the president of the     National Council on Teacher Quality (NCTQ), a    research group based in Washington, D.C.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She said colleges need to better prepare  teachers to teach math before they get into the   classroom.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750"/>
              </a:spcAft>
            </a:pP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The NCTQ studied teacher preparation    programs in 2022.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It found that most do not spend as much time on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elementary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math content as NCTQ thinks is     necessary.</a:t>
            </a:r>
            <a:endParaRPr lang="en-US" altLang="zh-CN" sz="1800" kern="0" dirty="0">
              <a:solidFill>
                <a:srgbClr val="FFFF00"/>
              </a:solidFill>
              <a:effectLst/>
              <a:latin typeface="Verdan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 recommendations were based on studies that linked student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achievement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to teacher's math  studies in college.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5" y="418649"/>
            <a:ext cx="3991986" cy="24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44" y="3634234"/>
            <a:ext cx="4035821" cy="268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7" name="墨迹 16"/>
              <p14:cNvContentPartPr/>
              <p14:nvPr/>
            </p14:nvContentPartPr>
            <p14:xfrm>
              <a:off x="1507537" y="509334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1507537" y="509334"/>
                <a:ext cx="360" cy="360"/>
              </a:xfrm>
              <a:prstGeom prst="rect"/>
            </p:spPr>
          </p:pic>
        </mc:Fallback>
      </mc:AlternateContent>
      <p:sp>
        <p:nvSpPr>
          <p:cNvPr id="33" name="文本框 32"/>
          <p:cNvSpPr txBox="1"/>
          <p:nvPr/>
        </p:nvSpPr>
        <p:spPr>
          <a:xfrm>
            <a:off x="307177" y="1679288"/>
            <a:ext cx="7094162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20140" y="4159885"/>
            <a:ext cx="9489440" cy="11049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altLang="zh-CN" kern="0" dirty="0">
                <a:solidFill>
                  <a:schemeClr val="accent1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800" kern="0" dirty="0" err="1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Peske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 err="1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said,"If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we prepared them better, they would be stronger at both their math knowledge as well as their ability to teach math, and this would reduce their </a:t>
            </a:r>
            <a:r>
              <a:rPr lang="en-US" altLang="zh-CN" sz="1800" b="1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anxiety</a:t>
            </a:r>
            <a:r>
              <a:rPr lang="en-US" altLang="zh-CN" sz="1800" u="sng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FFFF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and   improve student outcomes."</a:t>
            </a:r>
            <a:endParaRPr lang="zh-CN" altLang="zh-CN" sz="1800" kern="100" dirty="0">
              <a:solidFill>
                <a:srgbClr val="FFFF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zh-CN" sz="18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zh-CN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5" y="364018"/>
            <a:ext cx="4846155" cy="32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74" y="370905"/>
            <a:ext cx="4641225" cy="322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" name="墨迹 9"/>
              <p14:cNvContentPartPr/>
              <p14:nvPr/>
            </p14:nvContentPartPr>
            <p14:xfrm>
              <a:off x="5130258" y="2784916"/>
              <a:ext cx="36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5130258" y="27849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1" name="墨迹 10"/>
              <p14:cNvContentPartPr/>
              <p14:nvPr/>
            </p14:nvContentPartPr>
            <p14:xfrm>
              <a:off x="5143938" y="1786636"/>
              <a:ext cx="36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"/>
            </p:blipFill>
            <p:spPr>
              <a:xfrm>
                <a:off x="5143938" y="17866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2" name="墨迹 11"/>
              <p14:cNvContentPartPr/>
              <p14:nvPr/>
            </p14:nvContentPartPr>
            <p14:xfrm>
              <a:off x="4278498" y="2094076"/>
              <a:ext cx="36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4278498" y="209407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4927578" y="2596636"/>
              <a:ext cx="36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"/>
            </p:blipFill>
            <p:spPr>
              <a:xfrm>
                <a:off x="4927578" y="25966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" name="墨迹 16"/>
              <p14:cNvContentPartPr/>
              <p14:nvPr/>
            </p14:nvContentPartPr>
            <p14:xfrm>
              <a:off x="2861538" y="2456956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"/>
            </p:blipFill>
            <p:spPr>
              <a:xfrm>
                <a:off x="2861538" y="24569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8" name="墨迹 17"/>
              <p14:cNvContentPartPr/>
              <p14:nvPr/>
            </p14:nvContentPartPr>
            <p14:xfrm>
              <a:off x="2387058" y="2142676"/>
              <a:ext cx="36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"/>
            </p:blipFill>
            <p:spPr>
              <a:xfrm>
                <a:off x="2387058" y="2142676"/>
                <a:ext cx="360" cy="360"/>
              </a:xfrm>
              <a:prstGeom prst="rect"/>
            </p:spPr>
          </p:pic>
        </mc:Fallback>
      </mc:AlternateContent>
      <p:pic>
        <p:nvPicPr>
          <p:cNvPr id="2" name="图片 1" descr="a6faff2c0dc11a4a855db43920a2ecb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1635" y="2024380"/>
            <a:ext cx="3707130" cy="180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DFlMTZmMWNmNDAwNzdkYzJkNjIwNjdiMjljZWFiMGYifQ=="/>
</p:tagLst>
</file>

<file path=ppt/theme/theme1.xml><?xml version="1.0" encoding="utf-8"?>
<a:theme xmlns:a="http://schemas.openxmlformats.org/drawingml/2006/main" name="模板页面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English News</Template>
  <TotalTime>0</TotalTime>
  <Words>4075</Words>
  <Application>WPS 演示</Application>
  <PresentationFormat>宽屏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Sitka Banner Semibold</vt:lpstr>
      <vt:lpstr>Verdana</vt:lpstr>
      <vt:lpstr>等线</vt:lpstr>
      <vt:lpstr>Times New Roman</vt:lpstr>
      <vt:lpstr>Calibri</vt:lpstr>
      <vt:lpstr>Arial Unicode MS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3599357821@qq.com</dc:creator>
  <cp:lastModifiedBy>秋风*…*伴月</cp:lastModifiedBy>
  <cp:revision>32</cp:revision>
  <dcterms:created xsi:type="dcterms:W3CDTF">2022-11-09T11:44:00Z</dcterms:created>
  <dcterms:modified xsi:type="dcterms:W3CDTF">2023-11-21T15:00:48Z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8F64BF0F75C84A41A46FFA1AD0520B06_12</vt:lpwstr>
  </property>
  <property fmtid="{D5CDD505-2E9C-101B-9397-08002B2CF9AE}" pid="3" name="KSOProductBuildVer">
    <vt:lpwstr>2052-12.1.0.15712</vt:lpwstr>
  </property>
</Properties>
</file>