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1" r:id="rId3"/>
    <p:sldId id="272" r:id="rId4"/>
    <p:sldId id="273" r:id="rId5"/>
    <p:sldId id="274" r:id="rId6"/>
    <p:sldId id="276" r:id="rId7"/>
    <p:sldId id="277" r:id="rId8"/>
    <p:sldId id="278" r:id="rId9"/>
    <p:sldId id="280" r:id="rId10"/>
    <p:sldId id="295" r:id="rId11"/>
    <p:sldId id="297" r:id="rId12"/>
    <p:sldId id="302" r:id="rId13"/>
    <p:sldId id="298" r:id="rId14"/>
    <p:sldId id="299" r:id="rId15"/>
    <p:sldId id="300" r:id="rId16"/>
    <p:sldId id="301" r:id="rId17"/>
    <p:sldId id="311" r:id="rId18"/>
    <p:sldId id="305" r:id="rId19"/>
    <p:sldId id="306" r:id="rId20"/>
    <p:sldId id="309" r:id="rId21"/>
    <p:sldId id="310" r:id="rId22"/>
    <p:sldId id="312" r:id="rId23"/>
    <p:sldId id="307" r:id="rId24"/>
    <p:sldId id="308" r:id="rId25"/>
    <p:sldId id="281" r:id="rId26"/>
    <p:sldId id="282" r:id="rId27"/>
    <p:sldId id="283" r:id="rId28"/>
    <p:sldId id="303" r:id="rId29"/>
    <p:sldId id="284" r:id="rId30"/>
    <p:sldId id="304" r:id="rId31"/>
    <p:sldId id="285" r:id="rId32"/>
    <p:sldId id="287" r:id="rId33"/>
    <p:sldId id="286" r:id="rId34"/>
    <p:sldId id="288" r:id="rId35"/>
    <p:sldId id="279" r:id="rId36"/>
    <p:sldId id="294" r:id="rId37"/>
    <p:sldId id="289" r:id="rId38"/>
    <p:sldId id="290" r:id="rId39"/>
    <p:sldId id="291" r:id="rId40"/>
    <p:sldId id="292" r:id="rId41"/>
    <p:sldId id="313" r:id="rId42"/>
    <p:sldId id="293" r:id="rId43"/>
    <p:sldId id="27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94660"/>
  </p:normalViewPr>
  <p:slideViewPr>
    <p:cSldViewPr>
      <p:cViewPr varScale="1">
        <p:scale>
          <a:sx n="83" d="100"/>
          <a:sy n="83" d="100"/>
        </p:scale>
        <p:origin x="-1358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8C6A-4DC5-4483-AB48-C14A4C5E207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AB93-6960-49B0-8D90-5AA8888CFEF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8C6A-4DC5-4483-AB48-C14A4C5E207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AB93-6960-49B0-8D90-5AA8888CFE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8C6A-4DC5-4483-AB48-C14A4C5E207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AB93-6960-49B0-8D90-5AA8888CFE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8C6A-4DC5-4483-AB48-C14A4C5E207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AB93-6960-49B0-8D90-5AA8888CFE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8C6A-4DC5-4483-AB48-C14A4C5E207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42BAB93-6960-49B0-8D90-5AA8888CFEF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8C6A-4DC5-4483-AB48-C14A4C5E207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AB93-6960-49B0-8D90-5AA8888CFE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8C6A-4DC5-4483-AB48-C14A4C5E207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AB93-6960-49B0-8D90-5AA8888CFE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8C6A-4DC5-4483-AB48-C14A4C5E207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AB93-6960-49B0-8D90-5AA8888CFE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8C6A-4DC5-4483-AB48-C14A4C5E207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AB93-6960-49B0-8D90-5AA8888CFE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8C6A-4DC5-4483-AB48-C14A4C5E207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AB93-6960-49B0-8D90-5AA8888CFE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8C6A-4DC5-4483-AB48-C14A4C5E207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AB93-6960-49B0-8D90-5AA8888CFE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5D18C6A-4DC5-4483-AB48-C14A4C5E207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42BAB93-6960-49B0-8D90-5AA8888CFEF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Get Better Fast: CCD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9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Photoelectric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discovered in 1887 by Heinrich Hertz when he noticed that sparks came out of metal occasionally when light was shone on it</a:t>
            </a:r>
          </a:p>
          <a:p>
            <a:endParaRPr lang="en-U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81401"/>
            <a:ext cx="4088734" cy="2899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75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 incident light intensity increases, what will happen to the kinetic energy of the photoelectrons?</a:t>
            </a:r>
          </a:p>
          <a:p>
            <a:r>
              <a:rPr lang="en-US" dirty="0" smtClean="0"/>
              <a:t>If the incident light intensity increases, what will happen to the rate of electron emission?</a:t>
            </a:r>
          </a:p>
          <a:p>
            <a:r>
              <a:rPr lang="en-US" dirty="0"/>
              <a:t>If the </a:t>
            </a:r>
            <a:r>
              <a:rPr lang="en-US" dirty="0" smtClean="0"/>
              <a:t>incident light frequency </a:t>
            </a:r>
            <a:r>
              <a:rPr lang="en-US" dirty="0"/>
              <a:t>increases, what will happen to the kinetic energy of the photoelectrons</a:t>
            </a:r>
            <a:r>
              <a:rPr lang="en-US" dirty="0" smtClean="0"/>
              <a:t>?</a:t>
            </a:r>
          </a:p>
          <a:p>
            <a:r>
              <a:rPr lang="en-US" dirty="0" smtClean="0"/>
              <a:t>If the incident light frequency increases, what will happen to the rate of electron emission?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79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98" y="3506246"/>
            <a:ext cx="7295974" cy="333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"/>
            <a:ext cx="7162800" cy="3450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119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century scientists thought the photoelectric effect was caused by oscillating electric field of light waves heating up electrons until they vibrated enough to break free</a:t>
            </a:r>
          </a:p>
          <a:p>
            <a:r>
              <a:rPr lang="en-US" dirty="0" smtClean="0"/>
              <a:t>Back then, light was thought to be purely a wave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3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Photoelectric Wave Concept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9493" y="2510347"/>
            <a:ext cx="5685013" cy="2888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781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Uh oh…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Experimental results failed to match up with theoretical models</a:t>
            </a:r>
          </a:p>
          <a:p>
            <a:r>
              <a:rPr lang="en-US" dirty="0" smtClean="0"/>
              <a:t>Einstein proposes new model, saying that light can behave as discrete packets of electromagnetic energy</a:t>
            </a:r>
          </a:p>
          <a:p>
            <a:pPr lvl="1"/>
            <a:r>
              <a:rPr lang="en-US" dirty="0" smtClean="0"/>
              <a:t>Known as photons</a:t>
            </a:r>
          </a:p>
          <a:p>
            <a:pPr lvl="1"/>
            <a:r>
              <a:rPr lang="en-US" dirty="0" smtClean="0"/>
              <a:t>Energy of photon given by E = </a:t>
            </a:r>
            <a:r>
              <a:rPr lang="en-US" dirty="0" err="1" smtClean="0"/>
              <a:t>hf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2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Photoelectron Capture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MOS capacitors are biased into the depletion region</a:t>
            </a:r>
          </a:p>
          <a:p>
            <a:pPr lvl="1"/>
            <a:r>
              <a:rPr lang="en-US" dirty="0" smtClean="0"/>
              <a:t>Depletion region: Insulating space inside a doped semiconductor where mobile charge carriers have been forced away</a:t>
            </a:r>
          </a:p>
          <a:p>
            <a:r>
              <a:rPr lang="en-US" dirty="0" smtClean="0"/>
              <a:t>The gate is biased at a positive potential, while the negative charges go into the potential well</a:t>
            </a:r>
          </a:p>
          <a:p>
            <a:pPr lvl="1"/>
            <a:r>
              <a:rPr lang="en-US" dirty="0" smtClean="0"/>
              <a:t>Voltage drop is what makes the structure like a well, waiting to be filled by electrons</a:t>
            </a:r>
          </a:p>
          <a:p>
            <a:pPr lvl="1"/>
            <a:r>
              <a:rPr lang="en-US" dirty="0" smtClean="0"/>
              <a:t>Depth of well is proportional to the voltage drop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1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Charge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Channel stops are basically barriers that are added to prevent the charges from separate columns from mixing</a:t>
            </a:r>
          </a:p>
          <a:p>
            <a:pPr lvl="1"/>
            <a:r>
              <a:rPr lang="en-US" dirty="0" smtClean="0"/>
              <a:t>Channel stops are parallel to the columns</a:t>
            </a:r>
          </a:p>
          <a:p>
            <a:r>
              <a:rPr lang="en-US" dirty="0" smtClean="0"/>
              <a:t>Polysilicon gates are added afterwards which are perpendicular to the channels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4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Charge Transfer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/>
              <a:t>How do the charges actually move?</a:t>
            </a:r>
          </a:p>
          <a:p>
            <a:pPr lvl="1"/>
            <a:r>
              <a:rPr lang="en-US" dirty="0" smtClean="0"/>
              <a:t>Think of the potential wells in the MOS capacitors as buckets</a:t>
            </a:r>
          </a:p>
          <a:p>
            <a:pPr lvl="1"/>
            <a:r>
              <a:rPr lang="en-US" dirty="0" smtClean="0"/>
              <a:t>To transfer the charge, pour a bucket into the adjacent bucket down the line by changing voltage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628420"/>
            <a:ext cx="3048000" cy="3214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45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Charge Transfer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 register: sequential logic circuit for storing and manipulating data</a:t>
            </a:r>
          </a:p>
          <a:p>
            <a:r>
              <a:rPr lang="en-US" dirty="0" smtClean="0"/>
              <a:t>Several different methods to employ for a shift register</a:t>
            </a:r>
          </a:p>
          <a:p>
            <a:r>
              <a:rPr lang="en-US" dirty="0" smtClean="0"/>
              <a:t>For simplicity, only going to describe Full frame CCD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5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Picture: What is a CCD?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CCD stands for “charge coupled device”</a:t>
            </a:r>
          </a:p>
          <a:p>
            <a:r>
              <a:rPr lang="en-US" dirty="0" smtClean="0"/>
              <a:t>Integrated circuit on a silicon semiconductor surface creates light-sensitive elements known as “pixels”</a:t>
            </a:r>
          </a:p>
          <a:p>
            <a:r>
              <a:rPr lang="en-US" dirty="0" smtClean="0"/>
              <a:t>Photons strike this surface, which creates electrical charge which can be interpreted and displayed as a digital representation by some electronic device</a:t>
            </a:r>
          </a:p>
        </p:txBody>
      </p:sp>
    </p:spTree>
    <p:extLst>
      <p:ext uri="{BB962C8B-B14F-4D97-AF65-F5344CB8AC3E}">
        <p14:creationId xmlns:p14="http://schemas.microsoft.com/office/powerpoint/2010/main" val="407526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Readout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has two main movements, vertical shift and horizontal shift</a:t>
            </a:r>
          </a:p>
          <a:p>
            <a:r>
              <a:rPr lang="en-US" dirty="0" smtClean="0"/>
              <a:t>In the picture below, the “buckets” in (a) all undergo a vertical shift to produce (b)</a:t>
            </a:r>
          </a:p>
          <a:p>
            <a:r>
              <a:rPr lang="en-US" dirty="0" smtClean="0"/>
              <a:t>Next, the readout register uses </a:t>
            </a:r>
            <a:r>
              <a:rPr lang="en-US" dirty="0"/>
              <a:t>horizontal </a:t>
            </a:r>
            <a:r>
              <a:rPr lang="en-US" dirty="0" smtClean="0"/>
              <a:t>shift to read out the bottom-most row one by one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48" y="4800600"/>
            <a:ext cx="6153725" cy="188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49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Readout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each bucket goes into the serial readout register, the current analog value (amount of electrons) must be converted into a digital value</a:t>
            </a:r>
          </a:p>
          <a:p>
            <a:r>
              <a:rPr lang="en-US" dirty="0" smtClean="0"/>
              <a:t> A/D converter measures the voltage created by the electrons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4" y="4184586"/>
            <a:ext cx="3659628" cy="263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594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Readout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A/D converter has output in units called “analog to digital units”, or ADU</a:t>
            </a:r>
          </a:p>
          <a:p>
            <a:r>
              <a:rPr lang="en-US" dirty="0" smtClean="0"/>
              <a:t>A/D electronics have inherent upper limit on range of numbers it can represent (system bit-size)</a:t>
            </a:r>
          </a:p>
          <a:p>
            <a:r>
              <a:rPr lang="en-US" dirty="0" smtClean="0"/>
              <a:t>CCDs can hold hundreds of thousands of electrons, which is more than ADU upper limit</a:t>
            </a:r>
          </a:p>
          <a:p>
            <a:pPr lvl="1"/>
            <a:r>
              <a:rPr lang="en-US" dirty="0" smtClean="0"/>
              <a:t>To access the full dynamic range of a pixel, different gain settings must be incorporated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63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8890686" cy="4328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98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740069" cy="4370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461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Semiconductors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Inherently poor conductors/good insulators</a:t>
            </a:r>
          </a:p>
          <a:p>
            <a:pPr lvl="1"/>
            <a:r>
              <a:rPr lang="en-US" dirty="0" smtClean="0"/>
              <a:t>Full valence shell prevents electron flow in lattice</a:t>
            </a:r>
          </a:p>
          <a:p>
            <a:r>
              <a:rPr lang="en-US" dirty="0" smtClean="0"/>
              <a:t>Must be intrinsically  highly pure for semiconductor applications</a:t>
            </a:r>
          </a:p>
          <a:p>
            <a:pPr lvl="1"/>
            <a:r>
              <a:rPr lang="en-US" dirty="0" smtClean="0"/>
              <a:t>1 impurity per 10 billion atoms or better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72000"/>
            <a:ext cx="5199851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899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Semiconductors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Doping: adding a very small amount of “impurities” to change electrical properties</a:t>
            </a:r>
          </a:p>
          <a:p>
            <a:r>
              <a:rPr lang="en-US" dirty="0" smtClean="0"/>
              <a:t>Two main types of doping, p and n</a:t>
            </a:r>
          </a:p>
          <a:p>
            <a:pPr lvl="1"/>
            <a:r>
              <a:rPr lang="en-US" dirty="0" smtClean="0"/>
              <a:t>N-doping refers to introducing excess electrons with the impure atoms</a:t>
            </a:r>
          </a:p>
          <a:p>
            <a:pPr lvl="1"/>
            <a:r>
              <a:rPr lang="en-US" dirty="0" smtClean="0"/>
              <a:t>P-doping refers to introducing excess holes with the impure atoms</a:t>
            </a:r>
          </a:p>
          <a:p>
            <a:pPr lvl="1"/>
            <a:r>
              <a:rPr lang="en-US" dirty="0" smtClean="0"/>
              <a:t>Amount of doping indicated by +,-, or no symbol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2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N-doping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pentavalent atoms (Group 15) to the tetravalent (Group 14) atoms in semiconductor lattice to contribute extra free electrons</a:t>
            </a:r>
          </a:p>
          <a:p>
            <a:pPr lvl="1"/>
            <a:r>
              <a:rPr lang="en-US" dirty="0" smtClean="0"/>
              <a:t>Ex. Antimony added to </a:t>
            </a:r>
            <a:r>
              <a:rPr lang="en-US" smtClean="0"/>
              <a:t>Silicon lattice</a:t>
            </a:r>
          </a:p>
          <a:p>
            <a:pPr marL="457200" lvl="1" indent="0">
              <a:buNone/>
            </a:pPr>
            <a:endParaRPr lang="en-US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095682"/>
            <a:ext cx="2667000" cy="267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5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N-type semiconductor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N-type dopants atoms will yield free electrons for conduction, known as “majority carriers”</a:t>
            </a:r>
          </a:p>
          <a:p>
            <a:r>
              <a:rPr lang="en-US" dirty="0" smtClean="0"/>
              <a:t>The electron flow is similar to how electrons flow in an electric wire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3657600"/>
            <a:ext cx="5388017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172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P-doping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trivalent atoms (Group 13) to the tetravalent (Group 14) atoms in the semiconductor lattice to contribute extra holes</a:t>
            </a:r>
          </a:p>
          <a:p>
            <a:pPr lvl="1"/>
            <a:r>
              <a:rPr lang="en-US" dirty="0" smtClean="0"/>
              <a:t>Ex. Boron added to Silicon lattice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070762"/>
            <a:ext cx="2438400" cy="2753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863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CCD concept was invented in 1969 by Willard Boyle and George Smith while working at AT&amp;T Bell Labs</a:t>
            </a:r>
          </a:p>
          <a:p>
            <a:r>
              <a:rPr lang="en-US" dirty="0" smtClean="0"/>
              <a:t>First functional prototype was a simple 8-bit shift register used as an eight pixel linear imaging device</a:t>
            </a:r>
          </a:p>
          <a:p>
            <a:r>
              <a:rPr lang="en-US" dirty="0" smtClean="0"/>
              <a:t>Jointly received Nobel Prize for Physics in 2009 for their invention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3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P-type semiconductors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P-type dopant yields regions of localized positive charge known as “holes”</a:t>
            </a:r>
          </a:p>
          <a:p>
            <a:r>
              <a:rPr lang="en-US" dirty="0" smtClean="0"/>
              <a:t>Holes are the majority carrier instead of electrons</a:t>
            </a:r>
          </a:p>
          <a:p>
            <a:r>
              <a:rPr lang="en-US" dirty="0" smtClean="0"/>
              <a:t>The holes “move” in the opposite direction of electron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6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Band Theory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Valence band: outermost electron orbital of an atom which is actually occupied</a:t>
            </a:r>
          </a:p>
          <a:p>
            <a:r>
              <a:rPr lang="en-US" dirty="0" smtClean="0"/>
              <a:t>Conduction band: Farther out than valence band, the level to which electrons can jump to when excited</a:t>
            </a:r>
          </a:p>
          <a:p>
            <a:pPr lvl="1"/>
            <a:r>
              <a:rPr lang="en-US" dirty="0" smtClean="0"/>
              <a:t>As the name implies, electrons here have enough energy to move in the material, creates current</a:t>
            </a:r>
          </a:p>
          <a:p>
            <a:r>
              <a:rPr lang="en-US" dirty="0" smtClean="0"/>
              <a:t>The ∆E between the two bands is called “band gap”, which is strongly tied to material conductivity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Thinking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 the band gap size for semiconductors compared to insulators and conductors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2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 Theory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399"/>
          </a:xfrm>
        </p:spPr>
        <p:txBody>
          <a:bodyPr>
            <a:normAutofit/>
          </a:bodyPr>
          <a:lstStyle/>
          <a:p>
            <a:r>
              <a:rPr lang="en-US" dirty="0" smtClean="0"/>
              <a:t>Insulators have very large band gap</a:t>
            </a:r>
          </a:p>
          <a:p>
            <a:pPr lvl="1"/>
            <a:r>
              <a:rPr lang="en-US" dirty="0" smtClean="0"/>
              <a:t>Difficult for electrons to jump to conduction band</a:t>
            </a:r>
          </a:p>
          <a:p>
            <a:r>
              <a:rPr lang="en-US" dirty="0" smtClean="0"/>
              <a:t>Conductors have overlap between conduction and valence band</a:t>
            </a:r>
          </a:p>
          <a:p>
            <a:pPr lvl="1"/>
            <a:r>
              <a:rPr lang="en-US" dirty="0" smtClean="0"/>
              <a:t>Electrons can easily move freely through conduction band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267200"/>
            <a:ext cx="47148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23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 Theory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Semiconductors have a narrow band gap</a:t>
            </a:r>
          </a:p>
          <a:p>
            <a:pPr lvl="1"/>
            <a:r>
              <a:rPr lang="en-US" dirty="0" smtClean="0"/>
              <a:t>Allows a non-trivial fraction of the valence e’s to move to the conduction band</a:t>
            </a:r>
          </a:p>
          <a:p>
            <a:pPr lvl="1"/>
            <a:r>
              <a:rPr lang="en-US" dirty="0" smtClean="0"/>
              <a:t>Conductivity greater than insulators but less than conductors make SCs ideal for electrical circuits</a:t>
            </a:r>
          </a:p>
          <a:p>
            <a:r>
              <a:rPr lang="en-US" dirty="0" smtClean="0"/>
              <a:t>Fermi level: Hypothetical energy level of an electron such that the level has a P = 0.5 of being occupied at any time when thermodynamic equilibrium is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24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Pixel clock rate: how quickly the individual pixels are read out from a CCD</a:t>
            </a:r>
          </a:p>
          <a:p>
            <a:pPr lvl="1"/>
            <a:r>
              <a:rPr lang="en-US" dirty="0" smtClean="0"/>
              <a:t>Modern computers have CPU clock rate in GHz</a:t>
            </a:r>
          </a:p>
          <a:p>
            <a:pPr lvl="1"/>
            <a:r>
              <a:rPr lang="en-US" dirty="0" smtClean="0"/>
              <a:t>CCD clock rate typically given in MHz</a:t>
            </a:r>
          </a:p>
          <a:p>
            <a:pPr lvl="1"/>
            <a:r>
              <a:rPr lang="en-US" smtClean="0"/>
              <a:t>Lower </a:t>
            </a:r>
            <a:r>
              <a:rPr lang="en-US" dirty="0" smtClean="0"/>
              <a:t>bound for </a:t>
            </a:r>
            <a:r>
              <a:rPr lang="en-US" smtClean="0"/>
              <a:t>imaging speed</a:t>
            </a:r>
            <a:endParaRPr lang="en-US" dirty="0" smtClean="0"/>
          </a:p>
          <a:p>
            <a:r>
              <a:rPr lang="en-US" dirty="0" smtClean="0"/>
              <a:t>Very important for CCD because of the architecture</a:t>
            </a:r>
          </a:p>
          <a:p>
            <a:pPr lvl="1"/>
            <a:r>
              <a:rPr lang="en-US" dirty="0" smtClean="0"/>
              <a:t>CMOS each pixel has an amplifier, photoelectrons converted to voltage in parallel</a:t>
            </a:r>
          </a:p>
          <a:p>
            <a:pPr lvl="1"/>
            <a:r>
              <a:rPr lang="en-US" dirty="0" smtClean="0"/>
              <a:t>CCD single amplifier for all pixels, one at a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5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CMOS vs CCD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CCD sensors are high-quality, low noise, CMOS is noisier</a:t>
            </a:r>
          </a:p>
          <a:p>
            <a:r>
              <a:rPr lang="en-US" dirty="0" smtClean="0"/>
              <a:t>CCD has higher light sensitivity and QE than CMOS</a:t>
            </a:r>
          </a:p>
          <a:p>
            <a:r>
              <a:rPr lang="en-US" dirty="0" smtClean="0"/>
              <a:t>CCD requires significantly more power than CMOS (up to a hundredfold)</a:t>
            </a:r>
          </a:p>
          <a:p>
            <a:r>
              <a:rPr lang="en-US" dirty="0" smtClean="0"/>
              <a:t>CMOS is much cheaper to produce </a:t>
            </a:r>
          </a:p>
          <a:p>
            <a:r>
              <a:rPr lang="en-US" dirty="0" smtClean="0"/>
              <a:t>CMOS is much faster than CCD</a:t>
            </a:r>
          </a:p>
          <a:p>
            <a:r>
              <a:rPr lang="en-US" dirty="0" smtClean="0"/>
              <a:t>CCD tends have more pixels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5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CCD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Smear: Brighter vertical stripe appearing from a bright part of the image</a:t>
            </a:r>
          </a:p>
          <a:p>
            <a:pPr lvl="1"/>
            <a:r>
              <a:rPr lang="en-US" dirty="0" smtClean="0"/>
              <a:t>Can be caused by incident light as the image is being shifted from the sensor to the storage area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Aliasing: </a:t>
            </a:r>
            <a:r>
              <a:rPr lang="en-US" dirty="0"/>
              <a:t>Causes interference patterns that inaccurately represent the original signal</a:t>
            </a:r>
          </a:p>
          <a:p>
            <a:pPr lvl="1"/>
            <a:r>
              <a:rPr lang="en-US" dirty="0" smtClean="0"/>
              <a:t>Occurs when a signal is sampled at less than twice the highest frequency in a signal</a:t>
            </a:r>
          </a:p>
          <a:p>
            <a:pPr lvl="1"/>
            <a:r>
              <a:rPr lang="en-US" dirty="0" smtClean="0"/>
              <a:t>For sound, temporal frequency</a:t>
            </a:r>
          </a:p>
          <a:p>
            <a:pPr lvl="1"/>
            <a:r>
              <a:rPr lang="en-US" dirty="0" smtClean="0"/>
              <a:t>For imaging, spatial frequency</a:t>
            </a:r>
          </a:p>
        </p:txBody>
      </p:sp>
    </p:spTree>
    <p:extLst>
      <p:ext uri="{BB962C8B-B14F-4D97-AF65-F5344CB8AC3E}">
        <p14:creationId xmlns:p14="http://schemas.microsoft.com/office/powerpoint/2010/main" val="227681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CCD Limitations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Blooming: charge in a pixel exceeds the holding potential of its well </a:t>
            </a:r>
          </a:p>
          <a:p>
            <a:pPr lvl="1"/>
            <a:r>
              <a:rPr lang="en-US" dirty="0" smtClean="0"/>
              <a:t>Causes charge to overflow to adjacent pixels</a:t>
            </a:r>
          </a:p>
          <a:p>
            <a:r>
              <a:rPr lang="en-US" dirty="0" smtClean="0"/>
              <a:t>Diffusion: charge generation outside of the depletion region can travel into adjacent cells</a:t>
            </a:r>
            <a:endParaRPr lang="en-US" dirty="0"/>
          </a:p>
          <a:p>
            <a:r>
              <a:rPr lang="en-US" dirty="0" smtClean="0"/>
              <a:t>Charge Transfer Efficiency: Measure of how well photoelectrons can be shifted from one pixel to the next</a:t>
            </a:r>
          </a:p>
          <a:p>
            <a:pPr lvl="1"/>
            <a:r>
              <a:rPr lang="en-US" dirty="0" smtClean="0"/>
              <a:t>Must be VERY high (typically &gt;99.999%)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4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CCD Limitations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Quantum efficiency: Number of photoelectrons generated in a pixel per photon striking the photosensitive region</a:t>
            </a:r>
          </a:p>
          <a:p>
            <a:pPr lvl="1"/>
            <a:r>
              <a:rPr lang="en-US" dirty="0" smtClean="0"/>
              <a:t>Can vary widely, but CCDs have very good efficiency compared to CMOS and PMT</a:t>
            </a:r>
          </a:p>
          <a:p>
            <a:r>
              <a:rPr lang="en-US" dirty="0" smtClean="0"/>
              <a:t>Dynamic Range: The maximum number of electrons a pixel’s well can hold divided by the read noise (in electrons)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57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CCDs have two main regions</a:t>
            </a:r>
          </a:p>
          <a:p>
            <a:pPr lvl="1"/>
            <a:r>
              <a:rPr lang="en-US" dirty="0" smtClean="0"/>
              <a:t>Photoactive region</a:t>
            </a:r>
          </a:p>
          <a:p>
            <a:pPr lvl="1"/>
            <a:r>
              <a:rPr lang="en-US" dirty="0" smtClean="0"/>
              <a:t>Transmission region</a:t>
            </a:r>
          </a:p>
          <a:p>
            <a:r>
              <a:rPr lang="en-US" dirty="0" smtClean="0"/>
              <a:t>Photoactive region: The light-sensitive silicon layer</a:t>
            </a:r>
          </a:p>
          <a:p>
            <a:pPr lvl="1"/>
            <a:r>
              <a:rPr lang="en-US" dirty="0" smtClean="0"/>
              <a:t>Created using epitaxy</a:t>
            </a:r>
          </a:p>
          <a:p>
            <a:r>
              <a:rPr lang="en-US" dirty="0" smtClean="0"/>
              <a:t>Transmission region: The area where the electrons are captured and moved</a:t>
            </a:r>
          </a:p>
          <a:p>
            <a:pPr lvl="1"/>
            <a:r>
              <a:rPr lang="en-US" dirty="0" smtClean="0"/>
              <a:t>Created using shift register</a:t>
            </a:r>
          </a:p>
        </p:txBody>
      </p:sp>
    </p:spTree>
    <p:extLst>
      <p:ext uri="{BB962C8B-B14F-4D97-AF65-F5344CB8AC3E}">
        <p14:creationId xmlns:p14="http://schemas.microsoft.com/office/powerpoint/2010/main" val="119446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CCD Limitation 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Noise</a:t>
            </a:r>
          </a:p>
          <a:p>
            <a:pPr lvl="1"/>
            <a:r>
              <a:rPr lang="en-US" dirty="0" smtClean="0"/>
              <a:t>Dark current: Electrons accumulate in the pixels even with the absence of light</a:t>
            </a:r>
          </a:p>
          <a:p>
            <a:pPr lvl="2"/>
            <a:r>
              <a:rPr lang="en-US" dirty="0" smtClean="0"/>
              <a:t>Generated from thermal excitation, hence why CCDs are typically cooled</a:t>
            </a:r>
          </a:p>
          <a:p>
            <a:pPr lvl="1"/>
            <a:r>
              <a:rPr lang="en-US" dirty="0" smtClean="0"/>
              <a:t>Readout noise: Amplifier(s) cannot convert photoelectrons to a voltage perfectly, so uncertainty is introduced</a:t>
            </a:r>
          </a:p>
          <a:p>
            <a:pPr lvl="2"/>
            <a:r>
              <a:rPr lang="en-US" dirty="0" smtClean="0"/>
              <a:t>Lower bound on detection limits for faint sources</a:t>
            </a:r>
          </a:p>
          <a:p>
            <a:pPr lvl="1"/>
            <a:r>
              <a:rPr lang="en-US" dirty="0" smtClean="0"/>
              <a:t>Shot noise: Caused by discrete nature of electric charge and photons</a:t>
            </a:r>
          </a:p>
          <a:p>
            <a:pPr lvl="2"/>
            <a:r>
              <a:rPr lang="en-US" dirty="0" smtClean="0"/>
              <a:t>Variance in the number of packets moved per unit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59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Cooling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 of thumb: Every 6-7 degrees C of cooling will halve the dark current generation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224" y="2590799"/>
            <a:ext cx="4939301" cy="4191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444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Thinking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Shot noise scales with the square root of the signal being collected. If 3600 electrons are detected in a signal, what is the maximum possible SNR the CCD could have</a:t>
            </a:r>
            <a:r>
              <a:rPr lang="en-US" dirty="0" smtClean="0"/>
              <a:t>?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029200"/>
            <a:ext cx="2251710" cy="1204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470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Adatom</a:t>
            </a:r>
            <a:r>
              <a:rPr lang="en-US" dirty="0" smtClean="0"/>
              <a:t>: an atom which lies on top of a crystal surface, the opposite of a surface vacancy</a:t>
            </a:r>
          </a:p>
          <a:p>
            <a:r>
              <a:rPr lang="en-US" dirty="0" smtClean="0"/>
              <a:t>Clock rate: the frequency at which a chip is running; measured in Hz and indicative of processing speed</a:t>
            </a:r>
          </a:p>
          <a:p>
            <a:r>
              <a:rPr lang="en-US" dirty="0" smtClean="0"/>
              <a:t>PMT: Photomultiplier tube</a:t>
            </a:r>
          </a:p>
          <a:p>
            <a:r>
              <a:rPr lang="en-US" dirty="0" smtClean="0"/>
              <a:t>Bias: establish predetermined voltages/currents at certain points in an electronic circuit</a:t>
            </a:r>
          </a:p>
          <a:p>
            <a:r>
              <a:rPr lang="en-US" dirty="0" smtClean="0"/>
              <a:t>Gain: measure of the ability of a two-port circuit to increase the power of a signal from the input to the output port</a:t>
            </a:r>
          </a:p>
          <a:p>
            <a:r>
              <a:rPr lang="en-US" dirty="0" smtClean="0"/>
              <a:t>RMS: square root of the mean square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7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Epitaxy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Epitaxy is when a crystalline overlayer is deposited on top of some kind of crystalline substrate, </a:t>
            </a:r>
          </a:p>
          <a:p>
            <a:pPr marL="742950" lvl="2" indent="-342900"/>
            <a:r>
              <a:rPr lang="en-US" dirty="0"/>
              <a:t>G</a:t>
            </a:r>
            <a:r>
              <a:rPr lang="en-US" dirty="0" smtClean="0"/>
              <a:t>enerally with the intent to have matching atomic structures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overlayer is also called the epitaxial film/layer</a:t>
            </a:r>
          </a:p>
          <a:p>
            <a:pPr marL="742950" lvl="2" indent="-342900"/>
            <a:r>
              <a:rPr lang="en-US" dirty="0" smtClean="0"/>
              <a:t>Homoepitaxy: film and the substrate are the same composition</a:t>
            </a:r>
            <a:r>
              <a:rPr lang="en-US" dirty="0"/>
              <a:t>;</a:t>
            </a:r>
            <a:r>
              <a:rPr lang="en-US" dirty="0" smtClean="0"/>
              <a:t> otherwise it is called heteroepitaxy</a:t>
            </a:r>
          </a:p>
          <a:p>
            <a:pPr marL="0" indent="-400050"/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800600"/>
            <a:ext cx="573405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2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Epitaxy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different methods: vapor phase, molecular beam, liquid phase, solid phase, chemical vapor deposition, atomic layer, etc.</a:t>
            </a:r>
          </a:p>
          <a:p>
            <a:r>
              <a:rPr lang="en-US" dirty="0" smtClean="0"/>
              <a:t>For epitaxial silicon, which is the overlayer used in CCDs, vapor phase epitaxy is typically used</a:t>
            </a:r>
          </a:p>
          <a:p>
            <a:r>
              <a:rPr lang="en-US" dirty="0"/>
              <a:t>SiCl</a:t>
            </a:r>
            <a:r>
              <a:rPr lang="en-US" baseline="-25000" dirty="0"/>
              <a:t>4(g)</a:t>
            </a:r>
            <a:r>
              <a:rPr lang="en-US" dirty="0"/>
              <a:t> + 2H</a:t>
            </a:r>
            <a:r>
              <a:rPr lang="en-US" baseline="-25000" dirty="0"/>
              <a:t>2(g)</a:t>
            </a:r>
            <a:r>
              <a:rPr lang="en-US" dirty="0"/>
              <a:t> ↔ Si</a:t>
            </a:r>
            <a:r>
              <a:rPr lang="en-US" baseline="-25000" dirty="0"/>
              <a:t>(s)</a:t>
            </a:r>
            <a:r>
              <a:rPr lang="en-US" dirty="0"/>
              <a:t> + 4HCl</a:t>
            </a:r>
            <a:r>
              <a:rPr lang="en-US" baseline="-25000" dirty="0"/>
              <a:t>(g)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8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epitaxial silicon overlayer is p doped</a:t>
            </a:r>
          </a:p>
          <a:p>
            <a:r>
              <a:rPr lang="en-US" dirty="0" smtClean="0"/>
              <a:t>The underlying substrate is typically p++</a:t>
            </a:r>
          </a:p>
          <a:p>
            <a:r>
              <a:rPr lang="en-US" dirty="0" smtClean="0"/>
              <a:t>Buried channel vs surface channel</a:t>
            </a:r>
          </a:p>
          <a:p>
            <a:pPr lvl="1"/>
            <a:r>
              <a:rPr lang="en-US" dirty="0" smtClean="0"/>
              <a:t>Buried: More common, less dark current, higher efficiency, smaller charge capacity</a:t>
            </a:r>
          </a:p>
          <a:p>
            <a:r>
              <a:rPr lang="en-US" dirty="0" smtClean="0"/>
              <a:t>Gate oxide is placed on top of the overlayer</a:t>
            </a:r>
          </a:p>
          <a:p>
            <a:r>
              <a:rPr lang="en-US" dirty="0" smtClean="0"/>
              <a:t>Gate electrodes are placed on top of the oxide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982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gate electrodes combine to form a single CCD pixel</a:t>
            </a:r>
          </a:p>
          <a:p>
            <a:pPr lvl="1"/>
            <a:r>
              <a:rPr lang="en-US" dirty="0" smtClean="0"/>
              <a:t>Can be two, three, four electrodes per pixel</a:t>
            </a:r>
          </a:p>
          <a:p>
            <a:r>
              <a:rPr lang="en-US" dirty="0" smtClean="0"/>
              <a:t>Charge packets (purple) are stored in potential wells under gate mechanism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263087"/>
            <a:ext cx="3617595" cy="225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997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pixel is a MOS capacitor</a:t>
            </a:r>
          </a:p>
          <a:p>
            <a:r>
              <a:rPr lang="en-US" dirty="0" smtClean="0"/>
              <a:t>When photons strike the silicon overlayer and the components on top of it, electrons are knocked out of place </a:t>
            </a:r>
          </a:p>
          <a:p>
            <a:pPr lvl="1"/>
            <a:r>
              <a:rPr lang="en-US" dirty="0" smtClean="0"/>
              <a:t>Due to the photoelectric effect</a:t>
            </a:r>
          </a:p>
          <a:p>
            <a:r>
              <a:rPr lang="en-US" dirty="0" smtClean="0"/>
              <a:t>Photoelectric effect: emission of (typically) electrons when photons strike a surface (typically a metal)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8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72800</TotalTime>
  <Words>1832</Words>
  <Application>Microsoft Office PowerPoint</Application>
  <PresentationFormat>On-screen Show (4:3)</PresentationFormat>
  <Paragraphs>181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Apex</vt:lpstr>
      <vt:lpstr>Get Better Fast: CCD</vt:lpstr>
      <vt:lpstr>Big Picture: What is a CCD?</vt:lpstr>
      <vt:lpstr>Background</vt:lpstr>
      <vt:lpstr>Structure</vt:lpstr>
      <vt:lpstr>Epitaxy</vt:lpstr>
      <vt:lpstr>Epitaxy II</vt:lpstr>
      <vt:lpstr>Structure II</vt:lpstr>
      <vt:lpstr>Structure III</vt:lpstr>
      <vt:lpstr>Structure IV</vt:lpstr>
      <vt:lpstr>Photoelectric Effect</vt:lpstr>
      <vt:lpstr>Physics Predictions</vt:lpstr>
      <vt:lpstr>PowerPoint Presentation</vt:lpstr>
      <vt:lpstr>Pro Predictions</vt:lpstr>
      <vt:lpstr>Photoelectric Wave Concept</vt:lpstr>
      <vt:lpstr>Uh oh…</vt:lpstr>
      <vt:lpstr>Photoelectron Capture</vt:lpstr>
      <vt:lpstr>Charge Transfer</vt:lpstr>
      <vt:lpstr>Charge Transfer II</vt:lpstr>
      <vt:lpstr>Charge Transfer III</vt:lpstr>
      <vt:lpstr>Register Readout</vt:lpstr>
      <vt:lpstr>Register Readout II</vt:lpstr>
      <vt:lpstr>Register Readout III</vt:lpstr>
      <vt:lpstr>PowerPoint Presentation</vt:lpstr>
      <vt:lpstr>PowerPoint Presentation</vt:lpstr>
      <vt:lpstr>Semiconductors</vt:lpstr>
      <vt:lpstr>Semiconductors II</vt:lpstr>
      <vt:lpstr>N-doping</vt:lpstr>
      <vt:lpstr>N-type semiconductor</vt:lpstr>
      <vt:lpstr>P-doping</vt:lpstr>
      <vt:lpstr>P-type semiconductors</vt:lpstr>
      <vt:lpstr>Band Theory</vt:lpstr>
      <vt:lpstr>Critical Thinking Check</vt:lpstr>
      <vt:lpstr>Band Theory II</vt:lpstr>
      <vt:lpstr>Band Theory III</vt:lpstr>
      <vt:lpstr>Output</vt:lpstr>
      <vt:lpstr>CMOS vs CCD Benefits</vt:lpstr>
      <vt:lpstr> CCD Limitations</vt:lpstr>
      <vt:lpstr>CCD Limitations II</vt:lpstr>
      <vt:lpstr>CCD Limitations III</vt:lpstr>
      <vt:lpstr>CCD Limitation IV</vt:lpstr>
      <vt:lpstr>Importance of Cooling</vt:lpstr>
      <vt:lpstr>Critical Thinking Check</vt:lpstr>
      <vt:lpstr>Glossary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 Analysis</dc:title>
  <dc:creator>jays</dc:creator>
  <cp:lastModifiedBy>jays</cp:lastModifiedBy>
  <cp:revision>175</cp:revision>
  <dcterms:created xsi:type="dcterms:W3CDTF">2018-09-08T15:11:26Z</dcterms:created>
  <dcterms:modified xsi:type="dcterms:W3CDTF">2019-10-15T00:40:47Z</dcterms:modified>
</cp:coreProperties>
</file>