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60" r:id="rId5"/>
    <p:sldId id="259" r:id="rId6"/>
    <p:sldId id="262" r:id="rId7"/>
    <p:sldId id="258" r:id="rId8"/>
    <p:sldId id="277" r:id="rId9"/>
    <p:sldId id="279" r:id="rId10"/>
    <p:sldId id="267" r:id="rId11"/>
    <p:sldId id="268" r:id="rId12"/>
    <p:sldId id="278" r:id="rId13"/>
    <p:sldId id="263" r:id="rId14"/>
    <p:sldId id="264" r:id="rId15"/>
    <p:sldId id="265" r:id="rId16"/>
    <p:sldId id="266" r:id="rId17"/>
    <p:sldId id="269" r:id="rId18"/>
    <p:sldId id="270" r:id="rId19"/>
    <p:sldId id="271" r:id="rId20"/>
    <p:sldId id="272" r:id="rId21"/>
    <p:sldId id="273" r:id="rId22"/>
    <p:sldId id="274" r:id="rId23"/>
    <p:sldId id="275" r:id="rId24"/>
    <p:sldId id="276" r:id="rId25"/>
    <p:sldId id="281"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p:cViewPr>
        <p:scale>
          <a:sx n="80" d="100"/>
          <a:sy n="80" d="100"/>
        </p:scale>
        <p:origin x="-1661" y="-14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9498B82-D437-44AB-BE62-01792D2511C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1E0F1-CA7B-4467-B049-A41B0EDCE4D5}"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98B82-D437-44AB-BE62-01792D2511C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98B82-D437-44AB-BE62-01792D2511C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98B82-D437-44AB-BE62-01792D2511C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99498B82-D437-44AB-BE62-01792D2511CB}" type="datetimeFigureOut">
              <a:rPr lang="en-US" smtClean="0"/>
              <a:t>10/15/2019</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3741E0F1-CA7B-4467-B049-A41B0EDCE4D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98B82-D437-44AB-BE62-01792D2511CB}"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498B82-D437-44AB-BE62-01792D2511CB}"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498B82-D437-44AB-BE62-01792D2511CB}"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98B82-D437-44AB-BE62-01792D2511CB}"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1E0F1-CA7B-4467-B049-A41B0EDCE4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98B82-D437-44AB-BE62-01792D2511CB}"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1E0F1-CA7B-4467-B049-A41B0EDCE4D5}"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99498B82-D437-44AB-BE62-01792D2511CB}"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1E0F1-CA7B-4467-B049-A41B0EDCE4D5}"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99498B82-D437-44AB-BE62-01792D2511CB}" type="datetimeFigureOut">
              <a:rPr lang="en-US" smtClean="0"/>
              <a:t>10/15/2019</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3741E0F1-CA7B-4467-B049-A41B0EDCE4D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 Presentation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5573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ID</a:t>
            </a:r>
            <a:endParaRPr lang="en-US" dirty="0"/>
          </a:p>
        </p:txBody>
      </p:sp>
      <p:sp>
        <p:nvSpPr>
          <p:cNvPr id="3" name="Content Placeholder 2"/>
          <p:cNvSpPr>
            <a:spLocks noGrp="1"/>
          </p:cNvSpPr>
          <p:nvPr>
            <p:ph idx="1"/>
          </p:nvPr>
        </p:nvSpPr>
        <p:spPr/>
        <p:txBody>
          <a:bodyPr>
            <a:normAutofit/>
          </a:bodyPr>
          <a:lstStyle/>
          <a:p>
            <a:r>
              <a:rPr lang="en-US" dirty="0" smtClean="0"/>
              <a:t>Another class of handheld Raman system, designed for identification and verification of suspicious, dangerous, unknown, and illegal substances in the field by safety personnel</a:t>
            </a:r>
          </a:p>
          <a:p>
            <a:r>
              <a:rPr lang="en-US" dirty="0" smtClean="0"/>
              <a:t>Targeted for field use for narcotics and explosives libraries</a:t>
            </a:r>
          </a:p>
          <a:p>
            <a:r>
              <a:rPr lang="en-US" dirty="0" smtClean="0"/>
              <a:t>Pros: Lots of variety (GP/N/1064), advanced mixture analysis, multiple LEW options, SERS</a:t>
            </a:r>
          </a:p>
          <a:p>
            <a:r>
              <a:rPr lang="en-US" dirty="0" smtClean="0"/>
              <a:t>Cons: Only matches using HQI (no p-value)</a:t>
            </a:r>
            <a:endParaRPr lang="en-US" dirty="0"/>
          </a:p>
        </p:txBody>
      </p:sp>
    </p:spTree>
    <p:extLst>
      <p:ext uri="{BB962C8B-B14F-4D97-AF65-F5344CB8AC3E}">
        <p14:creationId xmlns:p14="http://schemas.microsoft.com/office/powerpoint/2010/main" val="1734806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ID Insides</a:t>
            </a:r>
            <a:endParaRPr lang="en-US" dirty="0"/>
          </a:p>
        </p:txBody>
      </p:sp>
      <p:sp>
        <p:nvSpPr>
          <p:cNvPr id="3" name="Content Placeholder 2"/>
          <p:cNvSpPr>
            <a:spLocks noGrp="1"/>
          </p:cNvSpPr>
          <p:nvPr>
            <p:ph idx="1"/>
          </p:nvPr>
        </p:nvSpPr>
        <p:spPr/>
        <p:txBody>
          <a:bodyPr/>
          <a:lstStyle/>
          <a:p>
            <a:r>
              <a:rPr lang="en-US" dirty="0" smtClean="0"/>
              <a:t>No spectrometer TEC</a:t>
            </a:r>
          </a:p>
          <a:p>
            <a:r>
              <a:rPr lang="en-US" dirty="0" smtClean="0"/>
              <a:t>Only main PCB, no spectrometer board</a:t>
            </a:r>
          </a:p>
          <a:p>
            <a:r>
              <a:rPr lang="en-US" dirty="0" smtClean="0"/>
              <a:t>No barcode reader</a:t>
            </a:r>
          </a:p>
          <a:p>
            <a:r>
              <a:rPr lang="en-US" dirty="0" smtClean="0"/>
              <a:t>Otherwise, fairly similar to NR2</a:t>
            </a:r>
          </a:p>
          <a:p>
            <a:endParaRPr lang="en-US" dirty="0" smtClean="0"/>
          </a:p>
          <a:p>
            <a:endParaRPr lang="en-US" dirty="0"/>
          </a:p>
        </p:txBody>
      </p:sp>
    </p:spTree>
    <p:extLst>
      <p:ext uri="{BB962C8B-B14F-4D97-AF65-F5344CB8AC3E}">
        <p14:creationId xmlns:p14="http://schemas.microsoft.com/office/powerpoint/2010/main" val="269228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ID Hardware Compatibility</a:t>
            </a:r>
            <a:endParaRPr lang="en-US" dirty="0"/>
          </a:p>
        </p:txBody>
      </p:sp>
      <p:sp>
        <p:nvSpPr>
          <p:cNvPr id="3" name="Content Placeholder 2"/>
          <p:cNvSpPr>
            <a:spLocks noGrp="1"/>
          </p:cNvSpPr>
          <p:nvPr>
            <p:ph idx="1"/>
          </p:nvPr>
        </p:nvSpPr>
        <p:spPr/>
        <p:txBody>
          <a:bodyPr/>
          <a:lstStyle/>
          <a:p>
            <a:r>
              <a:rPr lang="en-US" dirty="0" smtClean="0"/>
              <a:t>Top panels (new, old), main PCB(revision C </a:t>
            </a:r>
            <a:r>
              <a:rPr lang="en-US" dirty="0"/>
              <a:t>need to chop up the chassis to upgrade from </a:t>
            </a:r>
            <a:r>
              <a:rPr lang="en-US" dirty="0" smtClean="0"/>
              <a:t>C, D added extra sensing wire to battery</a:t>
            </a:r>
            <a:r>
              <a:rPr lang="en-US" dirty="0"/>
              <a:t> </a:t>
            </a:r>
            <a:r>
              <a:rPr lang="en-US" dirty="0" smtClean="0"/>
              <a:t>+ added disposable lithium ion battery, E incorporated D hardware upgrades , F supported new top panel), firmware (two for old top panel, two for new top panel), core module( 1 chip vs 2 chip on core)</a:t>
            </a:r>
            <a:endParaRPr lang="en-US" dirty="0"/>
          </a:p>
        </p:txBody>
      </p:sp>
    </p:spTree>
    <p:extLst>
      <p:ext uri="{BB962C8B-B14F-4D97-AF65-F5344CB8AC3E}">
        <p14:creationId xmlns:p14="http://schemas.microsoft.com/office/powerpoint/2010/main" val="287230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HHEX (TacticID-1064)</a:t>
            </a:r>
            <a:endParaRPr lang="en-US" dirty="0"/>
          </a:p>
        </p:txBody>
      </p:sp>
      <p:sp>
        <p:nvSpPr>
          <p:cNvPr id="3" name="Content Placeholder 2"/>
          <p:cNvSpPr>
            <a:spLocks noGrp="1"/>
          </p:cNvSpPr>
          <p:nvPr>
            <p:ph idx="1"/>
          </p:nvPr>
        </p:nvSpPr>
        <p:spPr/>
        <p:txBody>
          <a:bodyPr>
            <a:normAutofit/>
          </a:bodyPr>
          <a:lstStyle/>
          <a:p>
            <a:r>
              <a:rPr lang="en-US" dirty="0" smtClean="0"/>
              <a:t>Designed for field use for personnel to have non-destructive identification of unknown/dangerous/illegal substances</a:t>
            </a:r>
          </a:p>
          <a:p>
            <a:r>
              <a:rPr lang="en-US" dirty="0" smtClean="0"/>
              <a:t>Pros: Relatively fast results from avoiding fluorescence, mixture analysis, customizable libraries, certified water resistant</a:t>
            </a:r>
          </a:p>
          <a:p>
            <a:r>
              <a:rPr lang="en-US" dirty="0" smtClean="0"/>
              <a:t>Cons: Not good at </a:t>
            </a:r>
            <a:r>
              <a:rPr lang="en-US" dirty="0" err="1" smtClean="0"/>
              <a:t>ID’ing</a:t>
            </a:r>
            <a:r>
              <a:rPr lang="en-US" dirty="0" smtClean="0"/>
              <a:t> plant materials like marijuana, overheating problems due to deep cooling </a:t>
            </a:r>
            <a:r>
              <a:rPr lang="en-US" dirty="0" err="1" smtClean="0"/>
              <a:t>InGaAs</a:t>
            </a:r>
            <a:r>
              <a:rPr lang="en-US" dirty="0" smtClean="0"/>
              <a:t> detector, battery life, can’t be reopened,  </a:t>
            </a:r>
            <a:endParaRPr lang="en-US" dirty="0"/>
          </a:p>
        </p:txBody>
      </p:sp>
    </p:spTree>
    <p:extLst>
      <p:ext uri="{BB962C8B-B14F-4D97-AF65-F5344CB8AC3E}">
        <p14:creationId xmlns:p14="http://schemas.microsoft.com/office/powerpoint/2010/main" val="3070003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HHEX Details</a:t>
            </a:r>
            <a:endParaRPr lang="en-US" dirty="0"/>
          </a:p>
        </p:txBody>
      </p:sp>
      <p:sp>
        <p:nvSpPr>
          <p:cNvPr id="3" name="Content Placeholder 2"/>
          <p:cNvSpPr>
            <a:spLocks noGrp="1"/>
          </p:cNvSpPr>
          <p:nvPr>
            <p:ph idx="1"/>
          </p:nvPr>
        </p:nvSpPr>
        <p:spPr/>
        <p:txBody>
          <a:bodyPr>
            <a:normAutofit/>
          </a:bodyPr>
          <a:lstStyle/>
          <a:p>
            <a:r>
              <a:rPr lang="en-US" dirty="0" smtClean="0"/>
              <a:t>Linux based firmware written on square board</a:t>
            </a:r>
          </a:p>
          <a:p>
            <a:r>
              <a:rPr lang="en-US" dirty="0" smtClean="0"/>
              <a:t>TOS EX embedded and TID EX software</a:t>
            </a:r>
          </a:p>
          <a:p>
            <a:r>
              <a:rPr lang="en-US" dirty="0" smtClean="0"/>
              <a:t>1064nm excitation wavelength laser (NIR)</a:t>
            </a:r>
          </a:p>
          <a:p>
            <a:r>
              <a:rPr lang="en-US" dirty="0" smtClean="0"/>
              <a:t>Write firmware to core module, create factory settings and files through </a:t>
            </a:r>
            <a:r>
              <a:rPr lang="en-US" dirty="0" err="1" smtClean="0"/>
              <a:t>Filezilla</a:t>
            </a:r>
            <a:r>
              <a:rPr lang="en-US" dirty="0" smtClean="0"/>
              <a:t>, TID EX, and Prism file system, update TOS EX, update libraries and safety information, check unit functionality</a:t>
            </a:r>
            <a:endParaRPr lang="en-US" dirty="0"/>
          </a:p>
        </p:txBody>
      </p:sp>
    </p:spTree>
    <p:extLst>
      <p:ext uri="{BB962C8B-B14F-4D97-AF65-F5344CB8AC3E}">
        <p14:creationId xmlns:p14="http://schemas.microsoft.com/office/powerpoint/2010/main" val="1258747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HHEX Insides</a:t>
            </a:r>
            <a:endParaRPr lang="en-US" dirty="0"/>
          </a:p>
        </p:txBody>
      </p:sp>
      <p:sp>
        <p:nvSpPr>
          <p:cNvPr id="3" name="Content Placeholder 2"/>
          <p:cNvSpPr>
            <a:spLocks noGrp="1"/>
          </p:cNvSpPr>
          <p:nvPr>
            <p:ph idx="1"/>
          </p:nvPr>
        </p:nvSpPr>
        <p:spPr/>
        <p:txBody>
          <a:bodyPr/>
          <a:lstStyle/>
          <a:p>
            <a:r>
              <a:rPr lang="en-US" dirty="0" smtClean="0"/>
              <a:t>Almost everything is different from TTD and NR2</a:t>
            </a:r>
          </a:p>
          <a:p>
            <a:r>
              <a:rPr lang="en-US" dirty="0" smtClean="0"/>
              <a:t>Different optical path, different number of pixels (512), different main PCB, different spectrometer board, different LEW and laser board, NR2 and HHEX are TEC, TTD is not</a:t>
            </a:r>
          </a:p>
          <a:p>
            <a:r>
              <a:rPr lang="en-US" dirty="0" smtClean="0"/>
              <a:t>Spectrometer similar to 284</a:t>
            </a:r>
            <a:endParaRPr lang="en-US" dirty="0"/>
          </a:p>
        </p:txBody>
      </p:sp>
    </p:spTree>
    <p:extLst>
      <p:ext uri="{BB962C8B-B14F-4D97-AF65-F5344CB8AC3E}">
        <p14:creationId xmlns:p14="http://schemas.microsoft.com/office/powerpoint/2010/main" val="183062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Methods</a:t>
            </a:r>
            <a:endParaRPr lang="en-US" dirty="0"/>
          </a:p>
        </p:txBody>
      </p:sp>
      <p:sp>
        <p:nvSpPr>
          <p:cNvPr id="3" name="Content Placeholder 2"/>
          <p:cNvSpPr>
            <a:spLocks noGrp="1"/>
          </p:cNvSpPr>
          <p:nvPr>
            <p:ph idx="1"/>
          </p:nvPr>
        </p:nvSpPr>
        <p:spPr/>
        <p:txBody>
          <a:bodyPr>
            <a:normAutofit/>
          </a:bodyPr>
          <a:lstStyle/>
          <a:p>
            <a:r>
              <a:rPr lang="en-US" dirty="0" smtClean="0"/>
              <a:t>HQI vs P-value: What’s the difference?</a:t>
            </a:r>
          </a:p>
          <a:p>
            <a:r>
              <a:rPr lang="en-US" dirty="0" smtClean="0"/>
              <a:t>HQI: Measure of how well a query spectrum compares against a reference spectrum</a:t>
            </a:r>
          </a:p>
          <a:p>
            <a:pPr lvl="1"/>
            <a:r>
              <a:rPr lang="en-US" dirty="0" smtClean="0"/>
              <a:t>Calculated by cosine of angle between spectra</a:t>
            </a:r>
          </a:p>
          <a:p>
            <a:r>
              <a:rPr lang="en-US" dirty="0" smtClean="0"/>
              <a:t>P-value: Probability of obtaining a result at least as extreme as the observed result</a:t>
            </a:r>
          </a:p>
          <a:p>
            <a:pPr lvl="1"/>
            <a:r>
              <a:rPr lang="en-US" dirty="0" smtClean="0"/>
              <a:t>Chi square test using observed + expected data</a:t>
            </a:r>
          </a:p>
          <a:p>
            <a:r>
              <a:rPr lang="en-US" dirty="0" smtClean="0"/>
              <a:t>HQI suggests the best matches, while p-value tells the user the quality of each match</a:t>
            </a:r>
          </a:p>
          <a:p>
            <a:pPr lvl="1"/>
            <a:endParaRPr lang="en-US" dirty="0" smtClean="0"/>
          </a:p>
        </p:txBody>
      </p:sp>
    </p:spTree>
    <p:extLst>
      <p:ext uri="{BB962C8B-B14F-4D97-AF65-F5344CB8AC3E}">
        <p14:creationId xmlns:p14="http://schemas.microsoft.com/office/powerpoint/2010/main" val="2615885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Spectrometer Model Numbers</a:t>
            </a:r>
            <a:endParaRPr lang="en-US" dirty="0"/>
          </a:p>
        </p:txBody>
      </p:sp>
      <p:sp>
        <p:nvSpPr>
          <p:cNvPr id="3" name="Content Placeholder 2"/>
          <p:cNvSpPr>
            <a:spLocks noGrp="1"/>
          </p:cNvSpPr>
          <p:nvPr>
            <p:ph idx="1"/>
          </p:nvPr>
        </p:nvSpPr>
        <p:spPr/>
        <p:txBody>
          <a:bodyPr/>
          <a:lstStyle/>
          <a:p>
            <a:r>
              <a:rPr lang="en-US" dirty="0" smtClean="0"/>
              <a:t>First letter “B” is for BW </a:t>
            </a:r>
            <a:r>
              <a:rPr lang="en-US" dirty="0" err="1" smtClean="0"/>
              <a:t>Tek</a:t>
            </a:r>
            <a:endParaRPr lang="en-US" dirty="0" smtClean="0"/>
          </a:p>
          <a:p>
            <a:r>
              <a:rPr lang="en-US" dirty="0" smtClean="0"/>
              <a:t>Second letter “R”/”T” denotes whether or not the unit is TE cooled</a:t>
            </a:r>
          </a:p>
          <a:p>
            <a:r>
              <a:rPr lang="en-US" dirty="0" smtClean="0"/>
              <a:t>Third letter “C” indicates compact device</a:t>
            </a:r>
          </a:p>
          <a:p>
            <a:r>
              <a:rPr lang="en-US" dirty="0" smtClean="0"/>
              <a:t>First number indicates type of detector</a:t>
            </a:r>
          </a:p>
          <a:p>
            <a:r>
              <a:rPr lang="en-US" dirty="0" smtClean="0"/>
              <a:t>Second number indicates optical bench</a:t>
            </a:r>
          </a:p>
          <a:p>
            <a:r>
              <a:rPr lang="en-US" dirty="0" smtClean="0"/>
              <a:t>Third number indicates method </a:t>
            </a:r>
            <a:r>
              <a:rPr lang="en-US" smtClean="0"/>
              <a:t>of communication</a:t>
            </a:r>
            <a:endParaRPr lang="en-US" dirty="0"/>
          </a:p>
        </p:txBody>
      </p:sp>
    </p:spTree>
    <p:extLst>
      <p:ext uri="{BB962C8B-B14F-4D97-AF65-F5344CB8AC3E}">
        <p14:creationId xmlns:p14="http://schemas.microsoft.com/office/powerpoint/2010/main" val="1467338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Fibers + Probes I</a:t>
            </a:r>
            <a:endParaRPr lang="en-US" dirty="0"/>
          </a:p>
        </p:txBody>
      </p:sp>
      <p:sp>
        <p:nvSpPr>
          <p:cNvPr id="3" name="Content Placeholder 2"/>
          <p:cNvSpPr>
            <a:spLocks noGrp="1"/>
          </p:cNvSpPr>
          <p:nvPr>
            <p:ph idx="1"/>
          </p:nvPr>
        </p:nvSpPr>
        <p:spPr/>
        <p:txBody>
          <a:bodyPr>
            <a:normAutofit/>
          </a:bodyPr>
          <a:lstStyle/>
          <a:p>
            <a:r>
              <a:rPr lang="en-US" dirty="0" smtClean="0"/>
              <a:t>FRS round-to-slit: collects light with bundle fiber and emits into slit in linear stack</a:t>
            </a:r>
          </a:p>
          <a:p>
            <a:pPr lvl="1"/>
            <a:r>
              <a:rPr lang="en-US" dirty="0" smtClean="0"/>
              <a:t>Higher throughput and SNR, same resolution</a:t>
            </a:r>
          </a:p>
          <a:p>
            <a:r>
              <a:rPr lang="en-US" dirty="0" smtClean="0"/>
              <a:t>BFA: bifurcated optic fiber bundle</a:t>
            </a:r>
          </a:p>
          <a:p>
            <a:pPr lvl="1"/>
            <a:r>
              <a:rPr lang="en-US" dirty="0" smtClean="0"/>
              <a:t>BRS is version for OEM only</a:t>
            </a:r>
          </a:p>
          <a:p>
            <a:r>
              <a:rPr lang="en-US" dirty="0" smtClean="0"/>
              <a:t>TFA: trifurcated fiber optic bundle (6v1 </a:t>
            </a:r>
            <a:r>
              <a:rPr lang="en-US" dirty="0" err="1" smtClean="0"/>
              <a:t>config</a:t>
            </a:r>
            <a:r>
              <a:rPr lang="en-US" dirty="0" smtClean="0"/>
              <a:t>)</a:t>
            </a:r>
          </a:p>
          <a:p>
            <a:r>
              <a:rPr lang="en-US" dirty="0" smtClean="0"/>
              <a:t>FRP: fiber reflectance probe, measures diffuse/specular reflectance</a:t>
            </a:r>
          </a:p>
          <a:p>
            <a:pPr lvl="1"/>
            <a:r>
              <a:rPr lang="en-US" dirty="0" smtClean="0"/>
              <a:t>Normal to surface, measures specular reflectance</a:t>
            </a:r>
          </a:p>
          <a:p>
            <a:pPr lvl="1"/>
            <a:r>
              <a:rPr lang="en-US" dirty="0" smtClean="0"/>
              <a:t>At an angle, measures diffuse reflectance</a:t>
            </a:r>
          </a:p>
        </p:txBody>
      </p:sp>
    </p:spTree>
    <p:extLst>
      <p:ext uri="{BB962C8B-B14F-4D97-AF65-F5344CB8AC3E}">
        <p14:creationId xmlns:p14="http://schemas.microsoft.com/office/powerpoint/2010/main" val="2076853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Fibers + Probes II</a:t>
            </a:r>
            <a:endParaRPr lang="en-US" dirty="0"/>
          </a:p>
        </p:txBody>
      </p:sp>
      <p:sp>
        <p:nvSpPr>
          <p:cNvPr id="3" name="Content Placeholder 2"/>
          <p:cNvSpPr>
            <a:spLocks noGrp="1"/>
          </p:cNvSpPr>
          <p:nvPr>
            <p:ph idx="1"/>
          </p:nvPr>
        </p:nvSpPr>
        <p:spPr/>
        <p:txBody>
          <a:bodyPr/>
          <a:lstStyle/>
          <a:p>
            <a:r>
              <a:rPr lang="en-US" dirty="0" smtClean="0"/>
              <a:t>FDP: fiber optic dip probe</a:t>
            </a:r>
          </a:p>
          <a:p>
            <a:pPr lvl="1"/>
            <a:r>
              <a:rPr lang="en-US" dirty="0" smtClean="0"/>
              <a:t>Similar to reflection probe, but cavity fills with liquid sample and undergoes </a:t>
            </a:r>
            <a:r>
              <a:rPr lang="en-US" dirty="0" err="1" smtClean="0"/>
              <a:t>transflectance</a:t>
            </a:r>
            <a:endParaRPr lang="en-US" dirty="0" smtClean="0"/>
          </a:p>
          <a:p>
            <a:r>
              <a:rPr lang="en-US" dirty="0" smtClean="0"/>
              <a:t>FRC100: fiber optic near cosine corrector</a:t>
            </a:r>
          </a:p>
          <a:p>
            <a:pPr lvl="1"/>
            <a:r>
              <a:rPr lang="en-US" dirty="0" smtClean="0"/>
              <a:t>Diffuser that is more efficient and sensitive than integrating spheres over a broad spectral range</a:t>
            </a:r>
          </a:p>
          <a:p>
            <a:r>
              <a:rPr lang="en-US" dirty="0" smtClean="0"/>
              <a:t>BAT100: manual attenuator, used by alignment technicians at BWTEK</a:t>
            </a:r>
            <a:endParaRPr lang="en-US" dirty="0"/>
          </a:p>
        </p:txBody>
      </p:sp>
    </p:spTree>
    <p:extLst>
      <p:ext uri="{BB962C8B-B14F-4D97-AF65-F5344CB8AC3E}">
        <p14:creationId xmlns:p14="http://schemas.microsoft.com/office/powerpoint/2010/main" val="2124592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1</a:t>
            </a:r>
            <a:endParaRPr lang="en-US" dirty="0"/>
          </a:p>
        </p:txBody>
      </p:sp>
      <p:sp>
        <p:nvSpPr>
          <p:cNvPr id="3" name="Content Placeholder 2"/>
          <p:cNvSpPr>
            <a:spLocks noGrp="1"/>
          </p:cNvSpPr>
          <p:nvPr>
            <p:ph idx="1"/>
          </p:nvPr>
        </p:nvSpPr>
        <p:spPr/>
        <p:txBody>
          <a:bodyPr>
            <a:normAutofit/>
          </a:bodyPr>
          <a:lstStyle/>
          <a:p>
            <a:r>
              <a:rPr lang="en-US" dirty="0" smtClean="0"/>
              <a:t>Handheld Raman instrument primarily use for identification/verification of materials</a:t>
            </a:r>
          </a:p>
          <a:p>
            <a:r>
              <a:rPr lang="en-US" dirty="0" smtClean="0"/>
              <a:t>Originally developed from </a:t>
            </a:r>
            <a:r>
              <a:rPr lang="en-US" dirty="0" err="1" smtClean="0"/>
              <a:t>MiniRam</a:t>
            </a:r>
            <a:r>
              <a:rPr lang="en-US" dirty="0" smtClean="0"/>
              <a:t>, same probe shaft diameter and working distance</a:t>
            </a:r>
          </a:p>
          <a:p>
            <a:r>
              <a:rPr lang="en-US" dirty="0" smtClean="0"/>
              <a:t>Optical bench- Similar to BTR113 </a:t>
            </a:r>
          </a:p>
          <a:p>
            <a:r>
              <a:rPr lang="en-US" dirty="0" smtClean="0"/>
              <a:t>Pros: Flagship handheld Raman unit, allowed access to a big market (pharma)</a:t>
            </a:r>
          </a:p>
          <a:p>
            <a:r>
              <a:rPr lang="en-US" dirty="0" smtClean="0"/>
              <a:t>Cons: Software issues, sticky top panel, WinCE, laser cable is intended for data, worse performance than </a:t>
            </a:r>
            <a:r>
              <a:rPr lang="en-US" dirty="0" err="1" smtClean="0"/>
              <a:t>iRaman</a:t>
            </a:r>
            <a:r>
              <a:rPr lang="en-US" dirty="0" smtClean="0"/>
              <a:t>  </a:t>
            </a:r>
            <a:endParaRPr lang="en-US" dirty="0"/>
          </a:p>
        </p:txBody>
      </p:sp>
    </p:spTree>
    <p:extLst>
      <p:ext uri="{BB962C8B-B14F-4D97-AF65-F5344CB8AC3E}">
        <p14:creationId xmlns:p14="http://schemas.microsoft.com/office/powerpoint/2010/main" val="2943398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Fibers+ Probes III</a:t>
            </a:r>
            <a:endParaRPr lang="en-US" dirty="0"/>
          </a:p>
        </p:txBody>
      </p:sp>
      <p:sp>
        <p:nvSpPr>
          <p:cNvPr id="3" name="Content Placeholder 2"/>
          <p:cNvSpPr>
            <a:spLocks noGrp="1"/>
          </p:cNvSpPr>
          <p:nvPr>
            <p:ph idx="1"/>
          </p:nvPr>
        </p:nvSpPr>
        <p:spPr/>
        <p:txBody>
          <a:bodyPr/>
          <a:lstStyle/>
          <a:p>
            <a:r>
              <a:rPr lang="en-US" dirty="0" smtClean="0"/>
              <a:t>SRR: Spectral reflectance reference</a:t>
            </a:r>
          </a:p>
          <a:p>
            <a:pPr lvl="1"/>
            <a:r>
              <a:rPr lang="en-US" dirty="0" smtClean="0"/>
              <a:t>Pure white material used for calibration for reflectance measurements</a:t>
            </a:r>
          </a:p>
          <a:p>
            <a:r>
              <a:rPr lang="en-US" dirty="0" smtClean="0"/>
              <a:t>CLA-SMA: fiber optic collimating lens</a:t>
            </a:r>
          </a:p>
          <a:p>
            <a:r>
              <a:rPr lang="en-US" dirty="0" smtClean="0"/>
              <a:t>CS-SMA/C-CS/CS-SMAR: some kind of </a:t>
            </a:r>
            <a:r>
              <a:rPr lang="en-US" smtClean="0"/>
              <a:t>lens mount?</a:t>
            </a:r>
            <a:endParaRPr lang="en-US" dirty="0"/>
          </a:p>
        </p:txBody>
      </p:sp>
    </p:spTree>
    <p:extLst>
      <p:ext uri="{BB962C8B-B14F-4D97-AF65-F5344CB8AC3E}">
        <p14:creationId xmlns:p14="http://schemas.microsoft.com/office/powerpoint/2010/main" val="3284070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Raman Probe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52600"/>
            <a:ext cx="9067800" cy="266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4663330"/>
            <a:ext cx="8397299" cy="1200329"/>
          </a:xfrm>
          <a:prstGeom prst="rect">
            <a:avLst/>
          </a:prstGeom>
          <a:noFill/>
        </p:spPr>
        <p:txBody>
          <a:bodyPr wrap="none" rtlCol="0">
            <a:spAutoFit/>
          </a:bodyPr>
          <a:lstStyle/>
          <a:p>
            <a:r>
              <a:rPr lang="en-US" dirty="0" smtClean="0"/>
              <a:t>Used to measure the inelastic scattering of light off of a sample</a:t>
            </a:r>
          </a:p>
          <a:p>
            <a:r>
              <a:rPr lang="en-US" dirty="0" smtClean="0"/>
              <a:t>Band-pass used to make sure the signal from the excitation source is as pure as possible</a:t>
            </a:r>
          </a:p>
          <a:p>
            <a:r>
              <a:rPr lang="en-US" dirty="0" smtClean="0"/>
              <a:t>Long-pass filter used to remove Rayleigh scattering and laser excitation</a:t>
            </a:r>
          </a:p>
          <a:p>
            <a:r>
              <a:rPr lang="en-US" dirty="0" smtClean="0"/>
              <a:t>Dichroic filter used to redirect backscattered light to collection fiber</a:t>
            </a:r>
            <a:endParaRPr lang="en-US" dirty="0"/>
          </a:p>
        </p:txBody>
      </p:sp>
    </p:spTree>
    <p:extLst>
      <p:ext uri="{BB962C8B-B14F-4D97-AF65-F5344CB8AC3E}">
        <p14:creationId xmlns:p14="http://schemas.microsoft.com/office/powerpoint/2010/main" val="286011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Raman Portable Systems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err="1" smtClean="0"/>
              <a:t>STRam</a:t>
            </a:r>
            <a:r>
              <a:rPr lang="en-US" dirty="0" smtClean="0"/>
              <a:t> used for identifying materials through barriers or packaging</a:t>
            </a:r>
          </a:p>
          <a:p>
            <a:r>
              <a:rPr lang="en-US" dirty="0" err="1" smtClean="0"/>
              <a:t>QTRam</a:t>
            </a:r>
            <a:r>
              <a:rPr lang="en-US" dirty="0" smtClean="0"/>
              <a:t> used for analyzing blend and content uniformity of products (gels, tablets, capsules)</a:t>
            </a:r>
          </a:p>
          <a:p>
            <a:r>
              <a:rPr lang="en-US" dirty="0" err="1" smtClean="0"/>
              <a:t>iRaman</a:t>
            </a:r>
            <a:r>
              <a:rPr lang="en-US" dirty="0" smtClean="0"/>
              <a:t> has Sony ILX detector</a:t>
            </a:r>
          </a:p>
          <a:p>
            <a:r>
              <a:rPr lang="en-US" dirty="0" err="1" smtClean="0"/>
              <a:t>iRaman</a:t>
            </a:r>
            <a:r>
              <a:rPr lang="en-US" dirty="0" smtClean="0"/>
              <a:t> Plus is </a:t>
            </a:r>
            <a:r>
              <a:rPr lang="en-US" dirty="0" err="1" smtClean="0"/>
              <a:t>iRaman</a:t>
            </a:r>
            <a:r>
              <a:rPr lang="en-US" dirty="0" smtClean="0"/>
              <a:t> with back-thinned Hamamatsu detector</a:t>
            </a:r>
          </a:p>
          <a:p>
            <a:r>
              <a:rPr lang="en-US" dirty="0" err="1" smtClean="0"/>
              <a:t>iRaman</a:t>
            </a:r>
            <a:r>
              <a:rPr lang="en-US" dirty="0" smtClean="0"/>
              <a:t> Pro is a Plus with deeper cooling</a:t>
            </a:r>
          </a:p>
          <a:p>
            <a:r>
              <a:rPr lang="en-US" dirty="0" err="1" smtClean="0"/>
              <a:t>iRaman</a:t>
            </a:r>
            <a:r>
              <a:rPr lang="en-US" dirty="0" smtClean="0"/>
              <a:t> Prime is a Pro with high throughput linear stacked fibers and bigger slit </a:t>
            </a:r>
          </a:p>
          <a:p>
            <a:r>
              <a:rPr lang="en-US" dirty="0" err="1" smtClean="0"/>
              <a:t>STRam</a:t>
            </a:r>
            <a:r>
              <a:rPr lang="en-US" dirty="0" smtClean="0"/>
              <a:t> is Prime with special tip with ST tech</a:t>
            </a:r>
          </a:p>
          <a:p>
            <a:r>
              <a:rPr lang="en-US" dirty="0" err="1" smtClean="0"/>
              <a:t>QTRam</a:t>
            </a:r>
            <a:r>
              <a:rPr lang="en-US" dirty="0" smtClean="0"/>
              <a:t> is </a:t>
            </a:r>
            <a:r>
              <a:rPr lang="en-US" dirty="0" err="1" smtClean="0"/>
              <a:t>STRam</a:t>
            </a:r>
            <a:r>
              <a:rPr lang="en-US" dirty="0" smtClean="0"/>
              <a:t> with transmission probe</a:t>
            </a:r>
          </a:p>
        </p:txBody>
      </p:sp>
    </p:spTree>
    <p:extLst>
      <p:ext uri="{BB962C8B-B14F-4D97-AF65-F5344CB8AC3E}">
        <p14:creationId xmlns:p14="http://schemas.microsoft.com/office/powerpoint/2010/main" val="397829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Lasers</a:t>
            </a:r>
            <a:endParaRPr lang="en-US" dirty="0"/>
          </a:p>
        </p:txBody>
      </p:sp>
      <p:sp>
        <p:nvSpPr>
          <p:cNvPr id="3" name="Content Placeholder 2"/>
          <p:cNvSpPr>
            <a:spLocks noGrp="1"/>
          </p:cNvSpPr>
          <p:nvPr>
            <p:ph idx="1"/>
          </p:nvPr>
        </p:nvSpPr>
        <p:spPr/>
        <p:txBody>
          <a:bodyPr>
            <a:normAutofit/>
          </a:bodyPr>
          <a:lstStyle/>
          <a:p>
            <a:r>
              <a:rPr lang="en-US" dirty="0" smtClean="0"/>
              <a:t>BWF1: Full laser system with wide range of wavelengths offered (600-1600nm), class III laser with high brightness and fiber coupling, laser power up to 450mW</a:t>
            </a:r>
          </a:p>
          <a:p>
            <a:r>
              <a:rPr lang="en-US" dirty="0" smtClean="0"/>
              <a:t>BWF2: Full laser system with even wider wavelength range offered (445-2000nm), higher powered laser up to 30W, fiber delivered (not coupled) </a:t>
            </a:r>
          </a:p>
          <a:p>
            <a:r>
              <a:rPr lang="en-US" dirty="0" err="1" smtClean="0"/>
              <a:t>CleanLaze</a:t>
            </a:r>
            <a:r>
              <a:rPr lang="en-US" dirty="0" smtClean="0"/>
              <a:t> has a very narrow linewidth from using a grating to filter out side lobes and maintain constant </a:t>
            </a:r>
            <a:r>
              <a:rPr lang="en-US" smtClean="0"/>
              <a:t>central wavelength</a:t>
            </a:r>
            <a:endParaRPr lang="en-US" dirty="0" smtClean="0"/>
          </a:p>
          <a:p>
            <a:endParaRPr lang="en-US" dirty="0"/>
          </a:p>
        </p:txBody>
      </p:sp>
    </p:spTree>
    <p:extLst>
      <p:ext uri="{BB962C8B-B14F-4D97-AF65-F5344CB8AC3E}">
        <p14:creationId xmlns:p14="http://schemas.microsoft.com/office/powerpoint/2010/main" val="95724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 Spectrometers</a:t>
            </a:r>
            <a:endParaRPr lang="en-US" dirty="0"/>
          </a:p>
        </p:txBody>
      </p:sp>
      <p:sp>
        <p:nvSpPr>
          <p:cNvPr id="3" name="Content Placeholder 2"/>
          <p:cNvSpPr>
            <a:spLocks noGrp="1"/>
          </p:cNvSpPr>
          <p:nvPr>
            <p:ph idx="1"/>
          </p:nvPr>
        </p:nvSpPr>
        <p:spPr/>
        <p:txBody>
          <a:bodyPr>
            <a:normAutofit/>
          </a:bodyPr>
          <a:lstStyle/>
          <a:p>
            <a:r>
              <a:rPr lang="en-US" dirty="0" smtClean="0"/>
              <a:t>Exemplar (???)</a:t>
            </a:r>
          </a:p>
          <a:p>
            <a:r>
              <a:rPr lang="en-US" dirty="0" smtClean="0"/>
              <a:t>Exemplar LS (???)</a:t>
            </a:r>
          </a:p>
          <a:p>
            <a:r>
              <a:rPr lang="en-US" dirty="0" smtClean="0"/>
              <a:t>Exemplar Plus (BTC655)</a:t>
            </a:r>
          </a:p>
          <a:p>
            <a:r>
              <a:rPr lang="en-US" dirty="0" smtClean="0"/>
              <a:t>Exemplar Plus LS (BTC645N)</a:t>
            </a:r>
          </a:p>
          <a:p>
            <a:r>
              <a:rPr lang="en-US" dirty="0" smtClean="0"/>
              <a:t>Exemplar Pro (Exemplar Pro)</a:t>
            </a:r>
          </a:p>
          <a:p>
            <a:r>
              <a:rPr lang="en-US" dirty="0" smtClean="0"/>
              <a:t>Glacier Pro (BTC675)</a:t>
            </a:r>
          </a:p>
          <a:p>
            <a:r>
              <a:rPr lang="en-US" dirty="0" smtClean="0"/>
              <a:t>Glacier X (BTC112E)- intended for standalone, others usually go in some version of </a:t>
            </a:r>
            <a:r>
              <a:rPr lang="en-US" dirty="0" err="1" smtClean="0"/>
              <a:t>iRaman</a:t>
            </a:r>
            <a:r>
              <a:rPr lang="en-US" dirty="0" smtClean="0"/>
              <a:t>?</a:t>
            </a:r>
          </a:p>
          <a:p>
            <a:r>
              <a:rPr lang="en-US" dirty="0" smtClean="0"/>
              <a:t>Glacier T (BTC162E)- goes in </a:t>
            </a:r>
            <a:r>
              <a:rPr lang="en-US" dirty="0" err="1" smtClean="0"/>
              <a:t>iRaman</a:t>
            </a:r>
            <a:r>
              <a:rPr lang="en-US" dirty="0" smtClean="0"/>
              <a:t> original</a:t>
            </a:r>
          </a:p>
          <a:p>
            <a:endParaRPr lang="en-US" dirty="0"/>
          </a:p>
        </p:txBody>
      </p:sp>
    </p:spTree>
    <p:extLst>
      <p:ext uri="{BB962C8B-B14F-4D97-AF65-F5344CB8AC3E}">
        <p14:creationId xmlns:p14="http://schemas.microsoft.com/office/powerpoint/2010/main" val="249795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InGaAs</a:t>
            </a:r>
            <a:r>
              <a:rPr lang="en-US" dirty="0" smtClean="0"/>
              <a:t> Spectrometers</a:t>
            </a:r>
            <a:endParaRPr lang="en-US" dirty="0"/>
          </a:p>
        </p:txBody>
      </p:sp>
      <p:sp>
        <p:nvSpPr>
          <p:cNvPr id="3" name="Content Placeholder 2"/>
          <p:cNvSpPr>
            <a:spLocks noGrp="1"/>
          </p:cNvSpPr>
          <p:nvPr>
            <p:ph idx="1"/>
          </p:nvPr>
        </p:nvSpPr>
        <p:spPr/>
        <p:txBody>
          <a:bodyPr/>
          <a:lstStyle/>
          <a:p>
            <a:r>
              <a:rPr lang="en-US" dirty="0" smtClean="0"/>
              <a:t>Sol 1.7 (?)</a:t>
            </a:r>
          </a:p>
          <a:p>
            <a:r>
              <a:rPr lang="en-US" dirty="0" smtClean="0"/>
              <a:t>Sol 2.2A (?)</a:t>
            </a:r>
          </a:p>
          <a:p>
            <a:r>
              <a:rPr lang="en-US" dirty="0" smtClean="0"/>
              <a:t>Sol 2.6 (BTC 263)</a:t>
            </a:r>
          </a:p>
          <a:p>
            <a:endParaRPr lang="en-US" dirty="0"/>
          </a:p>
          <a:p>
            <a:r>
              <a:rPr lang="en-US" dirty="0" smtClean="0"/>
              <a:t>Big range out to mid IR, higher noise detectors</a:t>
            </a:r>
          </a:p>
          <a:p>
            <a:r>
              <a:rPr lang="en-US" dirty="0" smtClean="0"/>
              <a:t>Mid IR good for organic molecules</a:t>
            </a:r>
            <a:endParaRPr lang="en-US" dirty="0"/>
          </a:p>
        </p:txBody>
      </p:sp>
    </p:spTree>
    <p:extLst>
      <p:ext uri="{BB962C8B-B14F-4D97-AF65-F5344CB8AC3E}">
        <p14:creationId xmlns:p14="http://schemas.microsoft.com/office/powerpoint/2010/main" val="28888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Certification</a:t>
            </a:r>
            <a:endParaRPr lang="en-US" dirty="0"/>
          </a:p>
        </p:txBody>
      </p:sp>
      <p:sp>
        <p:nvSpPr>
          <p:cNvPr id="3" name="Content Placeholder 2"/>
          <p:cNvSpPr>
            <a:spLocks noGrp="1"/>
          </p:cNvSpPr>
          <p:nvPr>
            <p:ph idx="1"/>
          </p:nvPr>
        </p:nvSpPr>
        <p:spPr/>
        <p:txBody>
          <a:bodyPr/>
          <a:lstStyle/>
          <a:p>
            <a:r>
              <a:rPr lang="en-US" dirty="0" smtClean="0"/>
              <a:t>Proof for the customer that the unit is calibrated correctly and verifies authenticity of future data</a:t>
            </a:r>
          </a:p>
          <a:p>
            <a:r>
              <a:rPr lang="en-US" dirty="0" smtClean="0"/>
              <a:t>Keeps the FDA from locking up Big Pharma</a:t>
            </a:r>
          </a:p>
          <a:p>
            <a:endParaRPr lang="en-US" dirty="0" smtClean="0"/>
          </a:p>
          <a:p>
            <a:endParaRPr lang="en-US" dirty="0"/>
          </a:p>
        </p:txBody>
      </p:sp>
    </p:spTree>
    <p:extLst>
      <p:ext uri="{BB962C8B-B14F-4D97-AF65-F5344CB8AC3E}">
        <p14:creationId xmlns:p14="http://schemas.microsoft.com/office/powerpoint/2010/main" val="137437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1 Details</a:t>
            </a:r>
            <a:endParaRPr lang="en-US" dirty="0"/>
          </a:p>
        </p:txBody>
      </p:sp>
      <p:sp>
        <p:nvSpPr>
          <p:cNvPr id="3" name="Content Placeholder 2"/>
          <p:cNvSpPr>
            <a:spLocks noGrp="1"/>
          </p:cNvSpPr>
          <p:nvPr>
            <p:ph idx="1"/>
          </p:nvPr>
        </p:nvSpPr>
        <p:spPr/>
        <p:txBody>
          <a:bodyPr>
            <a:normAutofit/>
          </a:bodyPr>
          <a:lstStyle/>
          <a:p>
            <a:r>
              <a:rPr lang="en-US" dirty="0" smtClean="0"/>
              <a:t>WinCE based firmware, NOS/NID software</a:t>
            </a:r>
          </a:p>
          <a:p>
            <a:r>
              <a:rPr lang="en-US" dirty="0" smtClean="0"/>
              <a:t>785nm excitation wavelength laser</a:t>
            </a:r>
          </a:p>
          <a:p>
            <a:r>
              <a:rPr lang="en-US" dirty="0" smtClean="0"/>
              <a:t>Allows for library/method development, data storage/transfer/export/reports</a:t>
            </a:r>
          </a:p>
          <a:p>
            <a:r>
              <a:rPr lang="en-US" dirty="0" smtClean="0"/>
              <a:t> Write firmware, back up customer data, create zip file to restore customer data, update NOS version, update library, test core modules verify system works correctly, FQC, replace top panel, core module, main PCB, FFC cables, etc.</a:t>
            </a:r>
          </a:p>
          <a:p>
            <a:endParaRPr lang="en-US" dirty="0"/>
          </a:p>
        </p:txBody>
      </p:sp>
    </p:spTree>
    <p:extLst>
      <p:ext uri="{BB962C8B-B14F-4D97-AF65-F5344CB8AC3E}">
        <p14:creationId xmlns:p14="http://schemas.microsoft.com/office/powerpoint/2010/main" val="1273775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1 Inside</a:t>
            </a:r>
            <a:endParaRPr lang="en-US" dirty="0"/>
          </a:p>
        </p:txBody>
      </p:sp>
      <p:sp>
        <p:nvSpPr>
          <p:cNvPr id="3" name="Content Placeholder 2"/>
          <p:cNvSpPr>
            <a:spLocks noGrp="1"/>
          </p:cNvSpPr>
          <p:nvPr>
            <p:ph idx="1"/>
          </p:nvPr>
        </p:nvSpPr>
        <p:spPr/>
        <p:txBody>
          <a:bodyPr/>
          <a:lstStyle/>
          <a:p>
            <a:r>
              <a:rPr lang="en-US" dirty="0" smtClean="0"/>
              <a:t>Similar to NR2 with a few differences</a:t>
            </a:r>
          </a:p>
          <a:p>
            <a:r>
              <a:rPr lang="en-US" dirty="0" smtClean="0"/>
              <a:t>LED and speaker wires soldered directly to PCB</a:t>
            </a:r>
          </a:p>
          <a:p>
            <a:r>
              <a:rPr lang="en-US" dirty="0" smtClean="0"/>
              <a:t>Battery slot on other end of main PCB</a:t>
            </a:r>
          </a:p>
          <a:p>
            <a:r>
              <a:rPr lang="en-US" dirty="0" err="1" smtClean="0"/>
              <a:t>Wifi</a:t>
            </a:r>
            <a:r>
              <a:rPr lang="en-US" dirty="0" smtClean="0"/>
              <a:t> antenna attaches from core module to inside of top panel</a:t>
            </a:r>
          </a:p>
          <a:p>
            <a:r>
              <a:rPr lang="en-US" dirty="0" smtClean="0"/>
              <a:t>Top panel ports look slightly different</a:t>
            </a:r>
          </a:p>
          <a:p>
            <a:r>
              <a:rPr lang="en-US" dirty="0" smtClean="0"/>
              <a:t>Bigger probe shaft and altered optical bench</a:t>
            </a:r>
            <a:endParaRPr lang="en-US" dirty="0"/>
          </a:p>
        </p:txBody>
      </p:sp>
    </p:spTree>
    <p:extLst>
      <p:ext uri="{BB962C8B-B14F-4D97-AF65-F5344CB8AC3E}">
        <p14:creationId xmlns:p14="http://schemas.microsoft.com/office/powerpoint/2010/main" val="3680514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2</a:t>
            </a:r>
            <a:endParaRPr lang="en-US" dirty="0"/>
          </a:p>
        </p:txBody>
      </p:sp>
      <p:sp>
        <p:nvSpPr>
          <p:cNvPr id="3" name="Content Placeholder 2"/>
          <p:cNvSpPr>
            <a:spLocks noGrp="1"/>
          </p:cNvSpPr>
          <p:nvPr>
            <p:ph idx="1"/>
          </p:nvPr>
        </p:nvSpPr>
        <p:spPr/>
        <p:txBody>
          <a:bodyPr>
            <a:normAutofit/>
          </a:bodyPr>
          <a:lstStyle/>
          <a:p>
            <a:r>
              <a:rPr lang="en-US" dirty="0" smtClean="0"/>
              <a:t>Mainly intended for laboratories, pharma, base library package comes with excipients and APIs </a:t>
            </a:r>
          </a:p>
          <a:p>
            <a:r>
              <a:rPr lang="en-US" dirty="0" smtClean="0"/>
              <a:t>Pros: TE Cooled, method verification, main board + spectrometer board separate, no WinCE</a:t>
            </a:r>
          </a:p>
          <a:p>
            <a:r>
              <a:rPr lang="en-US" dirty="0" smtClean="0"/>
              <a:t>Cons: WinCE, too many versions of parts( main board, touch screen, firmware, </a:t>
            </a:r>
            <a:r>
              <a:rPr lang="en-US" dirty="0" err="1" smtClean="0"/>
              <a:t>etc</a:t>
            </a:r>
            <a:r>
              <a:rPr lang="en-US" dirty="0" smtClean="0"/>
              <a:t>), laser driven by FFC cable</a:t>
            </a:r>
            <a:endParaRPr lang="en-US" dirty="0"/>
          </a:p>
        </p:txBody>
      </p:sp>
    </p:spTree>
    <p:extLst>
      <p:ext uri="{BB962C8B-B14F-4D97-AF65-F5344CB8AC3E}">
        <p14:creationId xmlns:p14="http://schemas.microsoft.com/office/powerpoint/2010/main" val="200731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2 Details</a:t>
            </a:r>
            <a:endParaRPr lang="en-US" dirty="0"/>
          </a:p>
        </p:txBody>
      </p:sp>
      <p:sp>
        <p:nvSpPr>
          <p:cNvPr id="3" name="Content Placeholder 2"/>
          <p:cNvSpPr>
            <a:spLocks noGrp="1"/>
          </p:cNvSpPr>
          <p:nvPr>
            <p:ph idx="1"/>
          </p:nvPr>
        </p:nvSpPr>
        <p:spPr/>
        <p:txBody>
          <a:bodyPr>
            <a:normAutofit/>
          </a:bodyPr>
          <a:lstStyle/>
          <a:p>
            <a:r>
              <a:rPr lang="en-US" dirty="0" smtClean="0"/>
              <a:t>Linux based firmware (v9 and v11)</a:t>
            </a:r>
          </a:p>
          <a:p>
            <a:r>
              <a:rPr lang="en-US" dirty="0" smtClean="0"/>
              <a:t>NOS embedded software and NID software</a:t>
            </a:r>
          </a:p>
          <a:p>
            <a:r>
              <a:rPr lang="en-US" dirty="0" smtClean="0"/>
              <a:t>785nm excitation wavelength laser</a:t>
            </a:r>
          </a:p>
          <a:p>
            <a:r>
              <a:rPr lang="en-US" dirty="0" smtClean="0"/>
              <a:t>Allows for library/method development, data storage/transfer/export/reports</a:t>
            </a:r>
          </a:p>
          <a:p>
            <a:r>
              <a:rPr lang="en-US" dirty="0" smtClean="0"/>
              <a:t>Write firmware, back up customer data, create zip file to restore customer data, update NOS version, update library, test core modules verify system works correctly, FQC</a:t>
            </a:r>
          </a:p>
          <a:p>
            <a:endParaRPr lang="en-US" dirty="0" smtClean="0"/>
          </a:p>
          <a:p>
            <a:endParaRPr lang="en-US" dirty="0"/>
          </a:p>
        </p:txBody>
      </p:sp>
    </p:spTree>
    <p:extLst>
      <p:ext uri="{BB962C8B-B14F-4D97-AF65-F5344CB8AC3E}">
        <p14:creationId xmlns:p14="http://schemas.microsoft.com/office/powerpoint/2010/main" val="484396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2 Inside</a:t>
            </a:r>
            <a:endParaRPr lang="en-US" dirty="0"/>
          </a:p>
        </p:txBody>
      </p:sp>
      <p:sp>
        <p:nvSpPr>
          <p:cNvPr id="3" name="Content Placeholder 2"/>
          <p:cNvSpPr>
            <a:spLocks noGrp="1"/>
          </p:cNvSpPr>
          <p:nvPr>
            <p:ph idx="1"/>
          </p:nvPr>
        </p:nvSpPr>
        <p:spPr/>
        <p:txBody>
          <a:bodyPr>
            <a:normAutofit/>
          </a:bodyPr>
          <a:lstStyle/>
          <a:p>
            <a:r>
              <a:rPr lang="en-US" dirty="0" smtClean="0"/>
              <a:t>Internal main board parts(CCW): Speaker connector, interlock, USB port with identity crisis, thinks it’s </a:t>
            </a:r>
            <a:r>
              <a:rPr lang="en-US" dirty="0" err="1" smtClean="0"/>
              <a:t>ethernet</a:t>
            </a:r>
            <a:r>
              <a:rPr lang="en-US" dirty="0" smtClean="0"/>
              <a:t>, external power port, LED connector, SD card reader, top panel 50 pin FFC cable connector, spectrometer board cable, laser board cable, lithium ion battery, TEC board cable</a:t>
            </a:r>
          </a:p>
          <a:p>
            <a:r>
              <a:rPr lang="en-US" dirty="0" smtClean="0"/>
              <a:t>Bottom main board (CCW): Speaker, battery board connector, core module, barcode scanner, </a:t>
            </a:r>
            <a:r>
              <a:rPr lang="en-US" dirty="0" err="1" smtClean="0"/>
              <a:t>wifi</a:t>
            </a:r>
            <a:r>
              <a:rPr lang="en-US" dirty="0" smtClean="0"/>
              <a:t> antenna attaches to core module</a:t>
            </a:r>
            <a:endParaRPr lang="en-US" dirty="0"/>
          </a:p>
        </p:txBody>
      </p:sp>
    </p:spTree>
    <p:extLst>
      <p:ext uri="{BB962C8B-B14F-4D97-AF65-F5344CB8AC3E}">
        <p14:creationId xmlns:p14="http://schemas.microsoft.com/office/powerpoint/2010/main" val="142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NR2 Hardware Compatibility</a:t>
            </a:r>
            <a:endParaRPr lang="en-US" dirty="0"/>
          </a:p>
        </p:txBody>
      </p:sp>
      <p:sp>
        <p:nvSpPr>
          <p:cNvPr id="3" name="Content Placeholder 2"/>
          <p:cNvSpPr>
            <a:spLocks noGrp="1"/>
          </p:cNvSpPr>
          <p:nvPr>
            <p:ph idx="1"/>
          </p:nvPr>
        </p:nvSpPr>
        <p:spPr/>
        <p:txBody>
          <a:bodyPr/>
          <a:lstStyle/>
          <a:p>
            <a:r>
              <a:rPr lang="en-US" dirty="0" smtClean="0"/>
              <a:t>Top panel (new old), core module (4), display driver board (old revision E, old revision G, new one revision A, A and G are homologous), main PCB(1.0-03 old, 77-1.0 new </a:t>
            </a:r>
            <a:r>
              <a:rPr lang="en-US" dirty="0" err="1" smtClean="0"/>
              <a:t>wifi</a:t>
            </a:r>
            <a:r>
              <a:rPr lang="en-US" dirty="0" smtClean="0"/>
              <a:t> cable hole), OMAP 350 firmware (9-1, 9-2, 11-1, 11-2)</a:t>
            </a:r>
            <a:endParaRPr lang="en-US" dirty="0"/>
          </a:p>
        </p:txBody>
      </p:sp>
    </p:spTree>
    <p:extLst>
      <p:ext uri="{BB962C8B-B14F-4D97-AF65-F5344CB8AC3E}">
        <p14:creationId xmlns:p14="http://schemas.microsoft.com/office/powerpoint/2010/main" val="240290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NanoRam</a:t>
            </a:r>
            <a:r>
              <a:rPr lang="en-US" dirty="0" smtClean="0"/>
              <a:t> Mini</a:t>
            </a:r>
            <a:endParaRPr lang="en-US" dirty="0"/>
          </a:p>
        </p:txBody>
      </p:sp>
      <p:sp>
        <p:nvSpPr>
          <p:cNvPr id="3" name="Content Placeholder 2"/>
          <p:cNvSpPr>
            <a:spLocks noGrp="1"/>
          </p:cNvSpPr>
          <p:nvPr>
            <p:ph idx="1"/>
          </p:nvPr>
        </p:nvSpPr>
        <p:spPr/>
        <p:txBody>
          <a:bodyPr/>
          <a:lstStyle/>
          <a:p>
            <a:r>
              <a:rPr lang="en-US" dirty="0" smtClean="0"/>
              <a:t>I’ve never seen one</a:t>
            </a:r>
          </a:p>
          <a:p>
            <a:r>
              <a:rPr lang="en-US" dirty="0" smtClean="0"/>
              <a:t>Basically a TTD with a barcode scanner and NR software, allegedly</a:t>
            </a:r>
          </a:p>
          <a:p>
            <a:r>
              <a:rPr lang="en-US" dirty="0" smtClean="0"/>
              <a:t>No TE cooling and possibly a software difference? </a:t>
            </a:r>
          </a:p>
          <a:p>
            <a:r>
              <a:rPr lang="en-US" dirty="0" smtClean="0"/>
              <a:t>Claim of being smaller, no proof yet</a:t>
            </a:r>
          </a:p>
          <a:p>
            <a:endParaRPr lang="en-US" dirty="0"/>
          </a:p>
        </p:txBody>
      </p:sp>
    </p:spTree>
    <p:extLst>
      <p:ext uri="{BB962C8B-B14F-4D97-AF65-F5344CB8AC3E}">
        <p14:creationId xmlns:p14="http://schemas.microsoft.com/office/powerpoint/2010/main" val="3188303516"/>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63291</TotalTime>
  <Words>1414</Words>
  <Application>Microsoft Office PowerPoint</Application>
  <PresentationFormat>On-screen Show (4:3)</PresentationFormat>
  <Paragraphs>135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Thatch</vt:lpstr>
      <vt:lpstr>Service Presentation</vt:lpstr>
      <vt:lpstr>NanoRam 1</vt:lpstr>
      <vt:lpstr>NanoRam 1 Details</vt:lpstr>
      <vt:lpstr>NanoRam 1 Inside</vt:lpstr>
      <vt:lpstr>NanoRam 2</vt:lpstr>
      <vt:lpstr>NanoRam 2 Details</vt:lpstr>
      <vt:lpstr>NanoRam 2 Inside</vt:lpstr>
      <vt:lpstr>NR2 Hardware Compatibility</vt:lpstr>
      <vt:lpstr>NanoRam Mini</vt:lpstr>
      <vt:lpstr>Tactic ID</vt:lpstr>
      <vt:lpstr>Tactic ID Insides</vt:lpstr>
      <vt:lpstr>Tactic ID Hardware Compatibility</vt:lpstr>
      <vt:lpstr>HHEX (TacticID-1064)</vt:lpstr>
      <vt:lpstr>HHEX Details</vt:lpstr>
      <vt:lpstr>HHEX Insides</vt:lpstr>
      <vt:lpstr>Analytic Methods</vt:lpstr>
      <vt:lpstr>Spectrometer Model Numbers</vt:lpstr>
      <vt:lpstr>Fibers + Probes I</vt:lpstr>
      <vt:lpstr>Fibers + Probes II</vt:lpstr>
      <vt:lpstr>Fibers+ Probes III</vt:lpstr>
      <vt:lpstr>Raman Probe</vt:lpstr>
      <vt:lpstr>Raman Portable Systems</vt:lpstr>
      <vt:lpstr>Lasers</vt:lpstr>
      <vt:lpstr>CCD Spectrometers</vt:lpstr>
      <vt:lpstr>InGaAs Spectrometers</vt:lpstr>
      <vt:lpstr>Annual Certification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 Testing</dc:title>
  <dc:creator>jays</dc:creator>
  <cp:lastModifiedBy>jays</cp:lastModifiedBy>
  <cp:revision>71</cp:revision>
  <dcterms:created xsi:type="dcterms:W3CDTF">2018-09-04T13:47:58Z</dcterms:created>
  <dcterms:modified xsi:type="dcterms:W3CDTF">2019-10-15T15:36:13Z</dcterms:modified>
</cp:coreProperties>
</file>