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0" r:id="rId2"/>
    <p:sldId id="261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9" r:id="rId37"/>
    <p:sldId id="300" r:id="rId38"/>
    <p:sldId id="301" r:id="rId39"/>
    <p:sldId id="302" r:id="rId40"/>
    <p:sldId id="3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685E0-3885-4815-A8F6-A9CBD1199DA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C6FEF-708D-4886-B549-561A19B4A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9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D1C6F5E-1640-4573-AD85-8007B8738791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967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51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761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54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7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C4B5-7898-4A14-9358-0F481C556933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05FC-64D0-4E7E-A12C-1A5C0475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bra\Documents\Classes\181\Spring16\%3f%3f%3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0238" y="228600"/>
            <a:ext cx="8081962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Terms: 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idx="1"/>
          </p:nvPr>
        </p:nvSpPr>
        <p:spPr>
          <a:xfrm>
            <a:off x="1989138" y="990600"/>
            <a:ext cx="8450262" cy="52070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Software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Set of instructions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aka programs</a:t>
            </a: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Operating System: 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Special software whose job it is to </a:t>
            </a:r>
            <a:r>
              <a:rPr lang="en-US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translateinstructions</a:t>
            </a:r>
            <a:r>
              <a:rPr lang="en-US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into hardware instructions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Programs are written using programming languages.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BE1391D-E0A4-4759-B1CA-875CEB6FBB3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60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98839" y="3649663"/>
            <a:ext cx="530225" cy="296862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0963" y="3382963"/>
            <a:ext cx="863600" cy="246062"/>
          </a:xfrm>
          <a:prstGeom prst="rect">
            <a:avLst/>
          </a:prstGeom>
          <a:solidFill>
            <a:srgbClr val="FFFF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1981201" y="1709738"/>
            <a:ext cx="6348413" cy="38798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are included on variable and parameter declaration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>
              <a:ea typeface="ＭＳ Ｐゴシック" charset="-128"/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2806700" y="3059113"/>
            <a:ext cx="60023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a = 5 + 10;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System.out.println(a);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5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</a:t>
            </a:r>
          </a:p>
        </p:txBody>
      </p:sp>
      <p:cxnSp>
        <p:nvCxnSpPr>
          <p:cNvPr id="9" name="Elbow Connector 8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2571750" y="3798888"/>
            <a:ext cx="827088" cy="147955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981200" y="5278438"/>
            <a:ext cx="60325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type</a:t>
            </a:r>
          </a:p>
        </p:txBody>
      </p:sp>
      <p:cxnSp>
        <p:nvCxnSpPr>
          <p:cNvPr id="25" name="Elbow Connector 24"/>
          <p:cNvCxnSpPr>
            <a:cxnSpLocks noChangeShapeType="1"/>
            <a:stCxn id="7" idx="2"/>
            <a:endCxn id="27" idx="1"/>
          </p:cNvCxnSpPr>
          <p:nvPr/>
        </p:nvCxnSpPr>
        <p:spPr bwMode="auto">
          <a:xfrm rot="16200000" flipH="1">
            <a:off x="6769895" y="3721895"/>
            <a:ext cx="1160463" cy="974725"/>
          </a:xfrm>
          <a:prstGeom prst="bentConnector2">
            <a:avLst/>
          </a:prstGeom>
          <a:noFill/>
          <a:ln w="25400">
            <a:solidFill>
              <a:srgbClr val="F79646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7837488" y="4603750"/>
            <a:ext cx="603250" cy="369888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56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035A6A8-C918-4AAC-950A-7FDAD7C0D16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22438" y="139701"/>
            <a:ext cx="7772400" cy="53816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>
                <a:ea typeface="ＭＳ Ｐゴシック" pitchFamily="34" charset="-128"/>
              </a:rPr>
              <a:t>Numerical Data Types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1524001" y="19028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1722438" y="871539"/>
          <a:ext cx="8820150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icture" r:id="rId3" imgW="4910328" imgH="2677668" progId="Word.Picture.8">
                  <p:embed/>
                </p:oleObj>
              </mc:Choice>
              <mc:Fallback>
                <p:oleObj name="Picture" r:id="rId3" imgW="4910328" imgH="267766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871539"/>
                        <a:ext cx="8820150" cy="4841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51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FF5AAC0-7114-419E-A042-D3FA998689C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738" y="241300"/>
            <a:ext cx="7772400" cy="6111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000">
                <a:ea typeface="ＭＳ Ｐゴシック" pitchFamily="34" charset="-128"/>
              </a:rPr>
              <a:t>Numeric Operators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1524001" y="24902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1873251" y="1428750"/>
          <a:ext cx="8443913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icture" r:id="rId3" imgW="3414166" imgH="1510814" progId="Word.Picture.8">
                  <p:embed/>
                </p:oleObj>
              </mc:Choice>
              <mc:Fallback>
                <p:oleObj name="Picture" r:id="rId3" imgW="3414166" imgH="15108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1" y="1428750"/>
                        <a:ext cx="8443913" cy="37417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300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133601" y="609600"/>
            <a:ext cx="6348413" cy="8953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A simple program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1" y="1635125"/>
            <a:ext cx="6348413" cy="44069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charset="-128"/>
              </a:rPr>
              <a:t>Write a function that computes the area of a circle:</a:t>
            </a:r>
            <a:endParaRPr lang="en-US" altLang="en-US" sz="24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3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AB05A391-4780-469B-9867-E91E02DB33A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300">
                <a:ea typeface="ＭＳ Ｐゴシック" pitchFamily="34" charset="-128"/>
              </a:rPr>
              <a:t>Trace a Program Execution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071563"/>
            <a:ext cx="5922963" cy="5181600"/>
          </a:xfrm>
          <a:solidFill>
            <a:schemeClr val="tx1"/>
          </a:solidFill>
        </p:spPr>
        <p:txBody>
          <a:bodyPr rtlCol="0"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ComputeArea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/** Main method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public static void main(String[]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args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double radius;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double area;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// Assign a radius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radius = 20;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  // Compute area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area = radius * radius * 3.14159;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  // Display results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("The area for the circle of radius " +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  radius + " is " + area);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8721725" y="1828800"/>
            <a:ext cx="1524000" cy="3063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4" tIns="9144" rIns="9144" bIns="9144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no value</a:t>
            </a:r>
          </a:p>
        </p:txBody>
      </p:sp>
      <p:sp>
        <p:nvSpPr>
          <p:cNvPr id="25606" name="Text Box 9"/>
          <p:cNvSpPr txBox="1">
            <a:spLocks noChangeArrowheads="1"/>
          </p:cNvSpPr>
          <p:nvPr/>
        </p:nvSpPr>
        <p:spPr bwMode="auto">
          <a:xfrm>
            <a:off x="7900988" y="18145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radius</a:t>
            </a: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1981200" y="1905001"/>
            <a:ext cx="5105400" cy="2952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8" name="AutoShape 12"/>
          <p:cNvSpPr>
            <a:spLocks noChangeArrowheads="1"/>
          </p:cNvSpPr>
          <p:nvPr/>
        </p:nvSpPr>
        <p:spPr bwMode="auto">
          <a:xfrm>
            <a:off x="8312150" y="819150"/>
            <a:ext cx="1881188" cy="615950"/>
          </a:xfrm>
          <a:prstGeom prst="wedgeRoundRectCallout">
            <a:avLst>
              <a:gd name="adj1" fmla="val -32870"/>
              <a:gd name="adj2" fmla="val 12242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allocate memory for radius</a:t>
            </a:r>
          </a:p>
        </p:txBody>
      </p:sp>
    </p:spTree>
    <p:extLst>
      <p:ext uri="{BB962C8B-B14F-4D97-AF65-F5344CB8AC3E}">
        <p14:creationId xmlns:p14="http://schemas.microsoft.com/office/powerpoint/2010/main" val="1896746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825AE20A-EFAB-45EE-B5F3-968D7DA5F0A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300">
                <a:ea typeface="ＭＳ Ｐゴシック" pitchFamily="34" charset="-128"/>
              </a:rPr>
              <a:t>Trace a Program Execution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5562600" cy="5181600"/>
          </a:xfrm>
          <a:solidFill>
            <a:schemeClr val="tx1"/>
          </a:solidFill>
        </p:spPr>
        <p:txBody>
          <a:bodyPr rtlCol="0"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ComputeArea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/** Main method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public static void main(String[]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args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double radius;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double area;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  // Assign a radius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radius = 20;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  // Compute area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area = radius * radius * 3.14159;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// Display results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("The area for the circle of radius " +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  radius + " is " + area);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382000" y="175260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7543800" y="17526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radius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981200" y="3048000"/>
            <a:ext cx="5105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8382000" y="220980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no value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543800" y="22098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area</a:t>
            </a:r>
          </a:p>
        </p:txBody>
      </p:sp>
      <p:sp>
        <p:nvSpPr>
          <p:cNvPr id="26634" name="AutoShape 13"/>
          <p:cNvSpPr>
            <a:spLocks noChangeArrowheads="1"/>
          </p:cNvSpPr>
          <p:nvPr/>
        </p:nvSpPr>
        <p:spPr bwMode="auto">
          <a:xfrm>
            <a:off x="8247063" y="931864"/>
            <a:ext cx="2265362" cy="384175"/>
          </a:xfrm>
          <a:prstGeom prst="wedgeRoundRectCallout">
            <a:avLst>
              <a:gd name="adj1" fmla="val -27718"/>
              <a:gd name="adj2" fmla="val 21487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assign 20 to radius</a:t>
            </a:r>
          </a:p>
        </p:txBody>
      </p:sp>
      <p:sp>
        <p:nvSpPr>
          <p:cNvPr id="26635" name="Line 14"/>
          <p:cNvSpPr>
            <a:spLocks noChangeShapeType="1"/>
          </p:cNvSpPr>
          <p:nvPr/>
        </p:nvSpPr>
        <p:spPr bwMode="auto">
          <a:xfrm flipV="1">
            <a:off x="4829175" y="1970089"/>
            <a:ext cx="2725738" cy="1190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8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BA30810-3CB5-48C9-890C-D19EA91A110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300">
                <a:ea typeface="ＭＳ Ｐゴシック" pitchFamily="34" charset="-128"/>
              </a:rPr>
              <a:t>Trace a Program Execution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5943600" cy="5181600"/>
          </a:xfrm>
          <a:solidFill>
            <a:schemeClr val="tx1"/>
          </a:solidFill>
        </p:spPr>
        <p:txBody>
          <a:bodyPr rtlCol="0">
            <a:normAutofit fontScale="6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ComputeArea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/** Main method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public static void main(String[]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args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double radius;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double area;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  // Assign a radius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radius = 20;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  // Compute area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area = radius * radius * 3.14159;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  // Display results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("The area for the circle of radius " +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  radius + " is " + area);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8382000" y="175260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7543800" y="17526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radius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382000" y="12192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8382000" y="220980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1256.636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543800" y="22098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area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981200" y="3810001"/>
            <a:ext cx="5105400" cy="309563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V="1">
            <a:off x="5595938" y="2430463"/>
            <a:ext cx="2919412" cy="149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AutoShape 13"/>
          <p:cNvSpPr>
            <a:spLocks noChangeArrowheads="1"/>
          </p:cNvSpPr>
          <p:nvPr/>
        </p:nvSpPr>
        <p:spPr bwMode="auto">
          <a:xfrm>
            <a:off x="7862889" y="3313113"/>
            <a:ext cx="2687637" cy="692150"/>
          </a:xfrm>
          <a:prstGeom prst="wedgeRoundRectCallout">
            <a:avLst>
              <a:gd name="adj1" fmla="val -25134"/>
              <a:gd name="adj2" fmla="val -16399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compute area and assign it to variable area</a:t>
            </a:r>
          </a:p>
        </p:txBody>
      </p:sp>
    </p:spTree>
    <p:extLst>
      <p:ext uri="{BB962C8B-B14F-4D97-AF65-F5344CB8AC3E}">
        <p14:creationId xmlns:p14="http://schemas.microsoft.com/office/powerpoint/2010/main" val="2570084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770950E-C1C4-4DE5-8541-682A7BD27C1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300">
                <a:ea typeface="ＭＳ Ｐゴシック" pitchFamily="34" charset="-128"/>
              </a:rPr>
              <a:t>Trace a Program Execution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5562600" cy="5181600"/>
          </a:xfrm>
          <a:solidFill>
            <a:schemeClr val="tx1"/>
          </a:solidFill>
        </p:spPr>
        <p:txBody>
          <a:bodyPr rtlCol="0"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ComputeArea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  /** Main method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public static void main(String[]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args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)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double radius;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double area;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// Assign a radius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radius = 20;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// Compute area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area = radius * radius * 3.14159;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>
                <a:solidFill>
                  <a:schemeClr val="bg2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//alternative: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Math.pow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(radius,2) * 3.14159;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// Display results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("The area for the circle of radius " +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    radius + " is " + area);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solidFill>
                  <a:schemeClr val="bg2"/>
                </a:solidFill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8382000" y="175260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543800" y="17526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radius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8382000" y="12192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8382000" y="220980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1256.636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7543800" y="22098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area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905000" y="4683126"/>
            <a:ext cx="5105400" cy="9048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868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05401"/>
            <a:ext cx="33528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4321176" y="5395914"/>
            <a:ext cx="2994025" cy="3000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7758114" y="3422650"/>
            <a:ext cx="2687637" cy="692150"/>
          </a:xfrm>
          <a:prstGeom prst="wedgeRoundRectCallout">
            <a:avLst>
              <a:gd name="adj1" fmla="val -54134"/>
              <a:gd name="adj2" fmla="val 20160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print a message to the console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>
            <a:off x="152400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24762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207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68363"/>
            <a:ext cx="8229600" cy="5257800"/>
          </a:xfrm>
        </p:spPr>
        <p:txBody>
          <a:bodyPr rtlCol="0"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en-US" b="1" dirty="0" smtClean="0">
                <a:solidFill>
                  <a:srgbClr val="00B050"/>
                </a:solidFill>
              </a:rPr>
              <a:t>compiler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tries to be efficient.</a:t>
            </a:r>
          </a:p>
          <a:p>
            <a:pPr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sets aside space in memory ahead of time for parameters, return values, variables.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every variable, parameter, and return value, you MUST specify the type!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E.g., 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 x, String y) {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</a:p>
          <a:p>
            <a:pPr marL="400050" lvl="1" indent="0"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Wingdings 3" charset="2"/>
              <a:buChar char="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24261EE7-4699-4D5D-8901-EC8A9021EB7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Character Data Type</a:t>
            </a:r>
            <a:endParaRPr lang="en-US" altLang="en-US" b="1" smtClean="0">
              <a:ea typeface="ＭＳ Ｐゴシック" pitchFamily="34" charset="-128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41388"/>
            <a:ext cx="8567738" cy="2127250"/>
          </a:xfrm>
        </p:spPr>
        <p:txBody>
          <a:bodyPr rtlCol="0">
            <a:normAutofit fontScale="85000" lnSpcReduction="20000"/>
          </a:bodyPr>
          <a:lstStyle/>
          <a:p>
            <a:pPr algn="just">
              <a:buNone/>
              <a:defRPr/>
            </a:pPr>
            <a:r>
              <a:rPr lang="en-US" altLang="en-US" sz="3100" dirty="0">
                <a:solidFill>
                  <a:srgbClr val="FF0000"/>
                </a:solidFill>
                <a:ea typeface="ＭＳ Ｐゴシック" pitchFamily="34" charset="-128"/>
              </a:rPr>
              <a:t>char letter = 'A'; </a:t>
            </a:r>
            <a:r>
              <a:rPr lang="en-US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// a new type – for a single character</a:t>
            </a:r>
          </a:p>
          <a:p>
            <a:pPr algn="just">
              <a:buNone/>
              <a:defRPr/>
            </a:pPr>
            <a:r>
              <a:rPr lang="en-US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						// note the single quotes!!!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en-US" sz="21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Also (we rarely use…):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ea typeface="ＭＳ Ｐゴシック" pitchFamily="34" charset="-128"/>
              </a:rPr>
              <a:t>	</a:t>
            </a:r>
            <a:r>
              <a:rPr lang="en-US" altLang="en-US" sz="1900" i="1" dirty="0">
                <a:solidFill>
                  <a:srgbClr val="00B050"/>
                </a:solidFill>
                <a:ea typeface="ＭＳ Ｐゴシック" pitchFamily="34" charset="-128"/>
              </a:rPr>
              <a:t>char </a:t>
            </a:r>
            <a:r>
              <a:rPr lang="en-US" altLang="en-US" sz="1900" i="1" dirty="0" err="1">
                <a:solidFill>
                  <a:srgbClr val="00B050"/>
                </a:solidFill>
                <a:ea typeface="ＭＳ Ｐゴシック" pitchFamily="34" charset="-128"/>
              </a:rPr>
              <a:t>numChar</a:t>
            </a:r>
            <a:r>
              <a:rPr lang="en-US" altLang="en-US" sz="1900" i="1" dirty="0">
                <a:solidFill>
                  <a:srgbClr val="00B050"/>
                </a:solidFill>
                <a:ea typeface="ＭＳ Ｐゴシック" pitchFamily="34" charset="-128"/>
              </a:rPr>
              <a:t> = '4';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1900" i="1" dirty="0">
                <a:solidFill>
                  <a:srgbClr val="00B050"/>
                </a:solidFill>
                <a:ea typeface="ＭＳ Ｐゴシック" pitchFamily="34" charset="-128"/>
              </a:rPr>
              <a:t>	char </a:t>
            </a:r>
            <a:r>
              <a:rPr lang="en-US" altLang="en-US" sz="1900" i="1" dirty="0" err="1">
                <a:solidFill>
                  <a:srgbClr val="00B050"/>
                </a:solidFill>
                <a:ea typeface="ＭＳ Ｐゴシック" pitchFamily="34" charset="-128"/>
              </a:rPr>
              <a:t>uletter</a:t>
            </a:r>
            <a:r>
              <a:rPr lang="en-US" altLang="en-US" sz="1900" i="1" dirty="0">
                <a:solidFill>
                  <a:srgbClr val="00B050"/>
                </a:solidFill>
                <a:ea typeface="ＭＳ Ｐゴシック" pitchFamily="34" charset="-128"/>
              </a:rPr>
              <a:t> = '\u0041'; (Unicode)  //4 hex numbers make a char.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1900" i="1" dirty="0">
                <a:solidFill>
                  <a:srgbClr val="00B050"/>
                </a:solidFill>
                <a:ea typeface="ＭＳ Ｐゴシック" pitchFamily="34" charset="-128"/>
              </a:rPr>
              <a:t>	char </a:t>
            </a:r>
            <a:r>
              <a:rPr lang="en-US" altLang="en-US" sz="1900" i="1" dirty="0" err="1">
                <a:solidFill>
                  <a:srgbClr val="00B050"/>
                </a:solidFill>
                <a:ea typeface="ＭＳ Ｐゴシック" pitchFamily="34" charset="-128"/>
              </a:rPr>
              <a:t>unumChar</a:t>
            </a:r>
            <a:r>
              <a:rPr lang="en-US" altLang="en-US" sz="1900" i="1" dirty="0">
                <a:solidFill>
                  <a:srgbClr val="00B050"/>
                </a:solidFill>
                <a:ea typeface="ＭＳ Ｐゴシック" pitchFamily="34" charset="-128"/>
              </a:rPr>
              <a:t> = '\u0034'; (Unicode)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038351" y="3654426"/>
            <a:ext cx="8113713" cy="28622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i="1" dirty="0"/>
              <a:t>Description            Escape Sequence 		Unicode</a:t>
            </a:r>
            <a:endParaRPr lang="en-US" dirty="0"/>
          </a:p>
          <a:p>
            <a:pPr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Tab                        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\t</a:t>
            </a:r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\u0009</a:t>
            </a:r>
            <a:endParaRPr lang="en-US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Linefeed               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\n</a:t>
            </a:r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\u000A</a:t>
            </a:r>
            <a:endParaRPr lang="en-US" b="1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dirty="0"/>
              <a:t>Carriage return      </a:t>
            </a:r>
            <a:r>
              <a:rPr lang="en-US" dirty="0">
                <a:latin typeface="Courier New" charset="0"/>
              </a:rPr>
              <a:t>\r</a:t>
            </a:r>
            <a:r>
              <a:rPr lang="en-US" dirty="0"/>
              <a:t>			</a:t>
            </a:r>
            <a:r>
              <a:rPr lang="en-US" dirty="0">
                <a:latin typeface="Courier New" charset="0"/>
              </a:rPr>
              <a:t>\u000D</a:t>
            </a:r>
          </a:p>
          <a:p>
            <a:pPr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dirty="0"/>
              <a:t>Backslash                 </a:t>
            </a:r>
            <a:r>
              <a:rPr lang="en-US" dirty="0">
                <a:latin typeface="Courier New" charset="0"/>
              </a:rPr>
              <a:t>\\</a:t>
            </a:r>
            <a:r>
              <a:rPr lang="en-US" dirty="0"/>
              <a:t>			</a:t>
            </a:r>
            <a:r>
              <a:rPr lang="en-US" dirty="0">
                <a:latin typeface="Courier New" charset="0"/>
              </a:rPr>
              <a:t>\u005C</a:t>
            </a:r>
          </a:p>
          <a:p>
            <a:pPr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Single Quote         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\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Times New Roman" charset="0"/>
                <a:cs typeface="Times New Roman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\u0027</a:t>
            </a:r>
          </a:p>
          <a:p>
            <a:pPr>
              <a:spcBef>
                <a:spcPct val="50000"/>
              </a:spcBef>
              <a:tabLst>
                <a:tab pos="4229100" algn="l"/>
                <a:tab pos="5600700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Double Quote        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\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Times New Roman" charset="0"/>
                <a:cs typeface="Times New Roman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\u0022</a:t>
            </a:r>
          </a:p>
        </p:txBody>
      </p:sp>
    </p:spTree>
    <p:extLst>
      <p:ext uri="{BB962C8B-B14F-4D97-AF65-F5344CB8AC3E}">
        <p14:creationId xmlns:p14="http://schemas.microsoft.com/office/powerpoint/2010/main" val="2778953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47850" y="228600"/>
            <a:ext cx="813435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Programming Languages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idx="1"/>
          </p:nvPr>
        </p:nvSpPr>
        <p:spPr>
          <a:xfrm>
            <a:off x="1752600" y="876300"/>
            <a:ext cx="8534400" cy="4572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Machine Language   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Assembly Language      High-Level Language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A0F786B8-053B-45A8-893A-C99FA0B99BB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47850" y="1447801"/>
            <a:ext cx="7315200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>
                <a:cs typeface="ＭＳ Ｐゴシック" charset="-128"/>
              </a:rPr>
              <a:t>Machine language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cs typeface="ＭＳ Ｐゴシック" charset="-128"/>
              </a:rPr>
              <a:t>a set of primitive instructions built into every computer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cs typeface="ＭＳ Ｐゴシック" charset="-128"/>
              </a:rPr>
              <a:t>binary code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cs typeface="ＭＳ Ｐゴシック" charset="-128"/>
              </a:rPr>
              <a:t>programming with native machine language is: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cs typeface="ＭＳ Ｐゴシック" charset="-128"/>
              </a:rPr>
              <a:t>tedious,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cs typeface="ＭＳ Ｐゴシック" charset="-128"/>
              </a:rPr>
              <a:t>error prone,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cs typeface="ＭＳ Ｐゴシック" charset="-128"/>
              </a:rPr>
              <a:t>highly difficult to read and modify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cs typeface="ＭＳ Ｐゴシック" charset="-128"/>
              </a:rPr>
              <a:t>For example, to add two numbers, you might write an instruction in binary like this: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>
                <a:cs typeface="ＭＳ Ｐゴシック" charset="-128"/>
              </a:rPr>
              <a:t>			1101101010011010</a:t>
            </a:r>
          </a:p>
        </p:txBody>
      </p:sp>
    </p:spTree>
    <p:extLst>
      <p:ext uri="{BB962C8B-B14F-4D97-AF65-F5344CB8AC3E}">
        <p14:creationId xmlns:p14="http://schemas.microsoft.com/office/powerpoint/2010/main" val="4054496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FC1830D-8590-461E-82C3-F3E8AB2AA0D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4500" dirty="0">
                <a:ea typeface="ＭＳ Ｐゴシック" pitchFamily="34" charset="-128"/>
                <a:cs typeface="Times New Roman" panose="02020603050405020304" pitchFamily="18" charset="0"/>
              </a:rPr>
              <a:t>The String Type 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4200" y="827088"/>
            <a:ext cx="8686800" cy="5257800"/>
          </a:xfrm>
        </p:spPr>
        <p:txBody>
          <a:bodyPr rtlCol="0">
            <a:norm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String message = "Welcome to Java";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ct val="0"/>
              </a:spcBef>
              <a:buFont typeface="Wingdings 3" charset="2"/>
              <a:buChar char=""/>
              <a:defRPr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 Strings are just an array of chars</a:t>
            </a:r>
          </a:p>
          <a:p>
            <a:pPr marL="400050" lvl="1" indent="0">
              <a:spcBef>
                <a:spcPct val="0"/>
              </a:spcBef>
              <a:buFont typeface="Wingdings 3" charset="2"/>
              <a:buChar char=""/>
              <a:defRPr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 We’ll talk about arrays later, </a:t>
            </a:r>
          </a:p>
          <a:p>
            <a:pPr marL="0" indent="0">
              <a:spcBef>
                <a:spcPct val="0"/>
              </a:spcBef>
              <a:buFont typeface="Wingdings 3" charset="2"/>
              <a:buChar char=""/>
              <a:defRPr/>
            </a:pP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 +</a:t>
            </a:r>
          </a:p>
          <a:p>
            <a:pPr marL="400050" lvl="1" indent="0">
              <a:spcBef>
                <a:spcPct val="0"/>
              </a:spcBef>
              <a:buFont typeface="Wingdings 3" charset="2"/>
              <a:buChar char=""/>
              <a:defRPr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 “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operator overloaded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” </a:t>
            </a:r>
          </a:p>
          <a:p>
            <a:pPr marL="800100" lvl="2" indent="0">
              <a:spcBef>
                <a:spcPct val="0"/>
              </a:spcBef>
              <a:buFont typeface="Wingdings 3" charset="2"/>
              <a:buChar char=""/>
              <a:defRPr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Numbers get added</a:t>
            </a:r>
          </a:p>
          <a:p>
            <a:pPr marL="800100" lvl="2" indent="0">
              <a:spcBef>
                <a:spcPct val="0"/>
              </a:spcBef>
              <a:buFont typeface="Wingdings 3" charset="2"/>
              <a:buChar char=""/>
              <a:defRPr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Strings get concatenated</a:t>
            </a:r>
          </a:p>
          <a:p>
            <a:pPr marL="400050" lvl="1" indent="0">
              <a:spcBef>
                <a:spcPct val="0"/>
              </a:spcBef>
              <a:buFont typeface="Wingdings 3" charset="2"/>
              <a:buChar char=""/>
              <a:defRPr/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 “adding” non-String types to an existing String will invoke the </a:t>
            </a:r>
            <a:r>
              <a:rPr 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toString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 method that converts the non-String type to a String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String s = “5” + 6;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s now has the String value “56”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String r = “five” + “six”;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// r now has the String value “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fivesix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513030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73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Branching</a:t>
            </a: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1700214" y="1095376"/>
          <a:ext cx="8967787" cy="532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5968780" imgH="3111385" progId="Word.Document.12">
                  <p:link updateAutomatic="1"/>
                </p:oleObj>
              </mc:Choice>
              <mc:Fallback>
                <p:oleObj name="Document" r:id="rId3" imgW="5968780" imgH="3111385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4" y="1095376"/>
                        <a:ext cx="8967787" cy="532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5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B9037EE-4717-4E63-AF86-9A3FA442EEF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0" y="304800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z="3900" dirty="0">
                <a:ea typeface="ＭＳ Ｐゴシック" pitchFamily="34" charset="-128"/>
              </a:rPr>
              <a:t>The </a:t>
            </a:r>
            <a:r>
              <a:rPr lang="en-US" altLang="en-US" sz="3900" dirty="0" err="1">
                <a:latin typeface="Courier New" panose="02070309020205020404" pitchFamily="49" charset="0"/>
                <a:ea typeface="ＭＳ Ｐゴシック" pitchFamily="34" charset="-128"/>
              </a:rPr>
              <a:t>boolean</a:t>
            </a:r>
            <a:r>
              <a:rPr lang="en-US" altLang="en-US" sz="3900" dirty="0">
                <a:ea typeface="ＭＳ Ｐゴシック" pitchFamily="34" charset="-128"/>
              </a:rPr>
              <a:t> Type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8476" y="979488"/>
            <a:ext cx="8518525" cy="5994400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en-US" altLang="en-US">
                <a:ea typeface="ＭＳ Ｐゴシック" charset="-128"/>
              </a:rPr>
              <a:t>Boolean Values are: true and false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</a:rPr>
              <a:t>boolean b = (1 &gt; 2);</a:t>
            </a:r>
            <a:b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</a:rPr>
            </a:b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</a:rPr>
              <a:t>// b is the value false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5413375" y="2917826"/>
            <a:ext cx="4986338" cy="638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even = (number%2 == 0);</a:t>
            </a:r>
          </a:p>
          <a:p>
            <a:pPr>
              <a:spcBef>
                <a:spcPct val="0"/>
              </a:spcBef>
              <a:buFont typeface="Monotype Sorts" charset="2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charset="2"/>
              <a:buNone/>
              <a:defRPr/>
            </a:pP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Monotype Sorts" charset="2"/>
              <a:buNone/>
              <a:defRPr/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3798" name="Rectangle 3"/>
          <p:cNvSpPr txBox="1">
            <a:spLocks noChangeArrowheads="1"/>
          </p:cNvSpPr>
          <p:nvPr/>
        </p:nvSpPr>
        <p:spPr bwMode="auto">
          <a:xfrm>
            <a:off x="1768475" y="2917826"/>
            <a:ext cx="3532188" cy="219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100000"/>
              </a:spcBef>
              <a:buClrTx/>
              <a:buSzTx/>
              <a:buFont typeface="Monotype Sorts" charset="2"/>
              <a:buNone/>
            </a:pP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even;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if (number%2 == 0) {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even = true;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else {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even = false;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9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3EB1F47-FADC-4CF0-978B-1BD7DB29542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46050"/>
            <a:ext cx="8001000" cy="9144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TIP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4295775" y="31194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3"/>
          <p:cNvSpPr txBox="1">
            <a:spLocks noChangeArrowheads="1"/>
          </p:cNvSpPr>
          <p:nvPr/>
        </p:nvSpPr>
        <p:spPr bwMode="auto">
          <a:xfrm>
            <a:off x="1905000" y="1060451"/>
            <a:ext cx="830580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if (even == true) {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	System.out.println(“It is even.”);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Same as: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if (even) {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	System.out.println(“It is even.”);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US" altLang="en-US" sz="20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EAAC49B-517C-44BA-B7A8-A30E3855552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Logical Operators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438400" y="1371601"/>
            <a:ext cx="67818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1771650" algn="l"/>
                <a:tab pos="3657600" algn="l"/>
              </a:tabLst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1771650" algn="l"/>
                <a:tab pos="3657600" algn="l"/>
              </a:tabLst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1771650" algn="l"/>
                <a:tab pos="3657600" algn="l"/>
              </a:tabLst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1771650" algn="l"/>
                <a:tab pos="36576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1771650" algn="l"/>
                <a:tab pos="36576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1771650" algn="l"/>
                <a:tab pos="36576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1771650" algn="l"/>
                <a:tab pos="36576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1771650" algn="l"/>
                <a:tab pos="36576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tabLst>
                <a:tab pos="1771650" algn="l"/>
                <a:tab pos="3657600" algn="l"/>
              </a:tabLst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 i="1">
                <a:solidFill>
                  <a:schemeClr val="tx1"/>
                </a:solidFill>
                <a:latin typeface="Arial" panose="020B0604020202020204" pitchFamily="34" charset="0"/>
              </a:rPr>
              <a:t>Java 	Name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  <a:latin typeface="Courier New" panose="02070309020205020404" pitchFamily="49" charset="0"/>
              </a:rPr>
              <a:t>!</a:t>
            </a:r>
            <a:r>
              <a:rPr lang="en-US" altLang="en-US" sz="3000">
                <a:solidFill>
                  <a:schemeClr val="tx1"/>
                </a:solidFill>
                <a:latin typeface="Arial" panose="020B0604020202020204" pitchFamily="34" charset="0"/>
              </a:rPr>
              <a:t>	not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en-US" sz="3000">
                <a:solidFill>
                  <a:schemeClr val="tx1"/>
                </a:solidFill>
                <a:latin typeface="Arial" panose="020B0604020202020204" pitchFamily="34" charset="0"/>
              </a:rPr>
              <a:t>	and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  <a:latin typeface="Courier New" panose="02070309020205020404" pitchFamily="49" charset="0"/>
              </a:rPr>
              <a:t>||</a:t>
            </a:r>
            <a:r>
              <a:rPr lang="en-US" altLang="en-US" sz="3000">
                <a:solidFill>
                  <a:schemeClr val="tx1"/>
                </a:solidFill>
                <a:latin typeface="Arial" panose="020B0604020202020204" pitchFamily="34" charset="0"/>
              </a:rPr>
              <a:t>	or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000">
                <a:solidFill>
                  <a:schemeClr val="tx1"/>
                </a:solidFill>
                <a:latin typeface="Courier New" panose="02070309020205020404" pitchFamily="49" charset="0"/>
              </a:rPr>
              <a:t>^</a:t>
            </a:r>
            <a:r>
              <a:rPr lang="en-US" altLang="en-US" sz="3000">
                <a:solidFill>
                  <a:schemeClr val="tx1"/>
                </a:solidFill>
                <a:latin typeface="Arial" panose="020B0604020202020204" pitchFamily="34" charset="0"/>
              </a:rPr>
              <a:t>	exclusive or</a:t>
            </a:r>
            <a:r>
              <a:rPr lang="en-US" altLang="en-US" sz="30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300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7839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051051" y="387350"/>
            <a:ext cx="6348413" cy="795338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 we get?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133601" y="1320801"/>
            <a:ext cx="6348413" cy="47212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boolean b = 3 == 2*4;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boolean d = !b;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if (d) {</a:t>
            </a:r>
          </a:p>
          <a:p>
            <a:pPr marL="457200" lvl="1" indent="0">
              <a:buNone/>
            </a:pPr>
            <a:r>
              <a:rPr lang="en-US" alt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out.println("snow day");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else {</a:t>
            </a:r>
          </a:p>
          <a:p>
            <a:pPr marL="457200" lvl="1" indent="0">
              <a:buNone/>
            </a:pPr>
            <a:r>
              <a:rPr lang="en-US" alt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out.println("Just rain");</a:t>
            </a:r>
          </a:p>
          <a:p>
            <a:pPr marL="0" indent="0">
              <a:buNone/>
            </a:pPr>
            <a:r>
              <a:rPr lang="en-US" alt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925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9424EE0-C03F-4DF9-ADA9-93346E5891D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1350" y="228600"/>
            <a:ext cx="7772400" cy="609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Conditional Operator</a:t>
            </a:r>
            <a:endParaRPr lang="en-US" altLang="en-US" b="1" dirty="0" smtClean="0">
              <a:latin typeface="Book Antiqua" panose="02040602050305030304" pitchFamily="18" charset="0"/>
              <a:ea typeface="ＭＳ Ｐゴシック" pitchFamily="34" charset="-128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350" y="987425"/>
            <a:ext cx="8534400" cy="5334000"/>
          </a:xfrm>
        </p:spPr>
        <p:txBody>
          <a:bodyPr rtlCol="0">
            <a:normAutofit lnSpcReduction="10000"/>
          </a:bodyPr>
          <a:lstStyle/>
          <a:p>
            <a:pPr>
              <a:buNone/>
              <a:defRPr/>
            </a:pPr>
            <a:r>
              <a:rPr lang="en-US" altLang="en-US" dirty="0">
                <a:solidFill>
                  <a:srgbClr val="1F497D"/>
                </a:solidFill>
                <a:latin typeface="Consolas" panose="020B0609020204030204" pitchFamily="49" charset="0"/>
                <a:ea typeface="ＭＳ Ｐゴシック" pitchFamily="34" charset="-128"/>
              </a:rPr>
              <a:t>if (x &gt; 0)  {</a:t>
            </a:r>
          </a:p>
          <a:p>
            <a:pPr>
              <a:buNone/>
              <a:defRPr/>
            </a:pPr>
            <a:r>
              <a:rPr lang="en-US" altLang="en-US" dirty="0">
                <a:solidFill>
                  <a:srgbClr val="1F497D"/>
                </a:solidFill>
                <a:latin typeface="Consolas" panose="020B0609020204030204" pitchFamily="49" charset="0"/>
                <a:ea typeface="ＭＳ Ｐゴシック" pitchFamily="34" charset="-128"/>
              </a:rPr>
              <a:t>   y = 1;</a:t>
            </a:r>
          </a:p>
          <a:p>
            <a:pPr>
              <a:buNone/>
              <a:defRPr/>
            </a:pPr>
            <a:r>
              <a:rPr lang="en-US" altLang="en-US" dirty="0">
                <a:solidFill>
                  <a:srgbClr val="1F497D"/>
                </a:solidFill>
                <a:latin typeface="Consolas" panose="020B0609020204030204" pitchFamily="49" charset="0"/>
                <a:ea typeface="ＭＳ Ｐゴシック" pitchFamily="34" charset="-128"/>
              </a:rPr>
              <a:t>}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dirty="0">
                <a:solidFill>
                  <a:srgbClr val="1F497D"/>
                </a:solidFill>
                <a:latin typeface="Consolas" panose="020B0609020204030204" pitchFamily="49" charset="0"/>
                <a:ea typeface="ＭＳ Ｐゴシック" pitchFamily="34" charset="-128"/>
              </a:rPr>
              <a:t>else 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dirty="0">
                <a:solidFill>
                  <a:srgbClr val="1F497D"/>
                </a:solidFill>
                <a:latin typeface="Consolas" panose="020B0609020204030204" pitchFamily="49" charset="0"/>
                <a:ea typeface="ＭＳ Ｐゴシック" pitchFamily="34" charset="-128"/>
              </a:rPr>
              <a:t>  y = -1;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dirty="0">
                <a:solidFill>
                  <a:srgbClr val="1F497D"/>
                </a:solidFill>
                <a:latin typeface="Consolas" panose="020B0609020204030204" pitchFamily="49" charset="0"/>
                <a:ea typeface="ＭＳ Ｐゴシック" pitchFamily="34" charset="-128"/>
              </a:rPr>
              <a:t>}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is equivalent to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dirty="0" err="1">
                <a:solidFill>
                  <a:srgbClr val="1F497D"/>
                </a:solidFill>
                <a:latin typeface="Consolas" panose="020B0609020204030204" pitchFamily="49" charset="0"/>
                <a:ea typeface="ＭＳ Ｐゴシック" pitchFamily="34" charset="-128"/>
              </a:rPr>
              <a:t>int</a:t>
            </a:r>
            <a:r>
              <a:rPr lang="en-US" altLang="en-US" dirty="0">
                <a:solidFill>
                  <a:srgbClr val="1F497D"/>
                </a:solidFill>
                <a:latin typeface="Consolas" panose="020B0609020204030204" pitchFamily="49" charset="0"/>
                <a:ea typeface="ＭＳ Ｐゴシック" pitchFamily="34" charset="-128"/>
              </a:rPr>
              <a:t> y = (x &gt; 0) ? 1 : -1;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(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boolean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-expression) ? expression1 : expression2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y = (true)?  then y becomes  expression1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en-US" i="1" dirty="0">
                <a:solidFill>
                  <a:srgbClr val="FF0000"/>
                </a:solidFill>
                <a:ea typeface="ＭＳ Ｐゴシック" pitchFamily="34" charset="-128"/>
              </a:rPr>
              <a:t>y = (false)? then y becomes expression 2</a:t>
            </a:r>
          </a:p>
        </p:txBody>
      </p:sp>
    </p:spTree>
    <p:extLst>
      <p:ext uri="{BB962C8B-B14F-4D97-AF65-F5344CB8AC3E}">
        <p14:creationId xmlns:p14="http://schemas.microsoft.com/office/powerpoint/2010/main" val="2474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68086" y="2687639"/>
            <a:ext cx="11723914" cy="38814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k = 7;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m = 5;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y=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((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21%k!=0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|| (21%m!=0)) ? "</a:t>
            </a:r>
            <a:r>
              <a:rPr lang="en-US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Echidnas</a:t>
            </a:r>
            <a:r>
              <a:rPr lang="en-US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":"</a:t>
            </a:r>
            <a:r>
              <a:rPr lang="en-US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Wombats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en-US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(y);</a:t>
            </a:r>
            <a:endParaRPr lang="en-US" alt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76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763713" y="166688"/>
            <a:ext cx="6348412" cy="728662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in Java: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1" y="1052513"/>
            <a:ext cx="6551613" cy="4989512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 that </a:t>
            </a:r>
            <a:r>
              <a:rPr lang="en-US" sz="2400" dirty="0" err="1">
                <a:solidFill>
                  <a:schemeClr val="tx2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Courier"/>
                <a:cs typeface="Courier"/>
              </a:rPr>
              <a:t> a = 1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400" dirty="0">
                <a:solidFill>
                  <a:srgbClr val="1F497D"/>
                </a:solidFill>
                <a:latin typeface="Courier"/>
                <a:cs typeface="Courier"/>
              </a:rPr>
              <a:t>double </a:t>
            </a:r>
            <a:r>
              <a:rPr lang="en-US" sz="2400" dirty="0" err="1">
                <a:solidFill>
                  <a:srgbClr val="1F497D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1F497D"/>
                </a:solidFill>
                <a:latin typeface="Courier"/>
                <a:cs typeface="Courier"/>
              </a:rPr>
              <a:t> = 1.0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What is the result of the following expression?</a:t>
            </a:r>
          </a:p>
          <a:p>
            <a:pPr>
              <a:buNone/>
              <a:defRPr/>
            </a:pPr>
            <a:r>
              <a:rPr lang="en-US" dirty="0">
                <a:solidFill>
                  <a:srgbClr val="1F497D"/>
                </a:solidFill>
                <a:latin typeface="Courier"/>
                <a:cs typeface="Courier"/>
              </a:rPr>
              <a:t>a = 46 / 9;</a:t>
            </a:r>
          </a:p>
          <a:p>
            <a:pPr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46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Java: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1560513"/>
            <a:ext cx="6348413" cy="4481512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 that </a:t>
            </a:r>
            <a:r>
              <a:rPr lang="en-US" sz="2400" dirty="0" err="1">
                <a:solidFill>
                  <a:schemeClr val="tx2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Courier"/>
                <a:cs typeface="Courier"/>
              </a:rPr>
              <a:t> a = 1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400" dirty="0">
                <a:solidFill>
                  <a:srgbClr val="1F497D"/>
                </a:solidFill>
                <a:latin typeface="Courier"/>
                <a:cs typeface="Courier"/>
              </a:rPr>
              <a:t>double </a:t>
            </a:r>
            <a:r>
              <a:rPr lang="en-US" sz="2400" dirty="0" err="1">
                <a:solidFill>
                  <a:srgbClr val="1F497D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1F497D"/>
                </a:solidFill>
                <a:latin typeface="Courier"/>
                <a:cs typeface="Courier"/>
              </a:rPr>
              <a:t> = 1.0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What is the result of the following expression?</a:t>
            </a:r>
          </a:p>
          <a:p>
            <a:pPr>
              <a:buNone/>
              <a:defRPr/>
            </a:pPr>
            <a:r>
              <a:rPr lang="en-US" dirty="0">
                <a:solidFill>
                  <a:srgbClr val="1F497D"/>
                </a:solidFill>
                <a:latin typeface="Courier"/>
                <a:cs typeface="Courier"/>
              </a:rPr>
              <a:t>a = 46 % 9 + 4 * 4 - 2;</a:t>
            </a:r>
          </a:p>
          <a:p>
            <a:pPr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Programming Languages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idx="1"/>
          </p:nvPr>
        </p:nvSpPr>
        <p:spPr>
          <a:xfrm>
            <a:off x="1752600" y="882650"/>
            <a:ext cx="8534400" cy="4572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Language    </a:t>
            </a:r>
            <a:r>
              <a:rPr lang="en-US" altLang="en-US" sz="2400" dirty="0">
                <a:solidFill>
                  <a:srgbClr val="C00000"/>
                </a:solidFill>
              </a:rPr>
              <a:t>Assembly Language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High-Level Language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C49EBC6-C648-4E67-8414-FBB3A20C722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269" name="Rectangle 1028"/>
          <p:cNvSpPr>
            <a:spLocks noChangeArrowheads="1"/>
          </p:cNvSpPr>
          <p:nvPr/>
        </p:nvSpPr>
        <p:spPr bwMode="auto">
          <a:xfrm>
            <a:off x="1752600" y="1460500"/>
            <a:ext cx="8686800" cy="4635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Assembly Language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designed to make programming “easier”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“readable” text representation of machine language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an </a:t>
            </a:r>
            <a:r>
              <a:rPr lang="en-US" altLang="en-US" sz="2000" b="1" i="1">
                <a:solidFill>
                  <a:schemeClr val="tx1"/>
                </a:solidFill>
                <a:latin typeface="Arial" panose="020B0604020202020204" pitchFamily="34" charset="0"/>
              </a:rPr>
              <a:t>assembler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converts assembly language to machine language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For example, to add two numbers, you might write an instruction in assembly code like this: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	ADDF3 R1, R2, R3</a:t>
            </a:r>
          </a:p>
        </p:txBody>
      </p:sp>
      <p:graphicFrame>
        <p:nvGraphicFramePr>
          <p:cNvPr id="11270" name="Object 2"/>
          <p:cNvGraphicFramePr>
            <a:graphicFrameLocks noChangeAspect="1"/>
          </p:cNvGraphicFramePr>
          <p:nvPr/>
        </p:nvGraphicFramePr>
        <p:xfrm>
          <a:off x="1524000" y="4419600"/>
          <a:ext cx="920115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icture" r:id="rId3" imgW="4847844" imgH="1287780" progId="Word.Picture.8">
                  <p:embed/>
                </p:oleObj>
              </mc:Choice>
              <mc:Fallback>
                <p:oleObj name="Picture" r:id="rId3" imgW="4847844" imgH="12877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9201150" cy="2439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436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Java: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1" y="1477963"/>
            <a:ext cx="6450013" cy="4564062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 that </a:t>
            </a:r>
            <a:r>
              <a:rPr lang="en-US" sz="2400" dirty="0" err="1">
                <a:solidFill>
                  <a:schemeClr val="tx2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Courier"/>
                <a:cs typeface="Courier"/>
              </a:rPr>
              <a:t> a = 1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400" dirty="0">
                <a:solidFill>
                  <a:srgbClr val="1F497D"/>
                </a:solidFill>
                <a:latin typeface="Courier"/>
                <a:cs typeface="Courier"/>
              </a:rPr>
              <a:t>double </a:t>
            </a:r>
            <a:r>
              <a:rPr lang="en-US" sz="2400" dirty="0" err="1">
                <a:solidFill>
                  <a:srgbClr val="1F497D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1F497D"/>
                </a:solidFill>
                <a:latin typeface="Courier"/>
                <a:cs typeface="Courier"/>
              </a:rPr>
              <a:t> = 1.0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What is the result of the following expression?</a:t>
            </a:r>
          </a:p>
          <a:p>
            <a:pPr>
              <a:buNone/>
              <a:defRPr/>
            </a:pPr>
            <a:r>
              <a:rPr lang="en-US" dirty="0">
                <a:solidFill>
                  <a:srgbClr val="1F497D"/>
                </a:solidFill>
                <a:latin typeface="Courier"/>
                <a:cs typeface="Courier"/>
              </a:rPr>
              <a:t>a = 46 / 9 + 4 * 4 - 2;</a:t>
            </a:r>
          </a:p>
          <a:p>
            <a:pPr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995489" y="212725"/>
            <a:ext cx="6346825" cy="1320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Types in Java: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03351"/>
            <a:ext cx="6991350" cy="4638675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Assume that </a:t>
            </a:r>
            <a:r>
              <a:rPr lang="en-US" sz="2400" dirty="0" err="1">
                <a:solidFill>
                  <a:schemeClr val="tx2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Courier"/>
                <a:cs typeface="Courier"/>
              </a:rPr>
              <a:t> a = 1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400" dirty="0">
                <a:solidFill>
                  <a:srgbClr val="1F497D"/>
                </a:solidFill>
                <a:latin typeface="Courier"/>
                <a:cs typeface="Courier"/>
              </a:rPr>
              <a:t>double </a:t>
            </a:r>
            <a:r>
              <a:rPr lang="en-US" sz="2400" dirty="0" err="1">
                <a:solidFill>
                  <a:srgbClr val="1F497D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1F497D"/>
                </a:solidFill>
                <a:latin typeface="Courier"/>
                <a:cs typeface="Courier"/>
              </a:rPr>
              <a:t> = 1.0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What is the result of the following expression?</a:t>
            </a:r>
          </a:p>
          <a:p>
            <a:pPr>
              <a:buNone/>
              <a:defRPr/>
            </a:pPr>
            <a:r>
              <a:rPr lang="en-US" dirty="0" err="1">
                <a:solidFill>
                  <a:srgbClr val="1F497D"/>
                </a:solidFill>
                <a:latin typeface="Courier"/>
                <a:cs typeface="Courier"/>
              </a:rPr>
              <a:t>d</a:t>
            </a:r>
            <a:r>
              <a:rPr lang="en-US" dirty="0">
                <a:solidFill>
                  <a:srgbClr val="1F497D"/>
                </a:solidFill>
                <a:latin typeface="Courier"/>
                <a:cs typeface="Courier"/>
              </a:rPr>
              <a:t> = 1.5 * 3 + a;</a:t>
            </a:r>
          </a:p>
          <a:p>
            <a:pPr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5.5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115889"/>
            <a:ext cx="8229600" cy="47942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Java Methods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981200" y="595313"/>
            <a:ext cx="8229600" cy="59563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Methods – like functions but inside of classes. 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Because everything must be in a class in Java, everything is technically a method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E.g.,</a:t>
            </a:r>
          </a:p>
          <a:p>
            <a:pPr marL="857250" lvl="2" indent="0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static int max(int x, int y) {</a:t>
            </a:r>
          </a:p>
          <a:p>
            <a:pPr marL="1371600" lvl="3" indent="0">
              <a:spcBef>
                <a:spcPct val="0"/>
              </a:spcBef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result;</a:t>
            </a:r>
          </a:p>
          <a:p>
            <a:pPr marL="1371600" lvl="3" indent="0">
              <a:spcBef>
                <a:spcPct val="0"/>
              </a:spcBef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(x &gt; y) {</a:t>
            </a:r>
          </a:p>
          <a:p>
            <a:pPr marL="1828800" lvl="4" indent="0">
              <a:spcBef>
                <a:spcPct val="0"/>
              </a:spcBef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result = x;</a:t>
            </a:r>
          </a:p>
          <a:p>
            <a:pPr marL="1371600" lvl="3" indent="0">
              <a:spcBef>
                <a:spcPct val="0"/>
              </a:spcBef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  <a:p>
            <a:pPr marL="1371600" lvl="3" indent="0">
              <a:spcBef>
                <a:spcPct val="0"/>
              </a:spcBef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 {</a:t>
            </a:r>
          </a:p>
          <a:p>
            <a:pPr marL="1828800" lvl="4" indent="0">
              <a:spcBef>
                <a:spcPct val="0"/>
              </a:spcBef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result = y;</a:t>
            </a:r>
          </a:p>
          <a:p>
            <a:pPr marL="1371600" lvl="3" indent="0">
              <a:spcBef>
                <a:spcPct val="0"/>
              </a:spcBef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  <a:p>
            <a:pPr marL="1371600" lvl="3" indent="0">
              <a:spcBef>
                <a:spcPct val="0"/>
              </a:spcBef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return result;</a:t>
            </a:r>
          </a:p>
          <a:p>
            <a:pPr marL="857250" lvl="2" indent="0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  <a:p>
            <a:pPr marL="857250" lvl="2" indent="0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//Call method</a:t>
            </a:r>
          </a:p>
          <a:p>
            <a:pPr marL="857250" lvl="2" indent="0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static void main(String[] args) {</a:t>
            </a:r>
          </a:p>
          <a:p>
            <a:pPr marL="857250" lvl="2" indent="0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System.out.println(max(3,7));</a:t>
            </a:r>
          </a:p>
          <a:p>
            <a:pPr marL="857250" lvl="2" indent="0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  <a:p>
            <a:pPr lvl="1" eaLnBrk="1" hangingPunct="1"/>
            <a:endParaRPr lang="en-US" altLang="en-US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89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665288" y="284164"/>
            <a:ext cx="8851900" cy="720725"/>
          </a:xfrm>
          <a:solidFill>
            <a:schemeClr val="bg2"/>
          </a:solidFill>
        </p:spPr>
        <p:txBody>
          <a:bodyPr/>
          <a:lstStyle/>
          <a:p>
            <a:pPr marL="342900" indent="-342900"/>
            <a:r>
              <a:rPr lang="en-US" altLang="en-US" sz="3200" b="1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  <a:cs typeface="Courier New" panose="02070309020205020404" pitchFamily="49" charset="0"/>
              </a:rPr>
              <a:t>public static int max(int x, int y) </a:t>
            </a:r>
            <a:endParaRPr lang="en-US" altLang="en-US" smtClean="0">
              <a:latin typeface="Consolas" panose="020B0609020204030204" pitchFamily="49" charset="0"/>
              <a:ea typeface="ＭＳ Ｐゴシック" charset="-128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089" y="1004889"/>
            <a:ext cx="7850187" cy="5121275"/>
          </a:xfrm>
        </p:spPr>
        <p:txBody>
          <a:bodyPr rtlCol="0">
            <a:normAutofit/>
          </a:bodyPr>
          <a:lstStyle/>
          <a:p>
            <a:pPr marL="0" lvl="2" indent="0">
              <a:buNone/>
              <a:defRPr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Method header:</a:t>
            </a:r>
          </a:p>
          <a:p>
            <a:pPr marL="342900" lvl="2" indent="-342900">
              <a:buFont typeface="Wingdings 3" charset="2"/>
              <a:buChar char=""/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– available to classes other than the one it’s in.</a:t>
            </a:r>
          </a:p>
          <a:p>
            <a:pPr marL="342900" lvl="2" indent="-342900">
              <a:buFont typeface="Wingdings 3" charset="2"/>
              <a:buChar char=""/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– don’t need to create an instance of the class to access the method (static- sticks around)</a:t>
            </a:r>
          </a:p>
          <a:p>
            <a:pPr marL="800100" lvl="3" indent="-342900">
              <a:buFont typeface="Wingdings 3" charset="2"/>
              <a:buChar char=""/>
              <a:defRPr/>
            </a:pP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we’ll discuss these more later when we start using classes</a:t>
            </a:r>
          </a:p>
          <a:p>
            <a:pPr marL="342900" lvl="2" indent="-342900">
              <a:buFont typeface="Wingdings 3" charset="2"/>
              <a:buChar char=""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– this function returns a value that is of the type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</a:t>
            </a:r>
          </a:p>
          <a:p>
            <a:pPr marL="800100" lvl="3" indent="-342900">
              <a:buFont typeface="Wingdings 3" charset="2"/>
              <a:buChar char=""/>
              <a:defRPr/>
            </a:pP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If a function doesn’t return a value, then the type returned is void, e.g.,</a:t>
            </a:r>
          </a:p>
          <a:p>
            <a:pPr marL="914400" lvl="4" indent="0">
              <a:buNone/>
              <a:defRPr/>
            </a:pP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NoReturn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914400" lvl="4" indent="0">
              <a:buNone/>
              <a:defRPr/>
            </a:pP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3" indent="-342900">
              <a:buFont typeface="Wingdings 3" charset="2"/>
              <a:buChar char=""/>
              <a:defRPr/>
            </a:pPr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The function’s name is max</a:t>
            </a:r>
          </a:p>
          <a:p>
            <a:pPr marL="342900" lvl="2" indent="-342900">
              <a:buFont typeface="Wingdings 3" charset="2"/>
              <a:buChar char=""/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– this method has 2 parameters, x, and y, and both x and y are of type int.</a:t>
            </a:r>
            <a:endParaRPr lang="en-US" sz="1800" b="1" i="1" dirty="0">
              <a:solidFill>
                <a:schemeClr val="tx1">
                  <a:lumMod val="75000"/>
                  <a:lumOff val="25000"/>
                </a:schemeClr>
              </a:solidFill>
              <a:cs typeface="Courier New" panose="02070309020205020404" pitchFamily="49" charset="0"/>
            </a:endParaRPr>
          </a:p>
          <a:p>
            <a:pPr marL="0" lvl="2" indent="0">
              <a:buNone/>
              <a:defRPr/>
            </a:pP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3" charset="2"/>
              <a:buChar char="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581151" y="4562475"/>
            <a:ext cx="7616825" cy="2065338"/>
          </a:xfrm>
        </p:spPr>
        <p:txBody>
          <a:bodyPr/>
          <a:lstStyle/>
          <a:p>
            <a:pPr marL="342900" lvl="2" indent="-342900"/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 result </a:t>
            </a:r>
            <a:r>
              <a:rPr lang="en-US" altLang="en-US" sz="1800" b="1">
                <a:ea typeface="ＭＳ Ｐゴシック" charset="-128"/>
                <a:cs typeface="Courier New" panose="02070309020205020404" pitchFamily="49" charset="0"/>
              </a:rPr>
              <a:t>– creating a variable called result, and it is of type int. (setting aside an int’s worth of memory space for the variable result)</a:t>
            </a:r>
          </a:p>
          <a:p>
            <a:pPr marL="342900" lvl="2" indent="-342900"/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return result </a:t>
            </a:r>
            <a:r>
              <a:rPr lang="en-US" altLang="en-US" sz="1800" b="1">
                <a:ea typeface="ＭＳ Ｐゴシック" charset="-128"/>
                <a:cs typeface="Courier New" panose="02070309020205020404" pitchFamily="49" charset="0"/>
              </a:rPr>
              <a:t>– the value that is inside of the variable result is what comes out of the function and is what can be used by what called the function.</a:t>
            </a:r>
            <a:endParaRPr lang="en-US" altLang="en-US" sz="1800" b="1">
              <a:solidFill>
                <a:srgbClr val="FF0000"/>
              </a:solidFill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eaLnBrk="1" hangingPunct="1"/>
            <a:endParaRPr lang="en-US" altLang="en-US" smtClean="0">
              <a:ea typeface="ＭＳ Ｐゴシック" charset="-128"/>
              <a:cs typeface="Courier New" panose="02070309020205020404" pitchFamily="49" charset="0"/>
            </a:endParaRP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1138237" y="179388"/>
            <a:ext cx="6715126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8572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 max(int x, int y) {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result;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y) {</a:t>
            </a:r>
          </a:p>
          <a:p>
            <a:pPr lvl="4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x;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b="1">
              <a:solidFill>
                <a:schemeClr val="tx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en-US" sz="1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lvl="4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y;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Or</a:t>
            </a:r>
          </a:p>
          <a:p>
            <a:pPr lvl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endParaRPr lang="en-US" altLang="en-US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0180" name="Content Placeholder 2"/>
          <p:cNvSpPr txBox="1">
            <a:spLocks/>
          </p:cNvSpPr>
          <p:nvPr/>
        </p:nvSpPr>
        <p:spPr bwMode="auto">
          <a:xfrm>
            <a:off x="2012951" y="3341688"/>
            <a:ext cx="6715125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public static 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max2(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x, </a:t>
            </a:r>
            <a:r>
              <a:rPr lang="en-US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y){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result = (x &gt; y) ? x : y;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 result;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20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81150" y="3671888"/>
            <a:ext cx="9010650" cy="3135312"/>
          </a:xfrm>
          <a:solidFill>
            <a:schemeClr val="bg2"/>
          </a:solidFill>
        </p:spPr>
        <p:txBody>
          <a:bodyPr rtlCol="0">
            <a:normAutofit/>
          </a:bodyPr>
          <a:lstStyle/>
          <a:p>
            <a:pPr marL="342900" lvl="2" indent="-342900">
              <a:buFont typeface="Wingdings 3" charset="2"/>
              <a:buChar char=""/>
              <a:defRPr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max(3,7)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  <a:cs typeface="Courier New" panose="02070309020205020404" pitchFamily="49" charset="0"/>
              </a:rPr>
              <a:t>– 3 and 7 are the parameter values – 3 goes into x and 7 goes into y</a:t>
            </a:r>
          </a:p>
          <a:p>
            <a:pPr marL="342900" lvl="2" indent="-342900">
              <a:buFont typeface="Wingdings 3" charset="2"/>
              <a:buChar char=""/>
              <a:defRPr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System.out.println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(max(3,7));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  <a:cs typeface="Courier New" panose="02070309020205020404" pitchFamily="49" charset="0"/>
              </a:rPr>
              <a:t>– prints out the value that is returned from the method max, called with the values 3 and 7.</a:t>
            </a:r>
          </a:p>
          <a:p>
            <a:pPr marL="342900" lvl="2" indent="-342900">
              <a:buFont typeface="Wingdings 3" charset="2"/>
              <a:buChar char=""/>
              <a:defRPr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retvalue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</a:t>
            </a:r>
          </a:p>
          <a:p>
            <a:pPr marL="342900" lvl="2" indent="-342900">
              <a:buFont typeface="Wingdings 3" charset="2"/>
              <a:buChar char=""/>
              <a:defRPr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retvalue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max(3,7);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  <a:cs typeface="Courier New" panose="02070309020205020404" pitchFamily="49" charset="0"/>
              </a:rPr>
              <a:t>- we know the value being returned from the method max is an 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  <a:cs typeface="Courier New" panose="02070309020205020404" pitchFamily="49" charset="0"/>
              </a:rPr>
              <a:t> (because that’s how we defined the max method).  So we can create a variable that is of type 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  <a:cs typeface="Courier New" panose="02070309020205020404" pitchFamily="49" charset="0"/>
              </a:rPr>
              <a:t> to hold the value returned from max.</a:t>
            </a:r>
          </a:p>
          <a:p>
            <a:pPr marL="342900" lvl="2" indent="-342900">
              <a:buFont typeface="Wingdings 3" charset="2"/>
              <a:buChar char=""/>
              <a:defRPr/>
            </a:pPr>
            <a:endParaRPr lang="en-US" altLang="en-US" b="1" dirty="0" smtClean="0">
              <a:solidFill>
                <a:srgbClr val="FF0000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>
              <a:buFont typeface="Wingdings 3" charset="2"/>
              <a:buChar char="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1203" name="Content Placeholder 2"/>
          <p:cNvSpPr txBox="1">
            <a:spLocks/>
          </p:cNvSpPr>
          <p:nvPr/>
        </p:nvSpPr>
        <p:spPr bwMode="auto">
          <a:xfrm>
            <a:off x="1287463" y="123826"/>
            <a:ext cx="8043863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8572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//Call method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System.out.println(max(3,7));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lang="en-US" altLang="en-US" sz="2800">
                <a:solidFill>
                  <a:schemeClr val="tx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Or, as an alternative: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//Call method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{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retvalue;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retvalue = max(3,7);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System.out.println(retvalue);</a:t>
            </a:r>
          </a:p>
          <a:p>
            <a:pPr lvl="2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endParaRPr lang="en-US" altLang="en-US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Looping (Iteration)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133601" y="1449389"/>
            <a:ext cx="6348413" cy="4592637"/>
          </a:xfrm>
        </p:spPr>
        <p:txBody>
          <a:bodyPr rtlCol="0"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ＭＳ Ｐゴシック" pitchFamily="34" charset="-128"/>
              </a:rPr>
              <a:t>repeating a process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ＭＳ Ｐゴシック" pitchFamily="34" charset="-128"/>
              </a:rPr>
              <a:t>usually toward a stopping condition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ＭＳ Ｐゴシック" pitchFamily="34" charset="-128"/>
            </a:endParaRPr>
          </a:p>
          <a:p>
            <a:pPr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ＭＳ Ｐゴシック" pitchFamily="34" charset="-128"/>
            </a:endParaRPr>
          </a:p>
          <a:p>
            <a:pPr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ＭＳ Ｐゴシック" pitchFamily="34" charset="-128"/>
              </a:rPr>
              <a:t>In a program this is typically accomplished by a 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rgbClr val="FF6600"/>
                </a:solidFill>
                <a:latin typeface="Arial" panose="020B0604020202020204" pitchFamily="34" charset="0"/>
                <a:ea typeface="ＭＳ Ｐゴシック" pitchFamily="34" charset="-128"/>
              </a:rPr>
              <a:t>loop counting variable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ＭＳ Ｐゴシック" pitchFamily="34" charset="-128"/>
              </a:rPr>
              <a:t>,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altLang="en-US" sz="2600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itchFamily="34" charset="-128"/>
              </a:rPr>
              <a:t>stopping condition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</a:rPr>
              <a:t>and then the</a:t>
            </a:r>
            <a:r>
              <a:rPr lang="en-US" altLang="en-US" sz="2600" dirty="0">
                <a:solidFill>
                  <a:srgbClr val="3366FF"/>
                </a:solidFill>
                <a:latin typeface="Arial" panose="020B0604020202020204" pitchFamily="34" charset="0"/>
                <a:ea typeface="ＭＳ Ｐゴシック" pitchFamily="34" charset="-128"/>
              </a:rPr>
              <a:t> loop code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altLang="en-US" i="1" dirty="0">
                <a:latin typeface="Arial" panose="020B0604020202020204" pitchFamily="34" charset="0"/>
                <a:ea typeface="ＭＳ Ｐゴシック" pitchFamily="34" charset="-128"/>
              </a:rPr>
              <a:t>Code that happens again and again </a:t>
            </a:r>
          </a:p>
          <a:p>
            <a:pPr lvl="1">
              <a:buFont typeface="Wingdings 3" charset="2"/>
              <a:buChar char=""/>
              <a:defRPr/>
            </a:pPr>
            <a:endParaRPr lang="en-US" altLang="en-US" sz="2600" i="1" dirty="0">
              <a:solidFill>
                <a:schemeClr val="accent1"/>
              </a:solidFill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24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882776" y="358775"/>
            <a:ext cx="83470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Sum numbers from 1 to 10 (Python)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2012950" y="1981200"/>
            <a:ext cx="79692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def sum_accum(</a:t>
            </a:r>
            <a:r>
              <a:rPr lang="en-US" altLang="en-US" sz="2400">
                <a:solidFill>
                  <a:srgbClr val="FF6600"/>
                </a:solidFill>
                <a:latin typeface="Consolas" panose="020B0609020204030204" pitchFamily="49" charset="0"/>
                <a:ea typeface="ＭＳ Ｐゴシック" charset="-128"/>
              </a:rPr>
              <a:t>i</a:t>
            </a: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, limit):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    total = 0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    while (</a:t>
            </a:r>
            <a:r>
              <a:rPr lang="en-US" altLang="en-US" sz="2400">
                <a:solidFill>
                  <a:srgbClr val="00CC99"/>
                </a:solidFill>
                <a:latin typeface="Consolas" panose="020B0609020204030204" pitchFamily="49" charset="0"/>
                <a:ea typeface="ＭＳ Ｐゴシック" charset="-128"/>
              </a:rPr>
              <a:t>i &lt; limit</a:t>
            </a: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        total = total + i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        </a:t>
            </a:r>
            <a:r>
              <a:rPr lang="en-US" altLang="en-US" sz="2400">
                <a:solidFill>
                  <a:srgbClr val="FF6600"/>
                </a:solidFill>
                <a:latin typeface="Consolas" panose="020B0609020204030204" pitchFamily="49" charset="0"/>
                <a:ea typeface="ＭＳ Ｐゴシック" charset="-128"/>
              </a:rPr>
              <a:t>i = i + 1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    return total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Consolas" panose="020B0609020204030204" pitchFamily="49" charset="0"/>
              <a:ea typeface="ＭＳ Ｐゴシック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print (sum_accum(1, 10))</a:t>
            </a:r>
          </a:p>
        </p:txBody>
      </p:sp>
      <p:sp>
        <p:nvSpPr>
          <p:cNvPr id="55300" name="TextBox 7"/>
          <p:cNvSpPr txBox="1">
            <a:spLocks noChangeArrowheads="1"/>
          </p:cNvSpPr>
          <p:nvPr/>
        </p:nvSpPr>
        <p:spPr bwMode="auto">
          <a:xfrm>
            <a:off x="1631950" y="3313113"/>
            <a:ext cx="76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3366FF"/>
                </a:solidFill>
                <a:latin typeface="Arial" panose="020B0604020202020204" pitchFamily="34" charset="0"/>
              </a:rPr>
              <a:t>Loop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3366FF"/>
                </a:solidFill>
                <a:latin typeface="Arial" panose="020B0604020202020204" pitchFamily="34" charset="0"/>
              </a:rPr>
              <a:t>code</a:t>
            </a:r>
          </a:p>
        </p:txBody>
      </p:sp>
      <p:sp>
        <p:nvSpPr>
          <p:cNvPr id="55301" name="TextBox 8"/>
          <p:cNvSpPr txBox="1">
            <a:spLocks noChangeArrowheads="1"/>
          </p:cNvSpPr>
          <p:nvPr/>
        </p:nvSpPr>
        <p:spPr bwMode="auto">
          <a:xfrm>
            <a:off x="6224589" y="1538289"/>
            <a:ext cx="2505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6600"/>
                </a:solidFill>
                <a:latin typeface="Arial" panose="020B0604020202020204" pitchFamily="34" charset="0"/>
              </a:rPr>
              <a:t>Loop counting variable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H="1">
            <a:off x="4572000" y="1749426"/>
            <a:ext cx="1652588" cy="265113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3" name="TextBox 11"/>
          <p:cNvSpPr txBox="1">
            <a:spLocks noChangeArrowheads="1"/>
          </p:cNvSpPr>
          <p:nvPr/>
        </p:nvSpPr>
        <p:spPr bwMode="auto">
          <a:xfrm>
            <a:off x="6122988" y="2365375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stopping condition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4629150" y="2543175"/>
            <a:ext cx="1493838" cy="4206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2327276" y="3125788"/>
            <a:ext cx="944563" cy="1020762"/>
          </a:xfrm>
          <a:custGeom>
            <a:avLst/>
            <a:gdLst>
              <a:gd name="T0" fmla="*/ 944563 w 944387"/>
              <a:gd name="T1" fmla="*/ 999044 h 1020423"/>
              <a:gd name="T2" fmla="*/ 0 w 944387"/>
              <a:gd name="T3" fmla="*/ 1020762 h 1020423"/>
              <a:gd name="T4" fmla="*/ 10857 w 944387"/>
              <a:gd name="T5" fmla="*/ 10860 h 1020423"/>
              <a:gd name="T6" fmla="*/ 293140 w 944387"/>
              <a:gd name="T7" fmla="*/ 0 h 1020423"/>
              <a:gd name="T8" fmla="*/ 293140 w 944387"/>
              <a:gd name="T9" fmla="*/ 0 h 1020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44387"/>
              <a:gd name="T16" fmla="*/ 0 h 1020423"/>
              <a:gd name="T17" fmla="*/ 944387 w 944387"/>
              <a:gd name="T18" fmla="*/ 1020423 h 1020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44387" h="1020423">
                <a:moveTo>
                  <a:pt x="944387" y="998712"/>
                </a:moveTo>
                <a:lnTo>
                  <a:pt x="0" y="1020423"/>
                </a:lnTo>
                <a:lnTo>
                  <a:pt x="10855" y="10856"/>
                </a:lnTo>
                <a:lnTo>
                  <a:pt x="293085" y="0"/>
                </a:lnTo>
              </a:path>
            </a:pathLst>
          </a:custGeom>
          <a:noFill/>
          <a:ln w="508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882776" y="234950"/>
            <a:ext cx="83470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Sum numbers from 1 to 10 (Racket)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2012950" y="1981200"/>
            <a:ext cx="79692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(define (</a:t>
            </a:r>
            <a:r>
              <a:rPr lang="en-US" altLang="en-US" sz="2400">
                <a:solidFill>
                  <a:srgbClr val="3366FF"/>
                </a:solidFill>
                <a:latin typeface="Consolas" panose="020B0609020204030204" pitchFamily="49" charset="0"/>
                <a:ea typeface="ＭＳ Ｐゴシック" charset="-128"/>
              </a:rPr>
              <a:t>sum-accum </a:t>
            </a:r>
            <a:r>
              <a:rPr lang="en-US" altLang="en-US" sz="2400">
                <a:solidFill>
                  <a:srgbClr val="FF6600"/>
                </a:solidFill>
                <a:latin typeface="Consolas" panose="020B0609020204030204" pitchFamily="49" charset="0"/>
                <a:ea typeface="ＭＳ Ｐゴシック" charset="-128"/>
              </a:rPr>
              <a:t>i</a:t>
            </a: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 limit total)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  (cond [</a:t>
            </a:r>
            <a:r>
              <a:rPr lang="en-US" altLang="en-US" sz="2400">
                <a:solidFill>
                  <a:schemeClr val="accent1"/>
                </a:solidFill>
                <a:latin typeface="Consolas" panose="020B0609020204030204" pitchFamily="49" charset="0"/>
                <a:ea typeface="ＭＳ Ｐゴシック" charset="-128"/>
              </a:rPr>
              <a:t>(&gt;= i limit) </a:t>
            </a: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total]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        [else (</a:t>
            </a:r>
            <a:r>
              <a:rPr lang="en-US" altLang="en-US" sz="2400">
                <a:solidFill>
                  <a:srgbClr val="3366FF"/>
                </a:solidFill>
                <a:latin typeface="Consolas" panose="020B0609020204030204" pitchFamily="49" charset="0"/>
                <a:ea typeface="ＭＳ Ｐゴシック" charset="-128"/>
              </a:rPr>
              <a:t>sum-accum </a:t>
            </a: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(</a:t>
            </a:r>
            <a:r>
              <a:rPr lang="en-US" altLang="en-US" sz="2400">
                <a:solidFill>
                  <a:srgbClr val="FF6600"/>
                </a:solidFill>
                <a:latin typeface="Consolas" panose="020B0609020204030204" pitchFamily="49" charset="0"/>
                <a:ea typeface="ＭＳ Ｐゴシック" charset="-128"/>
              </a:rPr>
              <a:t>+ i 1</a:t>
            </a: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) limit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                         (+ total i))]))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Consolas" panose="020B0609020204030204" pitchFamily="49" charset="0"/>
              <a:ea typeface="ＭＳ Ｐゴシック" charset="-128"/>
            </a:endParaRPr>
          </a:p>
          <a:p>
            <a:pPr eaLnBrk="1" hangingPunct="1">
              <a:buFontTx/>
              <a:buNone/>
            </a:pPr>
            <a:endParaRPr lang="en-US" altLang="en-US" sz="2400">
              <a:latin typeface="Consolas" panose="020B0609020204030204" pitchFamily="49" charset="0"/>
              <a:ea typeface="ＭＳ Ｐゴシック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Consolas" panose="020B0609020204030204" pitchFamily="49" charset="0"/>
                <a:ea typeface="ＭＳ Ｐゴシック" charset="-128"/>
              </a:rPr>
              <a:t>(display (sum-accum 1 10 0))</a:t>
            </a:r>
          </a:p>
        </p:txBody>
      </p:sp>
      <p:sp>
        <p:nvSpPr>
          <p:cNvPr id="7" name="Freeform 6"/>
          <p:cNvSpPr/>
          <p:nvPr/>
        </p:nvSpPr>
        <p:spPr>
          <a:xfrm>
            <a:off x="1725613" y="1633538"/>
            <a:ext cx="3135312" cy="2940050"/>
          </a:xfrm>
          <a:custGeom>
            <a:avLst/>
            <a:gdLst>
              <a:gd name="connsiteX0" fmla="*/ 3113216 w 3134180"/>
              <a:gd name="connsiteY0" fmla="*/ 1052989 h 1834590"/>
              <a:gd name="connsiteX1" fmla="*/ 3113216 w 3134180"/>
              <a:gd name="connsiteY1" fmla="*/ 1194112 h 1834590"/>
              <a:gd name="connsiteX2" fmla="*/ 3102361 w 3134180"/>
              <a:gd name="connsiteY2" fmla="*/ 1226678 h 1834590"/>
              <a:gd name="connsiteX3" fmla="*/ 3058940 w 3134180"/>
              <a:gd name="connsiteY3" fmla="*/ 1280956 h 1834590"/>
              <a:gd name="connsiteX4" fmla="*/ 3004665 w 3134180"/>
              <a:gd name="connsiteY4" fmla="*/ 1324378 h 1834590"/>
              <a:gd name="connsiteX5" fmla="*/ 2841840 w 3134180"/>
              <a:gd name="connsiteY5" fmla="*/ 1443790 h 1834590"/>
              <a:gd name="connsiteX6" fmla="*/ 2657305 w 3134180"/>
              <a:gd name="connsiteY6" fmla="*/ 1541490 h 1834590"/>
              <a:gd name="connsiteX7" fmla="*/ 2559609 w 3134180"/>
              <a:gd name="connsiteY7" fmla="*/ 1584912 h 1834590"/>
              <a:gd name="connsiteX8" fmla="*/ 2255669 w 3134180"/>
              <a:gd name="connsiteY8" fmla="*/ 1682612 h 1834590"/>
              <a:gd name="connsiteX9" fmla="*/ 2103698 w 3134180"/>
              <a:gd name="connsiteY9" fmla="*/ 1704323 h 1834590"/>
              <a:gd name="connsiteX10" fmla="*/ 1984293 w 3134180"/>
              <a:gd name="connsiteY10" fmla="*/ 1736890 h 1834590"/>
              <a:gd name="connsiteX11" fmla="*/ 1854033 w 3134180"/>
              <a:gd name="connsiteY11" fmla="*/ 1758601 h 1834590"/>
              <a:gd name="connsiteX12" fmla="*/ 1745483 w 3134180"/>
              <a:gd name="connsiteY12" fmla="*/ 1780312 h 1834590"/>
              <a:gd name="connsiteX13" fmla="*/ 1539237 w 3134180"/>
              <a:gd name="connsiteY13" fmla="*/ 1823734 h 1834590"/>
              <a:gd name="connsiteX14" fmla="*/ 1419832 w 3134180"/>
              <a:gd name="connsiteY14" fmla="*/ 1834590 h 1834590"/>
              <a:gd name="connsiteX15" fmla="*/ 898791 w 3134180"/>
              <a:gd name="connsiteY15" fmla="*/ 1812879 h 1834590"/>
              <a:gd name="connsiteX16" fmla="*/ 833661 w 3134180"/>
              <a:gd name="connsiteY16" fmla="*/ 1802023 h 1834590"/>
              <a:gd name="connsiteX17" fmla="*/ 670835 w 3134180"/>
              <a:gd name="connsiteY17" fmla="*/ 1736890 h 1834590"/>
              <a:gd name="connsiteX18" fmla="*/ 616560 w 3134180"/>
              <a:gd name="connsiteY18" fmla="*/ 1715179 h 1834590"/>
              <a:gd name="connsiteX19" fmla="*/ 583995 w 3134180"/>
              <a:gd name="connsiteY19" fmla="*/ 1704323 h 1834590"/>
              <a:gd name="connsiteX20" fmla="*/ 486300 w 3134180"/>
              <a:gd name="connsiteY20" fmla="*/ 1660901 h 1834590"/>
              <a:gd name="connsiteX21" fmla="*/ 421170 w 3134180"/>
              <a:gd name="connsiteY21" fmla="*/ 1650045 h 1834590"/>
              <a:gd name="connsiteX22" fmla="*/ 377750 w 3134180"/>
              <a:gd name="connsiteY22" fmla="*/ 1617479 h 1834590"/>
              <a:gd name="connsiteX23" fmla="*/ 356040 w 3134180"/>
              <a:gd name="connsiteY23" fmla="*/ 1595767 h 1834590"/>
              <a:gd name="connsiteX24" fmla="*/ 301765 w 3134180"/>
              <a:gd name="connsiteY24" fmla="*/ 1584912 h 1834590"/>
              <a:gd name="connsiteX25" fmla="*/ 258345 w 3134180"/>
              <a:gd name="connsiteY25" fmla="*/ 1541490 h 1834590"/>
              <a:gd name="connsiteX26" fmla="*/ 193214 w 3134180"/>
              <a:gd name="connsiteY26" fmla="*/ 1498067 h 1834590"/>
              <a:gd name="connsiteX27" fmla="*/ 171504 w 3134180"/>
              <a:gd name="connsiteY27" fmla="*/ 1443790 h 1834590"/>
              <a:gd name="connsiteX28" fmla="*/ 149794 w 3134180"/>
              <a:gd name="connsiteY28" fmla="*/ 1411223 h 1834590"/>
              <a:gd name="connsiteX29" fmla="*/ 138939 w 3134180"/>
              <a:gd name="connsiteY29" fmla="*/ 1356945 h 1834590"/>
              <a:gd name="connsiteX30" fmla="*/ 95519 w 3134180"/>
              <a:gd name="connsiteY30" fmla="*/ 1291812 h 1834590"/>
              <a:gd name="connsiteX31" fmla="*/ 73809 w 3134180"/>
              <a:gd name="connsiteY31" fmla="*/ 1237534 h 1834590"/>
              <a:gd name="connsiteX32" fmla="*/ 62954 w 3134180"/>
              <a:gd name="connsiteY32" fmla="*/ 1172401 h 1834590"/>
              <a:gd name="connsiteX33" fmla="*/ 19534 w 3134180"/>
              <a:gd name="connsiteY33" fmla="*/ 1085556 h 1834590"/>
              <a:gd name="connsiteX34" fmla="*/ 8679 w 3134180"/>
              <a:gd name="connsiteY34" fmla="*/ 977000 h 1834590"/>
              <a:gd name="connsiteX35" fmla="*/ 19534 w 3134180"/>
              <a:gd name="connsiteY35" fmla="*/ 499356 h 1834590"/>
              <a:gd name="connsiteX36" fmla="*/ 62954 w 3134180"/>
              <a:gd name="connsiteY36" fmla="*/ 325667 h 1834590"/>
              <a:gd name="connsiteX37" fmla="*/ 106374 w 3134180"/>
              <a:gd name="connsiteY37" fmla="*/ 238822 h 1834590"/>
              <a:gd name="connsiteX38" fmla="*/ 182359 w 3134180"/>
              <a:gd name="connsiteY38" fmla="*/ 162833 h 1834590"/>
              <a:gd name="connsiteX39" fmla="*/ 247490 w 3134180"/>
              <a:gd name="connsiteY39" fmla="*/ 119411 h 1834590"/>
              <a:gd name="connsiteX40" fmla="*/ 323475 w 3134180"/>
              <a:gd name="connsiteY40" fmla="*/ 75989 h 1834590"/>
              <a:gd name="connsiteX41" fmla="*/ 377750 w 3134180"/>
              <a:gd name="connsiteY41" fmla="*/ 65133 h 1834590"/>
              <a:gd name="connsiteX42" fmla="*/ 421170 w 3134180"/>
              <a:gd name="connsiteY42" fmla="*/ 32567 h 1834590"/>
              <a:gd name="connsiteX43" fmla="*/ 551430 w 3134180"/>
              <a:gd name="connsiteY43" fmla="*/ 0 h 1834590"/>
              <a:gd name="connsiteX44" fmla="*/ 963921 w 3134180"/>
              <a:gd name="connsiteY44" fmla="*/ 21711 h 1834590"/>
              <a:gd name="connsiteX45" fmla="*/ 1181021 w 3134180"/>
              <a:gd name="connsiteY45" fmla="*/ 43422 h 1834590"/>
              <a:gd name="connsiteX46" fmla="*/ 1235297 w 3134180"/>
              <a:gd name="connsiteY46" fmla="*/ 54278 h 1834590"/>
              <a:gd name="connsiteX47" fmla="*/ 1322137 w 3134180"/>
              <a:gd name="connsiteY47" fmla="*/ 65133 h 1834590"/>
              <a:gd name="connsiteX48" fmla="*/ 1354702 w 3134180"/>
              <a:gd name="connsiteY48" fmla="*/ 75989 h 1834590"/>
              <a:gd name="connsiteX49" fmla="*/ 1550092 w 3134180"/>
              <a:gd name="connsiteY49" fmla="*/ 97700 h 1834590"/>
              <a:gd name="connsiteX50" fmla="*/ 1636932 w 3134180"/>
              <a:gd name="connsiteY50" fmla="*/ 119411 h 183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134180" h="1834590">
                <a:moveTo>
                  <a:pt x="3113216" y="1052989"/>
                </a:moveTo>
                <a:cubicBezTo>
                  <a:pt x="3134180" y="1115884"/>
                  <a:pt x="3129628" y="1087427"/>
                  <a:pt x="3113216" y="1194112"/>
                </a:cubicBezTo>
                <a:cubicBezTo>
                  <a:pt x="3111476" y="1205421"/>
                  <a:pt x="3108425" y="1216975"/>
                  <a:pt x="3102361" y="1226678"/>
                </a:cubicBezTo>
                <a:cubicBezTo>
                  <a:pt x="3090081" y="1246326"/>
                  <a:pt x="3072841" y="1262420"/>
                  <a:pt x="3058940" y="1280956"/>
                </a:cubicBezTo>
                <a:cubicBezTo>
                  <a:pt x="3026206" y="1324603"/>
                  <a:pt x="3053709" y="1308030"/>
                  <a:pt x="3004665" y="1324378"/>
                </a:cubicBezTo>
                <a:cubicBezTo>
                  <a:pt x="2948675" y="1380373"/>
                  <a:pt x="2956863" y="1374774"/>
                  <a:pt x="2841840" y="1443790"/>
                </a:cubicBezTo>
                <a:cubicBezTo>
                  <a:pt x="2769091" y="1487440"/>
                  <a:pt x="2753162" y="1498886"/>
                  <a:pt x="2657305" y="1541490"/>
                </a:cubicBezTo>
                <a:cubicBezTo>
                  <a:pt x="2624740" y="1555964"/>
                  <a:pt x="2592929" y="1572273"/>
                  <a:pt x="2559609" y="1584912"/>
                </a:cubicBezTo>
                <a:cubicBezTo>
                  <a:pt x="2493770" y="1609886"/>
                  <a:pt x="2347066" y="1665994"/>
                  <a:pt x="2255669" y="1682612"/>
                </a:cubicBezTo>
                <a:cubicBezTo>
                  <a:pt x="2205323" y="1691766"/>
                  <a:pt x="2153876" y="1694287"/>
                  <a:pt x="2103698" y="1704323"/>
                </a:cubicBezTo>
                <a:cubicBezTo>
                  <a:pt x="2063244" y="1712414"/>
                  <a:pt x="2024607" y="1728126"/>
                  <a:pt x="1984293" y="1736890"/>
                </a:cubicBezTo>
                <a:cubicBezTo>
                  <a:pt x="1941279" y="1746241"/>
                  <a:pt x="1897342" y="1750726"/>
                  <a:pt x="1854033" y="1758601"/>
                </a:cubicBezTo>
                <a:cubicBezTo>
                  <a:pt x="1817728" y="1765202"/>
                  <a:pt x="1781504" y="1772307"/>
                  <a:pt x="1745483" y="1780312"/>
                </a:cubicBezTo>
                <a:cubicBezTo>
                  <a:pt x="1636688" y="1804490"/>
                  <a:pt x="1664555" y="1806644"/>
                  <a:pt x="1539237" y="1823734"/>
                </a:cubicBezTo>
                <a:cubicBezTo>
                  <a:pt x="1499638" y="1829134"/>
                  <a:pt x="1459634" y="1830971"/>
                  <a:pt x="1419832" y="1834590"/>
                </a:cubicBezTo>
                <a:cubicBezTo>
                  <a:pt x="1228225" y="1829411"/>
                  <a:pt x="1076976" y="1833843"/>
                  <a:pt x="898791" y="1812879"/>
                </a:cubicBezTo>
                <a:cubicBezTo>
                  <a:pt x="876932" y="1810307"/>
                  <a:pt x="855371" y="1805642"/>
                  <a:pt x="833661" y="1802023"/>
                </a:cubicBezTo>
                <a:cubicBezTo>
                  <a:pt x="752849" y="1748146"/>
                  <a:pt x="849134" y="1808213"/>
                  <a:pt x="670835" y="1736890"/>
                </a:cubicBezTo>
                <a:cubicBezTo>
                  <a:pt x="652743" y="1729653"/>
                  <a:pt x="634805" y="1722021"/>
                  <a:pt x="616560" y="1715179"/>
                </a:cubicBezTo>
                <a:cubicBezTo>
                  <a:pt x="605846" y="1711161"/>
                  <a:pt x="594557" y="1708724"/>
                  <a:pt x="583995" y="1704323"/>
                </a:cubicBezTo>
                <a:cubicBezTo>
                  <a:pt x="551100" y="1690616"/>
                  <a:pt x="520108" y="1672171"/>
                  <a:pt x="486300" y="1660901"/>
                </a:cubicBezTo>
                <a:cubicBezTo>
                  <a:pt x="465420" y="1653941"/>
                  <a:pt x="442880" y="1653664"/>
                  <a:pt x="421170" y="1650045"/>
                </a:cubicBezTo>
                <a:cubicBezTo>
                  <a:pt x="406697" y="1639190"/>
                  <a:pt x="391648" y="1629062"/>
                  <a:pt x="377750" y="1617479"/>
                </a:cubicBezTo>
                <a:cubicBezTo>
                  <a:pt x="369888" y="1610927"/>
                  <a:pt x="365447" y="1599799"/>
                  <a:pt x="356040" y="1595767"/>
                </a:cubicBezTo>
                <a:cubicBezTo>
                  <a:pt x="339082" y="1588499"/>
                  <a:pt x="319857" y="1588530"/>
                  <a:pt x="301765" y="1584912"/>
                </a:cubicBezTo>
                <a:cubicBezTo>
                  <a:pt x="287292" y="1570438"/>
                  <a:pt x="274328" y="1554277"/>
                  <a:pt x="258345" y="1541490"/>
                </a:cubicBezTo>
                <a:cubicBezTo>
                  <a:pt x="237970" y="1525189"/>
                  <a:pt x="193214" y="1498067"/>
                  <a:pt x="193214" y="1498067"/>
                </a:cubicBezTo>
                <a:cubicBezTo>
                  <a:pt x="185977" y="1479975"/>
                  <a:pt x="180218" y="1461219"/>
                  <a:pt x="171504" y="1443790"/>
                </a:cubicBezTo>
                <a:cubicBezTo>
                  <a:pt x="165670" y="1432121"/>
                  <a:pt x="154375" y="1423439"/>
                  <a:pt x="149794" y="1411223"/>
                </a:cubicBezTo>
                <a:cubicBezTo>
                  <a:pt x="143316" y="1393947"/>
                  <a:pt x="146574" y="1373742"/>
                  <a:pt x="138939" y="1356945"/>
                </a:cubicBezTo>
                <a:cubicBezTo>
                  <a:pt x="128142" y="1333191"/>
                  <a:pt x="108013" y="1314719"/>
                  <a:pt x="95519" y="1291812"/>
                </a:cubicBezTo>
                <a:cubicBezTo>
                  <a:pt x="86188" y="1274705"/>
                  <a:pt x="81046" y="1255627"/>
                  <a:pt x="73809" y="1237534"/>
                </a:cubicBezTo>
                <a:cubicBezTo>
                  <a:pt x="70191" y="1215823"/>
                  <a:pt x="70357" y="1193129"/>
                  <a:pt x="62954" y="1172401"/>
                </a:cubicBezTo>
                <a:cubicBezTo>
                  <a:pt x="52069" y="1141921"/>
                  <a:pt x="19534" y="1085556"/>
                  <a:pt x="19534" y="1085556"/>
                </a:cubicBezTo>
                <a:cubicBezTo>
                  <a:pt x="15916" y="1049371"/>
                  <a:pt x="8679" y="1013366"/>
                  <a:pt x="8679" y="977000"/>
                </a:cubicBezTo>
                <a:cubicBezTo>
                  <a:pt x="8679" y="817744"/>
                  <a:pt x="10534" y="658357"/>
                  <a:pt x="19534" y="499356"/>
                </a:cubicBezTo>
                <a:cubicBezTo>
                  <a:pt x="20572" y="481010"/>
                  <a:pt x="52915" y="350766"/>
                  <a:pt x="62954" y="325667"/>
                </a:cubicBezTo>
                <a:cubicBezTo>
                  <a:pt x="74973" y="295617"/>
                  <a:pt x="80482" y="258241"/>
                  <a:pt x="106374" y="238822"/>
                </a:cubicBezTo>
                <a:cubicBezTo>
                  <a:pt x="303203" y="91196"/>
                  <a:pt x="0" y="324938"/>
                  <a:pt x="182359" y="162833"/>
                </a:cubicBezTo>
                <a:cubicBezTo>
                  <a:pt x="201861" y="145497"/>
                  <a:pt x="225780" y="133885"/>
                  <a:pt x="247490" y="119411"/>
                </a:cubicBezTo>
                <a:cubicBezTo>
                  <a:pt x="271313" y="103529"/>
                  <a:pt x="295930" y="85171"/>
                  <a:pt x="323475" y="75989"/>
                </a:cubicBezTo>
                <a:cubicBezTo>
                  <a:pt x="340978" y="70154"/>
                  <a:pt x="359658" y="68752"/>
                  <a:pt x="377750" y="65133"/>
                </a:cubicBezTo>
                <a:cubicBezTo>
                  <a:pt x="392223" y="54278"/>
                  <a:pt x="405355" y="41353"/>
                  <a:pt x="421170" y="32567"/>
                </a:cubicBezTo>
                <a:cubicBezTo>
                  <a:pt x="469789" y="5555"/>
                  <a:pt x="494774" y="8094"/>
                  <a:pt x="551430" y="0"/>
                </a:cubicBezTo>
                <a:lnTo>
                  <a:pt x="963921" y="21711"/>
                </a:lnTo>
                <a:cubicBezTo>
                  <a:pt x="1036476" y="26715"/>
                  <a:pt x="1108811" y="34756"/>
                  <a:pt x="1181021" y="43422"/>
                </a:cubicBezTo>
                <a:cubicBezTo>
                  <a:pt x="1199340" y="45620"/>
                  <a:pt x="1217061" y="51472"/>
                  <a:pt x="1235297" y="54278"/>
                </a:cubicBezTo>
                <a:cubicBezTo>
                  <a:pt x="1264130" y="58714"/>
                  <a:pt x="1293190" y="61515"/>
                  <a:pt x="1322137" y="65133"/>
                </a:cubicBezTo>
                <a:cubicBezTo>
                  <a:pt x="1332992" y="68752"/>
                  <a:pt x="1343532" y="73507"/>
                  <a:pt x="1354702" y="75989"/>
                </a:cubicBezTo>
                <a:cubicBezTo>
                  <a:pt x="1419569" y="90405"/>
                  <a:pt x="1483499" y="92151"/>
                  <a:pt x="1550092" y="97700"/>
                </a:cubicBezTo>
                <a:lnTo>
                  <a:pt x="1636932" y="119411"/>
                </a:lnTo>
              </a:path>
            </a:pathLst>
          </a:custGeom>
          <a:ln w="508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n>
                <a:solidFill>
                  <a:srgbClr val="3366FF"/>
                </a:solidFill>
              </a:ln>
              <a:solidFill>
                <a:srgbClr val="3366FF"/>
              </a:solidFill>
            </a:endParaRPr>
          </a:p>
        </p:txBody>
      </p:sp>
      <p:sp>
        <p:nvSpPr>
          <p:cNvPr id="56325" name="TextBox 7"/>
          <p:cNvSpPr txBox="1">
            <a:spLocks noChangeArrowheads="1"/>
          </p:cNvSpPr>
          <p:nvPr/>
        </p:nvSpPr>
        <p:spPr bwMode="auto">
          <a:xfrm>
            <a:off x="2163763" y="1724025"/>
            <a:ext cx="620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3366FF"/>
                </a:solidFill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56326" name="TextBox 8"/>
          <p:cNvSpPr txBox="1">
            <a:spLocks noChangeArrowheads="1"/>
          </p:cNvSpPr>
          <p:nvPr/>
        </p:nvSpPr>
        <p:spPr bwMode="auto">
          <a:xfrm>
            <a:off x="6299201" y="1227139"/>
            <a:ext cx="250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6600"/>
                </a:solidFill>
                <a:latin typeface="Arial" panose="020B0604020202020204" pitchFamily="34" charset="0"/>
              </a:rPr>
              <a:t>Loop counting variable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H="1">
            <a:off x="5405438" y="1582738"/>
            <a:ext cx="1365250" cy="493712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8" name="TextBox 11"/>
          <p:cNvSpPr txBox="1">
            <a:spLocks noChangeArrowheads="1"/>
          </p:cNvSpPr>
          <p:nvPr/>
        </p:nvSpPr>
        <p:spPr bwMode="auto">
          <a:xfrm>
            <a:off x="3952875" y="1277938"/>
            <a:ext cx="2044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stopping condition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4329113" y="1620839"/>
            <a:ext cx="138112" cy="8461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75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193926" y="358775"/>
            <a:ext cx="83470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Sum numbers from 1 to 10 (Java)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193926" y="1585914"/>
            <a:ext cx="8099425" cy="4510087"/>
          </a:xfrm>
        </p:spPr>
        <p:txBody>
          <a:bodyPr rtlCol="0">
            <a:normAutofit lnSpcReduction="10000"/>
          </a:bodyPr>
          <a:lstStyle/>
          <a:p>
            <a:pPr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public static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sumAccum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limit) {</a:t>
            </a:r>
          </a:p>
          <a:p>
            <a:pPr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total = 0;</a:t>
            </a:r>
          </a:p>
          <a:p>
            <a:pPr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while (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&lt; limit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) {</a:t>
            </a:r>
          </a:p>
          <a:p>
            <a:pPr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	  total = total +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	  </a:t>
            </a:r>
            <a:r>
              <a:rPr lang="en-US" sz="2400" dirty="0" err="1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66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+ 1;</a:t>
            </a:r>
          </a:p>
          <a:p>
            <a:pPr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	return total;</a:t>
            </a:r>
          </a:p>
          <a:p>
            <a:pPr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sumAccum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(1,10));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buNone/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  <p:sp>
        <p:nvSpPr>
          <p:cNvPr id="57348" name="TextBox 7"/>
          <p:cNvSpPr txBox="1">
            <a:spLocks noChangeArrowheads="1"/>
          </p:cNvSpPr>
          <p:nvPr/>
        </p:nvSpPr>
        <p:spPr bwMode="auto">
          <a:xfrm>
            <a:off x="1533526" y="2692401"/>
            <a:ext cx="696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3366FF"/>
                </a:solidFill>
                <a:latin typeface="Arial" panose="020B0604020202020204" pitchFamily="34" charset="0"/>
              </a:rPr>
              <a:t>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3366FF"/>
                </a:solidFill>
                <a:latin typeface="Arial" panose="020B0604020202020204" pitchFamily="34" charset="0"/>
              </a:rPr>
              <a:t>code</a:t>
            </a:r>
          </a:p>
        </p:txBody>
      </p:sp>
      <p:sp>
        <p:nvSpPr>
          <p:cNvPr id="57349" name="TextBox 8"/>
          <p:cNvSpPr txBox="1">
            <a:spLocks noChangeArrowheads="1"/>
          </p:cNvSpPr>
          <p:nvPr/>
        </p:nvSpPr>
        <p:spPr bwMode="auto">
          <a:xfrm>
            <a:off x="7078664" y="2870201"/>
            <a:ext cx="1698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6600"/>
                </a:solidFill>
                <a:latin typeface="Arial" panose="020B0604020202020204" pitchFamily="34" charset="0"/>
              </a:rPr>
              <a:t>Loop counting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6600"/>
                </a:solidFill>
                <a:latin typeface="Arial" panose="020B0604020202020204" pitchFamily="34" charset="0"/>
              </a:rPr>
              <a:t>variable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H="1" flipV="1">
            <a:off x="7204076" y="1970089"/>
            <a:ext cx="246063" cy="1000125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1" name="TextBox 11"/>
          <p:cNvSpPr txBox="1">
            <a:spLocks noChangeArrowheads="1"/>
          </p:cNvSpPr>
          <p:nvPr/>
        </p:nvSpPr>
        <p:spPr bwMode="auto">
          <a:xfrm>
            <a:off x="5249863" y="1970089"/>
            <a:ext cx="204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stopping condition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4725988" y="2236789"/>
            <a:ext cx="647700" cy="257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2178050" y="2655888"/>
            <a:ext cx="471488" cy="1306512"/>
          </a:xfrm>
          <a:custGeom>
            <a:avLst/>
            <a:gdLst>
              <a:gd name="T0" fmla="*/ 471488 w 472307"/>
              <a:gd name="T1" fmla="*/ 1357812 h 1378656"/>
              <a:gd name="T2" fmla="*/ 0 w 472307"/>
              <a:gd name="T3" fmla="*/ 1379537 h 1378656"/>
              <a:gd name="T4" fmla="*/ 10836 w 472307"/>
              <a:gd name="T5" fmla="*/ 10863 h 1378656"/>
              <a:gd name="T6" fmla="*/ 292577 w 472307"/>
              <a:gd name="T7" fmla="*/ 0 h 1378656"/>
              <a:gd name="T8" fmla="*/ 292577 w 472307"/>
              <a:gd name="T9" fmla="*/ 0 h 1378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307"/>
              <a:gd name="T16" fmla="*/ 0 h 1378656"/>
              <a:gd name="T17" fmla="*/ 472307 w 472307"/>
              <a:gd name="T18" fmla="*/ 1378656 h 1378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307" h="1378656">
                <a:moveTo>
                  <a:pt x="472307" y="1356945"/>
                </a:moveTo>
                <a:lnTo>
                  <a:pt x="0" y="1378656"/>
                </a:lnTo>
                <a:cubicBezTo>
                  <a:pt x="3618" y="922723"/>
                  <a:pt x="7237" y="466789"/>
                  <a:pt x="10855" y="10856"/>
                </a:cubicBezTo>
                <a:lnTo>
                  <a:pt x="293085" y="0"/>
                </a:lnTo>
              </a:path>
            </a:pathLst>
          </a:custGeom>
          <a:noFill/>
          <a:ln w="50800">
            <a:solidFill>
              <a:srgbClr val="3366FF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352425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Programming Languages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idx="1"/>
          </p:nvPr>
        </p:nvSpPr>
        <p:spPr>
          <a:xfrm>
            <a:off x="1614488" y="1016000"/>
            <a:ext cx="8534400" cy="4572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Language    Assembly Language   </a:t>
            </a:r>
            <a:r>
              <a:rPr lang="en-US" altLang="en-US" sz="2400" dirty="0">
                <a:solidFill>
                  <a:srgbClr val="C00000"/>
                </a:solidFill>
              </a:rPr>
              <a:t>High-Level Language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97A0F2E-820C-4D22-A638-BA33CABDDE8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3" name="Rectangle 1028"/>
          <p:cNvSpPr>
            <a:spLocks noChangeArrowheads="1"/>
          </p:cNvSpPr>
          <p:nvPr/>
        </p:nvSpPr>
        <p:spPr bwMode="auto">
          <a:xfrm>
            <a:off x="1752601" y="1676400"/>
            <a:ext cx="7446963" cy="441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8001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High-Level Language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English-like and much easier to program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“readable” text representation of machine language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We must convert the high-level language to a language closer to machine language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Compilers</a:t>
            </a:r>
          </a:p>
          <a:p>
            <a:pPr lvl="2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Java uses a compiler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Interpreters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280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9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801687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Indefinite Loops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816100" y="974725"/>
            <a:ext cx="8851900" cy="5049838"/>
          </a:xfrm>
        </p:spPr>
        <p:txBody>
          <a:bodyPr rtlCol="0">
            <a:normAutofit lnSpcReduction="10000"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repetition structure that executes code while a condition is true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We don’t know ahead of time how many times the loop will happen</a:t>
            </a:r>
          </a:p>
          <a:p>
            <a:pPr marL="457200" lvl="1" indent="0"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java.util.Random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;  // at top of file</a:t>
            </a:r>
          </a:p>
          <a:p>
            <a:pPr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...</a:t>
            </a:r>
          </a:p>
          <a:p>
            <a:pPr>
              <a:buNone/>
              <a:defRPr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guess = 1;</a:t>
            </a:r>
          </a:p>
          <a:p>
            <a:pPr>
              <a:buNone/>
              <a:defRPr/>
            </a:pPr>
            <a:r>
              <a:rPr lang="en-US" sz="2000" b="1" spc="-15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Random r = new Random(); </a:t>
            </a:r>
            <a:r>
              <a:rPr lang="en-US" sz="2000" spc="-15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//must make an object of type random</a:t>
            </a:r>
          </a:p>
          <a:p>
            <a:pPr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while (guess % 7 != 0) {</a:t>
            </a:r>
          </a:p>
          <a:p>
            <a:pPr>
              <a:buNone/>
              <a:defRPr/>
            </a:pPr>
            <a:r>
              <a:rPr lang="en-US" sz="2000" spc="-15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</a:t>
            </a:r>
            <a:r>
              <a:rPr lang="en-US" sz="2000" b="1" spc="-15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guess = </a:t>
            </a:r>
            <a:r>
              <a:rPr lang="en-US" sz="2000" b="1" spc="-15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r.nextInt</a:t>
            </a:r>
            <a:r>
              <a:rPr lang="en-US" sz="2000" b="1" spc="-15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(100);</a:t>
            </a:r>
            <a:r>
              <a:rPr lang="en-US" sz="2000" spc="-15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//gets a random </a:t>
            </a:r>
            <a:r>
              <a:rPr lang="en-US" sz="2000" spc="-15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int</a:t>
            </a:r>
            <a:r>
              <a:rPr lang="en-US" sz="2000" spc="-15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between 0 and 100</a:t>
            </a:r>
          </a:p>
          <a:p>
            <a:pPr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None/>
              <a:defRPr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(guess);</a:t>
            </a:r>
          </a:p>
          <a:p>
            <a:pPr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2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Programming Languages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idx="1"/>
          </p:nvPr>
        </p:nvSpPr>
        <p:spPr>
          <a:xfrm>
            <a:off x="1752600" y="990600"/>
            <a:ext cx="8534400" cy="4572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Language    Assembly Language   </a:t>
            </a:r>
            <a:r>
              <a:rPr lang="en-US" altLang="en-US" sz="2400" dirty="0">
                <a:solidFill>
                  <a:srgbClr val="C00000"/>
                </a:solidFill>
              </a:rPr>
              <a:t>High-Level Language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150B839-59F9-4D55-B715-BEC2A8EF54A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3" name="Rectangle 1028"/>
          <p:cNvSpPr>
            <a:spLocks noChangeArrowheads="1"/>
          </p:cNvSpPr>
          <p:nvPr/>
        </p:nvSpPr>
        <p:spPr bwMode="auto">
          <a:xfrm>
            <a:off x="1600200" y="1447800"/>
            <a:ext cx="8991600" cy="3708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8001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Compiler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a compiler translates high-level language to an intermediate level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Could be: “object code” </a:t>
            </a:r>
          </a:p>
          <a:p>
            <a:pPr lvl="2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t>created to allow linking to  libraries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Could be: assembly language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Java compilers translate to a cross-platform assembly language. </a:t>
            </a:r>
          </a:p>
          <a:p>
            <a:pPr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Each computer then has a custom Java Virtual Machine program that interprets the code at run-time and issues machine instructions.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en-US" sz="280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en-US" sz="280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42" name="Object 2"/>
          <p:cNvGraphicFramePr>
            <a:graphicFrameLocks noChangeAspect="1"/>
          </p:cNvGraphicFramePr>
          <p:nvPr/>
        </p:nvGraphicFramePr>
        <p:xfrm>
          <a:off x="1538288" y="5043489"/>
          <a:ext cx="9129712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3" imgW="4672584" imgH="804672" progId="Word.Picture.8">
                  <p:embed/>
                </p:oleObj>
              </mc:Choice>
              <mc:Fallback>
                <p:oleObj name="Picture" r:id="rId3" imgW="4672584" imgH="80467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5043489"/>
                        <a:ext cx="9129712" cy="1677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733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81200" y="142876"/>
            <a:ext cx="8229600" cy="58896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12800"/>
            <a:ext cx="7189788" cy="5505450"/>
          </a:xfrm>
        </p:spPr>
        <p:txBody>
          <a:bodyPr rtlCol="0"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Free!</a:t>
            </a:r>
          </a:p>
          <a:p>
            <a:pPr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Lots of support and use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Android, Oracle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has been around for over 20 years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is only getting more popular!</a:t>
            </a:r>
          </a:p>
          <a:p>
            <a:pPr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Platform Independent</a:t>
            </a:r>
          </a:p>
          <a:p>
            <a:pPr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OOP 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of the few almost completely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languages</a:t>
            </a:r>
          </a:p>
          <a:p>
            <a:pPr>
              <a:buFont typeface="Wingdings 3" charset="2"/>
              <a:buChar char="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Powerful development environment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</a:p>
          <a:p>
            <a:pPr marL="457200" lvl="1" indent="0"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“James Gosling invented Java,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Bjarne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Stroustroup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invented C++, Dennis Ritchie invented C, and Bill Gates invented nothing. Yet, who’s the richest of the bunch?”</a:t>
            </a: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 3" charset="2"/>
              <a:buChar char="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81200" y="150814"/>
            <a:ext cx="8229600" cy="763587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Start writing Java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188" y="1055689"/>
            <a:ext cx="8229600" cy="5445125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must be in a class</a:t>
            </a: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start: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new file with the same name as the class you are going to create (and the .java extension) (e.g., NewClass.java)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Inside the new file, create the class: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Inside the class, you can place a method called main that will run automatically when you run the file: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NewClass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14400" lvl="2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371600" lvl="3" indent="0">
              <a:buNone/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…Code for main function goes here</a:t>
            </a:r>
          </a:p>
          <a:p>
            <a:pPr marL="914400" lvl="2" indent="0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sz="2000" b="1" i="1" dirty="0">
                <a:solidFill>
                  <a:srgbClr val="C0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NOTE!  With Java, every program must have a main function (and only one main function).  This is where your code starts running from!</a:t>
            </a:r>
          </a:p>
        </p:txBody>
      </p:sp>
    </p:spTree>
    <p:extLst>
      <p:ext uri="{BB962C8B-B14F-4D97-AF65-F5344CB8AC3E}">
        <p14:creationId xmlns:p14="http://schemas.microsoft.com/office/powerpoint/2010/main" val="32178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Two big syntax differences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Java uses the C/C++ code block syntax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{ and } around code that goes together, e.g.,</a:t>
            </a:r>
          </a:p>
          <a:p>
            <a:pPr marL="457200" lvl="1" indent="0"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ea typeface="ＭＳ Ｐゴシック" pitchFamily="34" charset="-128"/>
              </a:rPr>
              <a:t>	if (x == 3) {</a:t>
            </a:r>
          </a:p>
          <a:p>
            <a:pPr marL="914400" lvl="2" indent="0"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  <a:ea typeface="ＭＳ Ｐゴシック" pitchFamily="34" charset="-128"/>
              </a:rPr>
              <a:t>	Code that happens when x is equal to 3 goes here</a:t>
            </a:r>
          </a:p>
          <a:p>
            <a:pPr marL="914400" lvl="2" indent="0">
              <a:buNone/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}</a:t>
            </a:r>
            <a:endParaRPr lang="en-US" altLang="en-US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>
              <a:buFont typeface="Wingdings 3" charset="2"/>
              <a:buChar char="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Java has type declaration as part of the syntax</a:t>
            </a:r>
          </a:p>
          <a:p>
            <a:pPr lvl="1">
              <a:buFont typeface="Wingdings 3" charset="2"/>
              <a:buChar char="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You must tell the compiler what type your variables and parameters are</a:t>
            </a:r>
          </a:p>
          <a:p>
            <a:pPr lvl="2">
              <a:buFont typeface="Wingdings 3" charset="2"/>
              <a:buChar char=""/>
              <a:defRPr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pitchFamily="34" charset="-128"/>
              </a:rPr>
              <a:t>The compiler sets aside space in memory ahead of time.  It must know how much space to set aside.</a:t>
            </a:r>
          </a:p>
        </p:txBody>
      </p:sp>
    </p:spTree>
    <p:extLst>
      <p:ext uri="{BB962C8B-B14F-4D97-AF65-F5344CB8AC3E}">
        <p14:creationId xmlns:p14="http://schemas.microsoft.com/office/powerpoint/2010/main" val="20069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3563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7435B221-3605-48D4-B2B8-B6942636519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Blocks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551238" y="17954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467100" y="1882775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467100" y="218281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962400" y="19812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179888" y="14287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267200" y="23241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3924300" y="27051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1731963" y="846138"/>
            <a:ext cx="8686800" cy="5986462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400"/>
              </a:spcBef>
              <a:defRPr/>
            </a:pPr>
            <a:r>
              <a:rPr lang="en-US" dirty="0"/>
              <a:t>braces must go around blocks of code </a:t>
            </a:r>
          </a:p>
          <a:p>
            <a:pPr eaLnBrk="1" hangingPunct="1">
              <a:spcBef>
                <a:spcPts val="1400"/>
              </a:spcBef>
              <a:defRPr/>
            </a:pPr>
            <a:r>
              <a:rPr lang="en-US" dirty="0"/>
              <a:t>A semicolon separates each line of code.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3000" dirty="0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3000" dirty="0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dirty="0">
                <a:solidFill>
                  <a:schemeClr val="tx2"/>
                </a:solidFill>
                <a:latin typeface="Courier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Courier" charset="0"/>
                <a:cs typeface="Times New Roman" panose="02020603050405020304" pitchFamily="18" charset="0"/>
              </a:rPr>
            </a:br>
            <a:r>
              <a:rPr lang="en-US" dirty="0">
                <a:latin typeface="+mj-lt"/>
                <a:cs typeface="Times New Roman" panose="02020603050405020304" pitchFamily="18" charset="0"/>
              </a:rPr>
              <a:t>Python</a:t>
            </a:r>
          </a:p>
          <a:p>
            <a:pPr marL="342900" indent="-342900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the colon (:) and indentation create blocks </a:t>
            </a:r>
          </a:p>
          <a:p>
            <a:pPr marL="342900" indent="-342900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newlines separate components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Racket </a:t>
            </a:r>
          </a:p>
          <a:p>
            <a:pPr marL="342900" indent="-342900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parens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() define blocks. </a:t>
            </a:r>
          </a:p>
          <a:p>
            <a:pPr marL="342900" indent="-342900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Special functions over lists define a sequence of program components, (begin ...), (local ...)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3924300" y="297180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37931725" indent="-374745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93" name="Object 2"/>
          <p:cNvGraphicFramePr>
            <a:graphicFrameLocks noChangeAspect="1"/>
          </p:cNvGraphicFramePr>
          <p:nvPr/>
        </p:nvGraphicFramePr>
        <p:xfrm>
          <a:off x="1285875" y="1654175"/>
          <a:ext cx="9677400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icture" r:id="rId3" imgW="4346448" imgH="914400" progId="Word.Picture.8">
                  <p:embed/>
                </p:oleObj>
              </mc:Choice>
              <mc:Fallback>
                <p:oleObj name="Picture" r:id="rId3" imgW="4346448" imgH="914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654175"/>
                        <a:ext cx="9677400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827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2042</Words>
  <Application>Microsoft Office PowerPoint</Application>
  <PresentationFormat>Widescreen</PresentationFormat>
  <Paragraphs>473</Paragraphs>
  <Slides>40</Slides>
  <Notes>5</Notes>
  <HiddenSlides>0</HiddenSlides>
  <MMClips>0</MMClips>
  <ScaleCrop>false</ScaleCrop>
  <HeadingPairs>
    <vt:vector size="10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ＭＳ Ｐゴシック</vt:lpstr>
      <vt:lpstr>Arial</vt:lpstr>
      <vt:lpstr>Book Antiqua</vt:lpstr>
      <vt:lpstr>Calibri</vt:lpstr>
      <vt:lpstr>Calibri Light</vt:lpstr>
      <vt:lpstr>Consolas</vt:lpstr>
      <vt:lpstr>Courier</vt:lpstr>
      <vt:lpstr>Courier New</vt:lpstr>
      <vt:lpstr>Forte</vt:lpstr>
      <vt:lpstr>Monotype Sorts</vt:lpstr>
      <vt:lpstr>Times New Roman</vt:lpstr>
      <vt:lpstr>Wingdings 3</vt:lpstr>
      <vt:lpstr>Office Theme</vt:lpstr>
      <vt:lpstr>C:\Users\Debra\Documents\Classes\181\Spring16\???</vt:lpstr>
      <vt:lpstr>Microsoft Word Picture</vt:lpstr>
      <vt:lpstr>Picture</vt:lpstr>
      <vt:lpstr>Terms: </vt:lpstr>
      <vt:lpstr>Programming Languages</vt:lpstr>
      <vt:lpstr>Programming Languages</vt:lpstr>
      <vt:lpstr>Programming Languages</vt:lpstr>
      <vt:lpstr>Programming Languages</vt:lpstr>
      <vt:lpstr>Why Java?</vt:lpstr>
      <vt:lpstr>Start writing Java Code:</vt:lpstr>
      <vt:lpstr>Two big syntax differences</vt:lpstr>
      <vt:lpstr>Blocks</vt:lpstr>
      <vt:lpstr>Types</vt:lpstr>
      <vt:lpstr>Numerical Data Types</vt:lpstr>
      <vt:lpstr>Numeric Operators</vt:lpstr>
      <vt:lpstr>A simple program</vt:lpstr>
      <vt:lpstr>Trace a Program Execution</vt:lpstr>
      <vt:lpstr>Trace a Program Execution</vt:lpstr>
      <vt:lpstr>Trace a Program Execution</vt:lpstr>
      <vt:lpstr>Trace a Program Execution</vt:lpstr>
      <vt:lpstr>Types</vt:lpstr>
      <vt:lpstr>Character Data Type</vt:lpstr>
      <vt:lpstr>The String Type </vt:lpstr>
      <vt:lpstr>Branching</vt:lpstr>
      <vt:lpstr>The boolean Type</vt:lpstr>
      <vt:lpstr>TIP</vt:lpstr>
      <vt:lpstr>Logical Operators</vt:lpstr>
      <vt:lpstr>What do we get?</vt:lpstr>
      <vt:lpstr>Conditional Operator</vt:lpstr>
      <vt:lpstr>PowerPoint Presentation</vt:lpstr>
      <vt:lpstr>Types in Java:</vt:lpstr>
      <vt:lpstr>Java:</vt:lpstr>
      <vt:lpstr>Java:</vt:lpstr>
      <vt:lpstr>Types in Java:</vt:lpstr>
      <vt:lpstr>Java Methods</vt:lpstr>
      <vt:lpstr>public static int max(int x, int y) </vt:lpstr>
      <vt:lpstr>PowerPoint Presentation</vt:lpstr>
      <vt:lpstr>PowerPoint Presentation</vt:lpstr>
      <vt:lpstr>Looping (Iteration)</vt:lpstr>
      <vt:lpstr>Sum numbers from 1 to 10 (Python)</vt:lpstr>
      <vt:lpstr>Sum numbers from 1 to 10 (Racket)</vt:lpstr>
      <vt:lpstr>Sum numbers from 1 to 10 (Java)</vt:lpstr>
      <vt:lpstr>Indefinite Loops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Terms: </dc:title>
  <dc:creator>Debra Yarrington</dc:creator>
  <cp:lastModifiedBy>Debra Yarrington</cp:lastModifiedBy>
  <cp:revision>2</cp:revision>
  <dcterms:created xsi:type="dcterms:W3CDTF">2016-02-16T03:22:10Z</dcterms:created>
  <dcterms:modified xsi:type="dcterms:W3CDTF">2016-02-16T03:25:44Z</dcterms:modified>
</cp:coreProperties>
</file>