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35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31F2BE-BEC2-4807-A221-54620B78C84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E320-CDC9-4EA0-9A02-58B7720F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an iterator: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10591800" cy="4633913"/>
          </a:xfrm>
        </p:spPr>
        <p:txBody>
          <a:bodyPr>
            <a:normAutofit/>
          </a:bodyPr>
          <a:lstStyle/>
          <a:p>
            <a:r>
              <a:rPr lang="en-US" dirty="0"/>
              <a:t>Iterator enables you to cycle through a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obtaining </a:t>
            </a:r>
            <a:r>
              <a:rPr lang="en-US" dirty="0"/>
              <a:t>or removing </a:t>
            </a:r>
            <a:r>
              <a:rPr lang="en-US" dirty="0" smtClean="0"/>
              <a:t>elements</a:t>
            </a:r>
          </a:p>
          <a:p>
            <a:r>
              <a:rPr lang="en-US" dirty="0" err="1" smtClean="0"/>
              <a:t>ListIterator</a:t>
            </a:r>
            <a:r>
              <a:rPr lang="en-US" dirty="0" smtClean="0"/>
              <a:t> </a:t>
            </a:r>
            <a:r>
              <a:rPr lang="en-US" dirty="0"/>
              <a:t>extends Iterator to allow bidirectional traversal of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Can go backwards and forward in list.</a:t>
            </a:r>
          </a:p>
          <a:p>
            <a:r>
              <a:rPr lang="en-US" dirty="0" smtClean="0"/>
              <a:t>To </a:t>
            </a:r>
            <a:r>
              <a:rPr lang="en-US" dirty="0"/>
              <a:t>use an </a:t>
            </a:r>
            <a:r>
              <a:rPr lang="en-US" dirty="0" smtClean="0"/>
              <a:t>iterator:</a:t>
            </a:r>
          </a:p>
          <a:p>
            <a:pPr lvl="1"/>
            <a:r>
              <a:rPr lang="en-US" dirty="0"/>
              <a:t>Obtain an iterator </a:t>
            </a:r>
            <a:r>
              <a:rPr lang="en-US" dirty="0" smtClean="0"/>
              <a:t>(pointer) to </a:t>
            </a:r>
            <a:r>
              <a:rPr lang="en-US" dirty="0"/>
              <a:t>the start of the </a:t>
            </a:r>
            <a:r>
              <a:rPr lang="en-US" dirty="0" smtClean="0"/>
              <a:t>collection</a:t>
            </a:r>
          </a:p>
          <a:p>
            <a:pPr lvl="2"/>
            <a:r>
              <a:rPr lang="en-US" dirty="0" smtClean="0"/>
              <a:t>call </a:t>
            </a:r>
            <a:r>
              <a:rPr lang="en-US" dirty="0"/>
              <a:t>the collection's iterator( ) method.</a:t>
            </a:r>
          </a:p>
          <a:p>
            <a:pPr lvl="1"/>
            <a:r>
              <a:rPr lang="en-US" dirty="0"/>
              <a:t>Set up a loop that makes a call to </a:t>
            </a:r>
            <a:r>
              <a:rPr lang="en-US" dirty="0" err="1"/>
              <a:t>hasNext</a:t>
            </a:r>
            <a:r>
              <a:rPr lang="en-US" dirty="0"/>
              <a:t>(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Have </a:t>
            </a:r>
            <a:r>
              <a:rPr lang="en-US" dirty="0"/>
              <a:t>the loop iterate as long as </a:t>
            </a:r>
            <a:r>
              <a:rPr lang="en-US" dirty="0" err="1"/>
              <a:t>hasNext</a:t>
            </a:r>
            <a:r>
              <a:rPr lang="en-US" dirty="0"/>
              <a:t>( ) returns true.</a:t>
            </a:r>
          </a:p>
          <a:p>
            <a:pPr lvl="1"/>
            <a:r>
              <a:rPr lang="en-US" dirty="0"/>
              <a:t>Within the loop, obtain each element by calling next( 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Traversing Collections: Iterators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Interface </a:t>
            </a:r>
          </a:p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Object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next()</a:t>
            </a:r>
            <a:endParaRPr lang="en-US" altLang="en-US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NewPS-BoldMT" charset="0"/>
            </a:endParaRP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get the next element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hasNext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 </a:t>
            </a: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are there more elements?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remove()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 </a:t>
            </a:r>
          </a:p>
          <a:p>
            <a:pPr lvl="1" eaLnBrk="1" hangingPunct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removes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NewRomanMS" charset="0"/>
              </a:rPr>
              <a:t>the previous element</a:t>
            </a: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Only </a:t>
            </a:r>
            <a:r>
              <a:rPr lang="en-US" alt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safe</a:t>
            </a:r>
            <a:r>
              <a:rPr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way to remove elements during iteration</a:t>
            </a:r>
          </a:p>
        </p:txBody>
      </p:sp>
    </p:spTree>
    <p:extLst>
      <p:ext uri="{BB962C8B-B14F-4D97-AF65-F5344CB8AC3E}">
        <p14:creationId xmlns:p14="http://schemas.microsoft.com/office/powerpoint/2010/main" val="12341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0"/>
            <a:ext cx="108204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static void main(String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[])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al = new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 //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Create an array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list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("C");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    //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add elements to the array list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("A");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("E");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("B");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("D");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al.add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("F");</a:t>
            </a:r>
          </a:p>
          <a:p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("Original contents of al: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Iterator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al.iterator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   //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Use iterator to display contents of al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while(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itr.hasNext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Object element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itr.next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(element + "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al.listIterator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while(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litr.hasNext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())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{                  //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Modify objects being iterated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Object element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litr.next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litr.set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(element +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"+");              // concatenates “+” to each String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("Modified contents of al: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al.iterator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();  // sets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itr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to initial address of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(i.e., first element in list)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while(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itr.hasNext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Object element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itr.next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(element + "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("Modified list backwards: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while(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litr.hasPrevious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())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{              // 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Now, display the list backwards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Object element =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litr.previous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(element + " ");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45" y="153041"/>
            <a:ext cx="9404723" cy="1400530"/>
          </a:xfrm>
        </p:spPr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357745"/>
            <a:ext cx="11526982" cy="541712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void add(Object </a:t>
            </a:r>
            <a:r>
              <a:rPr lang="en-US" b="1" dirty="0" err="1">
                <a:solidFill>
                  <a:srgbClr val="FFFF00"/>
                </a:solidFill>
              </a:rPr>
              <a:t>obj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Inserts </a:t>
            </a:r>
            <a:r>
              <a:rPr lang="en-US" dirty="0" err="1"/>
              <a:t>obj</a:t>
            </a:r>
            <a:r>
              <a:rPr lang="en-US" dirty="0"/>
              <a:t> into the list in front of the element that will be returned by the next call to next( </a:t>
            </a:r>
            <a:r>
              <a:rPr lang="en-US" dirty="0" smtClean="0"/>
              <a:t>).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boolean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hasNext</a:t>
            </a:r>
            <a:r>
              <a:rPr lang="en-US" b="1" dirty="0">
                <a:solidFill>
                  <a:srgbClr val="FFFF00"/>
                </a:solidFill>
              </a:rPr>
              <a:t>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true if there is a next element. Otherwise, returns false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boolean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hasPrevious</a:t>
            </a:r>
            <a:r>
              <a:rPr lang="en-US" b="1" dirty="0">
                <a:solidFill>
                  <a:srgbClr val="FFFF00"/>
                </a:solidFill>
              </a:rPr>
              <a:t>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true if there is a previous element. Otherwise, returns false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Object next(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next element. A </a:t>
            </a:r>
            <a:r>
              <a:rPr lang="en-US" dirty="0" err="1"/>
              <a:t>NoSuchElementException</a:t>
            </a:r>
            <a:r>
              <a:rPr lang="en-US" dirty="0"/>
              <a:t> is thrown if there is not a next element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nextIndex</a:t>
            </a:r>
            <a:r>
              <a:rPr lang="en-US" b="1" dirty="0">
                <a:solidFill>
                  <a:srgbClr val="FFFF00"/>
                </a:solidFill>
              </a:rPr>
              <a:t>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index of the next element. If there is not a next element, returns the size of the list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Object previous(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previous element. A </a:t>
            </a:r>
            <a:r>
              <a:rPr lang="en-US" dirty="0" err="1"/>
              <a:t>NoSuchElementException</a:t>
            </a:r>
            <a:r>
              <a:rPr lang="en-US" dirty="0"/>
              <a:t> is thrown if there is not a previous element.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previousIndex</a:t>
            </a:r>
            <a:r>
              <a:rPr lang="en-US" b="1" dirty="0">
                <a:solidFill>
                  <a:srgbClr val="FFFF00"/>
                </a:solidFill>
              </a:rPr>
              <a:t>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index of the previous element. If there is not a previous element, returns -1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void remove(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Removes the current element from the list. An </a:t>
            </a:r>
            <a:r>
              <a:rPr lang="en-US" dirty="0" err="1"/>
              <a:t>IllegalStateException</a:t>
            </a:r>
            <a:r>
              <a:rPr lang="en-US" dirty="0"/>
              <a:t> is thrown if remove( ) is called before next( ) or previous( ) is invoked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void set(Object </a:t>
            </a:r>
            <a:r>
              <a:rPr lang="en-US" b="1" dirty="0" err="1">
                <a:solidFill>
                  <a:srgbClr val="FFFF00"/>
                </a:solidFill>
              </a:rPr>
              <a:t>obj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Assigns </a:t>
            </a:r>
            <a:r>
              <a:rPr lang="en-US" dirty="0" err="1"/>
              <a:t>obj</a:t>
            </a:r>
            <a:r>
              <a:rPr lang="en-US" dirty="0"/>
              <a:t> to the current element. This is the element last returned by a call to either next( ) or previous( 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Filter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46112" y="1330036"/>
            <a:ext cx="9403742" cy="4918363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filter(Collection c) {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Iterator 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while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if the next element does not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adhere to the condition, remove it 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2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{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22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i.remove</a:t>
            </a: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2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dirty="0" err="1" smtClean="0"/>
              <a:t>TreeSets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03020"/>
            <a:ext cx="9403742" cy="4945379"/>
          </a:xfrm>
        </p:spPr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TreeSets</a:t>
            </a:r>
            <a:r>
              <a:rPr lang="en-US" dirty="0" smtClean="0"/>
              <a:t> work?</a:t>
            </a:r>
          </a:p>
          <a:p>
            <a:r>
              <a:rPr lang="en-US" dirty="0" smtClean="0"/>
              <a:t>What makes </a:t>
            </a:r>
            <a:r>
              <a:rPr lang="en-US" dirty="0" err="1" smtClean="0"/>
              <a:t>TreeSets</a:t>
            </a:r>
            <a:r>
              <a:rPr lang="en-US" dirty="0" smtClean="0"/>
              <a:t> unique compared to </a:t>
            </a:r>
            <a:r>
              <a:rPr lang="en-US" dirty="0" err="1" smtClean="0"/>
              <a:t>HashSets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put student objects into the tree?  </a:t>
            </a:r>
          </a:p>
          <a:p>
            <a:r>
              <a:rPr lang="en-US" dirty="0" smtClean="0"/>
              <a:t>How about car objects?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31" y="201258"/>
            <a:ext cx="9404723" cy="888402"/>
          </a:xfrm>
        </p:spPr>
        <p:txBody>
          <a:bodyPr/>
          <a:lstStyle/>
          <a:p>
            <a:r>
              <a:rPr lang="en-US" dirty="0" smtClean="0"/>
              <a:t>Comparable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341120"/>
            <a:ext cx="9738360" cy="5242560"/>
          </a:xfrm>
        </p:spPr>
        <p:txBody>
          <a:bodyPr/>
          <a:lstStyle/>
          <a:p>
            <a:r>
              <a:rPr lang="en-US" dirty="0" smtClean="0"/>
              <a:t>Remember </a:t>
            </a:r>
            <a:r>
              <a:rPr lang="en-US" dirty="0" err="1" smtClean="0"/>
              <a:t>toString</a:t>
            </a:r>
            <a:r>
              <a:rPr lang="en-US" dirty="0" smtClean="0"/>
              <a:t>() method?</a:t>
            </a:r>
          </a:p>
          <a:p>
            <a:pPr lvl="1"/>
            <a:r>
              <a:rPr lang="en-US" dirty="0" smtClean="0"/>
              <a:t>Write it for every class</a:t>
            </a:r>
          </a:p>
          <a:p>
            <a:pPr lvl="1"/>
            <a:r>
              <a:rPr lang="en-US" dirty="0" smtClean="0"/>
              <a:t>You decide what should be the string representation of the object you are creating</a:t>
            </a:r>
          </a:p>
          <a:p>
            <a:pPr lvl="1"/>
            <a:r>
              <a:rPr lang="en-US" dirty="0" smtClean="0"/>
              <a:t>Java assumes a </a:t>
            </a:r>
            <a:r>
              <a:rPr lang="en-US" dirty="0" err="1" smtClean="0"/>
              <a:t>toString</a:t>
            </a:r>
            <a:r>
              <a:rPr lang="en-US" dirty="0" smtClean="0"/>
              <a:t> method in printing </a:t>
            </a:r>
          </a:p>
          <a:p>
            <a:pPr lvl="2"/>
            <a:r>
              <a:rPr lang="en-US" dirty="0" smtClean="0"/>
              <a:t>Every object has a built-in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pPr lvl="3"/>
            <a:r>
              <a:rPr lang="en-US" dirty="0" smtClean="0"/>
              <a:t>Remember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myObject</a:t>
            </a:r>
            <a:r>
              <a:rPr lang="en-US" dirty="0" smtClean="0"/>
              <a:t>);  // gives you: 2@2a139a55</a:t>
            </a:r>
          </a:p>
          <a:p>
            <a:pPr lvl="2"/>
            <a:r>
              <a:rPr lang="en-US" dirty="0" smtClean="0"/>
              <a:t>You overrode the built in </a:t>
            </a:r>
            <a:r>
              <a:rPr lang="en-US" dirty="0" err="1" smtClean="0"/>
              <a:t>toString</a:t>
            </a:r>
            <a:r>
              <a:rPr lang="en-US" dirty="0" smtClean="0"/>
              <a:t> method by writing your own </a:t>
            </a:r>
            <a:r>
              <a:rPr lang="en-US" dirty="0" err="1" smtClean="0"/>
              <a:t>toString</a:t>
            </a:r>
            <a:r>
              <a:rPr lang="en-US" dirty="0" smtClean="0"/>
              <a:t> method for the classes you were creating.  </a:t>
            </a:r>
          </a:p>
          <a:p>
            <a:pPr lvl="2"/>
            <a:r>
              <a:rPr lang="en-US" dirty="0" smtClean="0"/>
              <a:t>Then everywhere you need a String representation of the object, the string returned from the </a:t>
            </a:r>
            <a:r>
              <a:rPr lang="en-US" dirty="0" err="1" smtClean="0"/>
              <a:t>toString</a:t>
            </a:r>
            <a:r>
              <a:rPr lang="en-US" dirty="0" smtClean="0"/>
              <a:t> method will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402080"/>
            <a:ext cx="9348813" cy="4846319"/>
          </a:xfrm>
        </p:spPr>
        <p:txBody>
          <a:bodyPr/>
          <a:lstStyle/>
          <a:p>
            <a:r>
              <a:rPr lang="en-US" dirty="0" smtClean="0"/>
              <a:t>You now get to do something similar for comparing objects:</a:t>
            </a:r>
          </a:p>
          <a:p>
            <a:pPr lvl="1"/>
            <a:r>
              <a:rPr lang="en-US" dirty="0" smtClean="0"/>
              <a:t>You decide what will make one object greater than, less than, or equal to another object of the same class.</a:t>
            </a:r>
          </a:p>
          <a:p>
            <a:r>
              <a:rPr lang="en-US" dirty="0" smtClean="0"/>
              <a:t>So you decide if you want to compare students by last name, by lab score, by total score, or whatever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60960"/>
            <a:ext cx="9944100" cy="6797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Student2 </a:t>
            </a:r>
            <a:r>
              <a:rPr lang="en-US" b="1" dirty="0">
                <a:solidFill>
                  <a:srgbClr val="FFC000"/>
                </a:solidFill>
              </a:rPr>
              <a:t>implements Comparable&lt;Student2&gt;</a:t>
            </a:r>
            <a:r>
              <a:rPr lang="en-US" dirty="0">
                <a:solidFill>
                  <a:srgbClr val="FFFF00"/>
                </a:solidFill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String </a:t>
            </a:r>
            <a:r>
              <a:rPr lang="en-US" dirty="0" err="1" smtClean="0">
                <a:solidFill>
                  <a:srgbClr val="FFFF00"/>
                </a:solidFill>
              </a:rPr>
              <a:t>f,l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g1,g2,g3;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total;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Student2(String f1, String l1,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g11,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g21,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g31)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f =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l = l1;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g1 = g11;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g2 = g21;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g3 = g31;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total =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public </a:t>
            </a:r>
            <a:r>
              <a:rPr lang="en-US" b="1" dirty="0" err="1">
                <a:solidFill>
                  <a:srgbClr val="FFC000"/>
                </a:solidFill>
              </a:rPr>
              <a:t>int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compareTo</a:t>
            </a:r>
            <a:r>
              <a:rPr lang="en-US" b="1" dirty="0">
                <a:solidFill>
                  <a:srgbClr val="FFC000"/>
                </a:solidFill>
              </a:rPr>
              <a:t>(Student2 s2)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err="1">
                <a:solidFill>
                  <a:srgbClr val="FFC000"/>
                </a:solidFill>
              </a:rPr>
              <a:t>System.out.println</a:t>
            </a:r>
            <a:r>
              <a:rPr lang="en-US" b="1" dirty="0">
                <a:solidFill>
                  <a:srgbClr val="FFC000"/>
                </a:solidFill>
              </a:rPr>
              <a:t>(total + " " + s2.getTotal());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if (total &gt; s2.getTotal())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	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else if (total &lt; s2.getTotal())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	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}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private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 smtClean="0">
                <a:solidFill>
                  <a:srgbClr val="FFFF00"/>
                </a:solidFill>
              </a:rPr>
              <a:t>{    return(g1 </a:t>
            </a:r>
            <a:r>
              <a:rPr lang="en-US" dirty="0">
                <a:solidFill>
                  <a:srgbClr val="FFFF00"/>
                </a:solidFill>
              </a:rPr>
              <a:t>+ g2 + g3</a:t>
            </a:r>
            <a:r>
              <a:rPr lang="en-US" dirty="0" smtClean="0">
                <a:solidFill>
                  <a:srgbClr val="FFFF00"/>
                </a:solidFill>
              </a:rPr>
              <a:t>);    }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String </a:t>
            </a:r>
            <a:r>
              <a:rPr lang="en-US" dirty="0" err="1">
                <a:solidFill>
                  <a:srgbClr val="FFFF00"/>
                </a:solidFill>
              </a:rPr>
              <a:t>toString</a:t>
            </a:r>
            <a:r>
              <a:rPr lang="en-US" dirty="0">
                <a:solidFill>
                  <a:srgbClr val="FFFF0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String s =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 += l + " "+f+": "+total;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return(s);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}	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962"/>
          </a:xfrm>
        </p:spPr>
        <p:txBody>
          <a:bodyPr/>
          <a:lstStyle/>
          <a:p>
            <a:r>
              <a:rPr lang="en-US" dirty="0" smtClean="0"/>
              <a:t>A couple of comments…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73480"/>
            <a:ext cx="9234513" cy="5074919"/>
          </a:xfrm>
        </p:spPr>
        <p:txBody>
          <a:bodyPr>
            <a:normAutofit/>
          </a:bodyPr>
          <a:lstStyle/>
          <a:p>
            <a:r>
              <a:rPr lang="en-US" dirty="0" smtClean="0"/>
              <a:t>The comparable interface only has one method – 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All primitive wrapper classes implement the comparable interface</a:t>
            </a:r>
          </a:p>
          <a:p>
            <a:pPr lvl="1"/>
            <a:r>
              <a:rPr lang="en-US" dirty="0" smtClean="0"/>
              <a:t>Wrapper classes = Integer, Double, Character </a:t>
            </a:r>
          </a:p>
          <a:p>
            <a:pPr lvl="2"/>
            <a:r>
              <a:rPr lang="en-US" dirty="0" smtClean="0"/>
              <a:t>Our way of making objects out of primitive types</a:t>
            </a:r>
          </a:p>
          <a:p>
            <a:pPr lvl="1"/>
            <a:endParaRPr lang="en-US" dirty="0"/>
          </a:p>
          <a:p>
            <a:r>
              <a:rPr lang="en-US" dirty="0" err="1" smtClean="0"/>
              <a:t>CompareTo</a:t>
            </a:r>
            <a:r>
              <a:rPr lang="en-US" dirty="0" smtClean="0"/>
              <a:t> should return an </a:t>
            </a:r>
            <a:r>
              <a:rPr lang="en-US" dirty="0" err="1" smtClean="0"/>
              <a:t>int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1 when comparing x to y, x is greater</a:t>
            </a:r>
          </a:p>
          <a:p>
            <a:pPr lvl="1"/>
            <a:r>
              <a:rPr lang="en-US" dirty="0" smtClean="0"/>
              <a:t>-1 when comparing x to y, y is greater</a:t>
            </a:r>
          </a:p>
          <a:p>
            <a:pPr lvl="1"/>
            <a:r>
              <a:rPr lang="en-US" dirty="0" smtClean="0"/>
              <a:t>0 when x and y are considered equal</a:t>
            </a:r>
          </a:p>
          <a:p>
            <a:endParaRPr lang="en-US" dirty="0"/>
          </a:p>
          <a:p>
            <a:r>
              <a:rPr lang="en-US" dirty="0" smtClean="0"/>
              <a:t>You must write </a:t>
            </a:r>
            <a:r>
              <a:rPr lang="en-US" dirty="0" err="1" smtClean="0"/>
              <a:t>compareTo</a:t>
            </a:r>
            <a:r>
              <a:rPr lang="en-US" dirty="0" smtClean="0"/>
              <a:t> for every class with which you want to use </a:t>
            </a:r>
            <a:r>
              <a:rPr lang="en-US" dirty="0" err="1" smtClean="0"/>
              <a:t>Arrays.sort</a:t>
            </a:r>
            <a:r>
              <a:rPr lang="en-US" dirty="0" smtClean="0"/>
              <a:t> or any of the Collections sort method.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/>
          <a:lstStyle/>
          <a:p>
            <a:r>
              <a:rPr lang="en-US" dirty="0" smtClean="0"/>
              <a:t>Back to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Lists: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ArrayList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LinkedList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duplicates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order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TreeSets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happen to have an order)</a:t>
            </a:r>
          </a:p>
          <a:p>
            <a:r>
              <a:rPr lang="en-US" dirty="0" smtClean="0"/>
              <a:t>Maps </a:t>
            </a:r>
          </a:p>
          <a:p>
            <a:pPr lvl="1"/>
            <a:r>
              <a:rPr lang="en-US" dirty="0" smtClean="0"/>
              <a:t>Mapping a key to a value</a:t>
            </a:r>
          </a:p>
          <a:p>
            <a:pPr lvl="2"/>
            <a:r>
              <a:rPr lang="en-US" dirty="0" smtClean="0"/>
              <a:t>E.g., our soccer players: map each player to a position</a:t>
            </a:r>
          </a:p>
          <a:p>
            <a:pPr lvl="3"/>
            <a:r>
              <a:rPr lang="en-US" dirty="0" smtClean="0"/>
              <a:t>Each player is unique, each position doesn’t have to be</a:t>
            </a:r>
          </a:p>
          <a:p>
            <a:pPr lvl="3"/>
            <a:r>
              <a:rPr lang="en-US" dirty="0" smtClean="0"/>
              <a:t>The player’s name should bring up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0964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67640"/>
            <a:ext cx="10424160" cy="447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FF00"/>
                </a:solidFill>
              </a:rPr>
              <a:t>public static void main(String[] </a:t>
            </a:r>
            <a:r>
              <a:rPr lang="en-US" dirty="0" err="1">
                <a:solidFill>
                  <a:srgbClr val="FFFF00"/>
                </a:solidFill>
              </a:rPr>
              <a:t>args</a:t>
            </a:r>
            <a:r>
              <a:rPr lang="en-US" dirty="0">
                <a:solidFill>
                  <a:srgbClr val="FFFF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Student2 s = new Student2("Harry","Jones",20,20,20);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Student2 s2 = new Student2("Anne","Rivers",50,50,50);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s.compareTo</a:t>
            </a:r>
            <a:r>
              <a:rPr lang="en-US" dirty="0">
                <a:solidFill>
                  <a:srgbClr val="FFFF00"/>
                </a:solidFill>
              </a:rPr>
              <a:t>(s2)==1)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("s is greater 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}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else if (</a:t>
            </a:r>
            <a:r>
              <a:rPr lang="en-US" dirty="0" err="1">
                <a:solidFill>
                  <a:srgbClr val="FFFF00"/>
                </a:solidFill>
              </a:rPr>
              <a:t>s.compareTo</a:t>
            </a:r>
            <a:r>
              <a:rPr lang="en-US" dirty="0">
                <a:solidFill>
                  <a:srgbClr val="FFFF00"/>
                </a:solidFill>
              </a:rPr>
              <a:t>(s2)==-1)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("s2 is greater");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else </a:t>
            </a:r>
            <a:r>
              <a:rPr lang="en-US" dirty="0" smtClean="0">
                <a:solidFill>
                  <a:srgbClr val="FFFF00"/>
                </a:solidFill>
              </a:rPr>
              <a:t>{  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("equal</a:t>
            </a:r>
            <a:r>
              <a:rPr lang="en-US" dirty="0" smtClean="0">
                <a:solidFill>
                  <a:srgbClr val="FFFF00"/>
                </a:solidFill>
              </a:rPr>
              <a:t>");  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" y="4640580"/>
            <a:ext cx="10424160" cy="195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6780" y="5006340"/>
            <a:ext cx="10424160" cy="150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60 150</a:t>
            </a:r>
          </a:p>
          <a:p>
            <a:pPr marL="0" indent="0">
              <a:buNone/>
            </a:pPr>
            <a:r>
              <a:rPr lang="en-US" dirty="0" smtClean="0"/>
              <a:t>s2 </a:t>
            </a:r>
            <a:r>
              <a:rPr lang="en-US" dirty="0"/>
              <a:t>is greater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60020"/>
            <a:ext cx="10424160" cy="646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public static void main(String[] </a:t>
            </a:r>
            <a:r>
              <a:rPr lang="en-US" dirty="0" err="1">
                <a:solidFill>
                  <a:srgbClr val="FFFF00"/>
                </a:solidFill>
              </a:rPr>
              <a:t>args</a:t>
            </a:r>
            <a:r>
              <a:rPr lang="en-US" dirty="0">
                <a:solidFill>
                  <a:srgbClr val="FFFF00"/>
                </a:solidFill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 = new Student2("Harry","Jones",20,20,20);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s2 = new Student2("Anne","Rivers",50,50,50);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s3 = new Student2("Bill","Young",30,30,30);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smtClean="0">
                <a:solidFill>
                  <a:srgbClr val="FFFF00"/>
                </a:solidFill>
              </a:rPr>
              <a:t>Student2 </a:t>
            </a:r>
            <a:r>
              <a:rPr lang="en-US" dirty="0">
                <a:solidFill>
                  <a:srgbClr val="FFFF00"/>
                </a:solidFill>
              </a:rPr>
              <a:t>s4 = new Student2("Lisa","Smith",40,40,40);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s5 = new Student2("Joe","Banks",10,10,10);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TreeSet</a:t>
            </a:r>
            <a:r>
              <a:rPr lang="en-US" dirty="0">
                <a:solidFill>
                  <a:srgbClr val="FFFF00"/>
                </a:solidFill>
              </a:rPr>
              <a:t>&lt;Student2&gt; tree = new </a:t>
            </a:r>
            <a:r>
              <a:rPr lang="en-US" dirty="0" err="1">
                <a:solidFill>
                  <a:srgbClr val="FFFF00"/>
                </a:solidFill>
              </a:rPr>
              <a:t>TreeSet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(s2);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(s3);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(s4);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(s5);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(tree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[Banks Joe: 30, Jones Harry: 60, Young Bill: 90, Smith Lisa: 120, Rivers Anne: 150]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60960"/>
            <a:ext cx="9944100" cy="6797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Student2 </a:t>
            </a:r>
            <a:r>
              <a:rPr lang="en-US" b="1" dirty="0">
                <a:solidFill>
                  <a:srgbClr val="FFC000"/>
                </a:solidFill>
              </a:rPr>
              <a:t>implements Comparable&lt;Student2&gt;</a:t>
            </a:r>
            <a:r>
              <a:rPr lang="en-US" dirty="0">
                <a:solidFill>
                  <a:srgbClr val="FFFF00"/>
                </a:solidFill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String </a:t>
            </a:r>
            <a:r>
              <a:rPr lang="en-US" dirty="0" err="1" smtClean="0">
                <a:solidFill>
                  <a:srgbClr val="FFFF00"/>
                </a:solidFill>
              </a:rPr>
              <a:t>f,l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g1,g2,g3;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total;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Student2(String f1, String l1,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g11,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g21,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g31)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f =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l = l1;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g1 = g11;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g2 = g21;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g3 = g31;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total =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public </a:t>
            </a:r>
            <a:r>
              <a:rPr lang="en-US" b="1" dirty="0" err="1">
                <a:solidFill>
                  <a:srgbClr val="FFC000"/>
                </a:solidFill>
              </a:rPr>
              <a:t>int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compareTo</a:t>
            </a:r>
            <a:r>
              <a:rPr lang="en-US" b="1" dirty="0">
                <a:solidFill>
                  <a:srgbClr val="FFC000"/>
                </a:solidFill>
              </a:rPr>
              <a:t>(Student2 s2)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		return(</a:t>
            </a:r>
            <a:r>
              <a:rPr lang="en-US" b="1" dirty="0" err="1" smtClean="0">
                <a:solidFill>
                  <a:srgbClr val="FFC000"/>
                </a:solidFill>
              </a:rPr>
              <a:t>l.compareTo</a:t>
            </a:r>
            <a:r>
              <a:rPr lang="en-US" b="1" dirty="0" smtClean="0">
                <a:solidFill>
                  <a:srgbClr val="FFC000"/>
                </a:solidFill>
              </a:rPr>
              <a:t>(s2.l</a:t>
            </a:r>
            <a:r>
              <a:rPr lang="en-US" b="1" dirty="0">
                <a:solidFill>
                  <a:srgbClr val="FFC000"/>
                </a:solidFill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private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 smtClean="0">
                <a:solidFill>
                  <a:srgbClr val="FFFF00"/>
                </a:solidFill>
              </a:rPr>
              <a:t>{    return(g1 </a:t>
            </a:r>
            <a:r>
              <a:rPr lang="en-US" dirty="0">
                <a:solidFill>
                  <a:srgbClr val="FFFF00"/>
                </a:solidFill>
              </a:rPr>
              <a:t>+ g2 + g3</a:t>
            </a:r>
            <a:r>
              <a:rPr lang="en-US" dirty="0" smtClean="0">
                <a:solidFill>
                  <a:srgbClr val="FFFF00"/>
                </a:solidFill>
              </a:rPr>
              <a:t>);    }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String </a:t>
            </a:r>
            <a:r>
              <a:rPr lang="en-US" dirty="0" err="1">
                <a:solidFill>
                  <a:srgbClr val="FFFF00"/>
                </a:solidFill>
              </a:rPr>
              <a:t>toString</a:t>
            </a:r>
            <a:r>
              <a:rPr lang="en-US" dirty="0">
                <a:solidFill>
                  <a:srgbClr val="FFFF0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String s =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 += l + " "+f+": "+total;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return(s);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}	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60020"/>
            <a:ext cx="10424160" cy="646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public static void main(String[] </a:t>
            </a:r>
            <a:r>
              <a:rPr lang="en-US" dirty="0" err="1">
                <a:solidFill>
                  <a:srgbClr val="FFFF00"/>
                </a:solidFill>
              </a:rPr>
              <a:t>args</a:t>
            </a:r>
            <a:r>
              <a:rPr lang="en-US" dirty="0">
                <a:solidFill>
                  <a:srgbClr val="FFFF00"/>
                </a:solidFill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 = new Student2("Harry","Jones",20,20,20);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s2 = new Student2("Anne","Rivers",50,50,50);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s3 = new Student2("Bill","Young",30,30,30);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smtClean="0">
                <a:solidFill>
                  <a:srgbClr val="FFFF00"/>
                </a:solidFill>
              </a:rPr>
              <a:t>Student2 </a:t>
            </a:r>
            <a:r>
              <a:rPr lang="en-US" dirty="0">
                <a:solidFill>
                  <a:srgbClr val="FFFF00"/>
                </a:solidFill>
              </a:rPr>
              <a:t>s4 = new Student2("Lisa","Smith",40,40,40);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Student2 s5 = new Student2("Joe","Banks",10,10,10);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TreeSet</a:t>
            </a:r>
            <a:r>
              <a:rPr lang="en-US" dirty="0">
                <a:solidFill>
                  <a:srgbClr val="FFFF00"/>
                </a:solidFill>
              </a:rPr>
              <a:t>&lt;Student2&gt; tree = new </a:t>
            </a:r>
            <a:r>
              <a:rPr lang="en-US" dirty="0" err="1">
                <a:solidFill>
                  <a:srgbClr val="FFFF00"/>
                </a:solidFill>
              </a:rPr>
              <a:t>TreeSet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(s2);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(s3);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(s4);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tree.add</a:t>
            </a:r>
            <a:r>
              <a:rPr lang="en-US" dirty="0">
                <a:solidFill>
                  <a:srgbClr val="FFFF00"/>
                </a:solidFill>
              </a:rPr>
              <a:t>(s5);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(tree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[Banks Joe: 30, Jones Harry: 60, Rivers Anne: 150, Smith Lisa: 120, Young Bill: 90]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1" y="152400"/>
            <a:ext cx="9509814" cy="845820"/>
          </a:xfrm>
        </p:spPr>
        <p:txBody>
          <a:bodyPr/>
          <a:lstStyle/>
          <a:p>
            <a:r>
              <a:rPr lang="en-US" dirty="0" smtClean="0"/>
              <a:t>Equals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2" y="891540"/>
            <a:ext cx="9508832" cy="5356859"/>
          </a:xfrm>
        </p:spPr>
        <p:txBody>
          <a:bodyPr>
            <a:normAutofit/>
          </a:bodyPr>
          <a:lstStyle/>
          <a:p>
            <a:r>
              <a:rPr lang="en-US" dirty="0" smtClean="0"/>
              <a:t>Why can’t we do: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Student2 s = new Student2("Harry","Jones",20,20,20);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Student2 </a:t>
            </a:r>
            <a:r>
              <a:rPr lang="en-US" b="1" dirty="0" err="1">
                <a:solidFill>
                  <a:srgbClr val="FFFF00"/>
                </a:solidFill>
              </a:rPr>
              <a:t>sa</a:t>
            </a:r>
            <a:r>
              <a:rPr lang="en-US" b="1" dirty="0">
                <a:solidFill>
                  <a:srgbClr val="FFFF00"/>
                </a:solidFill>
              </a:rPr>
              <a:t> = new Student2("Harry","Jones",20,20,20);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if (s == </a:t>
            </a:r>
            <a:r>
              <a:rPr lang="en-US" b="1" dirty="0" err="1">
                <a:solidFill>
                  <a:srgbClr val="FFFF00"/>
                </a:solidFill>
              </a:rPr>
              <a:t>sa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	</a:t>
            </a:r>
            <a:r>
              <a:rPr lang="en-US" b="1" dirty="0" err="1" smtClean="0">
                <a:solidFill>
                  <a:srgbClr val="FFFF00"/>
                </a:solidFill>
              </a:rPr>
              <a:t>System.</a:t>
            </a:r>
            <a:r>
              <a:rPr lang="en-US" b="1" i="1" dirty="0" err="1" smtClean="0">
                <a:solidFill>
                  <a:srgbClr val="FFFF00"/>
                </a:solidFill>
              </a:rPr>
              <a:t>out.println</a:t>
            </a:r>
            <a:r>
              <a:rPr lang="en-US" b="1" i="1" dirty="0">
                <a:solidFill>
                  <a:srgbClr val="FFFF00"/>
                </a:solidFill>
              </a:rPr>
              <a:t>("They're equal");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else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	</a:t>
            </a:r>
            <a:r>
              <a:rPr lang="en-US" b="1" dirty="0" err="1" smtClean="0">
                <a:solidFill>
                  <a:srgbClr val="FFFF00"/>
                </a:solidFill>
              </a:rPr>
              <a:t>System.</a:t>
            </a:r>
            <a:r>
              <a:rPr lang="en-US" b="1" i="1" dirty="0" err="1" smtClean="0">
                <a:solidFill>
                  <a:srgbClr val="FFFF00"/>
                </a:solidFill>
              </a:rPr>
              <a:t>out.println</a:t>
            </a:r>
            <a:r>
              <a:rPr lang="en-US" b="1" i="1" dirty="0">
                <a:solidFill>
                  <a:srgbClr val="FFFF00"/>
                </a:solidFill>
              </a:rPr>
              <a:t>("Not equal");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When will this be equal?</a:t>
            </a:r>
          </a:p>
        </p:txBody>
      </p:sp>
    </p:spTree>
    <p:extLst>
      <p:ext uri="{BB962C8B-B14F-4D97-AF65-F5344CB8AC3E}">
        <p14:creationId xmlns:p14="http://schemas.microsoft.com/office/powerpoint/2010/main" val="32204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57300"/>
            <a:ext cx="9325953" cy="4991099"/>
          </a:xfrm>
        </p:spPr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compareTo</a:t>
            </a:r>
            <a:r>
              <a:rPr lang="en-US" dirty="0"/>
              <a:t> method to determine equality 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 should return 0 when what you’ve determined to be equality is encountered </a:t>
            </a:r>
          </a:p>
          <a:p>
            <a:pPr lvl="1"/>
            <a:endParaRPr lang="en-US" dirty="0"/>
          </a:p>
          <a:p>
            <a:r>
              <a:rPr lang="en-US" dirty="0"/>
              <a:t>We often write equals as well.</a:t>
            </a:r>
          </a:p>
          <a:p>
            <a:r>
              <a:rPr lang="en-US" dirty="0" smtClean="0"/>
              <a:t>Like </a:t>
            </a:r>
            <a:r>
              <a:rPr lang="en-US" dirty="0" err="1"/>
              <a:t>toString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There’s a built-in equals, but it always compares the actual object</a:t>
            </a:r>
          </a:p>
          <a:p>
            <a:pPr lvl="1"/>
            <a:r>
              <a:rPr lang="en-US" dirty="0" smtClean="0"/>
              <a:t>In other words, if they’re not literally the same object, they won’t be considered equal.</a:t>
            </a:r>
          </a:p>
          <a:p>
            <a:pPr lvl="1"/>
            <a:r>
              <a:rPr lang="en-US" dirty="0" smtClean="0"/>
              <a:t>We can override the built-in equals.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30480"/>
            <a:ext cx="9944100" cy="677418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public class Student2 implements Comparable&lt;Student2&gt;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String </a:t>
            </a:r>
            <a:r>
              <a:rPr lang="en-US" dirty="0" err="1">
                <a:solidFill>
                  <a:srgbClr val="FFFF00"/>
                </a:solidFill>
              </a:rPr>
              <a:t>f,l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g1, g2, </a:t>
            </a:r>
            <a:r>
              <a:rPr lang="en-US" dirty="0" smtClean="0">
                <a:solidFill>
                  <a:srgbClr val="FFFF00"/>
                </a:solidFill>
              </a:rPr>
              <a:t>g3, total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Student2(String f1, String l1,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g11,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g21,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g31)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f =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l = l1;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g1 = g11;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g2 = g21;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g3 = g31;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total =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public </a:t>
            </a:r>
            <a:r>
              <a:rPr lang="en-US" b="1" dirty="0" err="1">
                <a:solidFill>
                  <a:srgbClr val="FFC000"/>
                </a:solidFill>
              </a:rPr>
              <a:t>boolean</a:t>
            </a:r>
            <a:r>
              <a:rPr lang="en-US" b="1" dirty="0">
                <a:solidFill>
                  <a:srgbClr val="FFC000"/>
                </a:solidFill>
              </a:rPr>
              <a:t> equals(Student2 s2)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	return(</a:t>
            </a:r>
            <a:r>
              <a:rPr lang="en-US" b="1" dirty="0" err="1">
                <a:solidFill>
                  <a:srgbClr val="FFC000"/>
                </a:solidFill>
              </a:rPr>
              <a:t>f.equals</a:t>
            </a:r>
            <a:r>
              <a:rPr lang="en-US" b="1" dirty="0">
                <a:solidFill>
                  <a:srgbClr val="FFC000"/>
                </a:solidFill>
              </a:rPr>
              <a:t>(s2.f)&amp;&amp;</a:t>
            </a:r>
            <a:r>
              <a:rPr lang="en-US" b="1" dirty="0" err="1">
                <a:solidFill>
                  <a:srgbClr val="FFC000"/>
                </a:solidFill>
              </a:rPr>
              <a:t>l.equals</a:t>
            </a:r>
            <a:r>
              <a:rPr lang="en-US" b="1" dirty="0">
                <a:solidFill>
                  <a:srgbClr val="FFC000"/>
                </a:solidFill>
              </a:rPr>
              <a:t>(s2.l) </a:t>
            </a:r>
            <a:r>
              <a:rPr lang="en-US" b="1" dirty="0" smtClean="0">
                <a:solidFill>
                  <a:srgbClr val="FFC000"/>
                </a:solidFill>
              </a:rPr>
              <a:t>&amp;&amp;g1</a:t>
            </a:r>
            <a:r>
              <a:rPr lang="en-US" b="1" dirty="0">
                <a:solidFill>
                  <a:srgbClr val="FFC000"/>
                </a:solidFill>
              </a:rPr>
              <a:t>==s2.g1 &amp;&amp; g2==s2.g2 &amp;&amp; g3==s2.g3);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compareTo</a:t>
            </a:r>
            <a:r>
              <a:rPr lang="en-US" dirty="0">
                <a:solidFill>
                  <a:srgbClr val="FFFF00"/>
                </a:solidFill>
              </a:rPr>
              <a:t>(Student2 s2)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(total + " " + s2.getTotal());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return(</a:t>
            </a:r>
            <a:r>
              <a:rPr lang="en-US" dirty="0" err="1">
                <a:solidFill>
                  <a:srgbClr val="FFFF00"/>
                </a:solidFill>
              </a:rPr>
              <a:t>l.compareTo</a:t>
            </a:r>
            <a:r>
              <a:rPr lang="en-US" dirty="0">
                <a:solidFill>
                  <a:srgbClr val="FFFF00"/>
                </a:solidFill>
              </a:rPr>
              <a:t>(s2.l));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private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getTotal</a:t>
            </a:r>
            <a:r>
              <a:rPr lang="en-US" dirty="0">
                <a:solidFill>
                  <a:srgbClr val="FFFF0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t = g1 + g2 + g3;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return(t);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String </a:t>
            </a:r>
            <a:r>
              <a:rPr lang="en-US" dirty="0" err="1">
                <a:solidFill>
                  <a:srgbClr val="FFFF00"/>
                </a:solidFill>
              </a:rPr>
              <a:t>toString</a:t>
            </a:r>
            <a:r>
              <a:rPr lang="en-US" dirty="0">
                <a:solidFill>
                  <a:srgbClr val="FFFF0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String s =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s += l + " "+f+": "+total;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return(s);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}	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8580"/>
            <a:ext cx="9966960" cy="66522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public static void main(String[] </a:t>
            </a:r>
            <a:r>
              <a:rPr lang="en-US" dirty="0" err="1">
                <a:solidFill>
                  <a:srgbClr val="FFFF00"/>
                </a:solidFill>
              </a:rPr>
              <a:t>args</a:t>
            </a:r>
            <a:r>
              <a:rPr lang="en-US" dirty="0">
                <a:solidFill>
                  <a:srgbClr val="FFFF00"/>
                </a:solidFill>
              </a:rPr>
              <a:t>) </a:t>
            </a:r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Student2 </a:t>
            </a:r>
            <a:r>
              <a:rPr lang="en-US" dirty="0">
                <a:solidFill>
                  <a:srgbClr val="FFFF00"/>
                </a:solidFill>
              </a:rPr>
              <a:t>s = new Student2("Harry","Jones",20,20,20);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Student2 </a:t>
            </a:r>
            <a:r>
              <a:rPr lang="en-US" dirty="0" err="1">
                <a:solidFill>
                  <a:srgbClr val="FFFF00"/>
                </a:solidFill>
              </a:rPr>
              <a:t>sa</a:t>
            </a:r>
            <a:r>
              <a:rPr lang="en-US" dirty="0">
                <a:solidFill>
                  <a:srgbClr val="FFFF00"/>
                </a:solidFill>
              </a:rPr>
              <a:t> = new Student2("Harry","Jones",20,20,20);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if (s == </a:t>
            </a:r>
            <a:r>
              <a:rPr lang="en-US" dirty="0" err="1">
                <a:solidFill>
                  <a:srgbClr val="FFFF00"/>
                </a:solidFill>
              </a:rPr>
              <a:t>sa</a:t>
            </a:r>
            <a:r>
              <a:rPr lang="en-US" dirty="0">
                <a:solidFill>
                  <a:srgbClr val="FFFF00"/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("They're equal");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("Not equal");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s.equals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sa</a:t>
            </a:r>
            <a:r>
              <a:rPr lang="en-US" dirty="0">
                <a:solidFill>
                  <a:srgbClr val="FFFF00"/>
                </a:solidFill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("they're equal");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else </a:t>
            </a:r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("nope</a:t>
            </a:r>
            <a:r>
              <a:rPr lang="en-US" i="1" dirty="0" smtClean="0">
                <a:solidFill>
                  <a:srgbClr val="FFFF00"/>
                </a:solidFill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dirty="0"/>
              <a:t>Not equal</a:t>
            </a:r>
          </a:p>
          <a:p>
            <a:r>
              <a:rPr lang="en-US" dirty="0" smtClean="0"/>
              <a:t>they're </a:t>
            </a:r>
            <a:r>
              <a:rPr lang="en-US" dirty="0"/>
              <a:t>equal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general rule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it is considered good coding practice to make equals and </a:t>
            </a:r>
            <a:r>
              <a:rPr lang="en-US" dirty="0" err="1" smtClean="0"/>
              <a:t>compareTo</a:t>
            </a:r>
            <a:r>
              <a:rPr lang="en-US" dirty="0" smtClean="0"/>
              <a:t> compare equally.  </a:t>
            </a:r>
          </a:p>
          <a:p>
            <a:pPr lvl="1"/>
            <a:r>
              <a:rPr lang="en-US" dirty="0" smtClean="0"/>
              <a:t>It just makes sense…</a:t>
            </a:r>
          </a:p>
          <a:p>
            <a:pPr lvl="1"/>
            <a:r>
              <a:rPr lang="en-US" dirty="0" smtClean="0"/>
              <a:t>People expect it…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So the </a:t>
            </a:r>
            <a:r>
              <a:rPr lang="en-US" dirty="0" err="1" smtClean="0"/>
              <a:t>compareTo</a:t>
            </a:r>
            <a:r>
              <a:rPr lang="en-US" dirty="0" smtClean="0"/>
              <a:t> function should’ve been: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71" y="86958"/>
            <a:ext cx="9404723" cy="896022"/>
          </a:xfrm>
        </p:spPr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 and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1" y="982980"/>
            <a:ext cx="5935980" cy="587502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public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compareTo</a:t>
            </a:r>
            <a:r>
              <a:rPr lang="en-US" dirty="0">
                <a:solidFill>
                  <a:srgbClr val="FFFF00"/>
                </a:solidFill>
              </a:rPr>
              <a:t>(Student2 s2)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if (total &gt; s2.getTotal())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else if (total &lt; s2.getTotal())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if (</a:t>
            </a:r>
            <a:r>
              <a:rPr lang="en-US" dirty="0" err="1">
                <a:solidFill>
                  <a:srgbClr val="FFFF00"/>
                </a:solidFill>
              </a:rPr>
              <a:t>l.compareTo</a:t>
            </a:r>
            <a:r>
              <a:rPr lang="en-US" dirty="0">
                <a:solidFill>
                  <a:srgbClr val="FFFF00"/>
                </a:solidFill>
              </a:rPr>
              <a:t>(s2.l) !=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	return </a:t>
            </a:r>
            <a:r>
              <a:rPr lang="en-US" dirty="0" err="1">
                <a:solidFill>
                  <a:srgbClr val="FFFF00"/>
                </a:solidFill>
              </a:rPr>
              <a:t>l.compareTo</a:t>
            </a:r>
            <a:r>
              <a:rPr lang="en-US" dirty="0">
                <a:solidFill>
                  <a:srgbClr val="FFFF00"/>
                </a:solidFill>
              </a:rPr>
              <a:t>(s2.l);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</a:t>
            </a:r>
            <a:r>
              <a:rPr lang="en-US" dirty="0" err="1">
                <a:solidFill>
                  <a:srgbClr val="FFFF00"/>
                </a:solidFill>
              </a:rPr>
              <a:t>f.compareTo</a:t>
            </a:r>
            <a:r>
              <a:rPr lang="en-US" dirty="0">
                <a:solidFill>
                  <a:srgbClr val="FFFF00"/>
                </a:solidFill>
              </a:rPr>
              <a:t>(s2.f) != 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	return </a:t>
            </a:r>
            <a:r>
              <a:rPr lang="en-US" dirty="0" err="1">
                <a:solidFill>
                  <a:srgbClr val="FFFF00"/>
                </a:solidFill>
              </a:rPr>
              <a:t>f.compareTo</a:t>
            </a:r>
            <a:r>
              <a:rPr lang="en-US" dirty="0">
                <a:solidFill>
                  <a:srgbClr val="FFFF00"/>
                </a:solidFill>
              </a:rPr>
              <a:t>(s2.f);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(g1&gt;s2.g1) { return 1;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(g1 &lt; s2.g1) {return -1;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(g2&gt;s2.g2) { return 1;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(g2 &lt; s2.g2) {return -1; 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(g3&gt;s2.g3) { return 1;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if (g3 &lt; s2.g3) {return -1;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	else { return 0;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3100" y="906780"/>
            <a:ext cx="6438899" cy="58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public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</a:rPr>
              <a:t>boolean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 equals(Student2 s2)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       return (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</a:rPr>
              <a:t>f.equals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(s2.f)&amp;&amp;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</a:rPr>
              <a:t>l.equals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(s2.l) 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&amp;&amp;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                   g1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==s2.g1 &amp;&amp; g2==s2.g2 &amp;&amp; g3==s2.g3);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013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8776"/>
            <a:ext cx="9403742" cy="4689623"/>
          </a:xfrm>
        </p:spPr>
        <p:txBody>
          <a:bodyPr/>
          <a:lstStyle/>
          <a:p>
            <a:r>
              <a:rPr lang="en-US" dirty="0"/>
              <a:t>The Map interface maps unique keys to values. A key is an object that you use to retrieve a value at a later date.</a:t>
            </a:r>
          </a:p>
          <a:p>
            <a:r>
              <a:rPr lang="en-US" dirty="0"/>
              <a:t>Given a key and a value, you can store the value in a Map object. After the value is stored, you can retrieve it by using its key.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web page </a:t>
            </a:r>
            <a:r>
              <a:rPr lang="en-US" dirty="0" err="1" smtClean="0"/>
              <a:t>url</a:t>
            </a:r>
            <a:r>
              <a:rPr lang="en-US" dirty="0" smtClean="0"/>
              <a:t> (key) -&gt; web page content (value)</a:t>
            </a:r>
          </a:p>
          <a:p>
            <a:pPr lvl="1"/>
            <a:r>
              <a:rPr lang="en-US" dirty="0" smtClean="0"/>
              <a:t>Word (key) -&gt; count of word in document (value)</a:t>
            </a:r>
          </a:p>
          <a:p>
            <a:pPr lvl="1"/>
            <a:r>
              <a:rPr lang="en-US" dirty="0" smtClean="0"/>
              <a:t>Word(key)-&gt; List of words that follow that word (value)</a:t>
            </a:r>
          </a:p>
          <a:p>
            <a:pPr lvl="1"/>
            <a:r>
              <a:rPr lang="en-US" dirty="0" smtClean="0"/>
              <a:t>Student name (key) -&gt; class schedule (value)</a:t>
            </a:r>
          </a:p>
          <a:p>
            <a:pPr lvl="1"/>
            <a:r>
              <a:rPr lang="en-US" dirty="0" err="1" smtClean="0"/>
              <a:t>ClassID</a:t>
            </a:r>
            <a:r>
              <a:rPr lang="en-US" dirty="0" smtClean="0"/>
              <a:t>(key)-&gt;roster(list) of students (value)</a:t>
            </a:r>
          </a:p>
        </p:txBody>
      </p:sp>
    </p:spTree>
    <p:extLst>
      <p:ext uri="{BB962C8B-B14F-4D97-AF65-F5344CB8AC3E}">
        <p14:creationId xmlns:p14="http://schemas.microsoft.com/office/powerpoint/2010/main" val="32297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10953750" cy="476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ea typeface="+mj-ea"/>
              </a:rPr>
              <a:t>Map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Methods</a:t>
            </a:r>
            <a:endParaRPr lang="en-US" dirty="0">
              <a:ea typeface="+mj-ea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41149" y="589144"/>
            <a:ext cx="11212651" cy="613550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100" dirty="0"/>
              <a:t>Maps keys to values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100" dirty="0"/>
              <a:t>No duplicate keys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sz="1100" dirty="0">
                <a:ea typeface="ＭＳ Ｐゴシック" charset="-128"/>
              </a:rPr>
              <a:t>Each key maps to </a:t>
            </a:r>
            <a:r>
              <a:rPr lang="en-US" sz="1100" dirty="0" smtClean="0">
                <a:ea typeface="ＭＳ Ｐゴシック" charset="-128"/>
              </a:rPr>
              <a:t>a value</a:t>
            </a:r>
          </a:p>
          <a:p>
            <a:pPr marL="0" indent="0">
              <a:buNone/>
              <a:defRPr/>
            </a:pPr>
            <a:r>
              <a:rPr lang="en-US" sz="1100" b="1" dirty="0" smtClean="0">
                <a:ea typeface="ＭＳ Ｐゴシック" charset="-128"/>
              </a:rPr>
              <a:t>Methods:</a:t>
            </a:r>
            <a:endParaRPr lang="en-US" sz="1100" b="1" dirty="0">
              <a:ea typeface="ＭＳ Ｐゴシック" charset="-128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void clear( 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- </a:t>
            </a:r>
            <a:r>
              <a:rPr lang="en-US" sz="1400" dirty="0" smtClean="0"/>
              <a:t>Removes </a:t>
            </a:r>
            <a:r>
              <a:rPr lang="en-US" sz="1400" dirty="0"/>
              <a:t>all key/value pairs from the </a:t>
            </a:r>
            <a:r>
              <a:rPr lang="en-US" sz="1400" dirty="0" smtClean="0"/>
              <a:t>map.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 err="1">
                <a:solidFill>
                  <a:srgbClr val="FFFF00"/>
                </a:solidFill>
              </a:rPr>
              <a:t>boolean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containsKey</a:t>
            </a:r>
            <a:r>
              <a:rPr lang="en-US" sz="1400" b="1" dirty="0">
                <a:solidFill>
                  <a:srgbClr val="FFFF00"/>
                </a:solidFill>
              </a:rPr>
              <a:t>(Object </a:t>
            </a:r>
            <a:r>
              <a:rPr lang="en-US" sz="1400" b="1" dirty="0" smtClean="0">
                <a:solidFill>
                  <a:srgbClr val="FFFF00"/>
                </a:solidFill>
              </a:rPr>
              <a:t>k)</a:t>
            </a:r>
            <a:r>
              <a:rPr lang="en-US" sz="1400" dirty="0"/>
              <a:t> </a:t>
            </a:r>
            <a:r>
              <a:rPr lang="en-US" sz="1400" dirty="0" smtClean="0"/>
              <a:t>- Returns </a:t>
            </a:r>
            <a:r>
              <a:rPr lang="en-US" sz="1400" dirty="0"/>
              <a:t>true if the invoking map contains k as a key. Otherwise, returns false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 err="1">
                <a:solidFill>
                  <a:srgbClr val="FFFF00"/>
                </a:solidFill>
              </a:rPr>
              <a:t>boolean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containsValue</a:t>
            </a:r>
            <a:r>
              <a:rPr lang="en-US" sz="1400" b="1" dirty="0">
                <a:solidFill>
                  <a:srgbClr val="FFFF00"/>
                </a:solidFill>
              </a:rPr>
              <a:t>(Object v</a:t>
            </a:r>
            <a:r>
              <a:rPr lang="en-US" sz="1400" b="1" dirty="0" smtClean="0">
                <a:solidFill>
                  <a:srgbClr val="FFFF00"/>
                </a:solidFill>
              </a:rPr>
              <a:t>) </a:t>
            </a:r>
            <a:r>
              <a:rPr lang="en-US" sz="1400" dirty="0" smtClean="0"/>
              <a:t>-  Returns </a:t>
            </a:r>
            <a:r>
              <a:rPr lang="en-US" sz="1400" dirty="0"/>
              <a:t>true if the map contains v as a value. Otherwise, returns false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Set </a:t>
            </a:r>
            <a:r>
              <a:rPr lang="en-US" sz="1400" b="1" dirty="0" err="1">
                <a:solidFill>
                  <a:srgbClr val="FFFF00"/>
                </a:solidFill>
              </a:rPr>
              <a:t>entrySet</a:t>
            </a:r>
            <a:r>
              <a:rPr lang="en-US" sz="1400" b="1" dirty="0">
                <a:solidFill>
                  <a:srgbClr val="FFFF00"/>
                </a:solidFill>
              </a:rPr>
              <a:t>( 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Returns </a:t>
            </a:r>
            <a:r>
              <a:rPr lang="en-US" sz="1400" dirty="0"/>
              <a:t>a Set that contains the entries in the map. </a:t>
            </a:r>
            <a:r>
              <a:rPr lang="en-US" sz="1400" dirty="0" smtClean="0"/>
              <a:t> In essence, this is turning the Map into a set (with each key-value pair as an object)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 smtClean="0">
                <a:solidFill>
                  <a:srgbClr val="FFFF00"/>
                </a:solidFill>
              </a:rPr>
              <a:t>Object </a:t>
            </a:r>
            <a:r>
              <a:rPr lang="en-US" sz="1400" b="1" dirty="0">
                <a:solidFill>
                  <a:srgbClr val="FFFF00"/>
                </a:solidFill>
              </a:rPr>
              <a:t>get(Object k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 smtClean="0"/>
              <a:t> - Returns </a:t>
            </a:r>
            <a:r>
              <a:rPr lang="en-US" sz="1400" dirty="0"/>
              <a:t>the value associated with the key k. </a:t>
            </a:r>
            <a:endParaRPr lang="en-US" sz="1400" dirty="0" smtClean="0"/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 err="1" smtClean="0">
                <a:solidFill>
                  <a:srgbClr val="FFFF00"/>
                </a:solidFill>
              </a:rPr>
              <a:t>boolean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isEmpty</a:t>
            </a:r>
            <a:r>
              <a:rPr lang="en-US" sz="1400" b="1" dirty="0">
                <a:solidFill>
                  <a:srgbClr val="FFFF00"/>
                </a:solidFill>
              </a:rPr>
              <a:t>( 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 smtClean="0"/>
              <a:t> - Returns </a:t>
            </a:r>
            <a:r>
              <a:rPr lang="en-US" sz="1400" dirty="0"/>
              <a:t>true if the invoking map is empty. Otherwise, returns false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Set </a:t>
            </a:r>
            <a:r>
              <a:rPr lang="en-US" sz="1400" b="1" dirty="0" err="1">
                <a:solidFill>
                  <a:srgbClr val="FFFF00"/>
                </a:solidFill>
              </a:rPr>
              <a:t>keySet</a:t>
            </a:r>
            <a:r>
              <a:rPr lang="en-US" sz="1400" b="1" dirty="0">
                <a:solidFill>
                  <a:srgbClr val="FFFF00"/>
                </a:solidFill>
              </a:rPr>
              <a:t>( 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 Returns </a:t>
            </a:r>
            <a:r>
              <a:rPr lang="en-US" sz="1400" dirty="0"/>
              <a:t>a Set that contains the keys </a:t>
            </a:r>
            <a:r>
              <a:rPr lang="en-US" sz="1400" dirty="0" smtClean="0"/>
              <a:t>from the map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Object put(Object k, Object v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 Puts </a:t>
            </a:r>
            <a:r>
              <a:rPr lang="en-US" sz="1400" dirty="0"/>
              <a:t>an entry in the </a:t>
            </a:r>
            <a:r>
              <a:rPr lang="en-US" sz="1400" dirty="0" smtClean="0"/>
              <a:t>map</a:t>
            </a:r>
            <a:r>
              <a:rPr lang="en-US" sz="1400" dirty="0"/>
              <a:t>, overwriting any previous value associated with the key. The key and value are k and v, respectively. Returns null if the key did not already exist. Otherwise, the previous value linked to the key is returned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void </a:t>
            </a:r>
            <a:r>
              <a:rPr lang="en-US" sz="1400" b="1" dirty="0" err="1">
                <a:solidFill>
                  <a:srgbClr val="FFFF00"/>
                </a:solidFill>
              </a:rPr>
              <a:t>putAll</a:t>
            </a:r>
            <a:r>
              <a:rPr lang="en-US" sz="1400" b="1" dirty="0">
                <a:solidFill>
                  <a:srgbClr val="FFFF00"/>
                </a:solidFill>
              </a:rPr>
              <a:t>(Map m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 Puts </a:t>
            </a:r>
            <a:r>
              <a:rPr lang="en-US" sz="1400" dirty="0"/>
              <a:t>all the entries from m into this map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>
                <a:solidFill>
                  <a:srgbClr val="FFFF00"/>
                </a:solidFill>
              </a:rPr>
              <a:t>Object remove(Object k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 Removes </a:t>
            </a:r>
            <a:r>
              <a:rPr lang="en-US" sz="1400" dirty="0"/>
              <a:t>the entry whose key equals k</a:t>
            </a:r>
            <a:r>
              <a:rPr lang="en-US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size( 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-  Returns </a:t>
            </a:r>
            <a:r>
              <a:rPr lang="en-US" sz="1400" dirty="0"/>
              <a:t>the number of key/value pairs in the map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4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  <a:ea typeface="+mj-ea"/>
              </a:rPr>
              <a:t>Map</a:t>
            </a:r>
            <a:r>
              <a:rPr lang="en-US">
                <a:ea typeface="+mj-ea"/>
              </a:rPr>
              <a:t> Implementations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a typeface="+mn-ea"/>
              </a:rPr>
              <a:t>HashMap</a:t>
            </a:r>
            <a:r>
              <a:rPr lang="en-US" dirty="0" smtClean="0">
                <a:ea typeface="+mn-ea"/>
              </a:rPr>
              <a:t> (uses hashing function on keys)</a:t>
            </a:r>
            <a:endParaRPr lang="en-US" dirty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dirty="0">
                <a:ea typeface="ＭＳ Ｐゴシック" charset="-128"/>
              </a:rPr>
              <a:t>Fast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a typeface="+mn-ea"/>
              </a:rPr>
              <a:t>TreeMap</a:t>
            </a:r>
            <a:r>
              <a:rPr lang="en-US" dirty="0" smtClean="0">
                <a:ea typeface="+mn-ea"/>
              </a:rPr>
              <a:t> (orders keys)</a:t>
            </a:r>
            <a:endParaRPr lang="en-US" dirty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dirty="0" smtClean="0">
                <a:ea typeface="ＭＳ Ｐゴシック" charset="-128"/>
              </a:rPr>
              <a:t>Sorted ordering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dirty="0">
                <a:ea typeface="ＭＳ Ｐゴシック" charset="-128"/>
              </a:rPr>
              <a:t>Key-ordered iteration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a typeface="+mn-ea"/>
              </a:rPr>
              <a:t>LinkedHashMap</a:t>
            </a:r>
            <a:r>
              <a:rPr lang="en-US" dirty="0" smtClean="0">
                <a:ea typeface="+mn-ea"/>
              </a:rPr>
              <a:t> (guess)</a:t>
            </a:r>
            <a:endParaRPr lang="en-US" dirty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dirty="0">
                <a:ea typeface="ＭＳ Ｐゴシック" charset="-128"/>
              </a:rPr>
              <a:t>Fast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dirty="0">
                <a:ea typeface="ＭＳ Ｐゴシック" charset="-128"/>
              </a:rPr>
              <a:t>Insertion-order </a:t>
            </a:r>
            <a:r>
              <a:rPr lang="en-US" dirty="0" smtClean="0">
                <a:ea typeface="ＭＳ Ｐゴシック" charset="-128"/>
              </a:rPr>
              <a:t>iteration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2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Declaring Maps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72143" y="1825625"/>
            <a:ext cx="11789228" cy="43513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Declare types for both keys and values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Class </a:t>
            </a:r>
            <a:r>
              <a:rPr lang="en-US" altLang="en-US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HashMap</a:t>
            </a:r>
            <a:r>
              <a:rPr lang="en-US" altLang="en-US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&lt;K,V&gt;</a:t>
            </a:r>
            <a:endParaRPr lang="en-US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&gt;&gt; map </a:t>
            </a:r>
            <a:r>
              <a:rPr lang="en-US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alt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/>
            <a:endParaRPr lang="en-US" alt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02771" y="4114801"/>
            <a:ext cx="60785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What type is the key? 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What type is the value?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85056"/>
            <a:ext cx="11239500" cy="65532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HashMap</a:t>
            </a:r>
            <a:r>
              <a:rPr lang="en-US" b="1" dirty="0">
                <a:solidFill>
                  <a:srgbClr val="FFFF00"/>
                </a:solidFill>
              </a:rPr>
              <a:t>&lt;Integer, String&gt; map = new </a:t>
            </a:r>
            <a:r>
              <a:rPr lang="en-US" b="1" dirty="0" err="1">
                <a:solidFill>
                  <a:srgbClr val="FFFF00"/>
                </a:solidFill>
              </a:rPr>
              <a:t>HashMap</a:t>
            </a:r>
            <a:r>
              <a:rPr lang="en-US" b="1" dirty="0">
                <a:solidFill>
                  <a:srgbClr val="FFFF0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map.put</a:t>
            </a:r>
            <a:r>
              <a:rPr lang="en-US" dirty="0">
                <a:solidFill>
                  <a:srgbClr val="FFFF00"/>
                </a:solidFill>
              </a:rPr>
              <a:t>(21, "Twenty One</a:t>
            </a:r>
            <a:r>
              <a:rPr lang="en-US" dirty="0" smtClean="0">
                <a:solidFill>
                  <a:srgbClr val="FFFF00"/>
                </a:solidFill>
              </a:rPr>
              <a:t>");  // which is the key, and which is the value?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//</a:t>
            </a:r>
            <a:r>
              <a:rPr lang="en-US" b="1" dirty="0" err="1">
                <a:solidFill>
                  <a:srgbClr val="FFFF00"/>
                </a:solidFill>
              </a:rPr>
              <a:t>map.put</a:t>
            </a:r>
            <a:r>
              <a:rPr lang="en-US" dirty="0">
                <a:solidFill>
                  <a:srgbClr val="FFFF00"/>
                </a:solidFill>
              </a:rPr>
              <a:t>(21.0, "Twenty One"); //this will throw </a:t>
            </a:r>
            <a:r>
              <a:rPr lang="en-US" dirty="0" smtClean="0">
                <a:solidFill>
                  <a:srgbClr val="FFFF00"/>
                </a:solidFill>
              </a:rPr>
              <a:t>an error </a:t>
            </a:r>
            <a:r>
              <a:rPr lang="en-US" dirty="0">
                <a:solidFill>
                  <a:srgbClr val="FFFF00"/>
                </a:solidFill>
              </a:rPr>
              <a:t>because 21.0 is not </a:t>
            </a:r>
            <a:r>
              <a:rPr lang="en-US" dirty="0" smtClean="0">
                <a:solidFill>
                  <a:srgbClr val="FFFF00"/>
                </a:solidFill>
              </a:rPr>
              <a:t>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Integer </a:t>
            </a:r>
            <a:r>
              <a:rPr lang="en-US" dirty="0" smtClean="0">
                <a:solidFill>
                  <a:srgbClr val="FFFF00"/>
                </a:solidFill>
              </a:rPr>
              <a:t>key </a:t>
            </a:r>
            <a:r>
              <a:rPr lang="en-US" dirty="0">
                <a:solidFill>
                  <a:srgbClr val="FFFF00"/>
                </a:solidFill>
              </a:rPr>
              <a:t>= 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String value = </a:t>
            </a:r>
            <a:r>
              <a:rPr lang="en-US" b="1" dirty="0" err="1" smtClean="0">
                <a:solidFill>
                  <a:srgbClr val="FFFF00"/>
                </a:solidFill>
              </a:rPr>
              <a:t>map.get</a:t>
            </a:r>
            <a:r>
              <a:rPr lang="en-US" dirty="0" smtClean="0">
                <a:solidFill>
                  <a:srgbClr val="FFFF00"/>
                </a:solidFill>
              </a:rPr>
              <a:t>(key);  // gets value associated with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("Key: " + key +" value: "+ value); 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map.put</a:t>
            </a:r>
            <a:r>
              <a:rPr lang="en-US" dirty="0">
                <a:solidFill>
                  <a:srgbClr val="FFFF00"/>
                </a:solidFill>
              </a:rPr>
              <a:t>(31, "Thirty One");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("Size of Map: " + </a:t>
            </a:r>
            <a:r>
              <a:rPr lang="en-US" b="1" i="1" dirty="0" err="1">
                <a:solidFill>
                  <a:srgbClr val="FFFF00"/>
                </a:solidFill>
              </a:rPr>
              <a:t>map.size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  <a:r>
              <a:rPr lang="en-US" i="1" dirty="0">
                <a:solidFill>
                  <a:srgbClr val="FFFF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("Does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 contains 21 as key: " + </a:t>
            </a:r>
            <a:r>
              <a:rPr lang="en-US" b="1" i="1" dirty="0" err="1">
                <a:solidFill>
                  <a:srgbClr val="FFFF00"/>
                </a:solidFill>
              </a:rPr>
              <a:t>map.containsKey</a:t>
            </a:r>
            <a:r>
              <a:rPr lang="en-US" i="1" dirty="0">
                <a:solidFill>
                  <a:srgbClr val="FFFF00"/>
                </a:solidFill>
              </a:rPr>
              <a:t>(21));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("Does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 contains 21 as value: " + </a:t>
            </a:r>
            <a:r>
              <a:rPr lang="en-US" b="1" i="1" dirty="0" err="1">
                <a:solidFill>
                  <a:srgbClr val="FFFF00"/>
                </a:solidFill>
              </a:rPr>
              <a:t>map.containsValue</a:t>
            </a:r>
            <a:r>
              <a:rPr lang="en-US" i="1" dirty="0">
                <a:solidFill>
                  <a:srgbClr val="FFFF00"/>
                </a:solidFill>
              </a:rPr>
              <a:t>(21));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("Does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 contains Twenty One as value: " + </a:t>
            </a:r>
            <a:r>
              <a:rPr lang="en-US" b="1" i="1" dirty="0" err="1">
                <a:solidFill>
                  <a:srgbClr val="FFFF00"/>
                </a:solidFill>
              </a:rPr>
              <a:t>map.containsValue</a:t>
            </a:r>
            <a:r>
              <a:rPr lang="en-US" i="1" dirty="0">
                <a:solidFill>
                  <a:srgbClr val="FFFF00"/>
                </a:solidFill>
              </a:rPr>
              <a:t>("Twenty One")); 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map.put</a:t>
            </a:r>
            <a:r>
              <a:rPr lang="en-US" dirty="0">
                <a:solidFill>
                  <a:srgbClr val="FFFF00"/>
                </a:solidFill>
              </a:rPr>
              <a:t>(41, "Thirty One");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("Unsorted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: " + </a:t>
            </a:r>
            <a:r>
              <a:rPr lang="en-US" b="1" i="1" dirty="0">
                <a:solidFill>
                  <a:srgbClr val="FFFF00"/>
                </a:solidFill>
              </a:rPr>
              <a:t>map</a:t>
            </a:r>
            <a:r>
              <a:rPr lang="en-US" i="1" dirty="0">
                <a:solidFill>
                  <a:srgbClr val="FFFF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TreeMap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sortedHashMap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b="1" dirty="0">
                <a:solidFill>
                  <a:srgbClr val="FFFF00"/>
                </a:solidFill>
              </a:rPr>
              <a:t>new </a:t>
            </a:r>
            <a:r>
              <a:rPr lang="en-US" b="1" dirty="0" err="1">
                <a:solidFill>
                  <a:srgbClr val="FFFF00"/>
                </a:solidFill>
              </a:rPr>
              <a:t>TreeMap</a:t>
            </a:r>
            <a:r>
              <a:rPr lang="en-US" b="1" dirty="0">
                <a:solidFill>
                  <a:srgbClr val="FFFF00"/>
                </a:solidFill>
              </a:rPr>
              <a:t>(map);     </a:t>
            </a:r>
            <a:r>
              <a:rPr lang="en-US" b="1" dirty="0" smtClean="0">
                <a:solidFill>
                  <a:srgbClr val="FFFF00"/>
                </a:solidFill>
              </a:rPr>
              <a:t>// cool stuff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("Sorted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: " + </a:t>
            </a:r>
            <a:r>
              <a:rPr lang="en-US" b="1" i="1" dirty="0" err="1">
                <a:solidFill>
                  <a:srgbClr val="FFFF00"/>
                </a:solidFill>
              </a:rPr>
              <a:t>sortedHashMap</a:t>
            </a:r>
            <a:r>
              <a:rPr lang="en-US" i="1" dirty="0">
                <a:solidFill>
                  <a:srgbClr val="FFFF00"/>
                </a:solidFill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map.clear</a:t>
            </a:r>
            <a:r>
              <a:rPr lang="en-US" dirty="0">
                <a:solidFill>
                  <a:srgbClr val="FFFF00"/>
                </a:solidFill>
              </a:rPr>
              <a:t>(); //clears </a:t>
            </a:r>
            <a:r>
              <a:rPr lang="en-US" u="sng" dirty="0" err="1">
                <a:solidFill>
                  <a:srgbClr val="FFFF00"/>
                </a:solidFill>
              </a:rPr>
              <a:t>hashmap</a:t>
            </a:r>
            <a:r>
              <a:rPr lang="en-US" u="sng" dirty="0">
                <a:solidFill>
                  <a:srgbClr val="FFFF00"/>
                </a:solidFill>
              </a:rPr>
              <a:t> , removes all element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("Is </a:t>
            </a:r>
            <a:r>
              <a:rPr lang="en-US" i="1" dirty="0" err="1">
                <a:solidFill>
                  <a:srgbClr val="FFFF00"/>
                </a:solidFill>
              </a:rPr>
              <a:t>HashMap</a:t>
            </a:r>
            <a:r>
              <a:rPr lang="en-US" i="1" dirty="0">
                <a:solidFill>
                  <a:srgbClr val="FFFF00"/>
                </a:solidFill>
              </a:rPr>
              <a:t> is empty: " + </a:t>
            </a:r>
            <a:r>
              <a:rPr lang="en-US" b="1" i="1" dirty="0" err="1" smtClean="0">
                <a:solidFill>
                  <a:srgbClr val="FFFF00"/>
                </a:solidFill>
              </a:rPr>
              <a:t>map.isEmpty</a:t>
            </a:r>
            <a:r>
              <a:rPr lang="en-US" b="1" i="1" dirty="0" smtClean="0">
                <a:solidFill>
                  <a:srgbClr val="FFFF00"/>
                </a:solidFill>
              </a:rPr>
              <a:t>()</a:t>
            </a:r>
            <a:r>
              <a:rPr lang="en-US" i="1" dirty="0" smtClean="0">
                <a:solidFill>
                  <a:srgbClr val="FFFF00"/>
                </a:solidFill>
              </a:rPr>
              <a:t>);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("Size of Map: " + </a:t>
            </a:r>
            <a:r>
              <a:rPr lang="en-US" b="1" i="1" dirty="0" err="1">
                <a:solidFill>
                  <a:srgbClr val="FFFF00"/>
                </a:solidFill>
              </a:rPr>
              <a:t>map.size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  <a:r>
              <a:rPr lang="en-US" i="1" dirty="0">
                <a:solidFill>
                  <a:srgbClr val="FFFF00"/>
                </a:solidFill>
              </a:rPr>
              <a:t>);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map: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More than one way: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for (Integer key : </a:t>
            </a:r>
            <a:r>
              <a:rPr lang="en-US" b="1" dirty="0" err="1">
                <a:solidFill>
                  <a:srgbClr val="FFFF00"/>
                </a:solidFill>
              </a:rPr>
              <a:t>map.keySet</a:t>
            </a:r>
            <a:r>
              <a:rPr lang="en-US" b="1" dirty="0">
                <a:solidFill>
                  <a:srgbClr val="FFFF00"/>
                </a:solidFill>
              </a:rPr>
              <a:t>()) </a:t>
            </a:r>
            <a:r>
              <a:rPr lang="en-US" b="1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… //code goes here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("Key : " + </a:t>
            </a:r>
            <a:r>
              <a:rPr lang="en-US" i="1" dirty="0" err="1">
                <a:solidFill>
                  <a:srgbClr val="FFFF00"/>
                </a:solidFill>
              </a:rPr>
              <a:t>key.toString</a:t>
            </a:r>
            <a:r>
              <a:rPr lang="en-US" i="1" dirty="0">
                <a:solidFill>
                  <a:srgbClr val="FFFF00"/>
                </a:solidFill>
              </a:rPr>
              <a:t>() + " Value : "+ </a:t>
            </a:r>
            <a:r>
              <a:rPr lang="en-US" i="1" dirty="0" err="1">
                <a:solidFill>
                  <a:srgbClr val="FFFF00"/>
                </a:solidFill>
              </a:rPr>
              <a:t>map.get</a:t>
            </a:r>
            <a:r>
              <a:rPr lang="en-US" i="1" dirty="0">
                <a:solidFill>
                  <a:srgbClr val="FFFF00"/>
                </a:solidFill>
              </a:rPr>
              <a:t>(key));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700" dirty="0" smtClean="0"/>
              <a:t>How could this go wrong?</a:t>
            </a:r>
            <a:endParaRPr lang="en-US" sz="2700" dirty="0"/>
          </a:p>
          <a:p>
            <a:pPr marL="0" indent="0">
              <a:buNone/>
            </a:pPr>
            <a:r>
              <a:rPr lang="en-US" sz="2700" b="1" i="1" dirty="0" smtClean="0"/>
              <a:t>we should use an Iterator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17986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Traversing Collections 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03936" y="1276478"/>
            <a:ext cx="10737275" cy="497192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For-each loop: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for (Object o : collection) 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   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System.out.println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(o);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Equivalent to:</a:t>
            </a:r>
            <a:endParaRPr lang="en-US" sz="25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for (Iterator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i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 =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collection.iterator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();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i.hasNext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();) {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  Object o =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i.next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();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  </a:t>
            </a:r>
            <a:r>
              <a:rPr lang="en-US" sz="2500" dirty="0" err="1">
                <a:solidFill>
                  <a:srgbClr val="FFFF00"/>
                </a:solidFill>
                <a:latin typeface="Courier New" charset="0"/>
              </a:rPr>
              <a:t>System.out.println</a:t>
            </a:r>
            <a:r>
              <a:rPr lang="en-US" sz="2500" dirty="0">
                <a:solidFill>
                  <a:srgbClr val="FFFF00"/>
                </a:solidFill>
                <a:latin typeface="Courier New" charset="0"/>
              </a:rPr>
              <a:t>(o);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solidFill>
                  <a:srgbClr val="FFFF0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solidFill>
                  <a:srgbClr val="FFFF00"/>
                </a:solidFill>
              </a:rPr>
              <a:t>Everything that inherits from Collections Interface has an iterator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>
                <a:solidFill>
                  <a:srgbClr val="FFFF00"/>
                </a:solidFill>
              </a:rPr>
              <a:t>	</a:t>
            </a:r>
            <a:r>
              <a:rPr lang="en-US" sz="2500" dirty="0" smtClean="0">
                <a:solidFill>
                  <a:srgbClr val="FFFF00"/>
                </a:solidFill>
              </a:rPr>
              <a:t>We should usually use the iterator: more efficient and better way to traverse the objects in a collection</a:t>
            </a:r>
            <a:endParaRPr lang="en-US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1645</Words>
  <Application>Microsoft Office PowerPoint</Application>
  <PresentationFormat>Widescreen</PresentationFormat>
  <Paragraphs>407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Century Gothic</vt:lpstr>
      <vt:lpstr>Consolas</vt:lpstr>
      <vt:lpstr>Courier New</vt:lpstr>
      <vt:lpstr>CourierNewPS-BoldMT</vt:lpstr>
      <vt:lpstr>Helvetica</vt:lpstr>
      <vt:lpstr>TimesNewRomanMS</vt:lpstr>
      <vt:lpstr>Wingdings</vt:lpstr>
      <vt:lpstr>Wingdings 3</vt:lpstr>
      <vt:lpstr>Ion</vt:lpstr>
      <vt:lpstr>PowerPoint Presentation</vt:lpstr>
      <vt:lpstr>Back to Collections</vt:lpstr>
      <vt:lpstr>Map</vt:lpstr>
      <vt:lpstr>Map Methods</vt:lpstr>
      <vt:lpstr>Map Implementations</vt:lpstr>
      <vt:lpstr>Declaring Maps</vt:lpstr>
      <vt:lpstr>PowerPoint Presentation</vt:lpstr>
      <vt:lpstr>Looping through map:</vt:lpstr>
      <vt:lpstr>Traversing Collections (1)</vt:lpstr>
      <vt:lpstr>How to use an iterator:</vt:lpstr>
      <vt:lpstr>Traversing Collections: Iterators</vt:lpstr>
      <vt:lpstr>PowerPoint Presentation</vt:lpstr>
      <vt:lpstr>ListIterator methods:</vt:lpstr>
      <vt:lpstr>Filter Algorithm</vt:lpstr>
      <vt:lpstr>TreeSets:</vt:lpstr>
      <vt:lpstr>Comparable </vt:lpstr>
      <vt:lpstr>Comparables</vt:lpstr>
      <vt:lpstr>PowerPoint Presentation</vt:lpstr>
      <vt:lpstr>A couple of comments…</vt:lpstr>
      <vt:lpstr>PowerPoint Presentation</vt:lpstr>
      <vt:lpstr>PowerPoint Presentation</vt:lpstr>
      <vt:lpstr>PowerPoint Presentation</vt:lpstr>
      <vt:lpstr>PowerPoint Presentation</vt:lpstr>
      <vt:lpstr>Equals </vt:lpstr>
      <vt:lpstr>Equals</vt:lpstr>
      <vt:lpstr>PowerPoint Presentation</vt:lpstr>
      <vt:lpstr>PowerPoint Presentation</vt:lpstr>
      <vt:lpstr>As a general rule </vt:lpstr>
      <vt:lpstr>compareTo and equals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2016-05-22T17:50:44Z</dcterms:created>
  <dcterms:modified xsi:type="dcterms:W3CDTF">2016-05-22T17:51:07Z</dcterms:modified>
</cp:coreProperties>
</file>