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BE28-DA19-4262-8439-0DBEC0ECCF5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B43A-7ED8-46A5-B994-CE4FCD65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BE28-DA19-4262-8439-0DBEC0ECCF5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B43A-7ED8-46A5-B994-CE4FCD65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BE28-DA19-4262-8439-0DBEC0ECCF5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B43A-7ED8-46A5-B994-CE4FCD65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BE28-DA19-4262-8439-0DBEC0ECCF5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B43A-7ED8-46A5-B994-CE4FCD65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BE28-DA19-4262-8439-0DBEC0ECCF5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B43A-7ED8-46A5-B994-CE4FCD65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BE28-DA19-4262-8439-0DBEC0ECCF5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B43A-7ED8-46A5-B994-CE4FCD65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BE28-DA19-4262-8439-0DBEC0ECCF5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B43A-7ED8-46A5-B994-CE4FCD65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1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BE28-DA19-4262-8439-0DBEC0ECCF5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B43A-7ED8-46A5-B994-CE4FCD65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BE28-DA19-4262-8439-0DBEC0ECCF5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B43A-7ED8-46A5-B994-CE4FCD65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BE28-DA19-4262-8439-0DBEC0ECCF5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B43A-7ED8-46A5-B994-CE4FCD65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BE28-DA19-4262-8439-0DBEC0ECCF5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B43A-7ED8-46A5-B994-CE4FCD65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7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BE28-DA19-4262-8439-0DBEC0ECCF5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B43A-7ED8-46A5-B994-CE4FCD65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9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Definite Loops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2133601" y="1319213"/>
            <a:ext cx="6348413" cy="4722812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charset="-128"/>
              </a:rPr>
              <a:t>A repetition structure that executes code exactly N times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We know how many times we want it to loop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int sum =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for (int i = 0; i &lt; 10; i++)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  sum += i;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System.out.println(sum);</a:t>
            </a:r>
          </a:p>
        </p:txBody>
      </p:sp>
    </p:spTree>
    <p:extLst>
      <p:ext uri="{BB962C8B-B14F-4D97-AF65-F5344CB8AC3E}">
        <p14:creationId xmlns:p14="http://schemas.microsoft.com/office/powerpoint/2010/main" val="20259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1981201" y="103188"/>
            <a:ext cx="8524875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Simple </a:t>
            </a:r>
            <a:r>
              <a:rPr lang="en-US" altLang="en-US" dirty="0" smtClean="0">
                <a:ea typeface="ＭＳ Ｐゴシック" charset="-128"/>
              </a:rPr>
              <a:t>guessing game</a:t>
            </a: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1981201" y="1323975"/>
            <a:ext cx="6969125" cy="48021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Given an integer </a:t>
            </a:r>
            <a:r>
              <a:rPr lang="en-US" altLang="en-US" dirty="0" smtClean="0">
                <a:ea typeface="ＭＳ Ｐゴシック" charset="-128"/>
              </a:rPr>
              <a:t>between 1 and 100 as an</a:t>
            </a:r>
            <a:r>
              <a:rPr lang="en-US" altLang="en-US" dirty="0" smtClean="0">
                <a:ea typeface="ＭＳ Ｐゴシック" charset="-128"/>
              </a:rPr>
              <a:t> input parameter, to a method, how many </a:t>
            </a:r>
            <a:r>
              <a:rPr lang="en-US" altLang="en-US" dirty="0" err="1" smtClean="0">
                <a:ea typeface="ＭＳ Ｐゴシック" charset="-128"/>
              </a:rPr>
              <a:t>many</a:t>
            </a:r>
            <a:r>
              <a:rPr lang="en-US" altLang="en-US" dirty="0" smtClean="0">
                <a:ea typeface="ＭＳ Ｐゴシック" charset="-128"/>
              </a:rPr>
              <a:t> “guesses” must the computer make before it guesses the correct number?</a:t>
            </a:r>
          </a:p>
          <a:p>
            <a:pPr lvl="1" eaLnBrk="1" hangingPunct="1"/>
            <a:r>
              <a:rPr lang="en-US" altLang="en-US" dirty="0" smtClean="0">
                <a:ea typeface="ＭＳ Ｐゴシック" charset="-128"/>
              </a:rPr>
              <a:t>What kind of loop would you most likely use? </a:t>
            </a:r>
          </a:p>
          <a:p>
            <a:pPr lvl="1" eaLnBrk="1" hangingPunct="1"/>
            <a:r>
              <a:rPr lang="en-US" altLang="en-US" dirty="0" smtClean="0">
                <a:ea typeface="ＭＳ Ｐゴシック" charset="-128"/>
              </a:rPr>
              <a:t>Can you write this with all three loops?</a:t>
            </a:r>
            <a:endParaRPr lang="en-US" altLang="en-US" dirty="0" smtClean="0">
              <a:ea typeface="ＭＳ Ｐゴシック" charset="-128"/>
            </a:endParaRPr>
          </a:p>
          <a:p>
            <a:pPr eaLnBrk="1" hangingPunct="1"/>
            <a:endParaRPr lang="en-US" alt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541" y="412544"/>
            <a:ext cx="4501116" cy="590380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import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java.util.Random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public class Hello2 {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public static void main (String[]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args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System.</a:t>
            </a:r>
            <a:r>
              <a:rPr lang="en-US" sz="16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out.println</a:t>
            </a: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</a:rPr>
              <a:t>("While " + </a:t>
            </a:r>
            <a:r>
              <a:rPr lang="en-US" sz="16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whileGuess</a:t>
            </a: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</a:rPr>
              <a:t>(72));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System.</a:t>
            </a:r>
            <a:r>
              <a:rPr lang="en-US" sz="16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out.println</a:t>
            </a: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</a:rPr>
              <a:t>("Rec " +</a:t>
            </a:r>
            <a:r>
              <a:rPr lang="en-US" sz="16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recGuess</a:t>
            </a: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</a:rPr>
              <a:t>(42));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System.</a:t>
            </a:r>
            <a:r>
              <a:rPr lang="en-US" sz="16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out.println</a:t>
            </a: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</a:rPr>
              <a:t>("for " +</a:t>
            </a:r>
            <a:r>
              <a:rPr lang="en-US" sz="16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forGuess</a:t>
            </a: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</a:rPr>
              <a:t>(27));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public static 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whileGuess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g)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Random r = new Random();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ct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= 1;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x =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r.nextInt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(100);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while (x != g)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x =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r.nextInt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(100);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ct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++;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return(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ct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509005" y="256032"/>
            <a:ext cx="5103875" cy="5903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public static 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recGuess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g)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Random r = new Random();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x =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r.nextInt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(100);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if (x == g)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return(1);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else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return(1 + </a:t>
            </a:r>
            <a:r>
              <a:rPr lang="en-US" sz="16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recGuess</a:t>
            </a: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</a:rPr>
              <a:t>(g));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public </a:t>
            </a:r>
            <a:r>
              <a:rPr lang="en-US" sz="1600" dirty="0">
                <a:solidFill>
                  <a:srgbClr val="FF0000"/>
                </a:solidFill>
              </a:rPr>
              <a:t>static </a:t>
            </a:r>
            <a:r>
              <a:rPr lang="en-US" sz="1600" u="sng" dirty="0" err="1">
                <a:solidFill>
                  <a:srgbClr val="FF0000"/>
                </a:solidFill>
              </a:rPr>
              <a:t>int</a:t>
            </a:r>
            <a:r>
              <a:rPr lang="en-US" sz="1600" u="sng" dirty="0">
                <a:solidFill>
                  <a:srgbClr val="FF0000"/>
                </a:solidFill>
              </a:rPr>
              <a:t> </a:t>
            </a:r>
            <a:r>
              <a:rPr lang="en-US" sz="1600" u="sng" dirty="0" err="1">
                <a:solidFill>
                  <a:srgbClr val="FF0000"/>
                </a:solidFill>
              </a:rPr>
              <a:t>forGuess</a:t>
            </a:r>
            <a:r>
              <a:rPr lang="en-US" sz="1600" u="sng" dirty="0">
                <a:solidFill>
                  <a:srgbClr val="FF0000"/>
                </a:solidFill>
              </a:rPr>
              <a:t>(</a:t>
            </a:r>
            <a:r>
              <a:rPr lang="en-US" sz="1600" u="sng" dirty="0" err="1">
                <a:solidFill>
                  <a:srgbClr val="FF0000"/>
                </a:solidFill>
              </a:rPr>
              <a:t>int</a:t>
            </a:r>
            <a:r>
              <a:rPr lang="en-US" sz="1600" u="sng" dirty="0">
                <a:solidFill>
                  <a:srgbClr val="FF0000"/>
                </a:solidFill>
              </a:rPr>
              <a:t> g)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Random </a:t>
            </a:r>
            <a:r>
              <a:rPr lang="en-US" dirty="0">
                <a:solidFill>
                  <a:srgbClr val="FF0000"/>
                </a:solidFill>
              </a:rPr>
              <a:t>r = new Random();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u="sng" dirty="0" err="1">
                <a:solidFill>
                  <a:srgbClr val="FF0000"/>
                </a:solidFill>
              </a:rPr>
              <a:t>int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ct</a:t>
            </a:r>
            <a:r>
              <a:rPr lang="en-US" u="sng" dirty="0">
                <a:solidFill>
                  <a:srgbClr val="FF0000"/>
                </a:solidFill>
              </a:rPr>
              <a:t> = 1;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u="sng" dirty="0" err="1">
                <a:solidFill>
                  <a:srgbClr val="FF0000"/>
                </a:solidFill>
              </a:rPr>
              <a:t>int</a:t>
            </a:r>
            <a:r>
              <a:rPr lang="en-US" u="sng" dirty="0">
                <a:solidFill>
                  <a:srgbClr val="FF0000"/>
                </a:solidFill>
              </a:rPr>
              <a:t> x=</a:t>
            </a:r>
            <a:r>
              <a:rPr lang="en-US" u="sng" dirty="0" err="1">
                <a:solidFill>
                  <a:srgbClr val="FF0000"/>
                </a:solidFill>
              </a:rPr>
              <a:t>r.nextInt</a:t>
            </a:r>
            <a:r>
              <a:rPr lang="en-US" u="sng" dirty="0">
                <a:solidFill>
                  <a:srgbClr val="FF0000"/>
                </a:solidFill>
              </a:rPr>
              <a:t>(100);x != g; x = </a:t>
            </a:r>
            <a:r>
              <a:rPr lang="en-US" u="sng" dirty="0" err="1">
                <a:solidFill>
                  <a:srgbClr val="FF0000"/>
                </a:solidFill>
              </a:rPr>
              <a:t>r.nextInt</a:t>
            </a:r>
            <a:r>
              <a:rPr lang="en-US" u="sng" dirty="0">
                <a:solidFill>
                  <a:srgbClr val="FF0000"/>
                </a:solidFill>
              </a:rPr>
              <a:t>(100), </a:t>
            </a:r>
            <a:r>
              <a:rPr lang="en-US" u="sng" dirty="0" err="1">
                <a:solidFill>
                  <a:srgbClr val="FF0000"/>
                </a:solidFill>
              </a:rPr>
              <a:t>ct</a:t>
            </a:r>
            <a:r>
              <a:rPr lang="en-US" u="sng" dirty="0">
                <a:solidFill>
                  <a:srgbClr val="FF0000"/>
                </a:solidFill>
              </a:rPr>
              <a:t>++);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return(</a:t>
            </a:r>
            <a:r>
              <a:rPr lang="en-US" u="sng" dirty="0" err="1">
                <a:solidFill>
                  <a:srgbClr val="FF0000"/>
                </a:solidFill>
              </a:rPr>
              <a:t>ct</a:t>
            </a:r>
            <a:r>
              <a:rPr lang="en-US" u="sng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2133601" y="233364"/>
            <a:ext cx="6348413" cy="649287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For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1" y="1222375"/>
            <a:ext cx="6348413" cy="48196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 10;</a:t>
            </a:r>
          </a:p>
          <a:p>
            <a:pPr marL="0" indent="0">
              <a:buNone/>
              <a:defRPr/>
            </a:pPr>
            <a:r>
              <a:rPr lang="nn-NO" b="1" dirty="0">
                <a:solidFill>
                  <a:srgbClr val="FF0000"/>
                </a:solidFill>
              </a:rPr>
              <a:t>for ( </a:t>
            </a:r>
            <a:r>
              <a:rPr lang="nn-NO" b="1" dirty="0" smtClean="0">
                <a:solidFill>
                  <a:srgbClr val="FF0000"/>
                </a:solidFill>
              </a:rPr>
              <a:t> ; i </a:t>
            </a:r>
            <a:r>
              <a:rPr lang="nn-NO" b="1" dirty="0">
                <a:solidFill>
                  <a:srgbClr val="FF0000"/>
                </a:solidFill>
              </a:rPr>
              <a:t>&gt; 0 ; i-=2) {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</a:t>
            </a:r>
            <a:r>
              <a:rPr lang="en-US" b="1" i="1" dirty="0" err="1" smtClean="0">
                <a:solidFill>
                  <a:srgbClr val="FF0000"/>
                </a:solidFill>
              </a:rPr>
              <a:t>out.println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i</a:t>
            </a:r>
            <a:r>
              <a:rPr lang="en-US" b="1" i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What does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start at?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What happens to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each time the loop loops?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When does this stop?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2133601" y="385764"/>
            <a:ext cx="6348413" cy="687387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1" y="1073151"/>
            <a:ext cx="6348413" cy="49688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nn-NO" b="1" dirty="0">
                <a:solidFill>
                  <a:srgbClr val="FF0000"/>
                </a:solidFill>
              </a:rPr>
              <a:t>for (int i = </a:t>
            </a:r>
            <a:r>
              <a:rPr lang="nn-NO" b="1" dirty="0" smtClean="0">
                <a:solidFill>
                  <a:srgbClr val="FF0000"/>
                </a:solidFill>
              </a:rPr>
              <a:t>0; ; </a:t>
            </a:r>
            <a:r>
              <a:rPr lang="nn-NO" b="1" dirty="0">
                <a:solidFill>
                  <a:srgbClr val="FF0000"/>
                </a:solidFill>
              </a:rPr>
              <a:t>i++) </a:t>
            </a:r>
            <a:r>
              <a:rPr lang="nn-NO" b="1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  <a:defRPr/>
            </a:pPr>
            <a:r>
              <a:rPr lang="nn-NO" b="1" dirty="0">
                <a:solidFill>
                  <a:srgbClr val="FF0000"/>
                </a:solidFill>
              </a:rPr>
              <a:t>	</a:t>
            </a:r>
            <a:r>
              <a:rPr lang="nn-NO" b="1" dirty="0" smtClean="0">
                <a:solidFill>
                  <a:srgbClr val="FF0000"/>
                </a:solidFill>
              </a:rPr>
              <a:t>System.out.println(i);</a:t>
            </a:r>
            <a:endParaRPr lang="nn-NO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What does </a:t>
            </a:r>
            <a:r>
              <a:rPr lang="en-US" dirty="0" err="1" smtClean="0"/>
              <a:t>i</a:t>
            </a:r>
            <a:r>
              <a:rPr lang="en-US" dirty="0" smtClean="0"/>
              <a:t> start at?</a:t>
            </a:r>
          </a:p>
          <a:p>
            <a:pPr>
              <a:defRPr/>
            </a:pPr>
            <a:r>
              <a:rPr lang="en-US" dirty="0" smtClean="0"/>
              <a:t>What happens to </a:t>
            </a:r>
            <a:r>
              <a:rPr lang="en-US" dirty="0" err="1" smtClean="0"/>
              <a:t>i</a:t>
            </a:r>
            <a:r>
              <a:rPr lang="en-US" dirty="0" smtClean="0"/>
              <a:t> after each loop?</a:t>
            </a:r>
          </a:p>
          <a:p>
            <a:pPr>
              <a:defRPr/>
            </a:pPr>
            <a:r>
              <a:rPr lang="en-US" dirty="0" smtClean="0"/>
              <a:t>When does this stop (what is the stopping condition)?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7DC3E9BA-CDB9-4AC8-B079-ED8941D1BF6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17488"/>
            <a:ext cx="7772400" cy="6096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Note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1828800" y="9906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If the </a:t>
            </a:r>
            <a:r>
              <a:rPr lang="en-US" altLang="en-US" sz="2800" u="sng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loop-continuation-condition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in a </a:t>
            </a:r>
            <a:r>
              <a:rPr lang="en-US" altLang="en-US" sz="2800" u="sng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loop is omitted, it is implicitly true. Thus the statements given below in (a) and (b), which are infinite loops, are correct. 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4548188" y="3133725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5542" name="Object 2"/>
          <p:cNvGraphicFramePr>
            <a:graphicFrameLocks noChangeAspect="1"/>
          </p:cNvGraphicFramePr>
          <p:nvPr/>
        </p:nvGraphicFramePr>
        <p:xfrm>
          <a:off x="1828800" y="3132138"/>
          <a:ext cx="81534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3" imgW="3203448" imgH="612648" progId="Word.Picture.8">
                  <p:embed/>
                </p:oleObj>
              </mc:Choice>
              <mc:Fallback>
                <p:oleObj name="Picture" r:id="rId3" imgW="3203448" imgH="6126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32138"/>
                        <a:ext cx="8153400" cy="161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4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1" y="1457325"/>
            <a:ext cx="6348413" cy="45847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for (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j = 30; j &gt;=5; j -=5) {</a:t>
            </a:r>
          </a:p>
          <a:p>
            <a:pPr marL="400050" lvl="1" indent="0"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j = j - 1;</a:t>
            </a:r>
          </a:p>
          <a:p>
            <a:pPr marL="400050" lvl="1" indent="0">
              <a:buNone/>
              <a:defRPr/>
            </a:pPr>
            <a:r>
              <a:rPr lang="en-US" sz="2000" dirty="0" err="1">
                <a:solidFill>
                  <a:srgbClr val="FF0000"/>
                </a:solidFill>
              </a:rPr>
              <a:t>System.</a:t>
            </a:r>
            <a:r>
              <a:rPr lang="en-US" sz="2000" b="1" i="1" dirty="0" err="1">
                <a:solidFill>
                  <a:srgbClr val="FF0000"/>
                </a:solidFill>
              </a:rPr>
              <a:t>out.println</a:t>
            </a:r>
            <a:r>
              <a:rPr lang="en-US" sz="2000" b="1" i="1" dirty="0">
                <a:solidFill>
                  <a:srgbClr val="FF0000"/>
                </a:solidFill>
              </a:rPr>
              <a:t>(j);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000" dirty="0"/>
              <a:t>What does j start at?</a:t>
            </a:r>
          </a:p>
          <a:p>
            <a:pPr>
              <a:defRPr/>
            </a:pPr>
            <a:r>
              <a:rPr lang="en-US" sz="2000" dirty="0"/>
              <a:t>What gets printed out?</a:t>
            </a:r>
          </a:p>
        </p:txBody>
      </p:sp>
    </p:spTree>
    <p:extLst>
      <p:ext uri="{BB962C8B-B14F-4D97-AF65-F5344CB8AC3E}">
        <p14:creationId xmlns:p14="http://schemas.microsoft.com/office/powerpoint/2010/main" val="41853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1" y="1457325"/>
            <a:ext cx="6348413" cy="45847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for 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p = 0; p &lt; 10; p++)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System.</a:t>
            </a:r>
            <a:r>
              <a:rPr lang="en-US" sz="2000" i="1" dirty="0" err="1">
                <a:solidFill>
                  <a:srgbClr val="FF0000"/>
                </a:solidFill>
              </a:rPr>
              <a:t>out.print</a:t>
            </a:r>
            <a:r>
              <a:rPr lang="en-US" sz="2000" i="1" dirty="0">
                <a:solidFill>
                  <a:srgbClr val="FF0000"/>
                </a:solidFill>
              </a:rPr>
              <a:t>('*');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000" dirty="0"/>
              <a:t>What gets printed out?  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Why is this?????</a:t>
            </a:r>
          </a:p>
        </p:txBody>
      </p:sp>
    </p:spTree>
    <p:extLst>
      <p:ext uri="{BB962C8B-B14F-4D97-AF65-F5344CB8AC3E}">
        <p14:creationId xmlns:p14="http://schemas.microsoft.com/office/powerpoint/2010/main" val="15942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1" y="1457325"/>
            <a:ext cx="6348413" cy="45847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k = 0;</a:t>
            </a: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for (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j = 30; j &gt;=5; j -=5) {</a:t>
            </a:r>
          </a:p>
          <a:p>
            <a:pPr marL="400050" lvl="1" indent="0"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k+= j;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  <a:defRPr/>
            </a:pPr>
            <a:r>
              <a:rPr lang="en-US" sz="2000" dirty="0" err="1">
                <a:solidFill>
                  <a:srgbClr val="FF0000"/>
                </a:solidFill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</a:rPr>
              <a:t>(j);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000" dirty="0"/>
              <a:t>What gets printed out?  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Why is this?????</a:t>
            </a:r>
          </a:p>
        </p:txBody>
      </p:sp>
    </p:spTree>
    <p:extLst>
      <p:ext uri="{BB962C8B-B14F-4D97-AF65-F5344CB8AC3E}">
        <p14:creationId xmlns:p14="http://schemas.microsoft.com/office/powerpoint/2010/main" val="14890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5882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Try: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538" y="1185863"/>
            <a:ext cx="8323262" cy="5181600"/>
          </a:xfrm>
        </p:spPr>
        <p:txBody>
          <a:bodyPr rtlCol="0">
            <a:normAutofit/>
          </a:bodyPr>
          <a:lstStyle/>
          <a:p>
            <a:pPr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 a class with a method that computes the harmonic sum, which is calculated as follows:</a:t>
            </a:r>
          </a:p>
          <a:p>
            <a:pPr>
              <a:buFont typeface="Wingdings 3" charset="2"/>
              <a:buChar char="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Notes: </a:t>
            </a:r>
          </a:p>
          <a:p>
            <a:pPr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is an integer, and will be the input to your method.  </a:t>
            </a:r>
          </a:p>
          <a:p>
            <a:pPr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type is returned?</a:t>
            </a:r>
          </a:p>
          <a:p>
            <a:pPr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you use a while or a for loop?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 one method run from 1 to 1/n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 another method that runs from 1/n to 1.  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the results different?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Wanna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take a guess at why?</a:t>
            </a:r>
          </a:p>
          <a:p>
            <a:pPr marL="0" indent="0"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96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20" y="2075245"/>
            <a:ext cx="451326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8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862138" y="169863"/>
            <a:ext cx="8348662" cy="59563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public class 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HarmonicSum</a:t>
            </a: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 {  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public static void main (String[]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args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)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{</a:t>
            </a:r>
          </a:p>
          <a:p>
            <a:pPr marL="400050" lvl="1" indent="0"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marL="800100" lvl="2" indent="0">
              <a:spcBef>
                <a:spcPct val="0"/>
              </a:spcBef>
              <a:buNone/>
            </a:pPr>
            <a:r>
              <a:rPr lang="en-US" alt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System.</a:t>
            </a:r>
            <a:r>
              <a:rPr lang="en-US" altLang="en-US" sz="1600" b="1" i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out.println</a:t>
            </a:r>
            <a:r>
              <a:rPr lang="en-US" altLang="en-US" sz="1600" b="1" i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(</a:t>
            </a:r>
            <a:r>
              <a:rPr lang="en-US" altLang="en-US" sz="1600" b="1" i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HSLeftToRight</a:t>
            </a:r>
            <a:r>
              <a:rPr lang="en-US" altLang="en-US" sz="1600" b="1" i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(50000));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en-US" alt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System.</a:t>
            </a:r>
            <a:r>
              <a:rPr lang="en-US" altLang="en-US" sz="1600" b="1" i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out.println</a:t>
            </a:r>
            <a:r>
              <a:rPr lang="en-US" altLang="en-US" sz="1600" b="1" i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(</a:t>
            </a:r>
            <a:r>
              <a:rPr lang="en-US" altLang="en-US" sz="1600" b="1" i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HSRightToLeft</a:t>
            </a:r>
            <a:r>
              <a:rPr lang="en-US" altLang="en-US" sz="1600" b="1" i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(50000));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}</a:t>
            </a:r>
          </a:p>
          <a:p>
            <a:pPr marL="400050" lvl="1" indent="0"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public static double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HSLeftToRight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(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int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maxDenom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) {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// for left-to-right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double sumL2R = 0.0;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pt-BR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for (int n = 1; n &lt;= maxDenom; n++) {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pt-BR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		</a:t>
            </a: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sumL2R += (double)(1.0/n);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}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return (sumL2R);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}</a:t>
            </a:r>
          </a:p>
          <a:p>
            <a:pPr marL="400050" lvl="1" indent="0"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public static double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HSRightToLeft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(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int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maxDenom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) {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// for right-to-left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double sumR2L = 0.0;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pt-BR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for (int n = maxDenom; n &gt;= 1; n--) {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    sumR2L += (double)(1.0/n);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}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return (sumR2L);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Consolas</vt:lpstr>
      <vt:lpstr>Courier New</vt:lpstr>
      <vt:lpstr>Wingdings 3</vt:lpstr>
      <vt:lpstr>Office Theme</vt:lpstr>
      <vt:lpstr>Picture</vt:lpstr>
      <vt:lpstr>Definite Loops</vt:lpstr>
      <vt:lpstr>For loop:</vt:lpstr>
      <vt:lpstr>For loop</vt:lpstr>
      <vt:lpstr>Note</vt:lpstr>
      <vt:lpstr>For loop:</vt:lpstr>
      <vt:lpstr>For loop:</vt:lpstr>
      <vt:lpstr>For loop:</vt:lpstr>
      <vt:lpstr>Try: </vt:lpstr>
      <vt:lpstr>PowerPoint Presentation</vt:lpstr>
      <vt:lpstr>Simple guessing game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Definite Loops</dc:title>
  <dc:creator>Debra Yarrington</dc:creator>
  <cp:lastModifiedBy>Debra Yarrington</cp:lastModifiedBy>
  <cp:revision>1</cp:revision>
  <dcterms:created xsi:type="dcterms:W3CDTF">2016-02-23T05:05:16Z</dcterms:created>
  <dcterms:modified xsi:type="dcterms:W3CDTF">2016-02-23T05:05:44Z</dcterms:modified>
</cp:coreProperties>
</file>