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0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C14-3992-4D09-8A36-052BCC32C45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85726"/>
            <a:ext cx="6348413" cy="6962775"/>
          </a:xfrm>
        </p:spPr>
        <p:txBody>
          <a:bodyPr/>
          <a:lstStyle/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public static void main (String[] args) 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[] k = {3,2,5,7};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m = {8,6,4,9};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x = 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f1(k,m);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out.println(Arrays.toString(x));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n[] = {3,7,12,18,27,47,52};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y = 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f2(n,42);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out.println(Arrays.toString(y));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endParaRPr lang="en-US" altLang="en-US" sz="14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public static int[] f1(int[] arr1, int[] arr2){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x = arr1.length;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newarr = new int[x*2];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for (int i=0;i&lt;arr1.length;i++) 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   newarr[i*2]= arr1[i];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   newarr[i*2+1] = arr2[i];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return newarr;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public static int[] f2(int[] arr1, int x){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y = arr1.length;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newarr = new int[y+1];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a = 0;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for (int i=0;i&lt;arr1.length;i++) {</a:t>
            </a:r>
          </a:p>
          <a:p>
            <a:pPr marL="800100" lvl="2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t>if ((arr1[i] &gt; x) &amp;&amp; (a==0)) {</a:t>
            </a:r>
          </a:p>
          <a:p>
            <a:pPr marL="1257300" lvl="3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newarr[i] = x;</a:t>
            </a:r>
          </a:p>
          <a:p>
            <a:pPr marL="1257300" lvl="3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a = 1;</a:t>
            </a:r>
          </a:p>
          <a:p>
            <a:pPr marL="800100" lvl="2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          newarr[i+a]= arr1[i];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return newarr;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4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822451" y="12701"/>
            <a:ext cx="6348413" cy="784225"/>
          </a:xfrm>
        </p:spPr>
        <p:txBody>
          <a:bodyPr/>
          <a:lstStyle/>
          <a:p>
            <a:r>
              <a:rPr lang="en-US" altLang="en-US" smtClean="0"/>
              <a:t>Recursion: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701676"/>
            <a:ext cx="7812088" cy="57705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public static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r1(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x) {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if (x == 0) {</a:t>
            </a:r>
          </a:p>
          <a:p>
            <a:pPr marL="800100" lvl="2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return(x);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else {</a:t>
            </a:r>
          </a:p>
          <a:p>
            <a:pPr marL="800100" lvl="2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return(x + </a:t>
            </a:r>
            <a:r>
              <a:rPr lang="en-US" i="1" dirty="0" smtClean="0">
                <a:solidFill>
                  <a:srgbClr val="FF0000"/>
                </a:solidFill>
              </a:rPr>
              <a:t>r1(x-1));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alt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en-US" dirty="0" smtClean="0">
                <a:solidFill>
                  <a:srgbClr val="FF0000"/>
                </a:solidFill>
              </a:rPr>
              <a:t>(r1(5));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Remember – Every function call can be replaced with what the function returns</a:t>
            </a:r>
          </a:p>
          <a:p>
            <a:pPr lvl="1">
              <a:defRPr/>
            </a:pPr>
            <a:r>
              <a:rPr lang="en-US" dirty="0" smtClean="0"/>
              <a:t>If what is returned includes another function call, we must calculate what that function call returns before we know what is returned from the original function call</a:t>
            </a:r>
          </a:p>
          <a:p>
            <a:pPr>
              <a:defRPr/>
            </a:pPr>
            <a:r>
              <a:rPr lang="en-US" dirty="0" smtClean="0"/>
              <a:t>All initialization must happen OUTSIDE the function (method)</a:t>
            </a:r>
          </a:p>
          <a:p>
            <a:pPr lvl="1">
              <a:defRPr/>
            </a:pPr>
            <a:r>
              <a:rPr lang="en-US" dirty="0" smtClean="0"/>
              <a:t>The only thing that happens only once in a recursive function is the stopping condition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2133601" y="184150"/>
            <a:ext cx="6348413" cy="730250"/>
          </a:xfrm>
        </p:spPr>
        <p:txBody>
          <a:bodyPr/>
          <a:lstStyle/>
          <a:p>
            <a:pPr marL="285750" indent="-285750">
              <a:buFontTx/>
              <a:buChar char="•"/>
            </a:pPr>
            <a:r>
              <a:rPr lang="en-US" altLang="en-US" sz="1600"/>
              <a:t>Look at what is returned from each function call</a:t>
            </a:r>
            <a:br>
              <a:rPr lang="en-US" altLang="en-US" sz="1600"/>
            </a:br>
            <a:r>
              <a:rPr lang="en-US" altLang="en-US" sz="1600"/>
              <a:t>What is our stopping condition?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133601" y="1127125"/>
            <a:ext cx="6348413" cy="491490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public static int r4(int x, int y)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if (x == 1)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return(0);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if (y%x == 0)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return(1 + </a:t>
            </a:r>
            <a:r>
              <a:rPr lang="en-US" altLang="en-US" i="1" smtClean="0">
                <a:solidFill>
                  <a:srgbClr val="FF0000"/>
                </a:solidFill>
              </a:rPr>
              <a:t>r4(x-1,y));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return(0+ </a:t>
            </a:r>
            <a:r>
              <a:rPr lang="en-US" altLang="en-US" i="1" smtClean="0">
                <a:solidFill>
                  <a:srgbClr val="FF0000"/>
                </a:solidFill>
              </a:rPr>
              <a:t>r4(x-1,y));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smtClean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System.</a:t>
            </a:r>
            <a:r>
              <a:rPr lang="en-US" altLang="en-US" i="1" smtClean="0">
                <a:solidFill>
                  <a:srgbClr val="FF0000"/>
                </a:solidFill>
              </a:rPr>
              <a:t>out.println(r4(11,12));</a:t>
            </a:r>
            <a:endParaRPr lang="en-US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2133601" y="14289"/>
            <a:ext cx="6348413" cy="1023937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2133601" y="1163639"/>
            <a:ext cx="6348413" cy="487838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public static int r3(int x, int[] y, int z)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if (z == y.length)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return(0);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if (y[z] == x)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return(1 + </a:t>
            </a:r>
            <a:r>
              <a:rPr lang="en-US" altLang="en-US" i="1" smtClean="0">
                <a:solidFill>
                  <a:srgbClr val="FF0000"/>
                </a:solidFill>
              </a:rPr>
              <a:t>r3(x,y,z+1));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</a:t>
            </a:r>
            <a:r>
              <a:rPr lang="en-US" altLang="en-US" i="1" smtClean="0">
                <a:solidFill>
                  <a:srgbClr val="FF0000"/>
                </a:solidFill>
              </a:rPr>
              <a:t>r3(x,y,z+1));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int[] vb = {1,0,1,1,0,0,1,0,1};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System.</a:t>
            </a:r>
            <a:r>
              <a:rPr lang="en-US" altLang="en-US" i="1" smtClean="0">
                <a:solidFill>
                  <a:srgbClr val="FF0000"/>
                </a:solidFill>
              </a:rPr>
              <a:t>out.println(r3(1,vb,0));</a:t>
            </a:r>
            <a:endParaRPr lang="en-US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09800" y="249238"/>
            <a:ext cx="7772400" cy="989012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Strings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209800" y="1238250"/>
            <a:ext cx="7772400" cy="485775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A type, but extended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A class that encompasses a character array and provides many useful behaviors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Chapter 9 (for the book people)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Strings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16558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4C7737E-79F2-453F-A403-F2D96255BDFB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120" y="127233"/>
            <a:ext cx="7772400" cy="1428750"/>
          </a:xfrm>
          <a:noFill/>
        </p:spPr>
        <p:txBody>
          <a:bodyPr/>
          <a:lstStyle/>
          <a:p>
            <a:r>
              <a:rPr lang="en-US" sz="4000" dirty="0">
                <a:ea typeface="ＭＳ Ｐゴシック" panose="020B0600070205080204" pitchFamily="34" charset="-128"/>
              </a:rPr>
              <a:t>String Accessors 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08175" y="2286001"/>
          <a:ext cx="860425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3" imgW="4041648" imgH="838200" progId="Word.Picture.8">
                  <p:embed/>
                </p:oleObj>
              </mc:Choice>
              <mc:Fallback>
                <p:oleObj name="Picture" r:id="rId3" imgW="4041648" imgH="838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86001"/>
                        <a:ext cx="8604250" cy="178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30414" y="4244975"/>
            <a:ext cx="8131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10000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message = "Welcome";</a:t>
            </a:r>
          </a:p>
          <a:p>
            <a:pPr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message.length() </a:t>
            </a:r>
          </a:p>
          <a:p>
            <a:pPr>
              <a:buNone/>
            </a:pPr>
            <a:r>
              <a:rPr lang="en-US" sz="2400">
                <a:latin typeface="Arial" panose="020B0604020202020204" pitchFamily="34" charset="0"/>
              </a:rPr>
              <a:t>(gives us what?)</a:t>
            </a:r>
            <a:endParaRPr 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A28C4A5-CBE0-4402-BA91-575A4138CD35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924826" y="182563"/>
            <a:ext cx="7772400" cy="941388"/>
          </a:xfrm>
          <a:noFill/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Retrieving Characters in a String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826" y="1341438"/>
            <a:ext cx="8645525" cy="21542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panose="020B0600070205080204" pitchFamily="34" charset="-128"/>
              </a:rPr>
              <a:t>Cannot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message[0]</a:t>
            </a:r>
            <a:r>
              <a:rPr 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endParaRPr lang="en-US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(</a:t>
            </a:r>
            <a:r>
              <a:rPr lang="en-US" dirty="0">
                <a:ea typeface="ＭＳ Ｐゴシック" panose="020B0600070205080204" pitchFamily="34" charset="-128"/>
              </a:rPr>
              <a:t>strings are immutable)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ＭＳ Ｐゴシック" panose="020B0600070205080204" pitchFamily="34" charset="-128"/>
              </a:rPr>
              <a:t>Use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message.charAt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(index)</a:t>
            </a:r>
            <a:endParaRPr 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ＭＳ Ｐゴシック" panose="020B0600070205080204" pitchFamily="34" charset="-128"/>
              </a:rPr>
              <a:t>Index starts from </a:t>
            </a:r>
            <a:r>
              <a:rPr 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  <a:endParaRPr 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886200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Arial" panose="020B0604020202020204" pitchFamily="34" charset="0"/>
            </a:endParaRPr>
          </a:p>
        </p:txBody>
      </p:sp>
      <p:graphicFrame>
        <p:nvGraphicFramePr>
          <p:cNvPr id="52230" name="Object 2"/>
          <p:cNvGraphicFramePr>
            <a:graphicFrameLocks noChangeAspect="1"/>
          </p:cNvGraphicFramePr>
          <p:nvPr>
            <p:extLst/>
          </p:nvPr>
        </p:nvGraphicFramePr>
        <p:xfrm>
          <a:off x="924826" y="4079876"/>
          <a:ext cx="8991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icture" r:id="rId3" imgW="4419600" imgH="990600" progId="Word.Picture.8">
                  <p:embed/>
                </p:oleObj>
              </mc:Choice>
              <mc:Fallback>
                <p:oleObj name="Picture" r:id="rId3" imgW="4419600" imgH="990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26" y="4079876"/>
                        <a:ext cx="8991600" cy="2016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A4919E3-16CB-47F2-B8CA-84FAF35D5B71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32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97204" y="0"/>
            <a:ext cx="8784996" cy="1428750"/>
          </a:xfrm>
          <a:noFill/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 Comparisons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1534" y="1295400"/>
            <a:ext cx="9325466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s1 = new String("Welcome“);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if (s1 == s2) {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whaddaya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think? 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(s1.equals(s2)){  </a:t>
            </a:r>
          </a:p>
          <a:p>
            <a:pPr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do s1 and s2 have the same contents?  </a:t>
            </a:r>
          </a:p>
          <a:p>
            <a:pPr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7F9073E-80FC-409D-A16D-784F1D0BBF30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72998" y="1"/>
            <a:ext cx="9209202" cy="701675"/>
          </a:xfrm>
          <a:noFill/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 Comparisons, cont.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998" y="998538"/>
            <a:ext cx="9437802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ea typeface="ＭＳ Ｐゴシック" panose="020B0600070205080204" pitchFamily="34" charset="-128"/>
              </a:rPr>
              <a:t>compareTo</a:t>
            </a:r>
            <a:r>
              <a:rPr lang="en-US" sz="2400" dirty="0">
                <a:ea typeface="ＭＳ Ｐゴシック" panose="020B0600070205080204" pitchFamily="34" charset="-128"/>
              </a:rPr>
              <a:t>(Object object)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String s2 = "hello";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s1.compareTo(s2) &gt;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 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is s1 greater than s2?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else if 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s1.compareTo(s2) ==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do s1 and s2 have the same contents?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else {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s1 is lexicographically less than s2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580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40237" y="50750"/>
            <a:ext cx="10515600" cy="1325563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Strings are Immutable!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91" y="1376313"/>
            <a:ext cx="10618509" cy="4800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Immutable means we can’t change them.  </a:t>
            </a:r>
          </a:p>
          <a:p>
            <a:pPr>
              <a:defRPr/>
            </a:pPr>
            <a:r>
              <a:rPr lang="en-US" dirty="0" smtClean="0"/>
              <a:t>Can’t do: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“hello”;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= ‘b’;</a:t>
            </a:r>
          </a:p>
          <a:p>
            <a:pPr>
              <a:defRPr/>
            </a:pPr>
            <a:r>
              <a:rPr lang="en-US" dirty="0" smtClean="0"/>
              <a:t>So then why does this work?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"Hello"; </a:t>
            </a:r>
          </a:p>
          <a:p>
            <a:pPr marL="400050" lvl="1" indent="0"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//Prints Hello </a:t>
            </a:r>
          </a:p>
          <a:p>
            <a:pPr marL="400050" lvl="1" indent="0"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"Help!"; </a:t>
            </a:r>
          </a:p>
          <a:p>
            <a:pPr marL="400050" lvl="1" indent="0"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//Prints Help!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BE15E16-ECFC-437A-BAA8-45BDFA08ED0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5775" y="60325"/>
            <a:ext cx="8115300" cy="6731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Arrays</a:t>
            </a:r>
          </a:p>
        </p:txBody>
      </p:sp>
      <p:sp>
        <p:nvSpPr>
          <p:cNvPr id="74756" name="Text Box 1033"/>
          <p:cNvSpPr txBox="1">
            <a:spLocks noChangeArrowheads="1"/>
          </p:cNvSpPr>
          <p:nvPr/>
        </p:nvSpPr>
        <p:spPr bwMode="auto">
          <a:xfrm>
            <a:off x="1755775" y="871539"/>
            <a:ext cx="8680450" cy="13557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Array is a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data structure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that represents a collection of the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same type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of data.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 "fixed length list".</a:t>
            </a:r>
            <a:endParaRPr lang="en-US" altLang="en-US" sz="1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Rectangle 1035"/>
          <p:cNvSpPr>
            <a:spLocks noChangeArrowheads="1"/>
          </p:cNvSpPr>
          <p:nvPr/>
        </p:nvSpPr>
        <p:spPr bwMode="auto">
          <a:xfrm>
            <a:off x="4294188" y="21986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8" name="Rectangle 1040"/>
          <p:cNvSpPr>
            <a:spLocks noChangeArrowheads="1"/>
          </p:cNvSpPr>
          <p:nvPr/>
        </p:nvSpPr>
        <p:spPr bwMode="auto">
          <a:xfrm>
            <a:off x="3695700" y="19129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4759" name="Object 2"/>
          <p:cNvGraphicFramePr>
            <a:graphicFrameLocks noChangeAspect="1"/>
          </p:cNvGraphicFramePr>
          <p:nvPr/>
        </p:nvGraphicFramePr>
        <p:xfrm>
          <a:off x="2514600" y="2212976"/>
          <a:ext cx="71628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icture" r:id="rId3" imgW="4803648" imgH="3025140" progId="Word.Picture.8">
                  <p:embed/>
                </p:oleObj>
              </mc:Choice>
              <mc:Fallback>
                <p:oleObj name="Picture" r:id="rId3" imgW="4803648" imgH="30251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12976"/>
                        <a:ext cx="7162800" cy="452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9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Why can I do this?</a:t>
            </a:r>
            <a:br>
              <a:rPr lang="en-US" smtClean="0">
                <a:ea typeface="ＭＳ Ｐゴシック" panose="020B0600070205080204" pitchFamily="34" charset="-128"/>
              </a:rPr>
            </a:br>
            <a:r>
              <a:rPr lang="en-US" smtClean="0">
                <a:ea typeface="ＭＳ Ｐゴシック" panose="020B0600070205080204" pitchFamily="34" charset="-128"/>
              </a:rPr>
              <a:t>(Or, isn’t this mutating the string?)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90701"/>
            <a:ext cx="8229600" cy="43354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"Mississippi";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//Prints Mississippi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str.replace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", "!");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//Prints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M!ss!ss!pp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!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38200" y="380892"/>
            <a:ext cx="10515600" cy="747714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 methods: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291948"/>
            <a:ext cx="8229600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charAt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index)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gets the character at the index within the string and returns the char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indexOf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(char c)-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sees if a character is within a string and returns an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representing the index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indexOf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(char c,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fromindex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-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sees if a character is within a string from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fromindex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onwards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length()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returns number of characters in a string (note that for strings this is a method.  What is it for arrays?)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substring(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extracts and returns a substring from a string, starting at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and going to the end of the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substring(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endindex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extracts and returns a substring from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to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endindex</a:t>
            </a:r>
            <a:endParaRPr lang="en-US" sz="1500" dirty="0"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toLowerCase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returns a string that is the lower case version of the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toUpperCase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returns a string that is the upper case version of the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trim() 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- removes white space (space char) from both ends of a string and returns that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toCharArray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converts string to character array and returns that array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equalsIgnoreCase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(String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compares string with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and returns Boolean value (true if equals, false if doesn’t)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compareToIgnoreCase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(String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compares string with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, and returns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(&gt;0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if string is “greater”, 0 if equal, and </a:t>
            </a:r>
            <a:r>
              <a:rPr lang="en-US" sz="15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&lt;0 if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“less than”.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toString()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284288"/>
            <a:ext cx="9582150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Printing objects:</a:t>
            </a:r>
          </a:p>
          <a:p>
            <a:pPr lvl="1">
              <a:defRPr/>
            </a:pPr>
            <a:r>
              <a:rPr lang="en-US" sz="2000" dirty="0"/>
              <a:t>If you print an object that doesn’t have a </a:t>
            </a:r>
            <a:r>
              <a:rPr lang="en-US" sz="2000" dirty="0" err="1"/>
              <a:t>toString</a:t>
            </a:r>
            <a:r>
              <a:rPr lang="en-US" sz="2000" dirty="0"/>
              <a:t>() method, you print out the hash representation of the object </a:t>
            </a:r>
          </a:p>
          <a:p>
            <a:pPr lvl="2">
              <a:defRPr/>
            </a:pPr>
            <a:r>
              <a:rPr lang="en-US" sz="1800" dirty="0"/>
              <a:t>Not what we want.</a:t>
            </a:r>
          </a:p>
          <a:p>
            <a:pPr lvl="1">
              <a:defRPr/>
            </a:pPr>
            <a:r>
              <a:rPr lang="en-US" sz="2000" dirty="0"/>
              <a:t>All java built-in objects have a </a:t>
            </a:r>
            <a:r>
              <a:rPr lang="en-US" sz="2000" dirty="0" err="1"/>
              <a:t>toString</a:t>
            </a:r>
            <a:r>
              <a:rPr lang="en-US" sz="2000" dirty="0"/>
              <a:t> method implemented.  </a:t>
            </a:r>
          </a:p>
          <a:p>
            <a:pPr>
              <a:defRPr/>
            </a:pPr>
            <a:r>
              <a:rPr lang="en-US" sz="2400" dirty="0"/>
              <a:t>E.g.,</a:t>
            </a:r>
          </a:p>
          <a:p>
            <a:pPr marL="0" lvl="1" indent="0"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double[]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{3.2, 7.1, 8.83, 2.5};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Color is a built-in java class -RGB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Arrays.toString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(v));</a:t>
            </a: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Will print out:</a:t>
            </a:r>
            <a:endParaRPr lang="en-US" sz="3600" dirty="0"/>
          </a:p>
          <a:p>
            <a:pPr marL="457200" lvl="1" indent="0">
              <a:buNone/>
              <a:defRPr/>
            </a:pPr>
            <a:r>
              <a:rPr lang="en-US" sz="1600" dirty="0"/>
              <a:t>[3.2, 7.1, 8.83, 2.5</a:t>
            </a:r>
            <a:r>
              <a:rPr lang="en-US" sz="1600" dirty="0" smtClean="0"/>
              <a:t>]</a:t>
            </a:r>
          </a:p>
          <a:p>
            <a:pPr marL="457200" lvl="1" indent="0">
              <a:buNone/>
              <a:defRPr/>
            </a:pPr>
            <a:r>
              <a:rPr lang="en-US" sz="1800" i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800" i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this is the string that the </a:t>
            </a:r>
            <a:r>
              <a:rPr lang="en-US" sz="1800" i="1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toString</a:t>
            </a:r>
            <a:r>
              <a:rPr lang="en-US" sz="1800" i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 method explicitly </a:t>
            </a:r>
            <a:r>
              <a:rPr lang="en-US" sz="1800" i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created for Arrays </a:t>
            </a:r>
            <a:r>
              <a:rPr lang="en-US" sz="1800" i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and returned</a:t>
            </a:r>
            <a:r>
              <a:rPr lang="en-US" sz="1800" i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.)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574250" y="0"/>
            <a:ext cx="10515600" cy="979128"/>
          </a:xfrm>
        </p:spPr>
        <p:txBody>
          <a:bodyPr/>
          <a:lstStyle/>
          <a:p>
            <a:r>
              <a:rPr lang="en-US" dirty="0" err="1" smtClean="0">
                <a:ea typeface="ＭＳ Ｐゴシック" panose="020B0600070205080204" pitchFamily="34" charset="-128"/>
              </a:rPr>
              <a:t>toString</a:t>
            </a:r>
            <a:r>
              <a:rPr lang="en-US" dirty="0" smtClean="0">
                <a:ea typeface="ＭＳ Ｐゴシック" panose="020B0600070205080204" pitchFamily="34" charset="-128"/>
              </a:rPr>
              <a:t>() (Better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52" y="838985"/>
            <a:ext cx="9518963" cy="592003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Classes should all have there own </a:t>
            </a:r>
            <a:r>
              <a:rPr lang="en-US" sz="25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toString</a:t>
            </a: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method written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So if we create an object of the class, we can print out the object.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endParaRPr lang="en-US" sz="25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Example: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Java has a built-in class for Color objects. 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Every color object has 3 fields: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amount of red,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amount of green,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the amount of blue.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 make an object of type color: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endParaRPr lang="en-US" sz="2500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Color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x = new Color( 255, 0, 0 </a:t>
            </a:r>
            <a:r>
              <a:rPr lang="en-US" sz="25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color class has a built in </a:t>
            </a:r>
            <a:r>
              <a:rPr lang="en-US" sz="25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toString</a:t>
            </a: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method (all Java classes do)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So we can now print out color objects using </a:t>
            </a:r>
            <a:r>
              <a:rPr lang="en-US" sz="25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System.out.println</a:t>
            </a: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(x)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We’ll get: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25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java.awt.Color</a:t>
            </a:r>
            <a:r>
              <a:rPr lang="en-US" sz="25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[r=255,g=0,b=0</a:t>
            </a:r>
            <a:r>
              <a:rPr lang="en-US" sz="25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]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Also happens with concatenation, e.g.,:</a:t>
            </a:r>
          </a:p>
          <a:p>
            <a:pPr marL="857250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Color x = new Color( 255, 0, 0 );</a:t>
            </a:r>
            <a:b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sz="2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“This is color: “;</a:t>
            </a:r>
          </a:p>
          <a:p>
            <a:pPr marL="857250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+= x;</a:t>
            </a:r>
          </a:p>
          <a:p>
            <a:pPr marL="857250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342900" lvl="2" indent="-3429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toString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2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is a method that you should write when you create a class definition.</a:t>
            </a:r>
          </a:p>
          <a:p>
            <a:pPr marL="800100" lvl="3" indent="-3429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will automatically be used as above.</a:t>
            </a:r>
          </a:p>
          <a:p>
            <a:pPr marL="914400" lvl="2" indent="0">
              <a:spcBef>
                <a:spcPct val="0"/>
              </a:spcBef>
              <a:buNone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as an input parameter a string, and prints out every value in the string backwards. So, for instance, if the input string is “</a:t>
            </a:r>
            <a:r>
              <a:rPr lang="en-US" dirty="0" err="1" smtClean="0"/>
              <a:t>yranib</a:t>
            </a:r>
            <a:r>
              <a:rPr lang="en-US" dirty="0" smtClean="0"/>
              <a:t>”, the function should print out:</a:t>
            </a:r>
          </a:p>
          <a:p>
            <a:pPr marL="0" indent="0">
              <a:buNone/>
            </a:pP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F0C7EB2-7156-43AB-9BAF-5BBE5AE03B7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051925" cy="782638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Declaring and Creating Arrays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364" y="1000125"/>
            <a:ext cx="8453437" cy="5581650"/>
          </a:xfrm>
          <a:solidFill>
            <a:schemeClr val="bg1">
              <a:alpha val="67000"/>
            </a:schemeClr>
          </a:solidFill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datatype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arrayRefVar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datatype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arraySize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new double[10];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Font typeface="Wingdings 3" charset="2"/>
              <a:buChar char="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The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new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keyword is a Java operator that creates the object.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calls a constructor, which initializes the new object.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Everything in java is class-based.  So we need to make objects (instances) for anything that isn’t a primitive type.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, doubles, chars are primitive types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Arrays aren’t</a:t>
            </a:r>
          </a:p>
          <a:p>
            <a:pPr marL="0" indent="0">
              <a:buNone/>
              <a:defRPr/>
            </a:pP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150000"/>
              </a:spcBef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0173CAD-7583-462E-9B62-EFC5BF4E896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228600"/>
            <a:ext cx="8159750" cy="990600"/>
          </a:xfrm>
          <a:solidFill>
            <a:schemeClr val="bg1">
              <a:alpha val="65000"/>
            </a:schemeClr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 dirty="0">
                <a:ea typeface="ＭＳ Ｐゴシック" pitchFamily="34" charset="-128"/>
              </a:rPr>
              <a:t>Declaring, creating, initializing Using the Shorthand Notation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4196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double[] myList = {1.9, 2.9, 3.4, 3.5};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This shorthand notation is equivalent to the following statements: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double[] myList = new double[4];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myList[0] = 1.9;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myList[1] = 2.9;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myList[2] = 3.4;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myList[3] = 3.5; </a:t>
            </a:r>
          </a:p>
        </p:txBody>
      </p:sp>
    </p:spTree>
    <p:extLst>
      <p:ext uri="{BB962C8B-B14F-4D97-AF65-F5344CB8AC3E}">
        <p14:creationId xmlns:p14="http://schemas.microsoft.com/office/powerpoint/2010/main" val="626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633538" y="287339"/>
            <a:ext cx="8890000" cy="5838825"/>
          </a:xfrm>
        </p:spPr>
        <p:txBody>
          <a:bodyPr/>
          <a:lstStyle/>
          <a:p>
            <a:r>
              <a:rPr lang="en-US" altLang="en-US" sz="2400"/>
              <a:t>Can do: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int[] anArr = {1, 9, 4, 3};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int[] anArr = new int[4];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anArr[0] = 1;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anArr[1] = 9;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anArr[2] = 4;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anArr[3] = 3;</a:t>
            </a:r>
          </a:p>
          <a:p>
            <a:r>
              <a:rPr lang="en-US" altLang="en-US" sz="2400">
                <a:latin typeface="Consolas" panose="020B0609020204030204" pitchFamily="49" charset="0"/>
              </a:rPr>
              <a:t>Can’t do: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int[] anArr = new int[4];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 = {1, 9, 4, 3}; //can’t initialize </a:t>
            </a:r>
          </a:p>
          <a:p>
            <a:pPr marL="914400" lvl="2" indent="0">
              <a:buNone/>
            </a:pPr>
            <a:r>
              <a:rPr lang="en-US" altLang="en-US" sz="2200">
                <a:solidFill>
                  <a:srgbClr val="FF0000"/>
                </a:solidFill>
                <a:latin typeface="Consolas" panose="020B0609020204030204" pitchFamily="49" charset="0"/>
              </a:rPr>
              <a:t>							// after initializing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anArr[4] = 5; </a:t>
            </a: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</a:rPr>
              <a:t>//Arrays are FIXED LENGTH!</a:t>
            </a:r>
            <a:br>
              <a:rPr lang="en-US" altLang="en-US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alt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95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820864" y="127000"/>
            <a:ext cx="8389937" cy="973138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Structural Repetition using Loops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2141538" y="1270001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Often used when executing code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for each </a:t>
            </a:r>
            <a:r>
              <a:rPr lang="en-US" altLang="en-US" smtClean="0">
                <a:ea typeface="ＭＳ Ｐゴシック" panose="020B0600070205080204" pitchFamily="34" charset="-128"/>
              </a:rPr>
              <a:t>element in a collection of data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double[] data = {3.2, 4.1, 2.1};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 sum =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for (double echidnas : data) {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sum += echidnas;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System.out.println(sum);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1463"/>
            <a:ext cx="8483600" cy="5854700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if we want to add values to the end of our array?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addingarrays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arr1,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arr2){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arr1.length;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arr2.length;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=0;ind&lt;arr1.length;ind++)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 arr1[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00100" lvl="2" indent="0">
              <a:spcBef>
                <a:spcPts val="0"/>
              </a:spcBef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=0;ind&lt;arr2.length;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800100" lvl="2" indent="0">
              <a:spcBef>
                <a:spcPts val="0"/>
              </a:spcBef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x+ind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arr2[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00100" lvl="2" indent="0">
              <a:spcBef>
                <a:spcPts val="0"/>
              </a:spcBef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x+ind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//will this work?</a:t>
            </a:r>
            <a:endParaRPr lang="en-US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5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981200" y="101601"/>
            <a:ext cx="8229600" cy="60007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b="1" smtClean="0">
                <a:ea typeface="ＭＳ Ｐゴシック" pitchFamily="34" charset="-128"/>
              </a:rPr>
              <a:t>java.util.Arrays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81200" y="701676"/>
            <a:ext cx="8229600" cy="5749925"/>
          </a:xfrm>
        </p:spPr>
        <p:txBody>
          <a:bodyPr rtlCol="0">
            <a:normAutofit fontScale="92500" lnSpcReduction="10000"/>
          </a:bodyPr>
          <a:lstStyle/>
          <a:p>
            <a:pPr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java.util.Arrays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ArrayMethods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{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public static void print(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newarr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Arrays.toString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newarr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}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// ...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Contains useful methods for dealing with Arrays, including: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Sort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>
                <a:solidFill>
                  <a:srgbClr val="FF0000"/>
                </a:solidFill>
              </a:rPr>
              <a:t>Arrays.</a:t>
            </a:r>
            <a:r>
              <a:rPr lang="en-US" i="1" dirty="0" err="1">
                <a:solidFill>
                  <a:srgbClr val="FF0000"/>
                </a:solidFill>
              </a:rPr>
              <a:t>sort</a:t>
            </a:r>
            <a:r>
              <a:rPr lang="en-US" i="1" dirty="0">
                <a:solidFill>
                  <a:srgbClr val="FF0000"/>
                </a:solidFill>
              </a:rPr>
              <a:t>(values);</a:t>
            </a:r>
            <a:endParaRPr lang="en-US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binarySearch</a:t>
            </a: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index = </a:t>
            </a: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Arrays.binarySearch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(values,3);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Equals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Arrays.equals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(values,array2)   // sees if values inside of array are equal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Fill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[] array = new </a:t>
            </a: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[5];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Arrays.fill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(array,0);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toString</a:t>
            </a: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buNone/>
              <a:defRPr/>
            </a:pPr>
            <a:r>
              <a:rPr lang="en-US" sz="18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No sum!!  You have to write your own.</a:t>
            </a:r>
          </a:p>
        </p:txBody>
      </p:sp>
    </p:spTree>
    <p:extLst>
      <p:ext uri="{BB962C8B-B14F-4D97-AF65-F5344CB8AC3E}">
        <p14:creationId xmlns:p14="http://schemas.microsoft.com/office/powerpoint/2010/main" val="805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To Try: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2133600" y="1466851"/>
            <a:ext cx="7429500" cy="45751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Trebuchet MS" panose="020B060302020202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Write a method that takes as input parameters two arrays of ints, each array being the same length (obtained by arr.length). 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method creates a new array, twice as long, with the two arrays joined so that: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 the first value is arr[0], the second value is arr2[0], the third value is arr[1], the fourth is arr2[1], etc. 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returns that new array.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buFont typeface="Trebuchet MS" panose="020B060302020202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Write a method that takes as input an array of integers, in order, and a number.  The method should create a new array, with the number inserted into the correct (ordered) location.  It should return this array.</a:t>
            </a:r>
          </a:p>
        </p:txBody>
      </p:sp>
    </p:spTree>
    <p:extLst>
      <p:ext uri="{BB962C8B-B14F-4D97-AF65-F5344CB8AC3E}">
        <p14:creationId xmlns:p14="http://schemas.microsoft.com/office/powerpoint/2010/main" val="8351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1411</Words>
  <Application>Microsoft Office PowerPoint</Application>
  <PresentationFormat>Custom</PresentationFormat>
  <Paragraphs>279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Picture</vt:lpstr>
      <vt:lpstr>PowerPoint Presentation</vt:lpstr>
      <vt:lpstr>Arrays</vt:lpstr>
      <vt:lpstr>Declaring and Creating Arrays</vt:lpstr>
      <vt:lpstr>Declaring, creating, initializing Using the Shorthand Notation</vt:lpstr>
      <vt:lpstr>PowerPoint Presentation</vt:lpstr>
      <vt:lpstr>Structural Repetition using Loops</vt:lpstr>
      <vt:lpstr>PowerPoint Presentation</vt:lpstr>
      <vt:lpstr>java.util.Arrays</vt:lpstr>
      <vt:lpstr>To Try:</vt:lpstr>
      <vt:lpstr>PowerPoint Presentation</vt:lpstr>
      <vt:lpstr>Recursion: Looping</vt:lpstr>
      <vt:lpstr>Look at what is returned from each function call What is our stopping condition?</vt:lpstr>
      <vt:lpstr>PowerPoint Presentation</vt:lpstr>
      <vt:lpstr>Strings</vt:lpstr>
      <vt:lpstr>String Accessors </vt:lpstr>
      <vt:lpstr>Retrieving Characters in a String</vt:lpstr>
      <vt:lpstr>String Comparisons</vt:lpstr>
      <vt:lpstr>String Comparisons, cont.</vt:lpstr>
      <vt:lpstr>Strings are Immutable!</vt:lpstr>
      <vt:lpstr>Why can I do this? (Or, isn’t this mutating the string?)</vt:lpstr>
      <vt:lpstr>String methods:</vt:lpstr>
      <vt:lpstr>toString() method</vt:lpstr>
      <vt:lpstr>toString() (Better Example)</vt:lpstr>
      <vt:lpstr>Try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jays</cp:lastModifiedBy>
  <cp:revision>2</cp:revision>
  <dcterms:created xsi:type="dcterms:W3CDTF">2016-03-07T01:14:34Z</dcterms:created>
  <dcterms:modified xsi:type="dcterms:W3CDTF">2019-03-04T20:02:19Z</dcterms:modified>
</cp:coreProperties>
</file>