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91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33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13"/>
          <p:cNvSpPr>
            <a:spLocks noGrp="1" noChangeArrowheads="1"/>
          </p:cNvSpPr>
          <p:nvPr>
            <p:ph type="title"/>
          </p:nvPr>
        </p:nvSpPr>
        <p:spPr>
          <a:xfrm>
            <a:off x="1898650" y="52388"/>
            <a:ext cx="7772400" cy="1122362"/>
          </a:xfrm>
        </p:spPr>
        <p:txBody>
          <a:bodyPr/>
          <a:lstStyle/>
          <a:p>
            <a:pPr>
              <a:defRPr/>
            </a:pPr>
            <a:r>
              <a:rPr lang="en-AU" altLang="en-AU" dirty="0" smtClean="0"/>
              <a:t>Adding Methods to Class Circle</a:t>
            </a:r>
          </a:p>
        </p:txBody>
      </p:sp>
      <p:sp>
        <p:nvSpPr>
          <p:cNvPr id="28675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1981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spcAft>
                <a:spcPct val="0"/>
              </a:spcAft>
              <a:buClrTx/>
              <a:buSzTx/>
              <a:buFontTx/>
              <a:buNone/>
            </a:pPr>
            <a:fld id="{957F9656-D6A2-4E9C-ABA2-081593167D34}" type="slidenum">
              <a:rPr lang="zh-CN" altLang="en-GB" sz="1200">
                <a:solidFill>
                  <a:srgbClr val="898989"/>
                </a:solidFill>
                <a:ea typeface="ＭＳ Ｐゴシック" panose="020B0600070205080204" pitchFamily="34" charset="-128"/>
              </a:rPr>
              <a:pPr algn="l">
                <a:spcAft>
                  <a:spcPct val="0"/>
                </a:spcAft>
                <a:buClrTx/>
                <a:buSzTx/>
                <a:buFontTx/>
                <a:buNone/>
              </a:pPr>
              <a:t>10</a:t>
            </a:fld>
            <a:endParaRPr lang="en-GB" altLang="zh-CN" sz="1200">
              <a:solidFill>
                <a:srgbClr val="898989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1981200" y="1174751"/>
            <a:ext cx="8007350" cy="526256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AU" altLang="en-AU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public class Circle {</a:t>
            </a:r>
          </a:p>
          <a:p>
            <a:pPr>
              <a:defRPr/>
            </a:pPr>
            <a:r>
              <a:rPr lang="en-AU" altLang="en-AU" sz="2400" dirty="0">
                <a:latin typeface="Times New Roman" panose="02020603050405020304" pitchFamily="18" charset="0"/>
              </a:rPr>
              <a:t> 	</a:t>
            </a:r>
            <a:r>
              <a:rPr lang="en-AU" altLang="en-AU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double radius;    </a:t>
            </a:r>
            <a:r>
              <a:rPr lang="en-AU" altLang="en-AU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// radius of circle</a:t>
            </a:r>
            <a:endParaRPr lang="en-AU" altLang="en-AU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AU" altLang="en-AU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	double x, y</a:t>
            </a:r>
            <a:r>
              <a:rPr lang="en-AU" altLang="en-AU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;   </a:t>
            </a:r>
            <a:r>
              <a:rPr lang="en-AU" altLang="en-AU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// </a:t>
            </a:r>
            <a:r>
              <a:rPr lang="en-AU" altLang="en-AU" sz="24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center</a:t>
            </a:r>
            <a:r>
              <a:rPr lang="en-AU" altLang="en-AU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of the </a:t>
            </a:r>
            <a:r>
              <a:rPr lang="en-AU" altLang="en-AU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circle</a:t>
            </a:r>
          </a:p>
          <a:p>
            <a:pPr>
              <a:defRPr/>
            </a:pPr>
            <a:endParaRPr lang="en-AU" altLang="en-AU" sz="2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AU" altLang="en-AU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	</a:t>
            </a:r>
            <a:r>
              <a:rPr lang="en-AU" altLang="en-AU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// …Constructors go here</a:t>
            </a:r>
          </a:p>
          <a:p>
            <a:pPr>
              <a:defRPr/>
            </a:pPr>
            <a:endParaRPr lang="en-AU" altLang="en-AU" sz="2400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AU" altLang="en-AU" sz="2400" dirty="0">
                <a:latin typeface="Times New Roman" panose="02020603050405020304" pitchFamily="18" charset="0"/>
              </a:rPr>
              <a:t>      </a:t>
            </a:r>
            <a:r>
              <a:rPr lang="en-AU" altLang="en-AU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//Methods to return circumference and area</a:t>
            </a:r>
          </a:p>
          <a:p>
            <a:pPr>
              <a:defRPr/>
            </a:pPr>
            <a:r>
              <a:rPr lang="en-AU" altLang="en-AU" sz="2400" dirty="0">
                <a:latin typeface="Times New Roman" panose="02020603050405020304" pitchFamily="18" charset="0"/>
              </a:rPr>
              <a:t>      </a:t>
            </a:r>
            <a:r>
              <a:rPr lang="en-AU" altLang="en-AU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public double circumference() { </a:t>
            </a:r>
          </a:p>
          <a:p>
            <a:pPr>
              <a:defRPr/>
            </a:pPr>
            <a:r>
              <a:rPr lang="en-AU" altLang="en-AU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		return (2*</a:t>
            </a:r>
            <a:r>
              <a:rPr lang="en-AU" altLang="en-AU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Math.PI</a:t>
            </a:r>
            <a:r>
              <a:rPr lang="en-AU" altLang="en-AU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*radius);</a:t>
            </a:r>
          </a:p>
          <a:p>
            <a:pPr>
              <a:defRPr/>
            </a:pPr>
            <a:r>
              <a:rPr lang="en-AU" altLang="en-AU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     }</a:t>
            </a:r>
          </a:p>
          <a:p>
            <a:pPr>
              <a:defRPr/>
            </a:pPr>
            <a:r>
              <a:rPr lang="en-AU" altLang="en-AU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      </a:t>
            </a:r>
            <a:r>
              <a:rPr lang="en-AU" altLang="en-AU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public double area() { </a:t>
            </a:r>
          </a:p>
          <a:p>
            <a:pPr>
              <a:defRPr/>
            </a:pPr>
            <a:r>
              <a:rPr lang="en-AU" altLang="en-AU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		return (</a:t>
            </a:r>
            <a:r>
              <a:rPr lang="en-AU" altLang="en-AU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Math.PI</a:t>
            </a:r>
            <a:r>
              <a:rPr lang="en-AU" altLang="en-AU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* </a:t>
            </a:r>
            <a:r>
              <a:rPr lang="en-AU" altLang="en-AU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Math.pow</a:t>
            </a:r>
            <a:r>
              <a:rPr lang="en-AU" altLang="en-AU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(radius,2)); </a:t>
            </a:r>
          </a:p>
          <a:p>
            <a:pPr>
              <a:defRPr/>
            </a:pPr>
            <a:r>
              <a:rPr lang="en-AU" altLang="en-AU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    }</a:t>
            </a:r>
          </a:p>
          <a:p>
            <a:pPr>
              <a:defRPr/>
            </a:pPr>
            <a:r>
              <a:rPr lang="en-AU" altLang="en-AU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28677" name="Line 7"/>
          <p:cNvSpPr>
            <a:spLocks noChangeShapeType="1"/>
          </p:cNvSpPr>
          <p:nvPr/>
        </p:nvSpPr>
        <p:spPr bwMode="auto">
          <a:xfrm flipH="1" flipV="1">
            <a:off x="6916738" y="4022725"/>
            <a:ext cx="1974850" cy="3238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78" name="Line 8"/>
          <p:cNvSpPr>
            <a:spLocks noChangeShapeType="1"/>
          </p:cNvSpPr>
          <p:nvPr/>
        </p:nvSpPr>
        <p:spPr bwMode="auto">
          <a:xfrm flipH="1">
            <a:off x="8320088" y="4713288"/>
            <a:ext cx="571500" cy="3238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79" name="Text Box 9"/>
          <p:cNvSpPr txBox="1">
            <a:spLocks noChangeArrowheads="1"/>
          </p:cNvSpPr>
          <p:nvPr/>
        </p:nvSpPr>
        <p:spPr bwMode="auto">
          <a:xfrm>
            <a:off x="8445500" y="4346575"/>
            <a:ext cx="15430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Method Body</a:t>
            </a:r>
          </a:p>
        </p:txBody>
      </p:sp>
    </p:spTree>
    <p:extLst>
      <p:ext uri="{BB962C8B-B14F-4D97-AF65-F5344CB8AC3E}">
        <p14:creationId xmlns:p14="http://schemas.microsoft.com/office/powerpoint/2010/main" val="32711782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13"/>
          <p:cNvSpPr>
            <a:spLocks noGrp="1" noChangeArrowheads="1"/>
          </p:cNvSpPr>
          <p:nvPr>
            <p:ph type="title"/>
          </p:nvPr>
        </p:nvSpPr>
        <p:spPr>
          <a:xfrm>
            <a:off x="1898650" y="52388"/>
            <a:ext cx="7772400" cy="1122362"/>
          </a:xfrm>
        </p:spPr>
        <p:txBody>
          <a:bodyPr/>
          <a:lstStyle/>
          <a:p>
            <a:pPr>
              <a:defRPr/>
            </a:pPr>
            <a:r>
              <a:rPr lang="en-AU" altLang="en-AU" dirty="0" smtClean="0"/>
              <a:t>All Together</a:t>
            </a:r>
          </a:p>
        </p:txBody>
      </p:sp>
      <p:sp>
        <p:nvSpPr>
          <p:cNvPr id="29699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1981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spcAft>
                <a:spcPct val="0"/>
              </a:spcAft>
              <a:buClrTx/>
              <a:buSzTx/>
              <a:buFontTx/>
              <a:buNone/>
            </a:pPr>
            <a:fld id="{8C1F093D-392F-425E-BDCB-BBA15F779CCD}" type="slidenum">
              <a:rPr lang="zh-CN" altLang="en-GB" sz="1200">
                <a:solidFill>
                  <a:srgbClr val="898989"/>
                </a:solidFill>
                <a:ea typeface="ＭＳ Ｐゴシック" panose="020B0600070205080204" pitchFamily="34" charset="-128"/>
              </a:rPr>
              <a:pPr algn="l">
                <a:spcAft>
                  <a:spcPct val="0"/>
                </a:spcAft>
                <a:buClrTx/>
                <a:buSzTx/>
                <a:buFontTx/>
                <a:buNone/>
              </a:pPr>
              <a:t>11</a:t>
            </a:fld>
            <a:endParaRPr lang="en-GB" altLang="zh-CN" sz="1200">
              <a:solidFill>
                <a:srgbClr val="898989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1981200" y="1174750"/>
            <a:ext cx="8007350" cy="50165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0000"/>
                </a:solidFill>
                <a:ea typeface="ＭＳ Ｐゴシック" charset="-128"/>
              </a:rPr>
              <a:t>public class Circle {</a:t>
            </a:r>
          </a:p>
          <a:p>
            <a:pPr lvl="1">
              <a:defRPr/>
            </a:pPr>
            <a:r>
              <a:rPr lang="en-US" sz="2000" dirty="0">
                <a:solidFill>
                  <a:srgbClr val="FF0000"/>
                </a:solidFill>
                <a:ea typeface="ＭＳ Ｐゴシック" charset="-128"/>
              </a:rPr>
              <a:t>double radius;</a:t>
            </a:r>
          </a:p>
          <a:p>
            <a:pPr lvl="1">
              <a:defRPr/>
            </a:pPr>
            <a:r>
              <a:rPr lang="en-US" sz="2000" dirty="0">
                <a:solidFill>
                  <a:srgbClr val="FF0000"/>
                </a:solidFill>
                <a:ea typeface="ＭＳ Ｐゴシック" charset="-128"/>
              </a:rPr>
              <a:t>Circle() {</a:t>
            </a:r>
          </a:p>
          <a:p>
            <a:pPr lvl="2">
              <a:defRPr/>
            </a:pPr>
            <a:r>
              <a:rPr lang="en-US" sz="2000" dirty="0">
                <a:solidFill>
                  <a:srgbClr val="FF0000"/>
                </a:solidFill>
                <a:ea typeface="ＭＳ Ｐゴシック" charset="-128"/>
              </a:rPr>
              <a:t>radius = 1.0;</a:t>
            </a:r>
          </a:p>
          <a:p>
            <a:pPr lvl="1">
              <a:defRPr/>
            </a:pPr>
            <a:r>
              <a:rPr lang="en-US" sz="2000" dirty="0">
                <a:solidFill>
                  <a:srgbClr val="FF0000"/>
                </a:solidFill>
                <a:ea typeface="ＭＳ Ｐゴシック" charset="-128"/>
              </a:rPr>
              <a:t>}</a:t>
            </a:r>
          </a:p>
          <a:p>
            <a:pPr lvl="1">
              <a:defRPr/>
            </a:pPr>
            <a:r>
              <a:rPr lang="en-US" sz="2000" dirty="0">
                <a:solidFill>
                  <a:srgbClr val="FF0000"/>
                </a:solidFill>
                <a:ea typeface="ＭＳ Ｐゴシック" charset="-128"/>
              </a:rPr>
              <a:t>Circle(double d) {</a:t>
            </a:r>
          </a:p>
          <a:p>
            <a:pPr lvl="2">
              <a:defRPr/>
            </a:pPr>
            <a:r>
              <a:rPr lang="en-US" sz="2000" dirty="0">
                <a:solidFill>
                  <a:srgbClr val="FF0000"/>
                </a:solidFill>
                <a:ea typeface="ＭＳ Ｐゴシック" charset="-128"/>
              </a:rPr>
              <a:t>radius = d;</a:t>
            </a:r>
          </a:p>
          <a:p>
            <a:pPr lvl="1">
              <a:defRPr/>
            </a:pPr>
            <a:r>
              <a:rPr lang="en-US" sz="2000" dirty="0">
                <a:solidFill>
                  <a:srgbClr val="FF0000"/>
                </a:solidFill>
                <a:ea typeface="ＭＳ Ｐゴシック" charset="-128"/>
              </a:rPr>
              <a:t>}</a:t>
            </a:r>
          </a:p>
          <a:p>
            <a:pPr lvl="1">
              <a:defRPr/>
            </a:pPr>
            <a:r>
              <a:rPr lang="en-US" sz="2000" dirty="0">
                <a:solidFill>
                  <a:srgbClr val="FF0000"/>
                </a:solidFill>
                <a:ea typeface="ＭＳ Ｐゴシック" charset="-128"/>
              </a:rPr>
              <a:t>public double </a:t>
            </a:r>
            <a:r>
              <a:rPr lang="en-US" sz="2000" dirty="0" err="1">
                <a:solidFill>
                  <a:srgbClr val="FF0000"/>
                </a:solidFill>
                <a:ea typeface="ＭＳ Ｐゴシック" charset="-128"/>
              </a:rPr>
              <a:t>getArea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</a:rPr>
              <a:t>() {</a:t>
            </a:r>
          </a:p>
          <a:p>
            <a:pPr lvl="2">
              <a:defRPr/>
            </a:pPr>
            <a:r>
              <a:rPr lang="en-US" sz="2000" dirty="0">
                <a:solidFill>
                  <a:srgbClr val="FF0000"/>
                </a:solidFill>
                <a:ea typeface="ＭＳ Ｐゴシック" charset="-128"/>
              </a:rPr>
              <a:t>return(</a:t>
            </a:r>
            <a:r>
              <a:rPr lang="en-US" sz="2000" dirty="0" err="1">
                <a:solidFill>
                  <a:srgbClr val="FF0000"/>
                </a:solidFill>
                <a:ea typeface="ＭＳ Ｐゴシック" charset="-128"/>
              </a:rPr>
              <a:t>Math.</a:t>
            </a:r>
            <a:r>
              <a:rPr lang="en-US" sz="2000" i="1" dirty="0" err="1">
                <a:solidFill>
                  <a:srgbClr val="FF0000"/>
                </a:solidFill>
                <a:ea typeface="ＭＳ Ｐゴシック" charset="-128"/>
              </a:rPr>
              <a:t>pow</a:t>
            </a:r>
            <a:r>
              <a:rPr lang="en-US" sz="2000" i="1" dirty="0">
                <a:solidFill>
                  <a:srgbClr val="FF0000"/>
                </a:solidFill>
                <a:ea typeface="ＭＳ Ｐゴシック" charset="-128"/>
              </a:rPr>
              <a:t>(radius,2.0) * </a:t>
            </a:r>
            <a:r>
              <a:rPr lang="en-US" sz="2000" i="1" dirty="0" err="1">
                <a:solidFill>
                  <a:srgbClr val="FF0000"/>
                </a:solidFill>
                <a:ea typeface="ＭＳ Ｐゴシック" charset="-128"/>
              </a:rPr>
              <a:t>Math.PI</a:t>
            </a:r>
            <a:r>
              <a:rPr lang="en-US" sz="2000" i="1" dirty="0">
                <a:solidFill>
                  <a:srgbClr val="FF0000"/>
                </a:solidFill>
                <a:ea typeface="ＭＳ Ｐゴシック" charset="-128"/>
              </a:rPr>
              <a:t>);</a:t>
            </a:r>
          </a:p>
          <a:p>
            <a:pPr lvl="1">
              <a:defRPr/>
            </a:pPr>
            <a:r>
              <a:rPr lang="en-US" sz="2000" dirty="0">
                <a:solidFill>
                  <a:srgbClr val="FF0000"/>
                </a:solidFill>
                <a:ea typeface="ＭＳ Ｐゴシック" charset="-128"/>
              </a:rPr>
              <a:t>}</a:t>
            </a:r>
          </a:p>
          <a:p>
            <a:pPr lvl="1">
              <a:defRPr/>
            </a:pPr>
            <a:r>
              <a:rPr lang="en-US" sz="2000" dirty="0">
                <a:solidFill>
                  <a:srgbClr val="FF0000"/>
                </a:solidFill>
                <a:ea typeface="ＭＳ Ｐゴシック" charset="-128"/>
              </a:rPr>
              <a:t>public static void main(String[] </a:t>
            </a:r>
            <a:r>
              <a:rPr lang="en-US" sz="2000" dirty="0" err="1">
                <a:solidFill>
                  <a:srgbClr val="FF0000"/>
                </a:solidFill>
                <a:ea typeface="ＭＳ Ｐゴシック" charset="-128"/>
              </a:rPr>
              <a:t>args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</a:rPr>
              <a:t>) {</a:t>
            </a:r>
          </a:p>
          <a:p>
            <a:pPr lvl="2">
              <a:defRPr/>
            </a:pPr>
            <a:r>
              <a:rPr lang="en-US" sz="2000" dirty="0">
                <a:solidFill>
                  <a:srgbClr val="FF0000"/>
                </a:solidFill>
                <a:ea typeface="ＭＳ Ｐゴシック" charset="-128"/>
              </a:rPr>
              <a:t>Circle c = new Circle(3.2);</a:t>
            </a:r>
          </a:p>
          <a:p>
            <a:pPr lvl="2">
              <a:defRPr/>
            </a:pPr>
            <a:r>
              <a:rPr lang="en-US" sz="2000" dirty="0" err="1">
                <a:solidFill>
                  <a:srgbClr val="FF0000"/>
                </a:solidFill>
                <a:ea typeface="ＭＳ Ｐゴシック" charset="-128"/>
              </a:rPr>
              <a:t>System.</a:t>
            </a:r>
            <a:r>
              <a:rPr lang="en-US" sz="2000" i="1" dirty="0" err="1">
                <a:solidFill>
                  <a:srgbClr val="FF0000"/>
                </a:solidFill>
                <a:ea typeface="ＭＳ Ｐゴシック" charset="-128"/>
              </a:rPr>
              <a:t>out.println</a:t>
            </a:r>
            <a:r>
              <a:rPr lang="en-US" sz="2000" i="1" dirty="0">
                <a:solidFill>
                  <a:srgbClr val="FF0000"/>
                </a:solidFill>
                <a:ea typeface="ＭＳ Ｐゴシック" charset="-128"/>
              </a:rPr>
              <a:t>(</a:t>
            </a:r>
            <a:r>
              <a:rPr lang="en-US" sz="2000" i="1" dirty="0" err="1">
                <a:solidFill>
                  <a:srgbClr val="FF0000"/>
                </a:solidFill>
                <a:ea typeface="ＭＳ Ｐゴシック" charset="-128"/>
              </a:rPr>
              <a:t>c.getArea</a:t>
            </a:r>
            <a:r>
              <a:rPr lang="en-US" sz="2000" i="1" dirty="0">
                <a:solidFill>
                  <a:srgbClr val="FF0000"/>
                </a:solidFill>
                <a:ea typeface="ＭＳ Ｐゴシック" charset="-128"/>
              </a:rPr>
              <a:t>());</a:t>
            </a:r>
          </a:p>
          <a:p>
            <a:pPr lvl="1">
              <a:defRPr/>
            </a:pPr>
            <a:r>
              <a:rPr lang="en-US" sz="2000" dirty="0">
                <a:solidFill>
                  <a:srgbClr val="FF0000"/>
                </a:solidFill>
                <a:ea typeface="ＭＳ Ｐゴシック" charset="-128"/>
              </a:rPr>
              <a:t>}</a:t>
            </a:r>
          </a:p>
          <a:p>
            <a:pPr>
              <a:defRPr/>
            </a:pPr>
            <a:r>
              <a:rPr lang="en-US" sz="2000" dirty="0">
                <a:solidFill>
                  <a:srgbClr val="FF0000"/>
                </a:solidFill>
                <a:ea typeface="ＭＳ Ｐゴシック" charset="-128"/>
              </a:rPr>
              <a:t>}</a:t>
            </a:r>
            <a:endParaRPr lang="en-AU" altLang="en-AU" sz="2000" dirty="0">
              <a:solidFill>
                <a:srgbClr val="FF0000"/>
              </a:solidFill>
            </a:endParaRPr>
          </a:p>
        </p:txBody>
      </p:sp>
      <p:sp>
        <p:nvSpPr>
          <p:cNvPr id="29701" name="Line 7"/>
          <p:cNvSpPr>
            <a:spLocks noChangeShapeType="1"/>
          </p:cNvSpPr>
          <p:nvPr/>
        </p:nvSpPr>
        <p:spPr bwMode="auto">
          <a:xfrm flipH="1" flipV="1">
            <a:off x="6916738" y="4022725"/>
            <a:ext cx="1974850" cy="3238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2" name="Line 8"/>
          <p:cNvSpPr>
            <a:spLocks noChangeShapeType="1"/>
          </p:cNvSpPr>
          <p:nvPr/>
        </p:nvSpPr>
        <p:spPr bwMode="auto">
          <a:xfrm flipH="1">
            <a:off x="8320088" y="4713288"/>
            <a:ext cx="571500" cy="3238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3" name="Text Box 9"/>
          <p:cNvSpPr txBox="1">
            <a:spLocks noChangeArrowheads="1"/>
          </p:cNvSpPr>
          <p:nvPr/>
        </p:nvSpPr>
        <p:spPr bwMode="auto">
          <a:xfrm>
            <a:off x="8445500" y="4346575"/>
            <a:ext cx="15430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Method Body</a:t>
            </a:r>
          </a:p>
        </p:txBody>
      </p:sp>
    </p:spTree>
    <p:extLst>
      <p:ext uri="{BB962C8B-B14F-4D97-AF65-F5344CB8AC3E}">
        <p14:creationId xmlns:p14="http://schemas.microsoft.com/office/powerpoint/2010/main" val="8844949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2771775" y="3813175"/>
            <a:ext cx="2895600" cy="1524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09601"/>
            <a:ext cx="7772400" cy="881063"/>
          </a:xfrm>
        </p:spPr>
        <p:txBody>
          <a:bodyPr/>
          <a:lstStyle/>
          <a:p>
            <a:pPr>
              <a:defRPr/>
            </a:pPr>
            <a:r>
              <a:rPr lang="en-AU" altLang="en-AU" dirty="0" smtClean="0"/>
              <a:t>Data Abstraction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98614"/>
            <a:ext cx="7772400" cy="3648075"/>
          </a:xfrm>
        </p:spPr>
        <p:txBody>
          <a:bodyPr/>
          <a:lstStyle/>
          <a:p>
            <a:pPr eaLnBrk="1" hangingPunct="1"/>
            <a:r>
              <a:rPr lang="en-AU" altLang="en-AU" sz="2400"/>
              <a:t>Declare the Circle class, have created a new data type – </a:t>
            </a:r>
            <a:r>
              <a:rPr lang="en-AU" altLang="en-AU" sz="2400">
                <a:solidFill>
                  <a:schemeClr val="hlink"/>
                </a:solidFill>
              </a:rPr>
              <a:t>Data Abstraction</a:t>
            </a:r>
          </a:p>
          <a:p>
            <a:pPr eaLnBrk="1" hangingPunct="1"/>
            <a:endParaRPr lang="en-AU" altLang="en-AU" sz="2400">
              <a:solidFill>
                <a:schemeClr val="hlink"/>
              </a:solidFill>
            </a:endParaRPr>
          </a:p>
          <a:p>
            <a:pPr eaLnBrk="1" hangingPunct="1"/>
            <a:r>
              <a:rPr lang="en-AU" altLang="en-AU" sz="2400"/>
              <a:t>Can define variables (objects) of that type:</a:t>
            </a:r>
            <a:r>
              <a:rPr lang="en-AU" altLang="en-AU" smtClean="0"/>
              <a:t/>
            </a:r>
            <a:br>
              <a:rPr lang="en-AU" altLang="en-AU" smtClean="0"/>
            </a:br>
            <a:endParaRPr lang="en-AU" altLang="en-AU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AU" altLang="en-AU" sz="2800">
                <a:solidFill>
                  <a:srgbClr val="FF0000"/>
                </a:solidFill>
                <a:latin typeface="Times New Roman" panose="02020603050405020304" pitchFamily="18" charset="0"/>
              </a:rPr>
              <a:t>Circle  aCircle;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AU" altLang="en-AU" sz="2800">
                <a:solidFill>
                  <a:srgbClr val="FF0000"/>
                </a:solidFill>
                <a:latin typeface="Times New Roman" panose="02020603050405020304" pitchFamily="18" charset="0"/>
              </a:rPr>
              <a:t>Circle  bCircle;</a:t>
            </a:r>
          </a:p>
        </p:txBody>
      </p:sp>
      <p:sp>
        <p:nvSpPr>
          <p:cNvPr id="3072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981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spcAft>
                <a:spcPct val="0"/>
              </a:spcAft>
              <a:buClrTx/>
              <a:buSzTx/>
              <a:buFontTx/>
              <a:buNone/>
            </a:pPr>
            <a:fld id="{80AE4D5F-38C3-4C38-8D8B-8CB11F79EF43}" type="slidenum">
              <a:rPr lang="zh-CN" altLang="en-GB" sz="1200">
                <a:solidFill>
                  <a:srgbClr val="898989"/>
                </a:solidFill>
                <a:ea typeface="ＭＳ Ｐゴシック" panose="020B0600070205080204" pitchFamily="34" charset="-128"/>
              </a:rPr>
              <a:pPr algn="l">
                <a:spcAft>
                  <a:spcPct val="0"/>
                </a:spcAft>
                <a:buClrTx/>
                <a:buSzTx/>
                <a:buFontTx/>
                <a:buNone/>
              </a:pPr>
              <a:t>12</a:t>
            </a:fld>
            <a:endParaRPr lang="en-GB" altLang="zh-CN" sz="1200">
              <a:solidFill>
                <a:srgbClr val="898989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68171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35012"/>
          </a:xfrm>
        </p:spPr>
        <p:txBody>
          <a:bodyPr/>
          <a:lstStyle/>
          <a:p>
            <a:pPr>
              <a:defRPr/>
            </a:pPr>
            <a:r>
              <a:rPr lang="en-AU" altLang="en-AU" smtClean="0"/>
              <a:t>Creating Circle objects cont.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158875"/>
            <a:ext cx="8556625" cy="4967288"/>
          </a:xfrm>
        </p:spPr>
        <p:txBody>
          <a:bodyPr anchor="t"/>
          <a:lstStyle/>
          <a:p>
            <a:pPr lvl="2">
              <a:spcBef>
                <a:spcPts val="200"/>
              </a:spcBef>
              <a:buNone/>
            </a:pPr>
            <a:r>
              <a:rPr lang="en-AU" altLang="en-AU" sz="1800">
                <a:solidFill>
                  <a:srgbClr val="FFFF00"/>
                </a:solidFill>
                <a:latin typeface="Times New Roman" panose="02020603050405020304" pitchFamily="18" charset="0"/>
              </a:rPr>
              <a:t>Circle  aCircle;</a:t>
            </a:r>
          </a:p>
          <a:p>
            <a:pPr lvl="2">
              <a:spcBef>
                <a:spcPts val="200"/>
              </a:spcBef>
              <a:buNone/>
            </a:pPr>
            <a:r>
              <a:rPr lang="en-AU" altLang="en-AU" sz="1800">
                <a:solidFill>
                  <a:srgbClr val="FFFF00"/>
                </a:solidFill>
                <a:latin typeface="Times New Roman" panose="02020603050405020304" pitchFamily="18" charset="0"/>
              </a:rPr>
              <a:t>Circle  bCircle;</a:t>
            </a:r>
          </a:p>
          <a:p>
            <a:pPr eaLnBrk="1" hangingPunct="1"/>
            <a:r>
              <a:rPr lang="en-AU" altLang="en-AU" sz="2600"/>
              <a:t>aCircle, bCircle simply refers to a Circle object, not an object itself.  (e.g., this is going to be a Circle, but it isn’t yet.)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981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spcAft>
                <a:spcPct val="0"/>
              </a:spcAft>
              <a:buClrTx/>
              <a:buSzTx/>
              <a:buFontTx/>
              <a:buNone/>
            </a:pPr>
            <a:fld id="{43B290EF-7EC5-4196-87FA-B428A58D0AF1}" type="slidenum">
              <a:rPr lang="zh-CN" altLang="en-GB" sz="1200">
                <a:solidFill>
                  <a:srgbClr val="898989"/>
                </a:solidFill>
                <a:ea typeface="ＭＳ Ｐゴシック" panose="020B0600070205080204" pitchFamily="34" charset="-128"/>
              </a:rPr>
              <a:pPr algn="l">
                <a:spcAft>
                  <a:spcPct val="0"/>
                </a:spcAft>
                <a:buClrTx/>
                <a:buSzTx/>
                <a:buFontTx/>
                <a:buNone/>
              </a:pPr>
              <a:t>13</a:t>
            </a:fld>
            <a:endParaRPr lang="en-GB" altLang="zh-CN" sz="1200">
              <a:solidFill>
                <a:srgbClr val="898989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671764" y="3551238"/>
            <a:ext cx="12186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aCircle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124200" y="4114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51" name="AutoShape 9"/>
          <p:cNvSpPr>
            <a:spLocks noChangeArrowheads="1"/>
          </p:cNvSpPr>
          <p:nvPr/>
        </p:nvSpPr>
        <p:spPr bwMode="auto">
          <a:xfrm>
            <a:off x="3276600" y="4572000"/>
            <a:ext cx="228600" cy="685800"/>
          </a:xfrm>
          <a:prstGeom prst="curvedRightArrow">
            <a:avLst>
              <a:gd name="adj1" fmla="val 60000"/>
              <a:gd name="adj2" fmla="val 120000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52" name="Text Box 10"/>
          <p:cNvSpPr txBox="1">
            <a:spLocks noChangeArrowheads="1"/>
          </p:cNvSpPr>
          <p:nvPr/>
        </p:nvSpPr>
        <p:spPr bwMode="auto">
          <a:xfrm>
            <a:off x="1828800" y="5943600"/>
            <a:ext cx="40322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Points to nothing (Null Reference)</a:t>
            </a:r>
          </a:p>
        </p:txBody>
      </p:sp>
      <p:sp>
        <p:nvSpPr>
          <p:cNvPr id="31753" name="Text Box 11"/>
          <p:cNvSpPr txBox="1">
            <a:spLocks noChangeArrowheads="1"/>
          </p:cNvSpPr>
          <p:nvPr/>
        </p:nvSpPr>
        <p:spPr bwMode="auto">
          <a:xfrm>
            <a:off x="7620001" y="3309938"/>
            <a:ext cx="1228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bCircle</a:t>
            </a:r>
          </a:p>
        </p:txBody>
      </p:sp>
      <p:sp>
        <p:nvSpPr>
          <p:cNvPr id="31754" name="Rectangle 13"/>
          <p:cNvSpPr>
            <a:spLocks noChangeArrowheads="1"/>
          </p:cNvSpPr>
          <p:nvPr/>
        </p:nvSpPr>
        <p:spPr bwMode="auto">
          <a:xfrm>
            <a:off x="7921625" y="41370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55" name="AutoShape 15"/>
          <p:cNvSpPr>
            <a:spLocks noChangeArrowheads="1"/>
          </p:cNvSpPr>
          <p:nvPr/>
        </p:nvSpPr>
        <p:spPr bwMode="auto">
          <a:xfrm>
            <a:off x="8074025" y="4594225"/>
            <a:ext cx="228600" cy="685800"/>
          </a:xfrm>
          <a:prstGeom prst="curvedRightArrow">
            <a:avLst>
              <a:gd name="adj1" fmla="val 60000"/>
              <a:gd name="adj2" fmla="val 120000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56" name="Text Box 16"/>
          <p:cNvSpPr txBox="1">
            <a:spLocks noChangeArrowheads="1"/>
          </p:cNvSpPr>
          <p:nvPr/>
        </p:nvSpPr>
        <p:spPr bwMode="auto">
          <a:xfrm>
            <a:off x="6400800" y="5943600"/>
            <a:ext cx="40322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Points to nothing (Null Reference)</a:t>
            </a:r>
          </a:p>
        </p:txBody>
      </p:sp>
      <p:sp>
        <p:nvSpPr>
          <p:cNvPr id="31757" name="AutoShape 22"/>
          <p:cNvSpPr>
            <a:spLocks noChangeArrowheads="1"/>
          </p:cNvSpPr>
          <p:nvPr/>
        </p:nvSpPr>
        <p:spPr bwMode="auto">
          <a:xfrm>
            <a:off x="3238500" y="41910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58" name="AutoShape 23"/>
          <p:cNvSpPr>
            <a:spLocks noChangeArrowheads="1"/>
          </p:cNvSpPr>
          <p:nvPr/>
        </p:nvSpPr>
        <p:spPr bwMode="auto">
          <a:xfrm>
            <a:off x="8035925" y="4213225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59" name="Rectangle 24"/>
          <p:cNvSpPr>
            <a:spLocks noChangeArrowheads="1"/>
          </p:cNvSpPr>
          <p:nvPr/>
        </p:nvSpPr>
        <p:spPr bwMode="auto">
          <a:xfrm>
            <a:off x="2743200" y="5334000"/>
            <a:ext cx="1447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null</a:t>
            </a:r>
          </a:p>
        </p:txBody>
      </p:sp>
      <p:sp>
        <p:nvSpPr>
          <p:cNvPr id="31760" name="Rectangle 26"/>
          <p:cNvSpPr>
            <a:spLocks noChangeArrowheads="1"/>
          </p:cNvSpPr>
          <p:nvPr/>
        </p:nvSpPr>
        <p:spPr bwMode="auto">
          <a:xfrm>
            <a:off x="7467600" y="5334000"/>
            <a:ext cx="1447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3729974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153988"/>
            <a:ext cx="7772400" cy="1073150"/>
          </a:xfrm>
        </p:spPr>
        <p:txBody>
          <a:bodyPr/>
          <a:lstStyle/>
          <a:p>
            <a:pPr>
              <a:defRPr/>
            </a:pPr>
            <a:r>
              <a:rPr lang="en-AU" altLang="en-AU" dirty="0" smtClean="0"/>
              <a:t>Creating objects of a class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9726"/>
            <a:ext cx="7772400" cy="4181475"/>
          </a:xfrm>
        </p:spPr>
        <p:txBody>
          <a:bodyPr anchor="t"/>
          <a:lstStyle/>
          <a:p>
            <a:pPr eaLnBrk="1" hangingPunct="1"/>
            <a:r>
              <a:rPr lang="en-AU" altLang="en-AU" smtClean="0"/>
              <a:t>Objects are created using the </a:t>
            </a:r>
            <a:r>
              <a:rPr lang="en-AU" altLang="en-AU" i="1" smtClean="0">
                <a:solidFill>
                  <a:srgbClr val="FFFF00"/>
                </a:solidFill>
              </a:rPr>
              <a:t>new</a:t>
            </a:r>
            <a:r>
              <a:rPr lang="en-AU" altLang="en-AU" smtClean="0"/>
              <a:t> keyword.</a:t>
            </a:r>
          </a:p>
          <a:p>
            <a:pPr eaLnBrk="1" hangingPunct="1"/>
            <a:r>
              <a:rPr lang="en-AU" altLang="en-AU" smtClean="0">
                <a:solidFill>
                  <a:srgbClr val="FFFF00"/>
                </a:solidFill>
              </a:rPr>
              <a:t>aCircle </a:t>
            </a:r>
            <a:r>
              <a:rPr lang="en-AU" altLang="en-AU" smtClean="0"/>
              <a:t>and </a:t>
            </a:r>
            <a:r>
              <a:rPr lang="en-AU" altLang="en-AU" smtClean="0">
                <a:solidFill>
                  <a:srgbClr val="FFFF00"/>
                </a:solidFill>
              </a:rPr>
              <a:t>bCircle</a:t>
            </a:r>
            <a:r>
              <a:rPr lang="en-AU" altLang="en-AU" smtClean="0"/>
              <a:t> refer to Circle objects</a:t>
            </a:r>
          </a:p>
          <a:p>
            <a:pPr eaLnBrk="1" hangingPunct="1"/>
            <a:endParaRPr lang="en-AU" altLang="en-AU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981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spcAft>
                <a:spcPct val="0"/>
              </a:spcAft>
              <a:buClrTx/>
              <a:buSzTx/>
              <a:buFontTx/>
              <a:buNone/>
            </a:pPr>
            <a:fld id="{E14D7113-250A-4E9D-8906-850BAEBC0AC0}" type="slidenum">
              <a:rPr lang="zh-CN" altLang="en-GB" sz="1200">
                <a:solidFill>
                  <a:srgbClr val="898989"/>
                </a:solidFill>
                <a:ea typeface="ＭＳ Ｐゴシック" panose="020B0600070205080204" pitchFamily="34" charset="-128"/>
              </a:rPr>
              <a:pPr algn="l">
                <a:spcAft>
                  <a:spcPct val="0"/>
                </a:spcAft>
                <a:buClrTx/>
                <a:buSzTx/>
                <a:buFontTx/>
                <a:buNone/>
              </a:pPr>
              <a:t>14</a:t>
            </a:fld>
            <a:endParaRPr lang="en-GB" altLang="zh-CN" sz="1200">
              <a:solidFill>
                <a:srgbClr val="898989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2773" name="Text Box 18"/>
          <p:cNvSpPr txBox="1">
            <a:spLocks noChangeArrowheads="1"/>
          </p:cNvSpPr>
          <p:nvPr/>
        </p:nvSpPr>
        <p:spPr bwMode="auto">
          <a:xfrm>
            <a:off x="6553200" y="3354389"/>
            <a:ext cx="38862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Aft>
                <a:spcPct val="0"/>
              </a:spcAft>
              <a:buClrTx/>
              <a:buSzTx/>
              <a:buFontTx/>
              <a:buNone/>
            </a:pPr>
            <a:r>
              <a:rPr lang="en-AU" altLang="en-AU" sz="2400">
                <a:latin typeface="Times" panose="02020603050405020304" pitchFamily="18" charset="0"/>
              </a:rPr>
              <a:t>bCircle = new Circle() </a:t>
            </a:r>
            <a:r>
              <a:rPr lang="en-AU" altLang="en-AU" sz="2400">
                <a:latin typeface="Arial" panose="020B0604020202020204" pitchFamily="34" charset="0"/>
              </a:rPr>
              <a:t>;</a:t>
            </a:r>
          </a:p>
        </p:txBody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2703513" y="3325814"/>
            <a:ext cx="32004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Aft>
                <a:spcPct val="0"/>
              </a:spcAft>
              <a:buClrTx/>
              <a:buSzTx/>
              <a:buFontTx/>
              <a:buNone/>
            </a:pPr>
            <a:r>
              <a:rPr lang="en-AU" altLang="en-AU" sz="2400">
                <a:latin typeface="Times" panose="02020603050405020304" pitchFamily="18" charset="0"/>
              </a:rPr>
              <a:t>aCircle = new Circle() </a:t>
            </a:r>
            <a:r>
              <a:rPr lang="en-AU" altLang="en-AU" sz="2400">
                <a:latin typeface="Arial" panose="020B0604020202020204" pitchFamily="34" charset="0"/>
              </a:rPr>
              <a:t>;</a:t>
            </a:r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3155950" y="3968751"/>
            <a:ext cx="414338" cy="773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2776" name="AutoShape 8"/>
          <p:cNvSpPr>
            <a:spLocks noChangeArrowheads="1"/>
          </p:cNvSpPr>
          <p:nvPr/>
        </p:nvSpPr>
        <p:spPr bwMode="auto">
          <a:xfrm>
            <a:off x="3275013" y="4741864"/>
            <a:ext cx="177800" cy="581025"/>
          </a:xfrm>
          <a:prstGeom prst="curvedRightArrow">
            <a:avLst>
              <a:gd name="adj1" fmla="val 65357"/>
              <a:gd name="adj2" fmla="val 130714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2777" name="Oval 9"/>
          <p:cNvSpPr>
            <a:spLocks noChangeArrowheads="1"/>
          </p:cNvSpPr>
          <p:nvPr/>
        </p:nvSpPr>
        <p:spPr bwMode="auto">
          <a:xfrm>
            <a:off x="3452813" y="4870450"/>
            <a:ext cx="1181100" cy="1225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2778" name="Rectangle 12"/>
          <p:cNvSpPr>
            <a:spLocks noChangeArrowheads="1"/>
          </p:cNvSpPr>
          <p:nvPr/>
        </p:nvSpPr>
        <p:spPr bwMode="auto">
          <a:xfrm>
            <a:off x="6943725" y="3968751"/>
            <a:ext cx="414338" cy="703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2779" name="AutoShape 14"/>
          <p:cNvSpPr>
            <a:spLocks noChangeArrowheads="1"/>
          </p:cNvSpPr>
          <p:nvPr/>
        </p:nvSpPr>
        <p:spPr bwMode="auto">
          <a:xfrm>
            <a:off x="7062788" y="4672014"/>
            <a:ext cx="176212" cy="581025"/>
          </a:xfrm>
          <a:prstGeom prst="curvedRightArrow">
            <a:avLst>
              <a:gd name="adj1" fmla="val 65946"/>
              <a:gd name="adj2" fmla="val 131892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2780" name="Oval 15"/>
          <p:cNvSpPr>
            <a:spLocks noChangeArrowheads="1"/>
          </p:cNvSpPr>
          <p:nvPr/>
        </p:nvSpPr>
        <p:spPr bwMode="auto">
          <a:xfrm>
            <a:off x="7239000" y="4800600"/>
            <a:ext cx="1182688" cy="12255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2781" name="Line 19"/>
          <p:cNvSpPr>
            <a:spLocks noChangeShapeType="1"/>
          </p:cNvSpPr>
          <p:nvPr/>
        </p:nvSpPr>
        <p:spPr bwMode="auto">
          <a:xfrm flipH="1">
            <a:off x="4397376" y="3968750"/>
            <a:ext cx="473075" cy="9667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2" name="Line 20"/>
          <p:cNvSpPr>
            <a:spLocks noChangeShapeType="1"/>
          </p:cNvSpPr>
          <p:nvPr/>
        </p:nvSpPr>
        <p:spPr bwMode="auto">
          <a:xfrm flipH="1">
            <a:off x="8229600" y="40386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3" name="AutoShape 22"/>
          <p:cNvSpPr>
            <a:spLocks noChangeArrowheads="1"/>
          </p:cNvSpPr>
          <p:nvPr/>
        </p:nvSpPr>
        <p:spPr bwMode="auto">
          <a:xfrm>
            <a:off x="3209925" y="4038600"/>
            <a:ext cx="304800" cy="685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2784" name="AutoShape 23"/>
          <p:cNvSpPr>
            <a:spLocks noChangeArrowheads="1"/>
          </p:cNvSpPr>
          <p:nvPr/>
        </p:nvSpPr>
        <p:spPr bwMode="auto">
          <a:xfrm>
            <a:off x="7010400" y="4038600"/>
            <a:ext cx="304800" cy="609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6903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1981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spcAft>
                <a:spcPct val="0"/>
              </a:spcAft>
              <a:buClrTx/>
              <a:buSzTx/>
              <a:buFontTx/>
              <a:buNone/>
            </a:pPr>
            <a:fld id="{9D48A2BE-85F1-4996-8461-A7CB214EEAAA}" type="slidenum">
              <a:rPr lang="zh-CN" altLang="en-GB" sz="1200">
                <a:solidFill>
                  <a:srgbClr val="898989"/>
                </a:solidFill>
                <a:ea typeface="ＭＳ Ｐゴシック" panose="020B0600070205080204" pitchFamily="34" charset="-128"/>
              </a:rPr>
              <a:pPr algn="l">
                <a:spcAft>
                  <a:spcPct val="0"/>
                </a:spcAft>
                <a:buClrTx/>
                <a:buSzTx/>
                <a:buFontTx/>
                <a:buNone/>
              </a:pPr>
              <a:t>15</a:t>
            </a:fld>
            <a:endParaRPr lang="en-GB" altLang="zh-CN" sz="1200">
              <a:solidFill>
                <a:srgbClr val="898989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1" y="152400"/>
            <a:ext cx="8793163" cy="990600"/>
          </a:xfrm>
        </p:spPr>
        <p:txBody>
          <a:bodyPr/>
          <a:lstStyle/>
          <a:p>
            <a:pPr>
              <a:defRPr/>
            </a:pPr>
            <a:r>
              <a:rPr lang="en-AU" altLang="en-AU" smtClean="0"/>
              <a:t>Creating objects of a class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133600" y="1447800"/>
            <a:ext cx="3886200" cy="15621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Aft>
                <a:spcPct val="0"/>
              </a:spcAft>
              <a:buClrTx/>
              <a:buSzTx/>
              <a:buFontTx/>
              <a:buNone/>
            </a:pPr>
            <a:r>
              <a:rPr lang="en-AU" altLang="en-AU" sz="2400">
                <a:solidFill>
                  <a:srgbClr val="FFFF00"/>
                </a:solidFill>
                <a:latin typeface="Times" panose="02020603050405020304" pitchFamily="18" charset="0"/>
              </a:rPr>
              <a:t>aCircle = new Circle();</a:t>
            </a:r>
          </a:p>
          <a:p>
            <a:pPr>
              <a:spcAft>
                <a:spcPct val="0"/>
              </a:spcAft>
              <a:buClrTx/>
              <a:buSzTx/>
              <a:buFontTx/>
              <a:buNone/>
            </a:pPr>
            <a:r>
              <a:rPr lang="en-AU" altLang="en-AU" sz="2400">
                <a:solidFill>
                  <a:srgbClr val="FFFF00"/>
                </a:solidFill>
                <a:latin typeface="Times" panose="02020603050405020304" pitchFamily="18" charset="0"/>
              </a:rPr>
              <a:t>bCircle = new Circle() </a:t>
            </a:r>
            <a:r>
              <a:rPr lang="en-AU" altLang="en-AU" sz="2400">
                <a:solidFill>
                  <a:srgbClr val="FFFF00"/>
                </a:solidFill>
                <a:latin typeface="Arial" panose="020B0604020202020204" pitchFamily="34" charset="0"/>
              </a:rPr>
              <a:t>;</a:t>
            </a:r>
          </a:p>
          <a:p>
            <a:pPr>
              <a:spcAft>
                <a:spcPct val="0"/>
              </a:spcAft>
              <a:buClrTx/>
              <a:buSzTx/>
              <a:buFontTx/>
              <a:buNone/>
            </a:pPr>
            <a:endParaRPr lang="en-AU" altLang="en-AU" sz="240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>
              <a:spcAft>
                <a:spcPct val="0"/>
              </a:spcAft>
              <a:buClrTx/>
              <a:buSzTx/>
              <a:buFontTx/>
              <a:buNone/>
            </a:pPr>
            <a:r>
              <a:rPr lang="en-AU" altLang="en-AU" sz="2400">
                <a:solidFill>
                  <a:srgbClr val="FFFF00"/>
                </a:solidFill>
                <a:latin typeface="Times New Roman" panose="02020603050405020304" pitchFamily="18" charset="0"/>
              </a:rPr>
              <a:t>bCircle = aCircle;</a:t>
            </a:r>
          </a:p>
        </p:txBody>
      </p:sp>
      <p:grpSp>
        <p:nvGrpSpPr>
          <p:cNvPr id="33797" name="Group 24"/>
          <p:cNvGrpSpPr>
            <a:grpSpLocks/>
          </p:cNvGrpSpPr>
          <p:nvPr/>
        </p:nvGrpSpPr>
        <p:grpSpPr bwMode="auto">
          <a:xfrm>
            <a:off x="1831976" y="4016376"/>
            <a:ext cx="1368425" cy="1774825"/>
            <a:chOff x="194" y="2530"/>
            <a:chExt cx="862" cy="1118"/>
          </a:xfrm>
        </p:grpSpPr>
        <p:sp>
          <p:nvSpPr>
            <p:cNvPr id="33818" name="Rectangle 10"/>
            <p:cNvSpPr>
              <a:spLocks noChangeArrowheads="1"/>
            </p:cNvSpPr>
            <p:nvPr/>
          </p:nvSpPr>
          <p:spPr bwMode="auto">
            <a:xfrm>
              <a:off x="390" y="2891"/>
              <a:ext cx="261" cy="2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3819" name="AutoShape 11"/>
            <p:cNvSpPr>
              <a:spLocks noChangeArrowheads="1"/>
            </p:cNvSpPr>
            <p:nvPr/>
          </p:nvSpPr>
          <p:spPr bwMode="auto">
            <a:xfrm>
              <a:off x="465" y="3135"/>
              <a:ext cx="111" cy="366"/>
            </a:xfrm>
            <a:prstGeom prst="curvedRightArrow">
              <a:avLst>
                <a:gd name="adj1" fmla="val 65946"/>
                <a:gd name="adj2" fmla="val 131892"/>
                <a:gd name="adj3" fmla="val 33333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3820" name="Oval 12"/>
            <p:cNvSpPr>
              <a:spLocks noChangeArrowheads="1"/>
            </p:cNvSpPr>
            <p:nvPr/>
          </p:nvSpPr>
          <p:spPr bwMode="auto">
            <a:xfrm>
              <a:off x="576" y="3168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33821" name="AutoShape 17"/>
            <p:cNvSpPr>
              <a:spLocks noChangeArrowheads="1"/>
            </p:cNvSpPr>
            <p:nvPr/>
          </p:nvSpPr>
          <p:spPr bwMode="auto">
            <a:xfrm>
              <a:off x="432" y="292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3822" name="Text Box 18"/>
            <p:cNvSpPr txBox="1">
              <a:spLocks noChangeArrowheads="1"/>
            </p:cNvSpPr>
            <p:nvPr/>
          </p:nvSpPr>
          <p:spPr bwMode="auto">
            <a:xfrm>
              <a:off x="194" y="2530"/>
              <a:ext cx="7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aCircle</a:t>
              </a:r>
            </a:p>
          </p:txBody>
        </p:sp>
      </p:grpSp>
      <p:sp>
        <p:nvSpPr>
          <p:cNvPr id="33798" name="Rectangle 26"/>
          <p:cNvSpPr>
            <a:spLocks noChangeArrowheads="1"/>
          </p:cNvSpPr>
          <p:nvPr/>
        </p:nvSpPr>
        <p:spPr bwMode="auto">
          <a:xfrm>
            <a:off x="4197350" y="4611688"/>
            <a:ext cx="414338" cy="387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799" name="AutoShape 27"/>
          <p:cNvSpPr>
            <a:spLocks noChangeArrowheads="1"/>
          </p:cNvSpPr>
          <p:nvPr/>
        </p:nvSpPr>
        <p:spPr bwMode="auto">
          <a:xfrm>
            <a:off x="4316413" y="4999039"/>
            <a:ext cx="176212" cy="581025"/>
          </a:xfrm>
          <a:prstGeom prst="curvedRightArrow">
            <a:avLst>
              <a:gd name="adj1" fmla="val 65946"/>
              <a:gd name="adj2" fmla="val 131892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800" name="Oval 28"/>
          <p:cNvSpPr>
            <a:spLocks noChangeArrowheads="1"/>
          </p:cNvSpPr>
          <p:nvPr/>
        </p:nvSpPr>
        <p:spPr bwMode="auto">
          <a:xfrm>
            <a:off x="4492625" y="5051425"/>
            <a:ext cx="762000" cy="762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33801" name="AutoShape 29"/>
          <p:cNvSpPr>
            <a:spLocks noChangeArrowheads="1"/>
          </p:cNvSpPr>
          <p:nvPr/>
        </p:nvSpPr>
        <p:spPr bwMode="auto">
          <a:xfrm>
            <a:off x="4264025" y="4670425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802" name="Text Box 30"/>
          <p:cNvSpPr txBox="1">
            <a:spLocks noChangeArrowheads="1"/>
          </p:cNvSpPr>
          <p:nvPr/>
        </p:nvSpPr>
        <p:spPr bwMode="auto">
          <a:xfrm>
            <a:off x="3881439" y="4038601"/>
            <a:ext cx="11448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bCircle</a:t>
            </a:r>
          </a:p>
        </p:txBody>
      </p:sp>
      <p:sp>
        <p:nvSpPr>
          <p:cNvPr id="33803" name="Text Box 31"/>
          <p:cNvSpPr txBox="1">
            <a:spLocks noChangeArrowheads="1"/>
          </p:cNvSpPr>
          <p:nvPr/>
        </p:nvSpPr>
        <p:spPr bwMode="auto">
          <a:xfrm>
            <a:off x="2171700" y="3330576"/>
            <a:ext cx="27693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Before Assignment</a:t>
            </a:r>
          </a:p>
        </p:txBody>
      </p:sp>
      <p:grpSp>
        <p:nvGrpSpPr>
          <p:cNvPr id="33804" name="Group 32"/>
          <p:cNvGrpSpPr>
            <a:grpSpLocks/>
          </p:cNvGrpSpPr>
          <p:nvPr/>
        </p:nvGrpSpPr>
        <p:grpSpPr bwMode="auto">
          <a:xfrm>
            <a:off x="6561139" y="4092576"/>
            <a:ext cx="1368425" cy="1774825"/>
            <a:chOff x="194" y="2530"/>
            <a:chExt cx="862" cy="1118"/>
          </a:xfrm>
        </p:grpSpPr>
        <p:sp>
          <p:nvSpPr>
            <p:cNvPr id="33813" name="Rectangle 33"/>
            <p:cNvSpPr>
              <a:spLocks noChangeArrowheads="1"/>
            </p:cNvSpPr>
            <p:nvPr/>
          </p:nvSpPr>
          <p:spPr bwMode="auto">
            <a:xfrm>
              <a:off x="390" y="2891"/>
              <a:ext cx="261" cy="2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3814" name="AutoShape 34"/>
            <p:cNvSpPr>
              <a:spLocks noChangeArrowheads="1"/>
            </p:cNvSpPr>
            <p:nvPr/>
          </p:nvSpPr>
          <p:spPr bwMode="auto">
            <a:xfrm>
              <a:off x="465" y="3135"/>
              <a:ext cx="111" cy="366"/>
            </a:xfrm>
            <a:prstGeom prst="curvedRightArrow">
              <a:avLst>
                <a:gd name="adj1" fmla="val 65946"/>
                <a:gd name="adj2" fmla="val 131892"/>
                <a:gd name="adj3" fmla="val 33333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3815" name="Oval 35"/>
            <p:cNvSpPr>
              <a:spLocks noChangeArrowheads="1"/>
            </p:cNvSpPr>
            <p:nvPr/>
          </p:nvSpPr>
          <p:spPr bwMode="auto">
            <a:xfrm>
              <a:off x="576" y="3168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33816" name="AutoShape 36"/>
            <p:cNvSpPr>
              <a:spLocks noChangeArrowheads="1"/>
            </p:cNvSpPr>
            <p:nvPr/>
          </p:nvSpPr>
          <p:spPr bwMode="auto">
            <a:xfrm>
              <a:off x="432" y="292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3817" name="Text Box 37"/>
            <p:cNvSpPr txBox="1">
              <a:spLocks noChangeArrowheads="1"/>
            </p:cNvSpPr>
            <p:nvPr/>
          </p:nvSpPr>
          <p:spPr bwMode="auto">
            <a:xfrm>
              <a:off x="194" y="2530"/>
              <a:ext cx="7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aCircle</a:t>
              </a:r>
            </a:p>
          </p:txBody>
        </p:sp>
      </p:grpSp>
      <p:sp>
        <p:nvSpPr>
          <p:cNvPr id="33805" name="Rectangle 38"/>
          <p:cNvSpPr>
            <a:spLocks noChangeArrowheads="1"/>
          </p:cNvSpPr>
          <p:nvPr/>
        </p:nvSpPr>
        <p:spPr bwMode="auto">
          <a:xfrm>
            <a:off x="8926514" y="4687888"/>
            <a:ext cx="414337" cy="387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806" name="Oval 40"/>
          <p:cNvSpPr>
            <a:spLocks noChangeArrowheads="1"/>
          </p:cNvSpPr>
          <p:nvPr/>
        </p:nvSpPr>
        <p:spPr bwMode="auto">
          <a:xfrm>
            <a:off x="9448800" y="5105400"/>
            <a:ext cx="762000" cy="762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33807" name="AutoShape 41"/>
          <p:cNvSpPr>
            <a:spLocks noChangeArrowheads="1"/>
          </p:cNvSpPr>
          <p:nvPr/>
        </p:nvSpPr>
        <p:spPr bwMode="auto">
          <a:xfrm>
            <a:off x="8993188" y="4746625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808" name="Text Box 42"/>
          <p:cNvSpPr txBox="1">
            <a:spLocks noChangeArrowheads="1"/>
          </p:cNvSpPr>
          <p:nvPr/>
        </p:nvSpPr>
        <p:spPr bwMode="auto">
          <a:xfrm>
            <a:off x="8610601" y="4114801"/>
            <a:ext cx="11448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bCircle</a:t>
            </a:r>
          </a:p>
        </p:txBody>
      </p:sp>
      <p:sp>
        <p:nvSpPr>
          <p:cNvPr id="33809" name="Text Box 43"/>
          <p:cNvSpPr txBox="1">
            <a:spLocks noChangeArrowheads="1"/>
          </p:cNvSpPr>
          <p:nvPr/>
        </p:nvSpPr>
        <p:spPr bwMode="auto">
          <a:xfrm>
            <a:off x="6900864" y="3406776"/>
            <a:ext cx="25114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After Assignment</a:t>
            </a:r>
          </a:p>
        </p:txBody>
      </p:sp>
      <p:sp>
        <p:nvSpPr>
          <p:cNvPr id="33810" name="Line 45"/>
          <p:cNvSpPr>
            <a:spLocks noChangeShapeType="1"/>
          </p:cNvSpPr>
          <p:nvPr/>
        </p:nvSpPr>
        <p:spPr bwMode="auto">
          <a:xfrm flipH="1">
            <a:off x="7924800" y="4953000"/>
            <a:ext cx="914400" cy="38100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11" name="Line 46"/>
          <p:cNvSpPr>
            <a:spLocks noChangeShapeType="1"/>
          </p:cNvSpPr>
          <p:nvPr/>
        </p:nvSpPr>
        <p:spPr bwMode="auto">
          <a:xfrm>
            <a:off x="5791200" y="32004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12" name="Line 48"/>
          <p:cNvSpPr>
            <a:spLocks noChangeShapeType="1"/>
          </p:cNvSpPr>
          <p:nvPr/>
        </p:nvSpPr>
        <p:spPr bwMode="auto">
          <a:xfrm>
            <a:off x="1752600" y="32004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770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836738" y="153989"/>
            <a:ext cx="7772400" cy="6000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AU" altLang="en-AU" dirty="0" smtClean="0"/>
              <a:t>Automatic garbage collection</a:t>
            </a:r>
          </a:p>
        </p:txBody>
      </p:sp>
      <p:sp>
        <p:nvSpPr>
          <p:cNvPr id="34819" name="Rectangle 30"/>
          <p:cNvSpPr>
            <a:spLocks noGrp="1" noChangeArrowheads="1"/>
          </p:cNvSpPr>
          <p:nvPr>
            <p:ph idx="1"/>
          </p:nvPr>
        </p:nvSpPr>
        <p:spPr>
          <a:xfrm>
            <a:off x="1981200" y="2878138"/>
            <a:ext cx="7772400" cy="347821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object              does  not have a reference and cannot be used in future.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 The object becomes a candidate for automatic </a:t>
            </a:r>
            <a:r>
              <a:rPr lang="en-US" altLang="en-US" smtClean="0">
                <a:solidFill>
                  <a:srgbClr val="FFFF00"/>
                </a:solidFill>
              </a:rPr>
              <a:t>garbage collection</a:t>
            </a:r>
            <a:r>
              <a:rPr lang="en-US" altLang="en-US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Java automatically collects garbage periodically and releases the memory used to be used in  the future.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lvl="4"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981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spcAft>
                <a:spcPct val="0"/>
              </a:spcAft>
              <a:buClrTx/>
              <a:buSzTx/>
              <a:buFontTx/>
              <a:buNone/>
            </a:pPr>
            <a:fld id="{65CD8D3C-D889-4117-9766-826F56E96BF2}" type="slidenum">
              <a:rPr lang="zh-CN" altLang="en-GB" sz="1200">
                <a:solidFill>
                  <a:srgbClr val="898989"/>
                </a:solidFill>
                <a:ea typeface="ＭＳ Ｐゴシック" panose="020B0600070205080204" pitchFamily="34" charset="-128"/>
              </a:rPr>
              <a:pPr algn="l">
                <a:spcAft>
                  <a:spcPct val="0"/>
                </a:spcAft>
                <a:buClrTx/>
                <a:buSzTx/>
                <a:buFontTx/>
                <a:buNone/>
              </a:pPr>
              <a:t>16</a:t>
            </a:fld>
            <a:endParaRPr lang="en-GB" altLang="zh-CN" sz="1200">
              <a:solidFill>
                <a:srgbClr val="898989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4821" name="Oval 31"/>
          <p:cNvSpPr>
            <a:spLocks noChangeArrowheads="1"/>
          </p:cNvSpPr>
          <p:nvPr/>
        </p:nvSpPr>
        <p:spPr bwMode="auto">
          <a:xfrm>
            <a:off x="3435350" y="3451226"/>
            <a:ext cx="547688" cy="6000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Q</a:t>
            </a:r>
          </a:p>
        </p:txBody>
      </p:sp>
      <p:grpSp>
        <p:nvGrpSpPr>
          <p:cNvPr id="34822" name="Group 32"/>
          <p:cNvGrpSpPr>
            <a:grpSpLocks/>
          </p:cNvGrpSpPr>
          <p:nvPr/>
        </p:nvGrpSpPr>
        <p:grpSpPr bwMode="auto">
          <a:xfrm>
            <a:off x="3983039" y="1019176"/>
            <a:ext cx="1368425" cy="1774825"/>
            <a:chOff x="194" y="2530"/>
            <a:chExt cx="862" cy="1118"/>
          </a:xfrm>
        </p:grpSpPr>
        <p:sp>
          <p:nvSpPr>
            <p:cNvPr id="34828" name="Rectangle 33"/>
            <p:cNvSpPr>
              <a:spLocks noChangeArrowheads="1"/>
            </p:cNvSpPr>
            <p:nvPr/>
          </p:nvSpPr>
          <p:spPr bwMode="auto">
            <a:xfrm>
              <a:off x="390" y="2891"/>
              <a:ext cx="261" cy="2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4829" name="AutoShape 34"/>
            <p:cNvSpPr>
              <a:spLocks noChangeArrowheads="1"/>
            </p:cNvSpPr>
            <p:nvPr/>
          </p:nvSpPr>
          <p:spPr bwMode="auto">
            <a:xfrm>
              <a:off x="465" y="3135"/>
              <a:ext cx="111" cy="366"/>
            </a:xfrm>
            <a:prstGeom prst="curvedRightArrow">
              <a:avLst>
                <a:gd name="adj1" fmla="val 65946"/>
                <a:gd name="adj2" fmla="val 131892"/>
                <a:gd name="adj3" fmla="val 33333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4830" name="Oval 35"/>
            <p:cNvSpPr>
              <a:spLocks noChangeArrowheads="1"/>
            </p:cNvSpPr>
            <p:nvPr/>
          </p:nvSpPr>
          <p:spPr bwMode="auto">
            <a:xfrm>
              <a:off x="576" y="3168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34831" name="AutoShape 36"/>
            <p:cNvSpPr>
              <a:spLocks noChangeArrowheads="1"/>
            </p:cNvSpPr>
            <p:nvPr/>
          </p:nvSpPr>
          <p:spPr bwMode="auto">
            <a:xfrm>
              <a:off x="432" y="292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4832" name="Text Box 37"/>
            <p:cNvSpPr txBox="1">
              <a:spLocks noChangeArrowheads="1"/>
            </p:cNvSpPr>
            <p:nvPr/>
          </p:nvSpPr>
          <p:spPr bwMode="auto">
            <a:xfrm>
              <a:off x="194" y="2530"/>
              <a:ext cx="7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aCircle</a:t>
              </a:r>
            </a:p>
          </p:txBody>
        </p:sp>
      </p:grpSp>
      <p:sp>
        <p:nvSpPr>
          <p:cNvPr id="34823" name="Rectangle 38"/>
          <p:cNvSpPr>
            <a:spLocks noChangeArrowheads="1"/>
          </p:cNvSpPr>
          <p:nvPr/>
        </p:nvSpPr>
        <p:spPr bwMode="auto">
          <a:xfrm>
            <a:off x="6348414" y="1614488"/>
            <a:ext cx="414337" cy="387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4824" name="Oval 40"/>
          <p:cNvSpPr>
            <a:spLocks noChangeArrowheads="1"/>
          </p:cNvSpPr>
          <p:nvPr/>
        </p:nvSpPr>
        <p:spPr bwMode="auto">
          <a:xfrm>
            <a:off x="6899275" y="2119313"/>
            <a:ext cx="762000" cy="762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34825" name="AutoShape 41"/>
          <p:cNvSpPr>
            <a:spLocks noChangeArrowheads="1"/>
          </p:cNvSpPr>
          <p:nvPr/>
        </p:nvSpPr>
        <p:spPr bwMode="auto">
          <a:xfrm>
            <a:off x="6415088" y="1673225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4826" name="Text Box 42"/>
          <p:cNvSpPr txBox="1">
            <a:spLocks noChangeArrowheads="1"/>
          </p:cNvSpPr>
          <p:nvPr/>
        </p:nvSpPr>
        <p:spPr bwMode="auto">
          <a:xfrm>
            <a:off x="6032501" y="1041401"/>
            <a:ext cx="11448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bCircle</a:t>
            </a:r>
          </a:p>
        </p:txBody>
      </p:sp>
      <p:sp>
        <p:nvSpPr>
          <p:cNvPr id="34827" name="Line 45"/>
          <p:cNvSpPr>
            <a:spLocks noChangeShapeType="1"/>
          </p:cNvSpPr>
          <p:nvPr/>
        </p:nvSpPr>
        <p:spPr bwMode="auto">
          <a:xfrm flipH="1">
            <a:off x="5346700" y="1879600"/>
            <a:ext cx="914400" cy="38100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066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altLang="en-AU" smtClean="0"/>
              <a:t>Accessing Object/Circle Data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endParaRPr lang="en-AU" altLang="en-AU" dirty="0"/>
          </a:p>
          <a:p>
            <a:pPr>
              <a:defRPr/>
            </a:pPr>
            <a:endParaRPr lang="en-AU" altLang="en-AU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981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spcAft>
                <a:spcPct val="0"/>
              </a:spcAft>
              <a:buClrTx/>
              <a:buSzTx/>
              <a:buFontTx/>
              <a:buNone/>
            </a:pPr>
            <a:fld id="{8C42273E-33FB-4478-86BC-483230EAD113}" type="slidenum">
              <a:rPr lang="zh-CN" altLang="en-GB" sz="1200">
                <a:solidFill>
                  <a:srgbClr val="898989"/>
                </a:solidFill>
                <a:ea typeface="ＭＳ Ｐゴシック" panose="020B0600070205080204" pitchFamily="34" charset="-128"/>
              </a:rPr>
              <a:pPr algn="l">
                <a:spcAft>
                  <a:spcPct val="0"/>
                </a:spcAft>
                <a:buClrTx/>
                <a:buSzTx/>
                <a:buFontTx/>
                <a:buNone/>
              </a:pPr>
              <a:t>17</a:t>
            </a:fld>
            <a:endParaRPr lang="en-GB" altLang="zh-CN" sz="1200">
              <a:solidFill>
                <a:srgbClr val="898989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2176464" y="3556001"/>
            <a:ext cx="6905625" cy="1571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AU" altLang="en-AU" sz="2400" dirty="0">
                <a:solidFill>
                  <a:srgbClr val="FFFF00"/>
                </a:solidFill>
                <a:latin typeface="Times" panose="02020603050405020304" pitchFamily="18" charset="0"/>
                <a:ea typeface="ＭＳ Ｐゴシック" charset="-128"/>
              </a:rPr>
              <a:t>Circle </a:t>
            </a:r>
            <a:r>
              <a:rPr lang="en-AU" altLang="en-AU" sz="2400" dirty="0" err="1">
                <a:solidFill>
                  <a:srgbClr val="FFFF00"/>
                </a:solidFill>
                <a:latin typeface="Times" panose="02020603050405020304" pitchFamily="18" charset="0"/>
                <a:ea typeface="ＭＳ Ｐゴシック" charset="-128"/>
              </a:rPr>
              <a:t>aCircle</a:t>
            </a:r>
            <a:r>
              <a:rPr lang="en-AU" altLang="en-AU" sz="2400" dirty="0">
                <a:solidFill>
                  <a:srgbClr val="FFFF00"/>
                </a:solidFill>
                <a:latin typeface="Times" panose="02020603050405020304" pitchFamily="18" charset="0"/>
                <a:ea typeface="ＭＳ Ｐゴシック" charset="-128"/>
              </a:rPr>
              <a:t> = new Circle();</a:t>
            </a:r>
          </a:p>
          <a:p>
            <a:pPr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AU" altLang="en-AU" sz="2400" dirty="0" err="1">
                <a:solidFill>
                  <a:srgbClr val="FFFF00"/>
                </a:solidFill>
                <a:latin typeface="Times" panose="02020603050405020304" pitchFamily="18" charset="0"/>
                <a:ea typeface="ＭＳ Ｐゴシック" charset="-128"/>
              </a:rPr>
              <a:t>aCircle.x</a:t>
            </a:r>
            <a:r>
              <a:rPr lang="en-AU" altLang="en-AU" sz="2400" dirty="0">
                <a:solidFill>
                  <a:srgbClr val="FFFF00"/>
                </a:solidFill>
                <a:latin typeface="Times" panose="02020603050405020304" pitchFamily="18" charset="0"/>
                <a:ea typeface="ＭＳ Ｐゴシック" charset="-128"/>
              </a:rPr>
              <a:t> = 2.0; </a:t>
            </a:r>
            <a:r>
              <a:rPr lang="en-AU" altLang="en-AU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Times" panose="02020603050405020304" pitchFamily="18" charset="0"/>
                <a:ea typeface="ＭＳ Ｐゴシック" charset="-128"/>
              </a:rPr>
              <a:t>// initialize </a:t>
            </a:r>
            <a:r>
              <a:rPr lang="en-AU" altLang="en-AU" sz="24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" panose="02020603050405020304" pitchFamily="18" charset="0"/>
                <a:ea typeface="ＭＳ Ｐゴシック" charset="-128"/>
              </a:rPr>
              <a:t>center</a:t>
            </a:r>
            <a:r>
              <a:rPr lang="en-AU" altLang="en-AU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Times" panose="02020603050405020304" pitchFamily="18" charset="0"/>
                <a:ea typeface="ＭＳ Ｐゴシック" charset="-128"/>
              </a:rPr>
              <a:t> and radius</a:t>
            </a:r>
          </a:p>
          <a:p>
            <a:pPr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AU" altLang="en-AU" sz="2400" dirty="0" err="1">
                <a:solidFill>
                  <a:srgbClr val="FFFF00"/>
                </a:solidFill>
                <a:latin typeface="Times" panose="02020603050405020304" pitchFamily="18" charset="0"/>
                <a:ea typeface="ＭＳ Ｐゴシック" charset="-128"/>
              </a:rPr>
              <a:t>aCircle.y</a:t>
            </a:r>
            <a:r>
              <a:rPr lang="en-AU" altLang="en-AU" sz="2400" dirty="0">
                <a:solidFill>
                  <a:srgbClr val="FFFF00"/>
                </a:solidFill>
                <a:latin typeface="Times" panose="02020603050405020304" pitchFamily="18" charset="0"/>
                <a:ea typeface="ＭＳ Ｐゴシック" charset="-128"/>
              </a:rPr>
              <a:t> = 2.0;</a:t>
            </a:r>
          </a:p>
          <a:p>
            <a:pPr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AU" altLang="en-AU" sz="2400" dirty="0" err="1">
                <a:solidFill>
                  <a:srgbClr val="FFFF00"/>
                </a:solidFill>
                <a:latin typeface="Times" panose="02020603050405020304" pitchFamily="18" charset="0"/>
                <a:ea typeface="ＭＳ Ｐゴシック" charset="-128"/>
              </a:rPr>
              <a:t>aCircle.radius</a:t>
            </a:r>
            <a:r>
              <a:rPr lang="en-AU" altLang="en-AU" sz="2400" dirty="0">
                <a:solidFill>
                  <a:srgbClr val="FFFF00"/>
                </a:solidFill>
                <a:latin typeface="Times" panose="02020603050405020304" pitchFamily="18" charset="0"/>
                <a:ea typeface="ＭＳ Ｐゴシック" charset="-128"/>
              </a:rPr>
              <a:t> = 1.0;</a:t>
            </a:r>
          </a:p>
        </p:txBody>
      </p:sp>
      <p:sp>
        <p:nvSpPr>
          <p:cNvPr id="35846" name="Text Box 8"/>
          <p:cNvSpPr txBox="1">
            <a:spLocks noChangeArrowheads="1"/>
          </p:cNvSpPr>
          <p:nvPr/>
        </p:nvSpPr>
        <p:spPr bwMode="auto">
          <a:xfrm>
            <a:off x="2176464" y="1730376"/>
            <a:ext cx="6353175" cy="1292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ObjectName.VariableName</a:t>
            </a:r>
          </a:p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ObjectName.MethodName(parameter-list)</a:t>
            </a:r>
          </a:p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5619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863725" y="47625"/>
            <a:ext cx="7772400" cy="1455738"/>
          </a:xfrm>
        </p:spPr>
        <p:txBody>
          <a:bodyPr/>
          <a:lstStyle/>
          <a:p>
            <a:pPr>
              <a:defRPr/>
            </a:pPr>
            <a:r>
              <a:rPr lang="en-AU" altLang="en-AU" dirty="0" smtClean="0"/>
              <a:t>Executing Methods in Object/Circle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119314" y="1736726"/>
            <a:ext cx="7634287" cy="4054475"/>
          </a:xfrm>
        </p:spPr>
        <p:txBody>
          <a:bodyPr anchor="t"/>
          <a:lstStyle/>
          <a:p>
            <a:pPr eaLnBrk="1" hangingPunct="1"/>
            <a:r>
              <a:rPr lang="en-AU" altLang="en-AU" sz="2800"/>
              <a:t>Using Object Methods: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981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spcAft>
                <a:spcPct val="0"/>
              </a:spcAft>
              <a:buClrTx/>
              <a:buSzTx/>
              <a:buFontTx/>
              <a:buNone/>
            </a:pPr>
            <a:fld id="{843F4985-A74E-4485-A363-BF813E34F40F}" type="slidenum">
              <a:rPr lang="zh-CN" altLang="en-GB" sz="1200">
                <a:solidFill>
                  <a:srgbClr val="898989"/>
                </a:solidFill>
                <a:ea typeface="ＭＳ Ｐゴシック" panose="020B0600070205080204" pitchFamily="34" charset="-128"/>
              </a:rPr>
              <a:pPr algn="l">
                <a:spcAft>
                  <a:spcPct val="0"/>
                </a:spcAft>
                <a:buClrTx/>
                <a:buSzTx/>
                <a:buFontTx/>
                <a:buNone/>
              </a:pPr>
              <a:t>18</a:t>
            </a:fld>
            <a:endParaRPr lang="en-GB" altLang="zh-CN" sz="1200">
              <a:solidFill>
                <a:srgbClr val="898989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268538" y="3556000"/>
            <a:ext cx="5351462" cy="1201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Aft>
                <a:spcPct val="0"/>
              </a:spcAft>
              <a:buClrTx/>
              <a:buSzTx/>
              <a:buFontTx/>
              <a:buNone/>
            </a:pPr>
            <a:r>
              <a:rPr lang="en-AU" altLang="en-AU" sz="2400">
                <a:solidFill>
                  <a:srgbClr val="FFFF00"/>
                </a:solidFill>
                <a:latin typeface="Times" panose="02020603050405020304" pitchFamily="18" charset="0"/>
              </a:rPr>
              <a:t>Circle aCircle = new Circle();</a:t>
            </a:r>
          </a:p>
          <a:p>
            <a:pPr>
              <a:spcAft>
                <a:spcPct val="0"/>
              </a:spcAft>
              <a:buClrTx/>
              <a:buSzTx/>
              <a:buFontTx/>
              <a:buNone/>
            </a:pPr>
            <a:r>
              <a:rPr lang="en-AU" altLang="en-AU" sz="2400">
                <a:solidFill>
                  <a:srgbClr val="FFFF00"/>
                </a:solidFill>
                <a:latin typeface="Times" panose="02020603050405020304" pitchFamily="18" charset="0"/>
              </a:rPr>
              <a:t>aCircle.r = 1.0;</a:t>
            </a:r>
          </a:p>
          <a:p>
            <a:pPr>
              <a:spcAft>
                <a:spcPct val="0"/>
              </a:spcAft>
              <a:buClrTx/>
              <a:buSzTx/>
              <a:buFontTx/>
              <a:buNone/>
            </a:pPr>
            <a:r>
              <a:rPr lang="en-AU" altLang="en-AU" sz="2400">
                <a:solidFill>
                  <a:srgbClr val="FFFF00"/>
                </a:solidFill>
                <a:latin typeface="Times" panose="02020603050405020304" pitchFamily="18" charset="0"/>
              </a:rPr>
              <a:t>System.out.println(aCircle.area());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 flipH="1">
            <a:off x="5799139" y="3221038"/>
            <a:ext cx="2217737" cy="1181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6078539" y="2265364"/>
            <a:ext cx="4078287" cy="833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Aft>
                <a:spcPct val="0"/>
              </a:spcAft>
              <a:buClrTx/>
              <a:buSzTx/>
              <a:buFontTx/>
              <a:buNone/>
            </a:pPr>
            <a:r>
              <a:rPr lang="en-AU" altLang="en-AU" sz="2400">
                <a:latin typeface="Times" panose="02020603050405020304" pitchFamily="18" charset="0"/>
              </a:rPr>
              <a:t>Gets Circle’s method and runs it for this particular circle</a:t>
            </a:r>
          </a:p>
        </p:txBody>
      </p:sp>
    </p:spTree>
    <p:extLst>
      <p:ext uri="{BB962C8B-B14F-4D97-AF65-F5344CB8AC3E}">
        <p14:creationId xmlns:p14="http://schemas.microsoft.com/office/powerpoint/2010/main" val="11683292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889125" y="239714"/>
            <a:ext cx="7772400" cy="5746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/>
              <a:t>Using Circle Class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777875"/>
            <a:ext cx="7772400" cy="4700588"/>
          </a:xfrm>
        </p:spPr>
        <p:txBody>
          <a:bodyPr rtlCol="0">
            <a:normAutofit fontScale="92500" lnSpcReduction="10000"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1600" dirty="0"/>
              <a:t>// Circle.java:  Contains both Circle class and its user class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600" dirty="0"/>
              <a:t>//Add Circle class code here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600" dirty="0">
                <a:solidFill>
                  <a:srgbClr val="FFFF00"/>
                </a:solidFill>
              </a:rPr>
              <a:t>class </a:t>
            </a:r>
            <a:r>
              <a:rPr lang="en-US" sz="1600" dirty="0" err="1">
                <a:solidFill>
                  <a:srgbClr val="FFFF00"/>
                </a:solidFill>
              </a:rPr>
              <a:t>MyMain</a:t>
            </a:r>
            <a:endParaRPr lang="en-US" sz="1600" dirty="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1600" dirty="0">
                <a:solidFill>
                  <a:srgbClr val="FFFF00"/>
                </a:solidFill>
              </a:rPr>
              <a:t>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600" dirty="0">
                <a:solidFill>
                  <a:srgbClr val="FFFF00"/>
                </a:solidFill>
              </a:rPr>
              <a:t>        public static void main(String[] </a:t>
            </a:r>
            <a:r>
              <a:rPr lang="en-US" sz="1600" dirty="0" err="1">
                <a:solidFill>
                  <a:srgbClr val="FFFF00"/>
                </a:solidFill>
              </a:rPr>
              <a:t>args</a:t>
            </a:r>
            <a:r>
              <a:rPr lang="en-US" sz="1600" dirty="0">
                <a:solidFill>
                  <a:srgbClr val="FFFF00"/>
                </a:solidFill>
              </a:rPr>
              <a:t>) 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600" dirty="0">
                <a:solidFill>
                  <a:srgbClr val="FFFF00"/>
                </a:solidFill>
              </a:rPr>
              <a:t>                Circle </a:t>
            </a:r>
            <a:r>
              <a:rPr lang="en-US" sz="1600" dirty="0" err="1">
                <a:solidFill>
                  <a:srgbClr val="FFFF00"/>
                </a:solidFill>
              </a:rPr>
              <a:t>aCircle</a:t>
            </a:r>
            <a:r>
              <a:rPr lang="en-US" sz="1600" dirty="0">
                <a:solidFill>
                  <a:srgbClr val="FFFF00"/>
                </a:solidFill>
              </a:rPr>
              <a:t>; 			 </a:t>
            </a:r>
            <a:r>
              <a:rPr lang="en-US" sz="1600" dirty="0">
                <a:solidFill>
                  <a:srgbClr val="FFC000"/>
                </a:solidFill>
              </a:rPr>
              <a:t>// creating reference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600" dirty="0">
                <a:solidFill>
                  <a:srgbClr val="FFFF00"/>
                </a:solidFill>
              </a:rPr>
              <a:t>                </a:t>
            </a:r>
            <a:r>
              <a:rPr lang="en-US" sz="1600" dirty="0" err="1">
                <a:solidFill>
                  <a:srgbClr val="FFFF00"/>
                </a:solidFill>
              </a:rPr>
              <a:t>aCircle</a:t>
            </a:r>
            <a:r>
              <a:rPr lang="en-US" sz="1600" dirty="0">
                <a:solidFill>
                  <a:srgbClr val="FFFF00"/>
                </a:solidFill>
              </a:rPr>
              <a:t> = new Circle(); 	</a:t>
            </a:r>
            <a:r>
              <a:rPr lang="en-US" sz="1600" dirty="0">
                <a:solidFill>
                  <a:srgbClr val="FFC000"/>
                </a:solidFill>
              </a:rPr>
              <a:t>// creating object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600" dirty="0">
                <a:solidFill>
                  <a:srgbClr val="FFFF00"/>
                </a:solidFill>
              </a:rPr>
              <a:t>                </a:t>
            </a:r>
            <a:r>
              <a:rPr lang="en-US" sz="1600" dirty="0" err="1">
                <a:solidFill>
                  <a:srgbClr val="FFFF00"/>
                </a:solidFill>
              </a:rPr>
              <a:t>aCircle.x</a:t>
            </a:r>
            <a:r>
              <a:rPr lang="en-US" sz="1600" dirty="0">
                <a:solidFill>
                  <a:srgbClr val="FFFF00"/>
                </a:solidFill>
              </a:rPr>
              <a:t> = 10;  		</a:t>
            </a:r>
            <a:r>
              <a:rPr lang="en-US" sz="1600" dirty="0">
                <a:solidFill>
                  <a:srgbClr val="FFC000"/>
                </a:solidFill>
              </a:rPr>
              <a:t>// assigning value to data field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600" dirty="0">
                <a:solidFill>
                  <a:srgbClr val="FFFF00"/>
                </a:solidFill>
              </a:rPr>
              <a:t>                </a:t>
            </a:r>
            <a:r>
              <a:rPr lang="en-US" sz="1600" dirty="0" err="1">
                <a:solidFill>
                  <a:srgbClr val="FFFF00"/>
                </a:solidFill>
              </a:rPr>
              <a:t>aCircle.y</a:t>
            </a:r>
            <a:r>
              <a:rPr lang="en-US" sz="1600" dirty="0">
                <a:solidFill>
                  <a:srgbClr val="FFFF00"/>
                </a:solidFill>
              </a:rPr>
              <a:t> = 20;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600" dirty="0">
                <a:solidFill>
                  <a:srgbClr val="FFFF00"/>
                </a:solidFill>
              </a:rPr>
              <a:t>                </a:t>
            </a:r>
            <a:r>
              <a:rPr lang="en-US" sz="1600" dirty="0" err="1">
                <a:solidFill>
                  <a:srgbClr val="FFFF00"/>
                </a:solidFill>
              </a:rPr>
              <a:t>aCircle.radius</a:t>
            </a:r>
            <a:r>
              <a:rPr lang="en-US" sz="1600" dirty="0">
                <a:solidFill>
                  <a:srgbClr val="FFFF00"/>
                </a:solidFill>
              </a:rPr>
              <a:t> = 5;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600" dirty="0">
                <a:solidFill>
                  <a:srgbClr val="FFFF00"/>
                </a:solidFill>
              </a:rPr>
              <a:t>                double area = </a:t>
            </a:r>
            <a:r>
              <a:rPr lang="en-US" sz="1600" dirty="0" err="1">
                <a:solidFill>
                  <a:srgbClr val="FFFF00"/>
                </a:solidFill>
              </a:rPr>
              <a:t>aCircle.area</a:t>
            </a:r>
            <a:r>
              <a:rPr lang="en-US" sz="1600" dirty="0">
                <a:solidFill>
                  <a:srgbClr val="FFFF00"/>
                </a:solidFill>
              </a:rPr>
              <a:t>(); </a:t>
            </a:r>
            <a:r>
              <a:rPr lang="en-US" sz="1600" dirty="0">
                <a:solidFill>
                  <a:srgbClr val="FFC000"/>
                </a:solidFill>
              </a:rPr>
              <a:t>// invoking method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600" dirty="0">
                <a:solidFill>
                  <a:srgbClr val="FFFF00"/>
                </a:solidFill>
              </a:rPr>
              <a:t>                double </a:t>
            </a:r>
            <a:r>
              <a:rPr lang="en-US" sz="1600" dirty="0" err="1">
                <a:solidFill>
                  <a:srgbClr val="FFFF00"/>
                </a:solidFill>
              </a:rPr>
              <a:t>circumf</a:t>
            </a:r>
            <a:r>
              <a:rPr lang="en-US" sz="1600" dirty="0">
                <a:solidFill>
                  <a:srgbClr val="FFFF00"/>
                </a:solidFill>
              </a:rPr>
              <a:t> = </a:t>
            </a:r>
            <a:r>
              <a:rPr lang="en-US" sz="1600" dirty="0" err="1">
                <a:solidFill>
                  <a:srgbClr val="FFFF00"/>
                </a:solidFill>
              </a:rPr>
              <a:t>aCircle.circumference</a:t>
            </a:r>
            <a:r>
              <a:rPr lang="en-US" sz="1600" dirty="0">
                <a:solidFill>
                  <a:srgbClr val="FFFF00"/>
                </a:solidFill>
              </a:rPr>
              <a:t>();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600" dirty="0">
                <a:solidFill>
                  <a:srgbClr val="FFFF00"/>
                </a:solidFill>
              </a:rPr>
              <a:t>                </a:t>
            </a:r>
            <a:r>
              <a:rPr lang="en-US" sz="1600" dirty="0" err="1">
                <a:solidFill>
                  <a:srgbClr val="FFFF00"/>
                </a:solidFill>
              </a:rPr>
              <a:t>System.out.println</a:t>
            </a:r>
            <a:r>
              <a:rPr lang="en-US" sz="1600" dirty="0">
                <a:solidFill>
                  <a:srgbClr val="FFFF00"/>
                </a:solidFill>
              </a:rPr>
              <a:t>("Radius="+</a:t>
            </a:r>
            <a:r>
              <a:rPr lang="en-US" sz="1600" dirty="0" err="1">
                <a:solidFill>
                  <a:srgbClr val="FFFF00"/>
                </a:solidFill>
              </a:rPr>
              <a:t>aCircle.r</a:t>
            </a:r>
            <a:r>
              <a:rPr lang="en-US" sz="1600" dirty="0">
                <a:solidFill>
                  <a:srgbClr val="FFFF00"/>
                </a:solidFill>
              </a:rPr>
              <a:t>+" Area="+area);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600" dirty="0">
                <a:solidFill>
                  <a:srgbClr val="FFFF00"/>
                </a:solidFill>
              </a:rPr>
              <a:t>                </a:t>
            </a:r>
            <a:r>
              <a:rPr lang="en-US" sz="1600" dirty="0" err="1">
                <a:solidFill>
                  <a:srgbClr val="FFFF00"/>
                </a:solidFill>
              </a:rPr>
              <a:t>System.out.println</a:t>
            </a:r>
            <a:r>
              <a:rPr lang="en-US" sz="1600" dirty="0">
                <a:solidFill>
                  <a:srgbClr val="FFFF00"/>
                </a:solidFill>
              </a:rPr>
              <a:t>("Radius="+</a:t>
            </a:r>
            <a:r>
              <a:rPr lang="en-US" sz="1600" dirty="0" err="1">
                <a:solidFill>
                  <a:srgbClr val="FFFF00"/>
                </a:solidFill>
              </a:rPr>
              <a:t>aCircle.r</a:t>
            </a:r>
            <a:r>
              <a:rPr lang="en-US" sz="1600" dirty="0">
                <a:solidFill>
                  <a:srgbClr val="FFFF00"/>
                </a:solidFill>
              </a:rPr>
              <a:t>+" Circumference ="+</a:t>
            </a:r>
            <a:r>
              <a:rPr lang="en-US" sz="1600" dirty="0" err="1">
                <a:solidFill>
                  <a:srgbClr val="FFFF00"/>
                </a:solidFill>
              </a:rPr>
              <a:t>circumf</a:t>
            </a:r>
            <a:r>
              <a:rPr lang="en-US" sz="1600" dirty="0">
                <a:solidFill>
                  <a:srgbClr val="FFFF00"/>
                </a:solidFill>
              </a:rPr>
              <a:t>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600" dirty="0">
                <a:solidFill>
                  <a:srgbClr val="FFFF00"/>
                </a:solidFill>
              </a:rPr>
              <a:t>        }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6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981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spcAft>
                <a:spcPct val="0"/>
              </a:spcAft>
              <a:buClrTx/>
              <a:buSzTx/>
              <a:buFontTx/>
              <a:buNone/>
            </a:pPr>
            <a:fld id="{73E5BE7F-E0EB-4B4D-A429-057B102B56D0}" type="slidenum">
              <a:rPr lang="zh-CN" altLang="en-GB" sz="1200">
                <a:solidFill>
                  <a:srgbClr val="898989"/>
                </a:solidFill>
                <a:ea typeface="ＭＳ Ｐゴシック" panose="020B0600070205080204" pitchFamily="34" charset="-128"/>
              </a:rPr>
              <a:pPr algn="l">
                <a:spcAft>
                  <a:spcPct val="0"/>
                </a:spcAft>
                <a:buClrTx/>
                <a:buSzTx/>
                <a:buFontTx/>
                <a:buNone/>
              </a:pPr>
              <a:t>19</a:t>
            </a:fld>
            <a:endParaRPr lang="en-GB" altLang="zh-CN" sz="1200">
              <a:solidFill>
                <a:srgbClr val="898989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2036764" y="5478463"/>
            <a:ext cx="67087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Radius=5.0   Area=78.5</a:t>
            </a:r>
          </a:p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Radius=5.0   Circumference =31.40</a:t>
            </a:r>
          </a:p>
        </p:txBody>
      </p:sp>
    </p:spTree>
    <p:extLst>
      <p:ext uri="{BB962C8B-B14F-4D97-AF65-F5344CB8AC3E}">
        <p14:creationId xmlns:p14="http://schemas.microsoft.com/office/powerpoint/2010/main" val="97321852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871663" y="103189"/>
            <a:ext cx="8229600" cy="731837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Introduction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468314"/>
            <a:ext cx="8229600" cy="61801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Java is a true OO language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the underlying structure of all Java programs is classes.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2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Everything must be encapsulated in a class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that defines the “state” and “behaviour” of each object made from the class.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A class essentially serves as a template for an object and behaves like a basic </a:t>
            </a:r>
            <a:r>
              <a:rPr lang="en-US" altLang="en-US" sz="2400" b="1">
                <a:solidFill>
                  <a:srgbClr val="FFFF00"/>
                </a:solidFill>
              </a:rPr>
              <a:t>data type</a:t>
            </a:r>
            <a:r>
              <a:rPr lang="en-US" altLang="en-US" sz="2400"/>
              <a:t>, e.g., “int”.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We are, in essence, defining a type, along with all the functions and properties we want associated with the type we’re defining.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2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It is therefore important to understand: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 how the properties (fields) and methods are defined in a class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 how they are used to build a Java program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981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spcAft>
                <a:spcPct val="0"/>
              </a:spcAft>
              <a:buClrTx/>
              <a:buSzTx/>
              <a:buFontTx/>
              <a:buNone/>
            </a:pPr>
            <a:fld id="{53BA0964-1265-434C-AF12-6681F1B6AE42}" type="slidenum">
              <a:rPr lang="zh-CN" altLang="en-GB" sz="1200">
                <a:solidFill>
                  <a:srgbClr val="898989"/>
                </a:solidFill>
                <a:ea typeface="ＭＳ Ｐゴシック" panose="020B0600070205080204" pitchFamily="34" charset="-128"/>
              </a:rPr>
              <a:pPr algn="l">
                <a:spcAft>
                  <a:spcPct val="0"/>
                </a:spcAft>
                <a:buClrTx/>
                <a:buSzTx/>
                <a:buFontTx/>
                <a:buNone/>
              </a:pPr>
              <a:t>2</a:t>
            </a:fld>
            <a:endParaRPr lang="en-GB" altLang="zh-CN" sz="1200">
              <a:solidFill>
                <a:srgbClr val="898989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510823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8364538" cy="812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/>
              <a:t>Encapsulation : making stuff public and private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2065338" y="1422400"/>
            <a:ext cx="7688262" cy="4368800"/>
          </a:xfrm>
        </p:spPr>
        <p:txBody>
          <a:bodyPr/>
          <a:lstStyle/>
          <a:p>
            <a:pPr eaLnBrk="1" hangingPunct="1"/>
            <a:r>
              <a:rPr lang="en-US" altLang="en-US" sz="2800"/>
              <a:t>An object instance </a:t>
            </a:r>
            <a:r>
              <a:rPr lang="en-US" altLang="en-US" sz="2800" i="1"/>
              <a:t>owns</a:t>
            </a:r>
            <a:r>
              <a:rPr lang="en-US" altLang="en-US" sz="2800"/>
              <a:t> its state and behavior</a:t>
            </a:r>
          </a:p>
          <a:p>
            <a:pPr eaLnBrk="1" hangingPunct="1"/>
            <a:r>
              <a:rPr lang="en-US" altLang="en-US" sz="2800"/>
              <a:t>Java provides access modifiers to define what code can access an object's state and behavior</a:t>
            </a:r>
          </a:p>
          <a:p>
            <a:pPr lvl="1" eaLnBrk="1" hangingPunct="1"/>
            <a:r>
              <a:rPr lang="en-US" altLang="en-US" sz="2400">
                <a:solidFill>
                  <a:srgbClr val="FFFF00"/>
                </a:solidFill>
              </a:rPr>
              <a:t>public</a:t>
            </a:r>
          </a:p>
          <a:p>
            <a:pPr lvl="2" eaLnBrk="1" hangingPunct="1"/>
            <a:r>
              <a:rPr lang="en-US" altLang="en-US" sz="2000"/>
              <a:t>all code can access the tagged state or behavior</a:t>
            </a:r>
          </a:p>
          <a:p>
            <a:pPr lvl="1" eaLnBrk="1" hangingPunct="1"/>
            <a:r>
              <a:rPr lang="en-US" altLang="en-US" sz="2400">
                <a:solidFill>
                  <a:srgbClr val="FFFF00"/>
                </a:solidFill>
              </a:rPr>
              <a:t>private</a:t>
            </a:r>
          </a:p>
          <a:p>
            <a:pPr lvl="2" eaLnBrk="1" hangingPunct="1"/>
            <a:r>
              <a:rPr lang="en-US" altLang="en-US" sz="2000"/>
              <a:t>only instances of the enclosing class may access this tagged state or behavior</a:t>
            </a:r>
          </a:p>
          <a:p>
            <a:pPr lvl="1" eaLnBrk="1" hangingPunct="1"/>
            <a:r>
              <a:rPr lang="en-US" altLang="en-US" sz="2400" i="1"/>
              <a:t>Protected (hold that thought for later…)</a:t>
            </a:r>
          </a:p>
        </p:txBody>
      </p:sp>
    </p:spTree>
    <p:extLst>
      <p:ext uri="{BB962C8B-B14F-4D97-AF65-F5344CB8AC3E}">
        <p14:creationId xmlns:p14="http://schemas.microsoft.com/office/powerpoint/2010/main" val="121674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157914" y="274638"/>
            <a:ext cx="405288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mtClean="0"/>
              <a:t>Example of public vs private: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1682750" y="101600"/>
            <a:ext cx="8528050" cy="6756400"/>
          </a:xfrm>
        </p:spPr>
        <p:txBody>
          <a:bodyPr/>
          <a:lstStyle/>
          <a:p>
            <a:pPr marL="0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altLang="en-US" sz="1600" b="1">
                <a:solidFill>
                  <a:srgbClr val="FFFF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>
                <a:solidFill>
                  <a:srgbClr val="FFFF00"/>
                </a:solidFill>
                <a:latin typeface="Consolas" panose="020B0609020204030204" pitchFamily="49" charset="0"/>
              </a:rPr>
              <a:t> class Circle {</a:t>
            </a:r>
          </a:p>
          <a:p>
            <a:pPr marL="400050" lvl="1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altLang="en-US" b="1" smtClean="0">
                <a:solidFill>
                  <a:srgbClr val="FFFF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 double rad;</a:t>
            </a:r>
          </a:p>
          <a:p>
            <a:pPr marL="400050" lvl="1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altLang="en-US" b="1" smtClean="0">
                <a:solidFill>
                  <a:srgbClr val="FFFF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 double circ;</a:t>
            </a:r>
          </a:p>
          <a:p>
            <a:pPr marL="400050" lvl="1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altLang="en-US" b="1" smtClean="0">
                <a:solidFill>
                  <a:srgbClr val="FFFF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 double area;</a:t>
            </a:r>
          </a:p>
          <a:p>
            <a:pPr marL="400050" lvl="1" indent="0">
              <a:lnSpc>
                <a:spcPct val="95000"/>
              </a:lnSpc>
              <a:spcAft>
                <a:spcPct val="0"/>
              </a:spcAft>
              <a:buNone/>
            </a:pPr>
            <a:endParaRPr lang="en-US" altLang="en-US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400050" lvl="1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altLang="en-US" b="1" smtClean="0">
                <a:solidFill>
                  <a:srgbClr val="FFFF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 Circle() {</a:t>
            </a:r>
          </a:p>
          <a:p>
            <a:pPr marL="800100" lvl="2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altLang="en-US" sz="1600">
                <a:solidFill>
                  <a:srgbClr val="FFFF00"/>
                </a:solidFill>
                <a:latin typeface="Consolas" panose="020B0609020204030204" pitchFamily="49" charset="0"/>
              </a:rPr>
              <a:t>rad = 1.0;</a:t>
            </a:r>
          </a:p>
          <a:p>
            <a:pPr marL="800100" lvl="2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altLang="en-US" sz="1600">
                <a:solidFill>
                  <a:srgbClr val="FFFF00"/>
                </a:solidFill>
                <a:latin typeface="Consolas" panose="020B0609020204030204" pitchFamily="49" charset="0"/>
              </a:rPr>
              <a:t>setValues();</a:t>
            </a:r>
          </a:p>
          <a:p>
            <a:pPr marL="400050" lvl="1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alt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lnSpc>
                <a:spcPct val="95000"/>
              </a:lnSpc>
              <a:spcAft>
                <a:spcPct val="0"/>
              </a:spcAft>
              <a:buNone/>
            </a:pPr>
            <a:endParaRPr lang="en-US" altLang="en-US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400050" lvl="1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altLang="en-US" b="1" smtClean="0">
                <a:solidFill>
                  <a:srgbClr val="FFFF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 Circle(double r) {</a:t>
            </a:r>
          </a:p>
          <a:p>
            <a:pPr marL="800100" lvl="2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altLang="en-US" sz="1600">
                <a:solidFill>
                  <a:srgbClr val="FFFF00"/>
                </a:solidFill>
                <a:latin typeface="Consolas" panose="020B0609020204030204" pitchFamily="49" charset="0"/>
              </a:rPr>
              <a:t>rad = r;</a:t>
            </a:r>
          </a:p>
          <a:p>
            <a:pPr marL="800100" lvl="2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altLang="en-US" sz="1600">
                <a:solidFill>
                  <a:srgbClr val="FFFF00"/>
                </a:solidFill>
                <a:latin typeface="Consolas" panose="020B0609020204030204" pitchFamily="49" charset="0"/>
              </a:rPr>
              <a:t>setValues();</a:t>
            </a:r>
          </a:p>
          <a:p>
            <a:pPr marL="400050" lvl="1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alt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altLang="en-US" b="1" smtClean="0">
                <a:solidFill>
                  <a:srgbClr val="FFFF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 void setValues(){</a:t>
            </a:r>
          </a:p>
          <a:p>
            <a:pPr marL="800100" lvl="2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altLang="en-US" sz="1600">
                <a:solidFill>
                  <a:srgbClr val="FFFF00"/>
                </a:solidFill>
                <a:latin typeface="Consolas" panose="020B0609020204030204" pitchFamily="49" charset="0"/>
              </a:rPr>
              <a:t>circ = Math.</a:t>
            </a:r>
            <a:r>
              <a:rPr lang="en-US" altLang="en-US" sz="1600" i="1">
                <a:solidFill>
                  <a:srgbClr val="FFFF00"/>
                </a:solidFill>
                <a:latin typeface="Consolas" panose="020B0609020204030204" pitchFamily="49" charset="0"/>
              </a:rPr>
              <a:t>PI * 2 * rad;</a:t>
            </a:r>
          </a:p>
          <a:p>
            <a:pPr marL="800100" lvl="2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altLang="en-US" sz="1600">
                <a:solidFill>
                  <a:srgbClr val="FFFF00"/>
                </a:solidFill>
                <a:latin typeface="Consolas" panose="020B0609020204030204" pitchFamily="49" charset="0"/>
              </a:rPr>
              <a:t>area = Math.</a:t>
            </a:r>
            <a:r>
              <a:rPr lang="en-US" altLang="en-US" sz="1600" i="1">
                <a:solidFill>
                  <a:srgbClr val="FFFF00"/>
                </a:solidFill>
                <a:latin typeface="Consolas" panose="020B0609020204030204" pitchFamily="49" charset="0"/>
              </a:rPr>
              <a:t>PI * Math.pow(rad, 2);</a:t>
            </a:r>
          </a:p>
          <a:p>
            <a:pPr marL="400050" lvl="1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alt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lnSpc>
                <a:spcPct val="95000"/>
              </a:lnSpc>
              <a:spcAft>
                <a:spcPct val="0"/>
              </a:spcAft>
              <a:buNone/>
            </a:pPr>
            <a:endParaRPr lang="en-US" altLang="en-US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400050" lvl="1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altLang="en-US" b="1" smtClean="0">
                <a:solidFill>
                  <a:srgbClr val="FFFF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 void setrad(double r) {</a:t>
            </a:r>
          </a:p>
          <a:p>
            <a:pPr marL="800100" lvl="2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altLang="en-US" sz="1600">
                <a:solidFill>
                  <a:srgbClr val="FFFF00"/>
                </a:solidFill>
                <a:latin typeface="Consolas" panose="020B0609020204030204" pitchFamily="49" charset="0"/>
              </a:rPr>
              <a:t>rad = r;</a:t>
            </a:r>
          </a:p>
          <a:p>
            <a:pPr marL="800100" lvl="2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altLang="en-US" sz="1600">
                <a:solidFill>
                  <a:srgbClr val="FFFF00"/>
                </a:solidFill>
                <a:latin typeface="Consolas" panose="020B0609020204030204" pitchFamily="49" charset="0"/>
              </a:rPr>
              <a:t>setValues();</a:t>
            </a:r>
          </a:p>
          <a:p>
            <a:pPr marL="400050" lvl="1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alt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altLang="en-US" b="1" smtClean="0">
                <a:solidFill>
                  <a:srgbClr val="FFFF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 String toString(){</a:t>
            </a:r>
          </a:p>
          <a:p>
            <a:pPr marL="800100" lvl="2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altLang="en-US" sz="1600">
                <a:solidFill>
                  <a:srgbClr val="FFFF00"/>
                </a:solidFill>
                <a:latin typeface="Consolas" panose="020B0609020204030204" pitchFamily="49" charset="0"/>
              </a:rPr>
              <a:t>String s = "Radius: "+rad+" Cicumference: "+circ+" Area: "+area;</a:t>
            </a:r>
          </a:p>
          <a:p>
            <a:pPr marL="800100" lvl="2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altLang="en-US" sz="1600">
                <a:solidFill>
                  <a:srgbClr val="FFFF00"/>
                </a:solidFill>
                <a:latin typeface="Consolas" panose="020B0609020204030204" pitchFamily="49" charset="0"/>
              </a:rPr>
              <a:t>return s;</a:t>
            </a:r>
          </a:p>
          <a:p>
            <a:pPr marL="400050" lvl="1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alt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altLang="en-US" sz="160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044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5613" y="252413"/>
            <a:ext cx="1668462" cy="4191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 smtClean="0"/>
              <a:t>What if?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425" y="82551"/>
            <a:ext cx="8167688" cy="6753225"/>
          </a:xfrm>
        </p:spPr>
        <p:txBody>
          <a:bodyPr/>
          <a:lstStyle/>
          <a:p>
            <a:pPr marL="0" indent="0">
              <a:lnSpc>
                <a:spcPct val="95000"/>
              </a:lnSpc>
              <a:spcAft>
                <a:spcPts val="0"/>
              </a:spcAft>
              <a:buNone/>
              <a:defRPr/>
            </a:pPr>
            <a:r>
              <a:rPr lang="en-US" alt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 class Circle {</a:t>
            </a:r>
          </a:p>
          <a:p>
            <a:pPr marL="400050" lvl="1" indent="0">
              <a:lnSpc>
                <a:spcPct val="95000"/>
              </a:lnSpc>
              <a:spcAft>
                <a:spcPts val="0"/>
              </a:spcAft>
              <a:buNone/>
              <a:defRPr/>
            </a:pPr>
            <a:r>
              <a:rPr lang="en-US" alt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double rad;</a:t>
            </a:r>
          </a:p>
          <a:p>
            <a:pPr marL="400050" lvl="1" indent="0">
              <a:lnSpc>
                <a:spcPct val="95000"/>
              </a:lnSpc>
              <a:spcAft>
                <a:spcPts val="0"/>
              </a:spcAft>
              <a:buNone/>
              <a:defRPr/>
            </a:pPr>
            <a:r>
              <a:rPr lang="en-US" alt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dirty="0">
                <a:solidFill>
                  <a:srgbClr val="FFFF00"/>
                </a:solidFill>
                <a:latin typeface="Consolas" panose="020B0609020204030204" pitchFamily="49" charset="0"/>
              </a:rPr>
              <a:t> double </a:t>
            </a:r>
            <a:r>
              <a:rPr lang="en-US" alt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circ</a:t>
            </a:r>
            <a:r>
              <a:rPr lang="en-US" altLang="en-US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lnSpc>
                <a:spcPct val="95000"/>
              </a:lnSpc>
              <a:spcAft>
                <a:spcPts val="0"/>
              </a:spcAft>
              <a:buNone/>
              <a:defRPr/>
            </a:pPr>
            <a:r>
              <a:rPr lang="en-US" alt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dirty="0">
                <a:solidFill>
                  <a:srgbClr val="FFFF00"/>
                </a:solidFill>
                <a:latin typeface="Consolas" panose="020B0609020204030204" pitchFamily="49" charset="0"/>
              </a:rPr>
              <a:t> double area;</a:t>
            </a:r>
          </a:p>
          <a:p>
            <a:pPr marL="400050" lvl="1" indent="0">
              <a:lnSpc>
                <a:spcPct val="95000"/>
              </a:lnSpc>
              <a:spcAft>
                <a:spcPts val="0"/>
              </a:spcAft>
              <a:buNone/>
              <a:defRPr/>
            </a:pPr>
            <a:endParaRPr lang="en-US" alt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400050" lvl="1" indent="0">
              <a:lnSpc>
                <a:spcPct val="95000"/>
              </a:lnSpc>
              <a:spcAft>
                <a:spcPts val="0"/>
              </a:spcAft>
              <a:buNone/>
              <a:defRPr/>
            </a:pPr>
            <a:r>
              <a:rPr lang="en-US" alt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FFFF00"/>
                </a:solidFill>
                <a:latin typeface="Consolas" panose="020B0609020204030204" pitchFamily="49" charset="0"/>
              </a:rPr>
              <a:t> Circle() {</a:t>
            </a:r>
          </a:p>
          <a:p>
            <a:pPr marL="800100" lvl="2" indent="0">
              <a:lnSpc>
                <a:spcPct val="95000"/>
              </a:lnSpc>
              <a:spcAft>
                <a:spcPts val="0"/>
              </a:spcAft>
              <a:buNone/>
              <a:defRPr/>
            </a:pP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rad = 1.0;</a:t>
            </a:r>
          </a:p>
          <a:p>
            <a:pPr marL="800100" lvl="2" indent="0">
              <a:lnSpc>
                <a:spcPct val="95000"/>
              </a:lnSpc>
              <a:spcAft>
                <a:spcPts val="0"/>
              </a:spcAft>
              <a:buNone/>
              <a:defRPr/>
            </a:pPr>
            <a:r>
              <a:rPr lang="en-US" altLang="en-US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setValues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();</a:t>
            </a:r>
          </a:p>
          <a:p>
            <a:pPr marL="400050" lvl="1" indent="0">
              <a:lnSpc>
                <a:spcPct val="95000"/>
              </a:lnSpc>
              <a:spcAft>
                <a:spcPts val="0"/>
              </a:spcAft>
              <a:buNone/>
              <a:defRPr/>
            </a:pPr>
            <a:r>
              <a:rPr lang="en-US" altLang="en-US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lnSpc>
                <a:spcPct val="95000"/>
              </a:lnSpc>
              <a:spcAft>
                <a:spcPts val="0"/>
              </a:spcAft>
              <a:buNone/>
              <a:defRPr/>
            </a:pPr>
            <a:endParaRPr lang="en-US" alt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400050" lvl="1" indent="0">
              <a:lnSpc>
                <a:spcPct val="95000"/>
              </a:lnSpc>
              <a:spcAft>
                <a:spcPts val="0"/>
              </a:spcAft>
              <a:buNone/>
              <a:defRPr/>
            </a:pPr>
            <a:r>
              <a:rPr lang="en-US" alt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FFFF00"/>
                </a:solidFill>
                <a:latin typeface="Consolas" panose="020B0609020204030204" pitchFamily="49" charset="0"/>
              </a:rPr>
              <a:t> Circle(double r) {</a:t>
            </a:r>
          </a:p>
          <a:p>
            <a:pPr marL="800100" lvl="2" indent="0">
              <a:lnSpc>
                <a:spcPct val="95000"/>
              </a:lnSpc>
              <a:spcAft>
                <a:spcPts val="0"/>
              </a:spcAft>
              <a:buNone/>
              <a:defRPr/>
            </a:pP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rad = r;</a:t>
            </a:r>
          </a:p>
          <a:p>
            <a:pPr marL="800100" lvl="2" indent="0">
              <a:lnSpc>
                <a:spcPct val="95000"/>
              </a:lnSpc>
              <a:spcAft>
                <a:spcPts val="0"/>
              </a:spcAft>
              <a:buNone/>
              <a:defRPr/>
            </a:pPr>
            <a:r>
              <a:rPr lang="en-US" altLang="en-US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setValues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();</a:t>
            </a:r>
          </a:p>
          <a:p>
            <a:pPr marL="400050" lvl="1" indent="0">
              <a:lnSpc>
                <a:spcPct val="95000"/>
              </a:lnSpc>
              <a:spcAft>
                <a:spcPts val="0"/>
              </a:spcAft>
              <a:buNone/>
              <a:defRPr/>
            </a:pPr>
            <a:r>
              <a:rPr lang="en-US" altLang="en-US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lnSpc>
                <a:spcPct val="95000"/>
              </a:lnSpc>
              <a:spcAft>
                <a:spcPts val="0"/>
              </a:spcAft>
              <a:buNone/>
              <a:defRPr/>
            </a:pPr>
            <a:r>
              <a:rPr lang="en-US" alt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dirty="0">
                <a:solidFill>
                  <a:srgbClr val="FFFF00"/>
                </a:solidFill>
                <a:latin typeface="Consolas" panose="020B0609020204030204" pitchFamily="49" charset="0"/>
              </a:rPr>
              <a:t> void </a:t>
            </a:r>
            <a:r>
              <a:rPr lang="en-US" alt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setValues</a:t>
            </a:r>
            <a:r>
              <a:rPr lang="en-US" altLang="en-US" dirty="0">
                <a:solidFill>
                  <a:srgbClr val="FFFF00"/>
                </a:solidFill>
                <a:latin typeface="Consolas" panose="020B0609020204030204" pitchFamily="49" charset="0"/>
              </a:rPr>
              <a:t>(){</a:t>
            </a:r>
          </a:p>
          <a:p>
            <a:pPr marL="800100" lvl="2" indent="0">
              <a:lnSpc>
                <a:spcPct val="95000"/>
              </a:lnSpc>
              <a:spcAft>
                <a:spcPts val="0"/>
              </a:spcAft>
              <a:buNone/>
              <a:defRPr/>
            </a:pPr>
            <a:r>
              <a:rPr lang="en-US" altLang="en-US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circ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Math.</a:t>
            </a:r>
            <a:r>
              <a:rPr lang="en-US" altLang="en-US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PI</a:t>
            </a:r>
            <a:r>
              <a:rPr lang="en-US" altLang="en-US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* 2 * rad;</a:t>
            </a:r>
          </a:p>
          <a:p>
            <a:pPr marL="800100" lvl="2" indent="0">
              <a:lnSpc>
                <a:spcPct val="95000"/>
              </a:lnSpc>
              <a:spcAft>
                <a:spcPts val="0"/>
              </a:spcAft>
              <a:buNone/>
              <a:defRPr/>
            </a:pP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area = </a:t>
            </a:r>
            <a:r>
              <a:rPr lang="en-US" altLang="en-US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Math.</a:t>
            </a:r>
            <a:r>
              <a:rPr lang="en-US" altLang="en-US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PI</a:t>
            </a:r>
            <a:r>
              <a:rPr lang="en-US" altLang="en-US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* </a:t>
            </a:r>
            <a:r>
              <a:rPr lang="en-US" altLang="en-US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Math.pow</a:t>
            </a:r>
            <a:r>
              <a:rPr lang="en-US" altLang="en-US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(rad, 2);</a:t>
            </a:r>
          </a:p>
          <a:p>
            <a:pPr marL="400050" lvl="1" indent="0">
              <a:lnSpc>
                <a:spcPct val="95000"/>
              </a:lnSpc>
              <a:spcAft>
                <a:spcPts val="0"/>
              </a:spcAft>
              <a:buNone/>
              <a:defRPr/>
            </a:pPr>
            <a:r>
              <a:rPr lang="en-US" altLang="en-US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lnSpc>
                <a:spcPct val="95000"/>
              </a:lnSpc>
              <a:spcAft>
                <a:spcPts val="0"/>
              </a:spcAft>
              <a:buNone/>
              <a:defRPr/>
            </a:pPr>
            <a:endParaRPr lang="en-US" alt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400050" lvl="1" indent="0">
              <a:lnSpc>
                <a:spcPct val="95000"/>
              </a:lnSpc>
              <a:spcAft>
                <a:spcPts val="0"/>
              </a:spcAft>
              <a:buNone/>
              <a:defRPr/>
            </a:pPr>
            <a:r>
              <a:rPr lang="en-US" alt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FFFF00"/>
                </a:solidFill>
                <a:latin typeface="Consolas" panose="020B0609020204030204" pitchFamily="49" charset="0"/>
              </a:rPr>
              <a:t> void </a:t>
            </a:r>
            <a:r>
              <a:rPr lang="en-US" alt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setrad</a:t>
            </a:r>
            <a:r>
              <a:rPr lang="en-US" altLang="en-US" dirty="0">
                <a:solidFill>
                  <a:srgbClr val="FFFF00"/>
                </a:solidFill>
                <a:latin typeface="Consolas" panose="020B0609020204030204" pitchFamily="49" charset="0"/>
              </a:rPr>
              <a:t>(double r) {</a:t>
            </a:r>
          </a:p>
          <a:p>
            <a:pPr marL="800100" lvl="2" indent="0">
              <a:lnSpc>
                <a:spcPct val="95000"/>
              </a:lnSpc>
              <a:spcAft>
                <a:spcPts val="0"/>
              </a:spcAft>
              <a:buNone/>
              <a:defRPr/>
            </a:pP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rad = r;</a:t>
            </a:r>
          </a:p>
          <a:p>
            <a:pPr marL="800100" lvl="2" indent="0">
              <a:lnSpc>
                <a:spcPct val="95000"/>
              </a:lnSpc>
              <a:spcAft>
                <a:spcPts val="0"/>
              </a:spcAft>
              <a:buNone/>
              <a:defRPr/>
            </a:pPr>
            <a:r>
              <a:rPr lang="en-US" altLang="en-US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setValues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();</a:t>
            </a:r>
          </a:p>
          <a:p>
            <a:pPr marL="400050" lvl="1" indent="0">
              <a:lnSpc>
                <a:spcPct val="95000"/>
              </a:lnSpc>
              <a:spcAft>
                <a:spcPts val="0"/>
              </a:spcAft>
              <a:buNone/>
              <a:defRPr/>
            </a:pPr>
            <a:r>
              <a:rPr lang="en-US" altLang="en-US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lnSpc>
                <a:spcPct val="95000"/>
              </a:lnSpc>
              <a:spcAft>
                <a:spcPts val="0"/>
              </a:spcAft>
              <a:buNone/>
              <a:defRPr/>
            </a:pPr>
            <a:r>
              <a:rPr lang="en-US" alt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FFFF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en-US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(){</a:t>
            </a:r>
            <a:endParaRPr lang="en-US" alt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800100" lvl="2" indent="0">
              <a:lnSpc>
                <a:spcPct val="95000"/>
              </a:lnSpc>
              <a:spcAft>
                <a:spcPts val="0"/>
              </a:spcAft>
              <a:buNone/>
              <a:defRPr/>
            </a:pP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String s = "Radius: "+rad+" </a:t>
            </a:r>
            <a:r>
              <a:rPr lang="en-US" altLang="en-US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Cicumference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: "+</a:t>
            </a:r>
            <a:r>
              <a:rPr lang="en-US" altLang="en-US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circ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+" Area: "+area;</a:t>
            </a:r>
          </a:p>
          <a:p>
            <a:pPr marL="800100" lvl="2" indent="0">
              <a:lnSpc>
                <a:spcPct val="95000"/>
              </a:lnSpc>
              <a:spcAft>
                <a:spcPts val="0"/>
              </a:spcAft>
              <a:buNone/>
              <a:defRPr/>
            </a:pP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return s;</a:t>
            </a:r>
          </a:p>
          <a:p>
            <a:pPr marL="400050" lvl="1" indent="0">
              <a:lnSpc>
                <a:spcPct val="95000"/>
              </a:lnSpc>
              <a:spcAft>
                <a:spcPts val="0"/>
              </a:spcAft>
              <a:buNone/>
              <a:defRPr/>
            </a:pPr>
            <a:r>
              <a:rPr lang="en-US" altLang="en-US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Aft>
                <a:spcPts val="0"/>
              </a:spcAft>
              <a:buNone/>
              <a:defRPr/>
            </a:pP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432426" y="671514"/>
            <a:ext cx="5235575" cy="30321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285750" indent="-285750" algn="l" defTabSz="457200" rtl="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"/>
              </a:spcAft>
              <a:buNone/>
              <a:defRPr/>
            </a:pP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public class Hello2 {  </a:t>
            </a:r>
          </a:p>
          <a:p>
            <a:pPr marL="457200" lvl="1" indent="0">
              <a:spcAft>
                <a:spcPts val="200"/>
              </a:spcAft>
              <a:buNone/>
              <a:defRPr/>
            </a:pP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public static void main (String[] </a:t>
            </a:r>
            <a:r>
              <a:rPr lang="en-US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) {</a:t>
            </a:r>
          </a:p>
          <a:p>
            <a:pPr marL="914400" lvl="2" indent="0">
              <a:spcAft>
                <a:spcPts val="200"/>
              </a:spcAft>
              <a:buNone/>
              <a:defRPr/>
            </a:pP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Circle c = 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new Circle(3.2);</a:t>
            </a:r>
          </a:p>
          <a:p>
            <a:pPr marL="914400" lvl="2" indent="0">
              <a:spcAft>
                <a:spcPts val="200"/>
              </a:spcAft>
              <a:buNone/>
              <a:defRPr/>
            </a:pPr>
            <a:r>
              <a:rPr lang="en-US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out.println</a:t>
            </a:r>
            <a:r>
              <a:rPr lang="en-US" sz="1600" b="1" i="1" dirty="0">
                <a:solidFill>
                  <a:srgbClr val="FFFF00"/>
                </a:solidFill>
                <a:latin typeface="Consolas" panose="020B0609020204030204" pitchFamily="49" charset="0"/>
              </a:rPr>
              <a:t>(c);</a:t>
            </a:r>
          </a:p>
          <a:p>
            <a:pPr marL="914400" lvl="2" indent="0">
              <a:spcAft>
                <a:spcPts val="200"/>
              </a:spcAft>
              <a:buNone/>
              <a:defRPr/>
            </a:pPr>
            <a:r>
              <a:rPr lang="en-US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c.rad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 = 100;</a:t>
            </a:r>
          </a:p>
          <a:p>
            <a:pPr marL="914400" lvl="2" indent="0">
              <a:spcAft>
                <a:spcPts val="200"/>
              </a:spcAft>
              <a:buNone/>
              <a:defRPr/>
            </a:pPr>
            <a:r>
              <a:rPr lang="en-US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out.println</a:t>
            </a:r>
            <a:r>
              <a:rPr lang="en-US" sz="1600" b="1" i="1" dirty="0">
                <a:solidFill>
                  <a:srgbClr val="FFFF00"/>
                </a:solidFill>
                <a:latin typeface="Consolas" panose="020B0609020204030204" pitchFamily="49" charset="0"/>
              </a:rPr>
              <a:t>(c);</a:t>
            </a:r>
          </a:p>
          <a:p>
            <a:pPr marL="457200" lvl="1" indent="0">
              <a:spcAft>
                <a:spcPts val="200"/>
              </a:spcAft>
              <a:buNone/>
              <a:defRPr/>
            </a:pP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Aft>
                <a:spcPts val="200"/>
              </a:spcAft>
              <a:buNone/>
              <a:defRPr/>
            </a:pP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0965" name="Content Placeholder 2"/>
          <p:cNvSpPr txBox="1">
            <a:spLocks/>
          </p:cNvSpPr>
          <p:nvPr/>
        </p:nvSpPr>
        <p:spPr bwMode="auto">
          <a:xfrm>
            <a:off x="5432425" y="2909888"/>
            <a:ext cx="4846638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001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43050" indent="-1714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00250" indent="-1714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57450" indent="-17145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14650" indent="-17145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71850" indent="-17145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29050" indent="-17145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Aft>
                <a:spcPts val="400"/>
              </a:spcAft>
              <a:buNone/>
            </a:pPr>
            <a:r>
              <a:rPr lang="en-US" altLang="en-US"/>
              <a:t>&gt;&gt;  Radius: 3.2 Cicumference: 20.1 Area: 32.16</a:t>
            </a:r>
          </a:p>
          <a:p>
            <a:pPr>
              <a:spcAft>
                <a:spcPts val="400"/>
              </a:spcAft>
              <a:buNone/>
            </a:pPr>
            <a:r>
              <a:rPr lang="en-US" altLang="en-US"/>
              <a:t>&gt;&gt; Radius: 100.0 Cicumference: 20.1 Area: 32.16</a:t>
            </a:r>
            <a:endParaRPr lang="en-US" altLang="en-US" sz="160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5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06401"/>
            <a:ext cx="7772400" cy="887413"/>
          </a:xfrm>
        </p:spPr>
        <p:txBody>
          <a:bodyPr/>
          <a:lstStyle/>
          <a:p>
            <a:pPr>
              <a:defRPr/>
            </a:pPr>
            <a:r>
              <a:rPr lang="en-US" sz="4400" b="1" dirty="0">
                <a:solidFill>
                  <a:srgbClr val="FFFF00"/>
                </a:solidFill>
                <a:latin typeface="+mn-lt"/>
              </a:rPr>
              <a:t>The rule: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1981200" y="1293814"/>
            <a:ext cx="7772400" cy="4497387"/>
          </a:xfrm>
        </p:spPr>
        <p:txBody>
          <a:bodyPr anchor="t"/>
          <a:lstStyle/>
          <a:p>
            <a:r>
              <a:rPr lang="en-US" altLang="en-US" smtClean="0"/>
              <a:t>All Fields should be PRIVATE!!!!</a:t>
            </a:r>
          </a:p>
          <a:p>
            <a:pPr lvl="1"/>
            <a:r>
              <a:rPr lang="en-US" altLang="en-US" smtClean="0"/>
              <a:t>Unless there’s a serious concrete reason why you didn’t make it private</a:t>
            </a:r>
          </a:p>
          <a:p>
            <a:r>
              <a:rPr lang="en-US" altLang="en-US" smtClean="0"/>
              <a:t>Whenever possible, your methods should be private</a:t>
            </a:r>
          </a:p>
          <a:p>
            <a:pPr lvl="1"/>
            <a:r>
              <a:rPr lang="en-US" altLang="en-US" smtClean="0"/>
              <a:t>Always go for the most protected state you can make things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You’re in control, and you want to control what other people who might be using your code have access to.  </a:t>
            </a:r>
          </a:p>
          <a:p>
            <a:pPr lvl="1"/>
            <a:r>
              <a:rPr lang="en-US" altLang="en-US" smtClean="0"/>
              <a:t>You want to keep everything private unless it is something that will be used by other people/code that is using your code.</a:t>
            </a:r>
          </a:p>
        </p:txBody>
      </p:sp>
    </p:spTree>
    <p:extLst>
      <p:ext uri="{BB962C8B-B14F-4D97-AF65-F5344CB8AC3E}">
        <p14:creationId xmlns:p14="http://schemas.microsoft.com/office/powerpoint/2010/main" val="210975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981200" y="609601"/>
            <a:ext cx="7772400" cy="68897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Classes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981200" y="1298576"/>
            <a:ext cx="7772400" cy="4492625"/>
          </a:xfrm>
        </p:spPr>
        <p:txBody>
          <a:bodyPr anchor="t"/>
          <a:lstStyle/>
          <a:p>
            <a:pPr eaLnBrk="1" hangingPunct="1"/>
            <a:r>
              <a:rPr lang="en-US" altLang="en-US" sz="2400"/>
              <a:t>Contains definition for all Objects of the same type</a:t>
            </a:r>
          </a:p>
          <a:p>
            <a:pPr lvl="1" eaLnBrk="1" hangingPunct="1"/>
            <a:r>
              <a:rPr lang="en-US" altLang="en-US" sz="2000"/>
              <a:t>defines the data types and names of properties</a:t>
            </a:r>
          </a:p>
          <a:p>
            <a:pPr lvl="1" eaLnBrk="1" hangingPunct="1"/>
            <a:r>
              <a:rPr lang="en-US" altLang="en-US" sz="2000"/>
              <a:t>defines methods that define behavior</a:t>
            </a:r>
          </a:p>
          <a:p>
            <a:pPr lvl="1" eaLnBrk="1" hangingPunct="1"/>
            <a:r>
              <a:rPr lang="en-US" altLang="en-US" sz="2000"/>
              <a:t>the “template” for all Object instances of the same type</a:t>
            </a:r>
          </a:p>
        </p:txBody>
      </p:sp>
    </p:spTree>
    <p:extLst>
      <p:ext uri="{BB962C8B-B14F-4D97-AF65-F5344CB8AC3E}">
        <p14:creationId xmlns:p14="http://schemas.microsoft.com/office/powerpoint/2010/main" val="179928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1909763" y="1416050"/>
          <a:ext cx="8299450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icture" r:id="rId3" imgW="4956048" imgH="1751076" progId="Word.Picture.8">
                  <p:embed/>
                </p:oleObj>
              </mc:Choice>
              <mc:Fallback>
                <p:oleObj name="Picture" r:id="rId3" imgW="4956048" imgH="175107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1416050"/>
                        <a:ext cx="8299450" cy="294005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114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4151"/>
            <a:ext cx="7772400" cy="1457325"/>
          </a:xfrm>
        </p:spPr>
        <p:txBody>
          <a:bodyPr/>
          <a:lstStyle/>
          <a:p>
            <a:pPr>
              <a:defRPr/>
            </a:pPr>
            <a:r>
              <a:rPr lang="en-AU" altLang="en-AU" dirty="0" smtClean="0"/>
              <a:t>Classes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749300"/>
            <a:ext cx="7772400" cy="50419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AU" sz="2400"/>
              <a:t>The basic syntax for a class definition:</a:t>
            </a:r>
          </a:p>
          <a:p>
            <a:pPr eaLnBrk="1" hangingPunct="1">
              <a:lnSpc>
                <a:spcPct val="90000"/>
              </a:lnSpc>
            </a:pPr>
            <a:endParaRPr lang="en-AU" altLang="en-AU" sz="2400"/>
          </a:p>
          <a:p>
            <a:pPr eaLnBrk="1" hangingPunct="1">
              <a:lnSpc>
                <a:spcPct val="90000"/>
              </a:lnSpc>
            </a:pPr>
            <a:endParaRPr lang="en-AU" altLang="en-AU" sz="2400"/>
          </a:p>
          <a:p>
            <a:pPr eaLnBrk="1" hangingPunct="1">
              <a:lnSpc>
                <a:spcPct val="90000"/>
              </a:lnSpc>
            </a:pPr>
            <a:endParaRPr lang="en-AU" altLang="en-AU" sz="2400"/>
          </a:p>
          <a:p>
            <a:pPr eaLnBrk="1" hangingPunct="1">
              <a:lnSpc>
                <a:spcPct val="90000"/>
              </a:lnSpc>
            </a:pPr>
            <a:endParaRPr lang="en-AU" altLang="en-AU" sz="2400"/>
          </a:p>
          <a:p>
            <a:pPr eaLnBrk="1" hangingPunct="1">
              <a:lnSpc>
                <a:spcPct val="90000"/>
              </a:lnSpc>
            </a:pPr>
            <a:r>
              <a:rPr lang="en-AU" altLang="en-AU" sz="2400"/>
              <a:t>Bare bone class – no fields, no methods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AU" altLang="en-AU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AU" sz="2400"/>
              <a:t> 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981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spcAft>
                <a:spcPct val="0"/>
              </a:spcAft>
              <a:buClrTx/>
              <a:buSzTx/>
              <a:buFontTx/>
              <a:buNone/>
            </a:pPr>
            <a:fld id="{2A6386B1-0BDE-4E44-9C78-A2AD3286096E}" type="slidenum">
              <a:rPr lang="zh-CN" altLang="en-GB" sz="1200">
                <a:solidFill>
                  <a:srgbClr val="898989"/>
                </a:solidFill>
                <a:ea typeface="ＭＳ Ｐゴシック" panose="020B0600070205080204" pitchFamily="34" charset="-128"/>
              </a:rPr>
              <a:pPr algn="l">
                <a:spcAft>
                  <a:spcPct val="0"/>
                </a:spcAft>
                <a:buClrTx/>
                <a:buSzTx/>
                <a:buFontTx/>
                <a:buNone/>
              </a:pPr>
              <a:t>5</a:t>
            </a:fld>
            <a:endParaRPr lang="en-GB" altLang="zh-CN" sz="1200">
              <a:solidFill>
                <a:srgbClr val="898989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6781800" y="47244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Aft>
                <a:spcPct val="0"/>
              </a:spcAft>
              <a:buClrTx/>
              <a:buSzTx/>
              <a:buFontTx/>
              <a:buNone/>
            </a:pPr>
            <a:endParaRPr lang="en-AU" altLang="en-AU" sz="2400">
              <a:latin typeface="Times" panose="02020603050405020304" pitchFamily="18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2847975" y="4278314"/>
            <a:ext cx="4419600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Aft>
                <a:spcPct val="0"/>
              </a:spcAft>
              <a:buClrTx/>
              <a:buSzTx/>
              <a:buFontTx/>
              <a:buNone/>
            </a:pPr>
            <a:r>
              <a:rPr lang="en-AU" altLang="en-AU" sz="2400">
                <a:latin typeface="Times New Roman" panose="02020603050405020304" pitchFamily="18" charset="0"/>
              </a:rPr>
              <a:t>public class Circle {</a:t>
            </a:r>
          </a:p>
          <a:p>
            <a:pPr>
              <a:spcAft>
                <a:spcPct val="0"/>
              </a:spcAft>
              <a:buClrTx/>
              <a:buSzTx/>
              <a:buFontTx/>
              <a:buNone/>
            </a:pPr>
            <a:r>
              <a:rPr lang="en-AU" altLang="en-AU" sz="2400">
                <a:latin typeface="Times New Roman" panose="02020603050405020304" pitchFamily="18" charset="0"/>
              </a:rPr>
              <a:t>        // my circle class</a:t>
            </a:r>
          </a:p>
          <a:p>
            <a:pPr>
              <a:spcAft>
                <a:spcPct val="0"/>
              </a:spcAft>
              <a:buClrTx/>
              <a:buSzTx/>
              <a:buFontTx/>
              <a:buNone/>
            </a:pPr>
            <a:r>
              <a:rPr lang="en-AU" altLang="en-AU" sz="24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2847976" y="1916113"/>
            <a:ext cx="576262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/>
            <a:r>
              <a:rPr lang="en-AU" altLang="en-AU">
                <a:solidFill>
                  <a:schemeClr val="hlink"/>
                </a:solidFill>
              </a:rPr>
              <a:t>class</a:t>
            </a:r>
            <a:r>
              <a:rPr lang="en-AU" altLang="en-AU"/>
              <a:t>  </a:t>
            </a:r>
            <a:r>
              <a:rPr lang="en-AU" altLang="en-AU" i="1"/>
              <a:t>ClassName</a:t>
            </a:r>
            <a:r>
              <a:rPr lang="en-AU" altLang="en-AU"/>
              <a:t>    {</a:t>
            </a:r>
          </a:p>
          <a:p>
            <a:pPr lvl="2" eaLnBrk="1" hangingPunct="1"/>
            <a:r>
              <a:rPr lang="en-AU" altLang="en-AU"/>
              <a:t>  [fields declaration]</a:t>
            </a:r>
          </a:p>
          <a:p>
            <a:pPr lvl="2" eaLnBrk="1" hangingPunct="1"/>
            <a:r>
              <a:rPr lang="en-AU" altLang="en-AU"/>
              <a:t>  [methods declaration]</a:t>
            </a:r>
          </a:p>
          <a:p>
            <a:pPr eaLnBrk="1" hangingPunct="1"/>
            <a:r>
              <a:rPr lang="en-AU" altLang="en-AU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4673925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0" y="277813"/>
            <a:ext cx="7772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/>
              <a:t>Classes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4648200" y="63563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fld id="{B380F52B-6AD9-46AE-A093-3D882CF16457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algn="ctr"/>
              <a:t>6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4210050" y="234315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324350" y="228600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4582" name="Object 2"/>
          <p:cNvGraphicFramePr>
            <a:graphicFrameLocks noChangeAspect="1"/>
          </p:cNvGraphicFramePr>
          <p:nvPr/>
        </p:nvGraphicFramePr>
        <p:xfrm>
          <a:off x="1714500" y="885825"/>
          <a:ext cx="8763000" cy="565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Picture" r:id="rId3" imgW="3546348" imgH="2284476" progId="Word.Picture.8">
                  <p:embed/>
                </p:oleObj>
              </mc:Choice>
              <mc:Fallback>
                <p:oleObj name="Picture" r:id="rId3" imgW="3546348" imgH="228447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885825"/>
                        <a:ext cx="8763000" cy="565308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992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46076"/>
            <a:ext cx="7772400" cy="1173163"/>
          </a:xfrm>
        </p:spPr>
        <p:txBody>
          <a:bodyPr/>
          <a:lstStyle/>
          <a:p>
            <a:pPr>
              <a:defRPr/>
            </a:pPr>
            <a:r>
              <a:rPr lang="en-AU" altLang="en-AU" sz="4000" dirty="0"/>
              <a:t>Adding Properties (Fields):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09750"/>
            <a:ext cx="7772400" cy="3981450"/>
          </a:xfrm>
        </p:spPr>
        <p:txBody>
          <a:bodyPr rtlCol="0" anchor="t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AU" altLang="en-AU" dirty="0"/>
              <a:t>Add </a:t>
            </a:r>
            <a:r>
              <a:rPr lang="en-AU" altLang="en-AU" i="1" dirty="0"/>
              <a:t>fields</a:t>
            </a:r>
            <a:r>
              <a:rPr lang="en-AU" altLang="en-AU" dirty="0"/>
              <a:t> </a:t>
            </a:r>
          </a:p>
          <a:p>
            <a:pPr>
              <a:lnSpc>
                <a:spcPct val="90000"/>
              </a:lnSpc>
              <a:defRPr/>
            </a:pPr>
            <a:endParaRPr lang="en-AU" altLang="en-AU" dirty="0"/>
          </a:p>
          <a:p>
            <a:pPr>
              <a:lnSpc>
                <a:spcPct val="90000"/>
              </a:lnSpc>
              <a:defRPr/>
            </a:pPr>
            <a:endParaRPr lang="en-AU" altLang="en-AU" dirty="0"/>
          </a:p>
          <a:p>
            <a:pPr>
              <a:lnSpc>
                <a:spcPct val="90000"/>
              </a:lnSpc>
              <a:defRPr/>
            </a:pPr>
            <a:endParaRPr lang="en-AU" altLang="en-AU" dirty="0"/>
          </a:p>
          <a:p>
            <a:pPr>
              <a:lnSpc>
                <a:spcPct val="90000"/>
              </a:lnSpc>
              <a:defRPr/>
            </a:pPr>
            <a:endParaRPr lang="en-AU" altLang="en-AU" dirty="0"/>
          </a:p>
          <a:p>
            <a:pPr>
              <a:lnSpc>
                <a:spcPct val="90000"/>
              </a:lnSpc>
              <a:defRPr/>
            </a:pPr>
            <a:endParaRPr lang="en-AU" altLang="en-AU" dirty="0"/>
          </a:p>
          <a:p>
            <a:pPr marL="0" indent="0">
              <a:lnSpc>
                <a:spcPct val="90000"/>
              </a:lnSpc>
              <a:buNone/>
              <a:defRPr/>
            </a:pPr>
            <a:endParaRPr lang="en-AU" altLang="en-AU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981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spcAft>
                <a:spcPct val="0"/>
              </a:spcAft>
              <a:buClrTx/>
              <a:buSzTx/>
              <a:buFontTx/>
              <a:buNone/>
            </a:pPr>
            <a:fld id="{BC8C669F-5C7D-487E-A588-D0A449938B83}" type="slidenum">
              <a:rPr lang="zh-CN" altLang="en-GB" sz="1200">
                <a:solidFill>
                  <a:srgbClr val="898989"/>
                </a:solidFill>
                <a:ea typeface="ＭＳ Ｐゴシック" panose="020B0600070205080204" pitchFamily="34" charset="-128"/>
              </a:rPr>
              <a:pPr algn="l"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endParaRPr lang="en-GB" altLang="zh-CN" sz="1200">
              <a:solidFill>
                <a:srgbClr val="898989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2438401" y="2230439"/>
            <a:ext cx="6856413" cy="1938337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Aft>
                <a:spcPct val="0"/>
              </a:spcAft>
              <a:buClrTx/>
              <a:buSzTx/>
              <a:buFontTx/>
              <a:buNone/>
            </a:pPr>
            <a:r>
              <a:rPr lang="en-AU" altLang="en-AU" sz="2400">
                <a:solidFill>
                  <a:srgbClr val="FF0000"/>
                </a:solidFill>
                <a:latin typeface="Times" panose="02020603050405020304" pitchFamily="18" charset="0"/>
              </a:rPr>
              <a:t>public class Circle {</a:t>
            </a:r>
          </a:p>
          <a:p>
            <a:pPr lvl="1">
              <a:spcAft>
                <a:spcPct val="0"/>
              </a:spcAft>
              <a:buClrTx/>
              <a:buSzTx/>
              <a:buFontTx/>
              <a:buNone/>
            </a:pPr>
            <a:r>
              <a:rPr lang="en-AU" altLang="en-AU" sz="2400">
                <a:solidFill>
                  <a:srgbClr val="FF0000"/>
                </a:solidFill>
                <a:latin typeface="Times" panose="02020603050405020304" pitchFamily="18" charset="0"/>
              </a:rPr>
              <a:t>double radius;     </a:t>
            </a:r>
            <a:r>
              <a:rPr lang="en-AU" altLang="en-AU" sz="2400">
                <a:solidFill>
                  <a:schemeClr val="hlink"/>
                </a:solidFill>
                <a:latin typeface="Times" panose="02020603050405020304" pitchFamily="18" charset="0"/>
              </a:rPr>
              <a:t>//  radius of the circle</a:t>
            </a:r>
          </a:p>
          <a:p>
            <a:pPr>
              <a:spcAft>
                <a:spcPct val="0"/>
              </a:spcAft>
              <a:buClrTx/>
              <a:buSzTx/>
              <a:buFontTx/>
              <a:buNone/>
            </a:pPr>
            <a:r>
              <a:rPr lang="en-AU" altLang="en-AU" sz="2400">
                <a:solidFill>
                  <a:srgbClr val="FF0000"/>
                </a:solidFill>
                <a:latin typeface="Times" panose="02020603050405020304" pitchFamily="18" charset="0"/>
              </a:rPr>
              <a:t>	double x, y;  </a:t>
            </a:r>
            <a:r>
              <a:rPr lang="en-AU" altLang="en-AU" sz="2400">
                <a:solidFill>
                  <a:schemeClr val="hlink"/>
                </a:solidFill>
                <a:latin typeface="Times" panose="02020603050405020304" pitchFamily="18" charset="0"/>
              </a:rPr>
              <a:t>// center coordinate</a:t>
            </a:r>
          </a:p>
          <a:p>
            <a:pPr>
              <a:spcAft>
                <a:spcPct val="0"/>
              </a:spcAft>
              <a:buClrTx/>
              <a:buSzTx/>
              <a:buFontTx/>
              <a:buNone/>
            </a:pPr>
            <a:r>
              <a:rPr lang="en-AU" altLang="en-AU" sz="2400">
                <a:solidFill>
                  <a:schemeClr val="hlink"/>
                </a:solidFill>
                <a:latin typeface="Times" panose="02020603050405020304" pitchFamily="18" charset="0"/>
              </a:rPr>
              <a:t>	</a:t>
            </a:r>
            <a:r>
              <a:rPr lang="en-AU" altLang="en-AU" sz="2400">
                <a:solidFill>
                  <a:srgbClr val="FF0000"/>
                </a:solidFill>
                <a:latin typeface="Times" panose="02020603050405020304" pitchFamily="18" charset="0"/>
              </a:rPr>
              <a:t>double circ;  </a:t>
            </a:r>
            <a:r>
              <a:rPr lang="en-AU" altLang="en-AU" sz="2400">
                <a:solidFill>
                  <a:schemeClr val="hlink"/>
                </a:solidFill>
                <a:latin typeface="Times" panose="02020603050405020304" pitchFamily="18" charset="0"/>
              </a:rPr>
              <a:t>// circumference</a:t>
            </a:r>
          </a:p>
          <a:p>
            <a:pPr>
              <a:spcAft>
                <a:spcPct val="0"/>
              </a:spcAft>
              <a:buClrTx/>
              <a:buSzTx/>
              <a:buFontTx/>
              <a:buNone/>
            </a:pPr>
            <a:r>
              <a:rPr lang="en-AU" altLang="en-AU" sz="2400">
                <a:solidFill>
                  <a:srgbClr val="FF0000"/>
                </a:solidFill>
                <a:latin typeface="Times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05723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428750"/>
          </a:xfrm>
        </p:spPr>
        <p:txBody>
          <a:bodyPr/>
          <a:lstStyle/>
          <a:p>
            <a:pPr>
              <a:defRPr/>
            </a:pPr>
            <a:r>
              <a:rPr lang="en-US" altLang="en-US" sz="4000" b="1" dirty="0">
                <a:solidFill>
                  <a:srgbClr val="00B0F0"/>
                </a:solidFill>
                <a:latin typeface="+mn-lt"/>
              </a:rPr>
              <a:t>Constructors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2409825"/>
            <a:ext cx="7772400" cy="3995738"/>
          </a:xfrm>
        </p:spPr>
        <p:txBody>
          <a:bodyPr anchor="t"/>
          <a:lstStyle/>
          <a:p>
            <a:pPr>
              <a:spcAft>
                <a:spcPts val="300"/>
              </a:spcAft>
              <a:buNone/>
              <a:defRPr/>
            </a:pPr>
            <a:r>
              <a:rPr lang="en-US" altLang="en-US" sz="1600" b="1" dirty="0">
                <a:solidFill>
                  <a:srgbClr val="FFFF00"/>
                </a:solidFill>
                <a:latin typeface="Courier New" panose="02070309020205020404" pitchFamily="49" charset="0"/>
              </a:rPr>
              <a:t>public class Circle {</a:t>
            </a:r>
          </a:p>
          <a:p>
            <a:pPr>
              <a:spcAft>
                <a:spcPts val="300"/>
              </a:spcAft>
              <a:buNone/>
              <a:defRPr/>
            </a:pPr>
            <a:r>
              <a:rPr lang="en-US" altLang="en-US" sz="1600" b="1" dirty="0">
                <a:solidFill>
                  <a:srgbClr val="FFFF00"/>
                </a:solidFill>
                <a:latin typeface="Courier New" panose="02070309020205020404" pitchFamily="49" charset="0"/>
              </a:rPr>
              <a:t>		double radius;</a:t>
            </a:r>
          </a:p>
          <a:p>
            <a:pPr lvl="1">
              <a:spcAft>
                <a:spcPts val="300"/>
              </a:spcAft>
              <a:buNone/>
              <a:defRPr/>
            </a:pPr>
            <a:r>
              <a:rPr lang="en-US" altLang="en-US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Circle() {	</a:t>
            </a:r>
            <a:r>
              <a:rPr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#What happens when the code says new</a:t>
            </a:r>
            <a:endParaRPr lang="en-US" altLang="en-US" b="1" dirty="0" smtClean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pPr lvl="1">
              <a:spcAft>
                <a:spcPts val="300"/>
              </a:spcAft>
              <a:buNone/>
              <a:defRPr/>
            </a:pPr>
            <a:r>
              <a:rPr lang="en-US" altLang="en-US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	radius = 1.0;</a:t>
            </a:r>
          </a:p>
          <a:p>
            <a:pPr lvl="1">
              <a:spcAft>
                <a:spcPts val="300"/>
              </a:spcAft>
              <a:buNone/>
              <a:defRPr/>
            </a:pPr>
            <a:r>
              <a:rPr lang="en-US" altLang="en-US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}</a:t>
            </a:r>
          </a:p>
          <a:p>
            <a:pPr lvl="1">
              <a:spcAft>
                <a:spcPts val="300"/>
              </a:spcAft>
              <a:buNone/>
              <a:defRPr/>
            </a:pPr>
            <a:r>
              <a:rPr lang="en-US" altLang="en-US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Circle(double </a:t>
            </a:r>
            <a:r>
              <a:rPr lang="en-US" altLang="en-US" b="1" dirty="0" err="1" smtClean="0">
                <a:solidFill>
                  <a:srgbClr val="FFFF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en-US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) {  </a:t>
            </a:r>
          </a:p>
          <a:p>
            <a:pPr lvl="1">
              <a:spcAft>
                <a:spcPts val="300"/>
              </a:spcAft>
              <a:buNone/>
              <a:defRPr/>
            </a:pPr>
            <a:r>
              <a:rPr lang="en-US" altLang="en-US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radius = </a:t>
            </a:r>
            <a:r>
              <a:rPr lang="en-US" altLang="en-US" b="1" dirty="0" err="1" smtClean="0">
                <a:solidFill>
                  <a:srgbClr val="FFFF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en-US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;</a:t>
            </a:r>
          </a:p>
          <a:p>
            <a:pPr lvl="1">
              <a:spcAft>
                <a:spcPts val="300"/>
              </a:spcAft>
              <a:buNone/>
              <a:defRPr/>
            </a:pPr>
            <a:r>
              <a:rPr lang="en-US" altLang="en-US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}</a:t>
            </a:r>
          </a:p>
          <a:p>
            <a:pPr marL="9144" lvl="1">
              <a:spcAft>
                <a:spcPts val="300"/>
              </a:spcAft>
              <a:buNone/>
              <a:defRPr/>
            </a:pPr>
            <a:r>
              <a:rPr lang="en-US" alt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}</a:t>
            </a:r>
            <a:endParaRPr lang="en-US" altLang="en-US" b="1" dirty="0" smtClean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Monotype Sorts" charset="2"/>
              <a:buNone/>
              <a:defRPr/>
            </a:pPr>
            <a:r>
              <a:rPr lang="en-US" altLang="en-US" sz="2800" i="1" dirty="0"/>
              <a:t>Notice: no return value – these are not methods!  </a:t>
            </a:r>
          </a:p>
          <a:p>
            <a:pPr eaLnBrk="1" hangingPunct="1">
              <a:buFont typeface="Monotype Sorts" charset="2"/>
              <a:buNone/>
              <a:defRPr/>
            </a:pPr>
            <a:r>
              <a:rPr lang="en-US" altLang="en-US" sz="2800" i="1" dirty="0"/>
              <a:t>These are constructors. They make a Circle object.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4648200" y="63563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fld id="{CE5B947D-AE19-49BD-B4B1-373BB78A22DE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algn="ctr"/>
              <a:t>8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2057400" y="1143001"/>
            <a:ext cx="8610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Constructors are invoked when we first make an object (a variable) of the type of the Class. </a:t>
            </a:r>
          </a:p>
        </p:txBody>
      </p:sp>
    </p:spTree>
    <p:extLst>
      <p:ext uri="{BB962C8B-B14F-4D97-AF65-F5344CB8AC3E}">
        <p14:creationId xmlns:p14="http://schemas.microsoft.com/office/powerpoint/2010/main" val="26617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706437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Adding Methods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106489"/>
            <a:ext cx="8229600" cy="5019675"/>
          </a:xfrm>
        </p:spPr>
        <p:txBody>
          <a:bodyPr anchor="t"/>
          <a:lstStyle/>
          <a:p>
            <a:pPr eaLnBrk="1" hangingPunct="1"/>
            <a:r>
              <a:rPr lang="en-US" altLang="en-US" sz="2800"/>
              <a:t>A class with only data fields has no life. </a:t>
            </a:r>
          </a:p>
          <a:p>
            <a:pPr lvl="1" eaLnBrk="1" hangingPunct="1"/>
            <a:r>
              <a:rPr lang="en-US" altLang="en-US" sz="2400"/>
              <a:t>Objects created from such a class cannot respond to anything.</a:t>
            </a:r>
          </a:p>
          <a:p>
            <a:pPr eaLnBrk="1" hangingPunct="1"/>
            <a:r>
              <a:rPr lang="en-US" altLang="en-US" sz="2800"/>
              <a:t>Methods are declared inside the body of the class and after the declaration of data fields and the constructors.</a:t>
            </a:r>
          </a:p>
          <a:p>
            <a:pPr eaLnBrk="1" hangingPunct="1"/>
            <a:r>
              <a:rPr lang="en-US" altLang="en-US" sz="2800"/>
              <a:t>The general form of a method declaration is: (just like a function, only it belongs to a certain class)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981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spcAft>
                <a:spcPct val="0"/>
              </a:spcAft>
              <a:buClrTx/>
              <a:buSzTx/>
              <a:buFontTx/>
              <a:buNone/>
            </a:pPr>
            <a:fld id="{8DE99D6F-BAB9-424C-A73E-635C24DEDC58}" type="slidenum">
              <a:rPr lang="zh-CN" altLang="en-GB" sz="1200">
                <a:solidFill>
                  <a:srgbClr val="898989"/>
                </a:solidFill>
                <a:ea typeface="ＭＳ Ｐゴシック" panose="020B0600070205080204" pitchFamily="34" charset="-128"/>
              </a:rPr>
              <a:pPr algn="l">
                <a:spcAft>
                  <a:spcPct val="0"/>
                </a:spcAft>
                <a:buClrTx/>
                <a:buSzTx/>
                <a:buFontTx/>
                <a:buNone/>
              </a:pPr>
              <a:t>9</a:t>
            </a:fld>
            <a:endParaRPr lang="en-GB" altLang="zh-CN" sz="1200">
              <a:solidFill>
                <a:srgbClr val="898989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3489326" y="5041900"/>
            <a:ext cx="3871913" cy="12001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type MethodName (parameter-list)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{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	Method-body;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942822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</TotalTime>
  <Words>1110</Words>
  <Application>Microsoft Office PowerPoint</Application>
  <PresentationFormat>Widescreen</PresentationFormat>
  <Paragraphs>290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ＭＳ Ｐゴシック</vt:lpstr>
      <vt:lpstr>Arial</vt:lpstr>
      <vt:lpstr>Calibri</vt:lpstr>
      <vt:lpstr>Calibri Light</vt:lpstr>
      <vt:lpstr>Consolas</vt:lpstr>
      <vt:lpstr>Courier New</vt:lpstr>
      <vt:lpstr>Monotype Sorts</vt:lpstr>
      <vt:lpstr>Times</vt:lpstr>
      <vt:lpstr>Times New Roman</vt:lpstr>
      <vt:lpstr>Wingdings</vt:lpstr>
      <vt:lpstr>Celestial</vt:lpstr>
      <vt:lpstr>Microsoft Word Picture</vt:lpstr>
      <vt:lpstr>PowerPoint Presentation</vt:lpstr>
      <vt:lpstr>Introduction</vt:lpstr>
      <vt:lpstr>Classes</vt:lpstr>
      <vt:lpstr>PowerPoint Presentation</vt:lpstr>
      <vt:lpstr>Classes</vt:lpstr>
      <vt:lpstr>Classes</vt:lpstr>
      <vt:lpstr>Adding Properties (Fields):</vt:lpstr>
      <vt:lpstr>Constructors</vt:lpstr>
      <vt:lpstr>Adding Methods</vt:lpstr>
      <vt:lpstr>Adding Methods to Class Circle</vt:lpstr>
      <vt:lpstr>All Together</vt:lpstr>
      <vt:lpstr>Data Abstraction</vt:lpstr>
      <vt:lpstr>Creating Circle objects cont.</vt:lpstr>
      <vt:lpstr>Creating objects of a class</vt:lpstr>
      <vt:lpstr>Creating objects of a class</vt:lpstr>
      <vt:lpstr>Automatic garbage collection</vt:lpstr>
      <vt:lpstr>Accessing Object/Circle Data</vt:lpstr>
      <vt:lpstr>Executing Methods in Object/Circle</vt:lpstr>
      <vt:lpstr>Using Circle Class</vt:lpstr>
      <vt:lpstr>Encapsulation : making stuff public and private</vt:lpstr>
      <vt:lpstr>Example of public vs private:</vt:lpstr>
      <vt:lpstr>What if?</vt:lpstr>
      <vt:lpstr>The rule: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Debra Yarrington</dc:creator>
  <cp:lastModifiedBy>Debra Yarrington</cp:lastModifiedBy>
  <cp:revision>1</cp:revision>
  <dcterms:created xsi:type="dcterms:W3CDTF">2016-03-08T04:36:10Z</dcterms:created>
  <dcterms:modified xsi:type="dcterms:W3CDTF">2016-03-08T04:37:30Z</dcterms:modified>
</cp:coreProperties>
</file>