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0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5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7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24F7C5-736A-4DC9-B000-DFC50EDD04D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A19FFB-ABCB-41D4-A565-910AD088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7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06400"/>
            <a:ext cx="7772400" cy="6365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+mn-lt"/>
              </a:rPr>
              <a:t>Start Simple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772400" cy="4572000"/>
          </a:xfrm>
        </p:spPr>
        <p:txBody>
          <a:bodyPr anchor="t"/>
          <a:lstStyle/>
          <a:p>
            <a:r>
              <a:rPr lang="en-US" altLang="en-US" smtClean="0"/>
              <a:t>Class for rectangle:</a:t>
            </a:r>
          </a:p>
          <a:p>
            <a:pPr lvl="1"/>
            <a:r>
              <a:rPr lang="en-US" altLang="en-US" smtClean="0"/>
              <a:t>What fields?</a:t>
            </a:r>
          </a:p>
          <a:p>
            <a:pPr lvl="1"/>
            <a:r>
              <a:rPr lang="en-US" altLang="en-US" smtClean="0"/>
              <a:t>What methods?</a:t>
            </a:r>
          </a:p>
          <a:p>
            <a:pPr lvl="1"/>
            <a:r>
              <a:rPr lang="en-US" altLang="en-US" smtClean="0"/>
              <a:t>Setting public and private?</a:t>
            </a:r>
          </a:p>
          <a:p>
            <a:endParaRPr lang="en-US" altLang="en-US" smtClean="0"/>
          </a:p>
          <a:p>
            <a:r>
              <a:rPr lang="en-US" altLang="en-US" smtClean="0"/>
              <a:t>Class for bank account?</a:t>
            </a:r>
          </a:p>
          <a:p>
            <a:pPr lvl="1"/>
            <a:r>
              <a:rPr lang="en-US" altLang="en-US" smtClean="0"/>
              <a:t>Fields?</a:t>
            </a:r>
          </a:p>
          <a:p>
            <a:pPr lvl="1"/>
            <a:r>
              <a:rPr lang="en-US" altLang="en-US" smtClean="0"/>
              <a:t>Methods?</a:t>
            </a:r>
          </a:p>
          <a:p>
            <a:pPr lvl="1"/>
            <a:r>
              <a:rPr lang="en-US" altLang="en-US" smtClean="0"/>
              <a:t>Public and private?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97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844675" y="339725"/>
            <a:ext cx="7772400" cy="539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Accessors and </a:t>
            </a:r>
            <a:r>
              <a:rPr lang="en-US" altLang="en-US" dirty="0" err="1" smtClean="0"/>
              <a:t>Mutators</a:t>
            </a:r>
            <a:endParaRPr lang="en-US" alt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897064" y="1012826"/>
            <a:ext cx="7856537" cy="4778375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Accessors (e.g., </a:t>
            </a:r>
            <a:r>
              <a:rPr lang="en-US" altLang="en-US" dirty="0" err="1"/>
              <a:t>getField</a:t>
            </a:r>
            <a:r>
              <a:rPr lang="en-US" altLang="en-US" dirty="0"/>
              <a:t>)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public instance methods that access private data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may return different forms of the data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simple convention: </a:t>
            </a:r>
            <a:r>
              <a:rPr lang="en-US" altLang="en-US" dirty="0" err="1"/>
              <a:t>getSomeProperty</a:t>
            </a:r>
            <a:r>
              <a:rPr lang="en-US" altLang="en-US" dirty="0"/>
              <a:t>()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 err="1"/>
              <a:t>Mutators</a:t>
            </a:r>
            <a:r>
              <a:rPr lang="en-US" altLang="en-US" dirty="0"/>
              <a:t> (e.g., </a:t>
            </a:r>
            <a:r>
              <a:rPr lang="en-US" altLang="en-US" dirty="0" err="1"/>
              <a:t>setField</a:t>
            </a:r>
            <a:r>
              <a:rPr lang="en-US" altLang="en-US" dirty="0"/>
              <a:t>)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public instance methods that change private data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may change more than one private data element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simple convention: </a:t>
            </a:r>
            <a:r>
              <a:rPr lang="en-US" altLang="en-US" dirty="0" err="1"/>
              <a:t>setSomeProperty</a:t>
            </a:r>
            <a:r>
              <a:rPr lang="en-US" altLang="en-US" dirty="0"/>
              <a:t>(x)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endParaRPr lang="en-US" altLang="en-US" dirty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en-US" i="1" dirty="0">
                <a:solidFill>
                  <a:srgbClr val="008000"/>
                </a:solidFill>
              </a:rPr>
              <a:t>Why are these good ideas?</a:t>
            </a:r>
          </a:p>
        </p:txBody>
      </p:sp>
    </p:spTree>
    <p:extLst>
      <p:ext uri="{BB962C8B-B14F-4D97-AF65-F5344CB8AC3E}">
        <p14:creationId xmlns:p14="http://schemas.microsoft.com/office/powerpoint/2010/main" val="339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153989"/>
            <a:ext cx="7772400" cy="625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FFFF00"/>
                </a:solidFill>
                <a:latin typeface="+mn-lt"/>
              </a:rPr>
              <a:t>Static</a:t>
            </a:r>
            <a:r>
              <a:rPr lang="en-US" altLang="en-US" sz="4000" dirty="0"/>
              <a:t> Variables and Methods 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97E76338-44F7-4AE3-8F11-4A85C26121E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1901825" y="887413"/>
            <a:ext cx="845820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Static variables and methods are INDEPENDENT of individual objects made from a class</a:t>
            </a:r>
          </a:p>
          <a:p>
            <a:pPr lvl="1" eaLnBrk="1" hangingPunct="1"/>
            <a:r>
              <a:rPr lang="en-US" altLang="en-US" sz="2000"/>
              <a:t>Everything else is specific to the particular object being created from the class.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Static variables (fields) belong to a Class 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similar to global variables  //avoid global variables!!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Use mostly for constants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easy to create bugs and undefined behavior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Beginners try to make everything STATIC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You don’t want to do that.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Most of the time, we don’t want our fields (or our methods) to be static.</a:t>
            </a: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21293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50839"/>
            <a:ext cx="7772400" cy="8080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Static methods belong to a </a:t>
            </a:r>
            <a:r>
              <a:rPr lang="en-US" altLang="en-US" dirty="0" smtClean="0"/>
              <a:t>Class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981200" y="1341438"/>
            <a:ext cx="7772400" cy="4449762"/>
          </a:xfrm>
        </p:spPr>
        <p:txBody>
          <a:bodyPr anchor="t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Do not have access to object fields</a:t>
            </a:r>
            <a:endParaRPr lang="en-US" altLang="en-US" sz="14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cannot call nonstatic methods (because they use object variables)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often have good uses as simple functions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formulas common to all objects in a Class are often written in a static method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Utility classes – think of the java.util… that we’ve imported – has methods we want to be able to use without having the methods attached to an object.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70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457200"/>
            <a:ext cx="8393113" cy="9588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600" dirty="0"/>
              <a:t>Versus Instance Variables, and Methods 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FD20D852-2808-4806-B90A-64C1774D40F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2209800" y="182880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000"/>
              <a:t>(variables and methods without "static")</a:t>
            </a:r>
          </a:p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Instance variables belong to a specific instance.</a:t>
            </a:r>
            <a:br>
              <a:rPr lang="en-US" altLang="en-US" sz="3000"/>
            </a:br>
            <a:r>
              <a:rPr lang="en-US" altLang="en-US" sz="3000"/>
              <a:t/>
            </a:r>
            <a:br>
              <a:rPr lang="en-US" altLang="en-US" sz="3000"/>
            </a:br>
            <a:r>
              <a:rPr lang="en-US" altLang="en-US" sz="3000"/>
              <a:t>Instance methods are invoked by an instance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42576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4089" y="3281364"/>
            <a:ext cx="2936875" cy="2073275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Static fields and methods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1" y="123826"/>
            <a:ext cx="5337175" cy="6734175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public class Creature {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private </a:t>
            </a:r>
            <a:r>
              <a:rPr lang="en-US" altLang="en-US" sz="1400" dirty="0" err="1">
                <a:solidFill>
                  <a:srgbClr val="FFFF00"/>
                </a:solidFill>
              </a:rPr>
              <a:t>int</a:t>
            </a:r>
            <a:r>
              <a:rPr lang="en-US" altLang="en-US" sz="1400" dirty="0">
                <a:solidFill>
                  <a:srgbClr val="FFFF00"/>
                </a:solidFill>
              </a:rPr>
              <a:t> </a:t>
            </a:r>
            <a:r>
              <a:rPr lang="en-US" altLang="en-US" sz="1400" dirty="0" err="1">
                <a:solidFill>
                  <a:srgbClr val="FFFF00"/>
                </a:solidFill>
              </a:rPr>
              <a:t>currentmood</a:t>
            </a:r>
            <a:r>
              <a:rPr lang="en-US" altLang="en-US" sz="1400" dirty="0">
                <a:solidFill>
                  <a:srgbClr val="FFFF00"/>
                </a:solidFill>
              </a:rPr>
              <a:t> = 2;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private String name = "</a:t>
            </a:r>
            <a:r>
              <a:rPr lang="en-US" altLang="en-US" sz="1400" dirty="0" err="1">
                <a:solidFill>
                  <a:srgbClr val="FFFF00"/>
                </a:solidFill>
              </a:rPr>
              <a:t>Noname</a:t>
            </a:r>
            <a:r>
              <a:rPr lang="en-US" altLang="en-US" sz="1400" dirty="0">
                <a:solidFill>
                  <a:srgbClr val="FFFF00"/>
                </a:solidFill>
              </a:rPr>
              <a:t>";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private </a:t>
            </a:r>
            <a:r>
              <a:rPr lang="en-US" altLang="en-US" sz="1400" b="1" dirty="0">
                <a:solidFill>
                  <a:srgbClr val="FFFF00"/>
                </a:solidFill>
              </a:rPr>
              <a:t>static</a:t>
            </a:r>
            <a:r>
              <a:rPr lang="en-US" altLang="en-US" sz="1400" dirty="0">
                <a:solidFill>
                  <a:srgbClr val="FFFF00"/>
                </a:solidFill>
              </a:rPr>
              <a:t> </a:t>
            </a:r>
            <a:r>
              <a:rPr lang="en-US" altLang="en-US" sz="1400" dirty="0" err="1">
                <a:solidFill>
                  <a:srgbClr val="FFFF00"/>
                </a:solidFill>
              </a:rPr>
              <a:t>int</a:t>
            </a:r>
            <a:r>
              <a:rPr lang="en-US" altLang="en-US" sz="1400" dirty="0">
                <a:solidFill>
                  <a:srgbClr val="FFFF00"/>
                </a:solidFill>
              </a:rPr>
              <a:t> </a:t>
            </a:r>
            <a:r>
              <a:rPr lang="en-US" altLang="en-US" sz="1400" dirty="0" err="1">
                <a:solidFill>
                  <a:srgbClr val="FFFF00"/>
                </a:solidFill>
              </a:rPr>
              <a:t>creaturecount</a:t>
            </a:r>
            <a:r>
              <a:rPr lang="en-US" altLang="en-US" sz="1400" i="1" dirty="0">
                <a:solidFill>
                  <a:srgbClr val="FFFF00"/>
                </a:solidFill>
              </a:rPr>
              <a:t> = 0;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private String[] moods = {"massively </a:t>
            </a:r>
            <a:r>
              <a:rPr lang="en-US" altLang="en-US" sz="1400" dirty="0" err="1">
                <a:solidFill>
                  <a:srgbClr val="FFFF00"/>
                </a:solidFill>
              </a:rPr>
              <a:t>depressed","bored</a:t>
            </a:r>
            <a:r>
              <a:rPr lang="en-US" altLang="en-US" sz="1400" dirty="0">
                <a:solidFill>
                  <a:srgbClr val="FFFF00"/>
                </a:solidFill>
              </a:rPr>
              <a:t> </a:t>
            </a:r>
            <a:r>
              <a:rPr lang="en-US" altLang="en-US" sz="1400" dirty="0" err="1">
                <a:solidFill>
                  <a:srgbClr val="FFFF00"/>
                </a:solidFill>
              </a:rPr>
              <a:t>stiff","marginally</a:t>
            </a:r>
            <a:r>
              <a:rPr lang="en-US" altLang="en-US" sz="1400" dirty="0">
                <a:solidFill>
                  <a:srgbClr val="FFFF00"/>
                </a:solidFill>
              </a:rPr>
              <a:t> happy", "ecstatic"};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en-US" sz="1400" dirty="0">
              <a:solidFill>
                <a:srgbClr val="FFFF00"/>
              </a:solidFill>
            </a:endParaRP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public Creature()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i="1" dirty="0" err="1" smtClean="0">
                <a:solidFill>
                  <a:srgbClr val="FFFF00"/>
                </a:solidFill>
              </a:rPr>
              <a:t>creaturecount</a:t>
            </a:r>
            <a:r>
              <a:rPr lang="en-US" altLang="en-US" i="1" dirty="0" smtClean="0">
                <a:solidFill>
                  <a:srgbClr val="FFFF00"/>
                </a:solidFill>
              </a:rPr>
              <a:t>++;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public Creature(</a:t>
            </a:r>
            <a:r>
              <a:rPr lang="en-US" altLang="en-US" sz="1400" dirty="0" err="1">
                <a:solidFill>
                  <a:srgbClr val="FFFF00"/>
                </a:solidFill>
              </a:rPr>
              <a:t>int</a:t>
            </a:r>
            <a:r>
              <a:rPr lang="en-US" altLang="en-US" sz="1400" dirty="0">
                <a:solidFill>
                  <a:srgbClr val="FFFF00"/>
                </a:solidFill>
              </a:rPr>
              <a:t> mood)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dirty="0" err="1" smtClean="0">
                <a:solidFill>
                  <a:srgbClr val="FFFF00"/>
                </a:solidFill>
              </a:rPr>
              <a:t>currentmood</a:t>
            </a:r>
            <a:r>
              <a:rPr lang="en-US" altLang="en-US" dirty="0" smtClean="0">
                <a:solidFill>
                  <a:srgbClr val="FFFF00"/>
                </a:solidFill>
              </a:rPr>
              <a:t> = mood;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i="1" dirty="0" err="1" smtClean="0">
                <a:solidFill>
                  <a:srgbClr val="FFFF00"/>
                </a:solidFill>
              </a:rPr>
              <a:t>creaturecount</a:t>
            </a:r>
            <a:r>
              <a:rPr lang="en-US" altLang="en-US" i="1" dirty="0" smtClean="0">
                <a:solidFill>
                  <a:srgbClr val="FFFF00"/>
                </a:solidFill>
              </a:rPr>
              <a:t>++;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public Creature(String </a:t>
            </a:r>
            <a:r>
              <a:rPr lang="en-US" altLang="en-US" sz="1400" dirty="0" err="1">
                <a:solidFill>
                  <a:srgbClr val="FFFF00"/>
                </a:solidFill>
              </a:rPr>
              <a:t>Creaturename</a:t>
            </a:r>
            <a:r>
              <a:rPr lang="en-US" altLang="en-US" sz="1400" dirty="0">
                <a:solidFill>
                  <a:srgbClr val="FFFF00"/>
                </a:solidFill>
              </a:rPr>
              <a:t>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dirty="0" smtClean="0">
                <a:solidFill>
                  <a:srgbClr val="FFFF00"/>
                </a:solidFill>
              </a:rPr>
              <a:t>name = </a:t>
            </a:r>
            <a:r>
              <a:rPr lang="en-US" altLang="en-US" dirty="0" err="1" smtClean="0">
                <a:solidFill>
                  <a:srgbClr val="FFFF00"/>
                </a:solidFill>
              </a:rPr>
              <a:t>Creaturename</a:t>
            </a:r>
            <a:r>
              <a:rPr lang="en-US" altLang="en-US" dirty="0" smtClean="0">
                <a:solidFill>
                  <a:srgbClr val="FFFF00"/>
                </a:solidFill>
              </a:rPr>
              <a:t>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i="1" dirty="0" err="1" smtClean="0">
                <a:solidFill>
                  <a:srgbClr val="FFFF00"/>
                </a:solidFill>
              </a:rPr>
              <a:t>creaturecount</a:t>
            </a:r>
            <a:r>
              <a:rPr lang="en-US" altLang="en-US" i="1" dirty="0" smtClean="0">
                <a:solidFill>
                  <a:srgbClr val="FFFF00"/>
                </a:solidFill>
              </a:rPr>
              <a:t>++;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public Creature(</a:t>
            </a:r>
            <a:r>
              <a:rPr lang="en-US" altLang="en-US" sz="1400" dirty="0" err="1">
                <a:solidFill>
                  <a:srgbClr val="FFFF00"/>
                </a:solidFill>
              </a:rPr>
              <a:t>int</a:t>
            </a:r>
            <a:r>
              <a:rPr lang="en-US" altLang="en-US" sz="1400" dirty="0">
                <a:solidFill>
                  <a:srgbClr val="FFFF00"/>
                </a:solidFill>
              </a:rPr>
              <a:t> mood, String </a:t>
            </a:r>
            <a:r>
              <a:rPr lang="en-US" altLang="en-US" sz="1400" dirty="0" err="1">
                <a:solidFill>
                  <a:srgbClr val="FFFF00"/>
                </a:solidFill>
              </a:rPr>
              <a:t>Creaturename</a:t>
            </a:r>
            <a:r>
              <a:rPr lang="en-US" altLang="en-US" sz="1400" dirty="0">
                <a:solidFill>
                  <a:srgbClr val="FFFF00"/>
                </a:solidFill>
              </a:rPr>
              <a:t>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dirty="0" err="1" smtClean="0">
                <a:solidFill>
                  <a:srgbClr val="FFFF00"/>
                </a:solidFill>
              </a:rPr>
              <a:t>currentmood</a:t>
            </a:r>
            <a:r>
              <a:rPr lang="en-US" altLang="en-US" dirty="0" smtClean="0">
                <a:solidFill>
                  <a:srgbClr val="FFFF00"/>
                </a:solidFill>
              </a:rPr>
              <a:t> = mood;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dirty="0" smtClean="0">
                <a:solidFill>
                  <a:srgbClr val="FFFF00"/>
                </a:solidFill>
              </a:rPr>
              <a:t>name = </a:t>
            </a:r>
            <a:r>
              <a:rPr lang="en-US" altLang="en-US" dirty="0" err="1" smtClean="0">
                <a:solidFill>
                  <a:srgbClr val="FFFF00"/>
                </a:solidFill>
              </a:rPr>
              <a:t>Creaturename</a:t>
            </a:r>
            <a:r>
              <a:rPr lang="en-US" altLang="en-US" dirty="0" smtClean="0">
                <a:solidFill>
                  <a:srgbClr val="FFFF00"/>
                </a:solidFill>
              </a:rPr>
              <a:t>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i="1" dirty="0" err="1" smtClean="0">
                <a:solidFill>
                  <a:srgbClr val="FFFF00"/>
                </a:solidFill>
              </a:rPr>
              <a:t>creaturecount</a:t>
            </a:r>
            <a:r>
              <a:rPr lang="en-US" altLang="en-US" i="1" dirty="0" smtClean="0">
                <a:solidFill>
                  <a:srgbClr val="FFFF00"/>
                </a:solidFill>
              </a:rPr>
              <a:t>++;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public String </a:t>
            </a:r>
            <a:r>
              <a:rPr lang="en-US" altLang="en-US" sz="1400" dirty="0" err="1">
                <a:solidFill>
                  <a:srgbClr val="FFFF00"/>
                </a:solidFill>
              </a:rPr>
              <a:t>getMood</a:t>
            </a:r>
            <a:r>
              <a:rPr lang="en-US" altLang="en-US" sz="1400" dirty="0">
                <a:solidFill>
                  <a:srgbClr val="FFFF00"/>
                </a:solidFill>
              </a:rPr>
              <a:t>()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dirty="0" smtClean="0">
                <a:solidFill>
                  <a:srgbClr val="FFFF00"/>
                </a:solidFill>
              </a:rPr>
              <a:t>return (name +"'s current mood is "+moods[</a:t>
            </a:r>
            <a:r>
              <a:rPr lang="en-US" altLang="en-US" dirty="0" err="1" smtClean="0">
                <a:solidFill>
                  <a:srgbClr val="FFFF00"/>
                </a:solidFill>
              </a:rPr>
              <a:t>currentmood</a:t>
            </a:r>
            <a:r>
              <a:rPr lang="en-US" altLang="en-US" dirty="0" smtClean="0">
                <a:solidFill>
                  <a:srgbClr val="FFFF00"/>
                </a:solidFill>
              </a:rPr>
              <a:t>]);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public static String </a:t>
            </a:r>
            <a:r>
              <a:rPr lang="en-US" altLang="en-US" sz="1400" dirty="0" err="1">
                <a:solidFill>
                  <a:srgbClr val="FFFF00"/>
                </a:solidFill>
              </a:rPr>
              <a:t>NumberinHerd</a:t>
            </a:r>
            <a:r>
              <a:rPr lang="en-US" altLang="en-US" sz="1400" dirty="0">
                <a:solidFill>
                  <a:srgbClr val="FFFF00"/>
                </a:solidFill>
              </a:rPr>
              <a:t>(){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dirty="0" smtClean="0">
                <a:solidFill>
                  <a:srgbClr val="FFFF00"/>
                </a:solidFill>
              </a:rPr>
              <a:t>return ("The current number of creatures is " + </a:t>
            </a:r>
            <a:r>
              <a:rPr lang="en-US" altLang="en-US" i="1" dirty="0" err="1" smtClean="0">
                <a:solidFill>
                  <a:srgbClr val="FFFF00"/>
                </a:solidFill>
              </a:rPr>
              <a:t>creaturecount</a:t>
            </a:r>
            <a:r>
              <a:rPr lang="en-US" altLang="en-US" i="1" dirty="0" smtClean="0">
                <a:solidFill>
                  <a:srgbClr val="FFFF00"/>
                </a:solidFill>
              </a:rPr>
              <a:t>);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  <a:defRPr/>
            </a:pPr>
            <a:endParaRPr lang="en-US" altLang="en-US" sz="13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96038" y="320676"/>
            <a:ext cx="42545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  <a:defRPr/>
            </a:pPr>
            <a:r>
              <a:rPr lang="en-US" sz="1400" dirty="0">
                <a:solidFill>
                  <a:srgbClr val="FFFF00"/>
                </a:solidFill>
              </a:rPr>
              <a:t>public class </a:t>
            </a:r>
            <a:r>
              <a:rPr lang="en-US" sz="1400" dirty="0" err="1">
                <a:solidFill>
                  <a:srgbClr val="FFFF00"/>
                </a:solidFill>
              </a:rPr>
              <a:t>mainclass</a:t>
            </a:r>
            <a:r>
              <a:rPr lang="en-US" sz="1400" dirty="0">
                <a:solidFill>
                  <a:srgbClr val="FFFF00"/>
                </a:solidFill>
              </a:rPr>
              <a:t> {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>
                <a:solidFill>
                  <a:srgbClr val="FFFF00"/>
                </a:solidFill>
              </a:rPr>
              <a:t>public static void main(String[] </a:t>
            </a:r>
            <a:r>
              <a:rPr lang="en-US" sz="1400" dirty="0" err="1">
                <a:solidFill>
                  <a:srgbClr val="FFFF00"/>
                </a:solidFill>
              </a:rPr>
              <a:t>args</a:t>
            </a:r>
            <a:r>
              <a:rPr lang="en-US" sz="1400" dirty="0">
                <a:solidFill>
                  <a:srgbClr val="FFFF00"/>
                </a:solidFill>
              </a:rPr>
              <a:t>){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>
                <a:solidFill>
                  <a:srgbClr val="FFFF00"/>
                </a:solidFill>
              </a:rPr>
              <a:t>Creature Fluffy = new Creature (3);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</a:t>
            </a:r>
            <a:r>
              <a:rPr lang="en-US" sz="1400" i="1" dirty="0" err="1">
                <a:solidFill>
                  <a:srgbClr val="FFFF00"/>
                </a:solidFill>
              </a:rPr>
              <a:t>Creature.NumberinHerd</a:t>
            </a:r>
            <a:r>
              <a:rPr lang="en-US" sz="1400" i="1" dirty="0">
                <a:solidFill>
                  <a:srgbClr val="FFFF00"/>
                </a:solidFill>
              </a:rPr>
              <a:t>());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</a:t>
            </a:r>
            <a:r>
              <a:rPr lang="en-US" sz="1400" i="1" dirty="0" err="1">
                <a:solidFill>
                  <a:srgbClr val="FFFF00"/>
                </a:solidFill>
              </a:rPr>
              <a:t>Fluffy.getMood</a:t>
            </a:r>
            <a:r>
              <a:rPr lang="en-US" sz="1400" i="1" dirty="0">
                <a:solidFill>
                  <a:srgbClr val="FFFF00"/>
                </a:solidFill>
              </a:rPr>
              <a:t>());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>
                <a:solidFill>
                  <a:srgbClr val="FFFF00"/>
                </a:solidFill>
              </a:rPr>
              <a:t>Creature Bob = new Creature(0, "Bob");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</a:t>
            </a:r>
            <a:r>
              <a:rPr lang="en-US" sz="1400" i="1" dirty="0" err="1">
                <a:solidFill>
                  <a:srgbClr val="FFFF00"/>
                </a:solidFill>
              </a:rPr>
              <a:t>Creature.NumberinHerd</a:t>
            </a:r>
            <a:r>
              <a:rPr lang="en-US" sz="1400" i="1" dirty="0">
                <a:solidFill>
                  <a:srgbClr val="FFFF00"/>
                </a:solidFill>
              </a:rPr>
              <a:t>());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</a:t>
            </a:r>
            <a:r>
              <a:rPr lang="en-US" sz="1400" i="1" dirty="0" err="1">
                <a:solidFill>
                  <a:srgbClr val="FFFF00"/>
                </a:solidFill>
              </a:rPr>
              <a:t>Bob.getMood</a:t>
            </a:r>
            <a:r>
              <a:rPr lang="en-US" sz="1400" i="1" dirty="0">
                <a:solidFill>
                  <a:srgbClr val="FFFF00"/>
                </a:solidFill>
              </a:rPr>
              <a:t>());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>
                <a:solidFill>
                  <a:srgbClr val="FFFF00"/>
                </a:solidFill>
              </a:rPr>
              <a:t>Creature </a:t>
            </a:r>
            <a:r>
              <a:rPr lang="en-US" sz="1400" u="sng" dirty="0">
                <a:solidFill>
                  <a:srgbClr val="FFFF00"/>
                </a:solidFill>
              </a:rPr>
              <a:t>Killer = new Creature("Killer");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</a:t>
            </a:r>
            <a:r>
              <a:rPr lang="en-US" sz="1400" i="1" dirty="0" err="1">
                <a:solidFill>
                  <a:srgbClr val="FFFF00"/>
                </a:solidFill>
              </a:rPr>
              <a:t>Creature.NumberinHerd</a:t>
            </a:r>
            <a:r>
              <a:rPr lang="en-US" sz="1400" i="1" dirty="0">
                <a:solidFill>
                  <a:srgbClr val="FFFF00"/>
                </a:solidFill>
              </a:rPr>
              <a:t>());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</a:t>
            </a:r>
            <a:r>
              <a:rPr lang="en-US" sz="1400" i="1" dirty="0" err="1">
                <a:solidFill>
                  <a:srgbClr val="FFFF00"/>
                </a:solidFill>
              </a:rPr>
              <a:t>Killer.getMood</a:t>
            </a:r>
            <a:r>
              <a:rPr lang="en-US" sz="1400" i="1" dirty="0">
                <a:solidFill>
                  <a:srgbClr val="FFFF00"/>
                </a:solidFill>
              </a:rPr>
              <a:t>());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100"/>
              </a:spcBef>
              <a:buNone/>
              <a:defRPr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endParaRPr lang="en-US" sz="1300" dirty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772400" cy="666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The null Value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828801" y="746126"/>
            <a:ext cx="8709025" cy="5654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If a data field of a reference type does not reference any object, the data field holds a special literal value, null.  (null reference value)</a:t>
            </a:r>
            <a:b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endParaRPr lang="en-US" altLang="en-US" sz="200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Circle circle1 = new Circle(5.0);</a:t>
            </a: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Circle circle2 = null;</a:t>
            </a: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System.out.println(circle1.getrad()); // what happens here?</a:t>
            </a: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System.out.println(circle2.perimeter()); // here?</a:t>
            </a: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circle2 = circle1; // what happens here?</a:t>
            </a: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System.out.println(circle2.perimeter()); // here?</a:t>
            </a: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circle2.setrad(4.2);</a:t>
            </a:r>
          </a:p>
          <a:p>
            <a:pPr marL="0" indent="0" algn="just">
              <a:buNone/>
            </a:pPr>
            <a:r>
              <a:rPr lang="en-US" altLang="en-US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System.out.println(circle1.getrad()); //</a:t>
            </a:r>
          </a:p>
          <a:p>
            <a:pPr marL="0" indent="0" algn="just">
              <a:buNone/>
            </a:pPr>
            <a:endParaRPr lang="en-US" altLang="en-US" sz="360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60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D6D3F368-69B5-496C-B4C0-5D657336519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One more thing on Null references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981200" y="1008063"/>
            <a:ext cx="8229600" cy="5118100"/>
          </a:xfrm>
        </p:spPr>
        <p:txBody>
          <a:bodyPr/>
          <a:lstStyle/>
          <a:p>
            <a:pPr eaLnBrk="1" hangingPunct="1"/>
            <a:r>
              <a:rPr lang="en-US" altLang="en-US"/>
              <a:t>How do you get rid of an object?</a:t>
            </a:r>
          </a:p>
          <a:p>
            <a:pPr lvl="1" eaLnBrk="1" hangingPunct="1"/>
            <a:r>
              <a:rPr lang="en-US" altLang="en-US" smtClean="0"/>
              <a:t>In a game, what if a player dies?  </a:t>
            </a:r>
          </a:p>
          <a:p>
            <a:pPr lvl="2" eaLnBrk="1" hangingPunct="1"/>
            <a:r>
              <a:rPr lang="en-US" altLang="en-US" smtClean="0"/>
              <a:t>You might want to clear the player object out of memory, but still retain the ability for the rest of the game to detect that the player is “dead”</a:t>
            </a:r>
          </a:p>
          <a:p>
            <a:pPr lvl="2" eaLnBrk="1" hangingPunct="1"/>
            <a:r>
              <a:rPr lang="en-US" altLang="en-US" smtClean="0"/>
              <a:t>You’d do this by setting the player object to null</a:t>
            </a:r>
          </a:p>
          <a:p>
            <a:pPr lvl="2" eaLnBrk="1" hangingPunct="1"/>
            <a:r>
              <a:rPr lang="en-US" altLang="en-US" smtClean="0"/>
              <a:t>Then you can check:</a:t>
            </a:r>
          </a:p>
          <a:p>
            <a:pPr lvl="3" eaLnBrk="1" hangingPunct="1"/>
            <a:r>
              <a:rPr lang="en-US" altLang="en-US" smtClean="0"/>
              <a:t>if (players[x] != null)</a:t>
            </a:r>
          </a:p>
          <a:p>
            <a:pPr lvl="2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8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760538" y="0"/>
            <a:ext cx="8799512" cy="679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Student Class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695450" y="679450"/>
            <a:ext cx="8864600" cy="6089650"/>
          </a:xfrm>
        </p:spPr>
        <p:txBody>
          <a:bodyPr rtlCol="0"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StudentInfo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private String first; 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private String last;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private String[] schedule;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en-US" b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StudentInfo</a:t>
            </a:r>
            <a:r>
              <a:rPr lang="en-US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(String f, String l, String[] </a:t>
            </a:r>
            <a:r>
              <a:rPr lang="en-US" alt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sched</a:t>
            </a:r>
            <a:r>
              <a:rPr lang="en-US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first = f;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last=l;</a:t>
            </a:r>
          </a:p>
          <a:p>
            <a:pPr marL="800100" lvl="2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schedule = 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sched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en-US" b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"";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first + "\t"+ last + "\n";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schedule.length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schedule[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 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"\t";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 i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Note the \t and \n  - “escape sequences”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\t adds a tab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\n adds a new line (makes the printout go to the next line.</a:t>
            </a:r>
          </a:p>
          <a:p>
            <a:pPr marL="0" indent="0"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34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Alternative Student Class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981200" y="1008063"/>
            <a:ext cx="8510588" cy="5118100"/>
          </a:xfrm>
        </p:spPr>
        <p:txBody>
          <a:bodyPr rtlCol="0">
            <a:normAutofit lnSpcReduction="10000"/>
          </a:bodyPr>
          <a:lstStyle/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Instead of making the schedule array be an array of Strings, make it be an array of objects of type Classes.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The Classes type has two fields: </a:t>
            </a:r>
            <a:r>
              <a:rPr lang="en-US" altLang="en-US" dirty="0" err="1"/>
              <a:t>Dept</a:t>
            </a:r>
            <a:r>
              <a:rPr lang="en-US" altLang="en-US" dirty="0"/>
              <a:t> and </a:t>
            </a:r>
            <a:r>
              <a:rPr lang="en-US" altLang="en-US" dirty="0" err="1"/>
              <a:t>coursenum</a:t>
            </a:r>
            <a:r>
              <a:rPr lang="en-US" altLang="en-US" dirty="0"/>
              <a:t>:</a:t>
            </a:r>
          </a:p>
          <a:p>
            <a:pPr marL="400050" lvl="1" indent="0">
              <a:buNone/>
              <a:defRPr/>
            </a:pP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  <a:defRPr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Course </a:t>
            </a: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dept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; 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coursenum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  <a:defRPr/>
            </a:pPr>
            <a:endParaRPr lang="en-US" alt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public Course(String d,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cn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</a:p>
          <a:p>
            <a:pPr marL="1257300" lvl="3" indent="0">
              <a:buNone/>
              <a:defRPr/>
            </a:pP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dept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= d;</a:t>
            </a:r>
          </a:p>
          <a:p>
            <a:pPr marL="1257300" lvl="3" indent="0">
              <a:buNone/>
              <a:defRPr/>
            </a:pP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coursenum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cn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  <a:defRPr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/>
              <a:t>Can we now rewrite the student class by creating an array of Classes objects?</a:t>
            </a:r>
          </a:p>
        </p:txBody>
      </p:sp>
    </p:spTree>
    <p:extLst>
      <p:ext uri="{BB962C8B-B14F-4D97-AF65-F5344CB8AC3E}">
        <p14:creationId xmlns:p14="http://schemas.microsoft.com/office/powerpoint/2010/main" val="24324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51" y="228600"/>
            <a:ext cx="8810625" cy="6629400"/>
          </a:xfrm>
        </p:spPr>
        <p:txBody>
          <a:bodyPr rtlCol="0"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public class Student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private String first;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private String last;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private Course[] schedule;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00" dirty="0">
              <a:solidFill>
                <a:srgbClr val="FFFF0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public </a:t>
            </a:r>
            <a:r>
              <a:rPr lang="en-US" sz="1700" dirty="0" err="1">
                <a:solidFill>
                  <a:srgbClr val="FFFF00"/>
                </a:solidFill>
              </a:rPr>
              <a:t>StudentInfo</a:t>
            </a:r>
            <a:r>
              <a:rPr lang="en-US" sz="1700" dirty="0">
                <a:solidFill>
                  <a:srgbClr val="FFFF00"/>
                </a:solidFill>
              </a:rPr>
              <a:t>(String f, String l) {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first = f;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last=l;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schedule = </a:t>
            </a:r>
            <a:r>
              <a:rPr lang="en-US" sz="1700" dirty="0" err="1">
                <a:solidFill>
                  <a:srgbClr val="FFFF00"/>
                </a:solidFill>
              </a:rPr>
              <a:t>getSchedule</a:t>
            </a:r>
            <a:r>
              <a:rPr lang="en-US" sz="1700" dirty="0">
                <a:solidFill>
                  <a:srgbClr val="FFFF00"/>
                </a:solidFill>
              </a:rPr>
              <a:t>();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00" dirty="0">
              <a:solidFill>
                <a:srgbClr val="FFFF0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public Course[] </a:t>
            </a:r>
            <a:r>
              <a:rPr lang="en-US" sz="1700" dirty="0" err="1">
                <a:solidFill>
                  <a:srgbClr val="FFFF00"/>
                </a:solidFill>
              </a:rPr>
              <a:t>getSchedule</a:t>
            </a:r>
            <a:r>
              <a:rPr lang="en-US" sz="1700" dirty="0">
                <a:solidFill>
                  <a:srgbClr val="FFFF00"/>
                </a:solidFill>
              </a:rPr>
              <a:t>() {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spc="-20" dirty="0" err="1">
                <a:solidFill>
                  <a:srgbClr val="FFFF00"/>
                </a:solidFill>
              </a:rPr>
              <a:t>int</a:t>
            </a:r>
            <a:r>
              <a:rPr lang="en-US" sz="1700" spc="-20" dirty="0">
                <a:solidFill>
                  <a:srgbClr val="FFFF00"/>
                </a:solidFill>
              </a:rPr>
              <a:t> </a:t>
            </a:r>
            <a:r>
              <a:rPr lang="en-US" sz="1700" spc="-20" dirty="0" err="1">
                <a:solidFill>
                  <a:srgbClr val="FFFF00"/>
                </a:solidFill>
              </a:rPr>
              <a:t>num</a:t>
            </a:r>
            <a:r>
              <a:rPr lang="en-US" sz="1700" spc="-20" dirty="0">
                <a:solidFill>
                  <a:srgbClr val="FFFF00"/>
                </a:solidFill>
              </a:rPr>
              <a:t> = </a:t>
            </a:r>
            <a:r>
              <a:rPr lang="en-US" sz="1700" spc="-20" dirty="0" err="1">
                <a:solidFill>
                  <a:srgbClr val="FFFF00"/>
                </a:solidFill>
              </a:rPr>
              <a:t>Integer.</a:t>
            </a:r>
            <a:r>
              <a:rPr lang="en-US" sz="1700" i="1" spc="-20" dirty="0" err="1">
                <a:solidFill>
                  <a:srgbClr val="FFFF00"/>
                </a:solidFill>
              </a:rPr>
              <a:t>parseInt</a:t>
            </a:r>
            <a:r>
              <a:rPr lang="en-US" sz="1700" i="1" spc="-20" dirty="0">
                <a:solidFill>
                  <a:srgbClr val="FFFF00"/>
                </a:solidFill>
              </a:rPr>
              <a:t>(</a:t>
            </a:r>
            <a:r>
              <a:rPr lang="en-US" sz="1700" i="1" spc="-20" dirty="0" err="1">
                <a:solidFill>
                  <a:srgbClr val="FFFF00"/>
                </a:solidFill>
              </a:rPr>
              <a:t>JOptionPane.showInputDialog</a:t>
            </a:r>
            <a:r>
              <a:rPr lang="en-US" sz="1700" i="1" spc="-20" dirty="0">
                <a:solidFill>
                  <a:srgbClr val="FFFF00"/>
                </a:solidFill>
              </a:rPr>
              <a:t>("How many courses are you taking?"));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Course[] </a:t>
            </a:r>
            <a:r>
              <a:rPr lang="en-US" sz="1700" dirty="0" err="1">
                <a:solidFill>
                  <a:srgbClr val="FFFF00"/>
                </a:solidFill>
              </a:rPr>
              <a:t>arr</a:t>
            </a:r>
            <a:r>
              <a:rPr lang="en-US" sz="1700" dirty="0">
                <a:solidFill>
                  <a:srgbClr val="FFFF00"/>
                </a:solidFill>
              </a:rPr>
              <a:t> = new Course[</a:t>
            </a:r>
            <a:r>
              <a:rPr lang="en-US" sz="1700" dirty="0" err="1">
                <a:solidFill>
                  <a:srgbClr val="FFFF00"/>
                </a:solidFill>
              </a:rPr>
              <a:t>num</a:t>
            </a:r>
            <a:r>
              <a:rPr lang="en-US" sz="1700" dirty="0">
                <a:solidFill>
                  <a:srgbClr val="FFFF00"/>
                </a:solidFill>
              </a:rPr>
              <a:t>];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nn-NO" sz="1700" dirty="0">
                <a:solidFill>
                  <a:srgbClr val="FFFF00"/>
                </a:solidFill>
              </a:rPr>
              <a:t>for (int i = 0; i &lt; num; i++) {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String </a:t>
            </a:r>
            <a:r>
              <a:rPr lang="en-US" sz="1700" dirty="0" err="1">
                <a:solidFill>
                  <a:srgbClr val="FFFF00"/>
                </a:solidFill>
              </a:rPr>
              <a:t>dept</a:t>
            </a:r>
            <a:r>
              <a:rPr lang="en-US" sz="1700" dirty="0">
                <a:solidFill>
                  <a:srgbClr val="FFFF00"/>
                </a:solidFill>
              </a:rPr>
              <a:t> = </a:t>
            </a:r>
            <a:r>
              <a:rPr lang="en-US" sz="1700" dirty="0" err="1">
                <a:solidFill>
                  <a:srgbClr val="FFFF00"/>
                </a:solidFill>
              </a:rPr>
              <a:t>JOptionPane.</a:t>
            </a:r>
            <a:r>
              <a:rPr lang="en-US" sz="1700" i="1" dirty="0" err="1">
                <a:solidFill>
                  <a:srgbClr val="FFFF00"/>
                </a:solidFill>
              </a:rPr>
              <a:t>showInputDialog</a:t>
            </a:r>
            <a:r>
              <a:rPr lang="en-US" sz="1700" i="1" dirty="0">
                <a:solidFill>
                  <a:srgbClr val="FFFF00"/>
                </a:solidFill>
              </a:rPr>
              <a:t>("Department?");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 err="1">
                <a:solidFill>
                  <a:srgbClr val="FFFF00"/>
                </a:solidFill>
              </a:rPr>
              <a:t>int</a:t>
            </a:r>
            <a:r>
              <a:rPr lang="en-US" sz="1700" dirty="0">
                <a:solidFill>
                  <a:srgbClr val="FFFF00"/>
                </a:solidFill>
              </a:rPr>
              <a:t> </a:t>
            </a:r>
            <a:r>
              <a:rPr lang="en-US" sz="1700" dirty="0" err="1">
                <a:solidFill>
                  <a:srgbClr val="FFFF00"/>
                </a:solidFill>
              </a:rPr>
              <a:t>coursenum</a:t>
            </a:r>
            <a:r>
              <a:rPr lang="en-US" sz="1700" dirty="0">
                <a:solidFill>
                  <a:srgbClr val="FFFF00"/>
                </a:solidFill>
              </a:rPr>
              <a:t> = </a:t>
            </a:r>
            <a:r>
              <a:rPr lang="en-US" sz="1700" dirty="0" err="1">
                <a:solidFill>
                  <a:srgbClr val="FFFF00"/>
                </a:solidFill>
              </a:rPr>
              <a:t>Integer.</a:t>
            </a:r>
            <a:r>
              <a:rPr lang="en-US" sz="1700" i="1" dirty="0" err="1">
                <a:solidFill>
                  <a:srgbClr val="FFFF00"/>
                </a:solidFill>
              </a:rPr>
              <a:t>parseInt</a:t>
            </a:r>
            <a:r>
              <a:rPr lang="en-US" sz="1700" i="1" dirty="0">
                <a:solidFill>
                  <a:srgbClr val="FFFF00"/>
                </a:solidFill>
              </a:rPr>
              <a:t>(</a:t>
            </a:r>
            <a:r>
              <a:rPr lang="en-US" sz="1700" i="1" dirty="0" err="1">
                <a:solidFill>
                  <a:srgbClr val="FFFF00"/>
                </a:solidFill>
              </a:rPr>
              <a:t>JOptionPane.showInputDialog</a:t>
            </a:r>
            <a:r>
              <a:rPr lang="en-US" sz="1700" i="1" dirty="0">
                <a:solidFill>
                  <a:srgbClr val="FFFF00"/>
                </a:solidFill>
              </a:rPr>
              <a:t>("Course Number?"));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 err="1">
                <a:solidFill>
                  <a:srgbClr val="FFFF00"/>
                </a:solidFill>
              </a:rPr>
              <a:t>arr</a:t>
            </a:r>
            <a:r>
              <a:rPr lang="en-US" sz="1700" dirty="0">
                <a:solidFill>
                  <a:srgbClr val="FFFF00"/>
                </a:solidFill>
              </a:rPr>
              <a:t>[</a:t>
            </a:r>
            <a:r>
              <a:rPr lang="en-US" sz="1700" dirty="0" err="1">
                <a:solidFill>
                  <a:srgbClr val="FFFF00"/>
                </a:solidFill>
              </a:rPr>
              <a:t>i</a:t>
            </a:r>
            <a:r>
              <a:rPr lang="en-US" sz="1700" dirty="0">
                <a:solidFill>
                  <a:srgbClr val="FFFF00"/>
                </a:solidFill>
              </a:rPr>
              <a:t>] = new Course(</a:t>
            </a:r>
            <a:r>
              <a:rPr lang="en-US" sz="1700" dirty="0" err="1">
                <a:solidFill>
                  <a:srgbClr val="FFFF00"/>
                </a:solidFill>
              </a:rPr>
              <a:t>dept</a:t>
            </a:r>
            <a:r>
              <a:rPr lang="en-US" sz="1700" dirty="0">
                <a:solidFill>
                  <a:srgbClr val="FFFF00"/>
                </a:solidFill>
              </a:rPr>
              <a:t>, </a:t>
            </a:r>
            <a:r>
              <a:rPr lang="en-US" sz="1700" dirty="0" err="1">
                <a:solidFill>
                  <a:srgbClr val="FFFF00"/>
                </a:solidFill>
              </a:rPr>
              <a:t>coursenum</a:t>
            </a:r>
            <a:r>
              <a:rPr lang="en-US" sz="1700" dirty="0">
                <a:solidFill>
                  <a:srgbClr val="FFFF00"/>
                </a:solidFill>
              </a:rPr>
              <a:t>);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return(</a:t>
            </a:r>
            <a:r>
              <a:rPr lang="en-US" sz="1700" dirty="0" err="1">
                <a:solidFill>
                  <a:srgbClr val="FFFF00"/>
                </a:solidFill>
              </a:rPr>
              <a:t>arr</a:t>
            </a:r>
            <a:r>
              <a:rPr lang="en-US" sz="1700" dirty="0">
                <a:solidFill>
                  <a:srgbClr val="FFFF00"/>
                </a:solidFill>
              </a:rPr>
              <a:t>);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}</a:t>
            </a:r>
            <a:endParaRPr lang="en-US" sz="1700" b="1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/>
              <a:t>And now </a:t>
            </a:r>
            <a:r>
              <a:rPr lang="en-US" sz="1600" b="1" dirty="0" err="1"/>
              <a:t>toString</a:t>
            </a:r>
            <a:r>
              <a:rPr lang="en-US" sz="1600" b="1" dirty="0"/>
              <a:t>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96013" y="381000"/>
            <a:ext cx="44577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2857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0005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>
                <a:solidFill>
                  <a:srgbClr val="FFFF00"/>
                </a:solidFill>
              </a:rPr>
              <a:t>public class Course {</a:t>
            </a: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>
                <a:solidFill>
                  <a:srgbClr val="FFFF00"/>
                </a:solidFill>
              </a:rPr>
              <a:t>public String </a:t>
            </a:r>
            <a:r>
              <a:rPr lang="en-US" altLang="en-US" sz="2200" dirty="0" err="1">
                <a:solidFill>
                  <a:srgbClr val="FFFF00"/>
                </a:solidFill>
              </a:rPr>
              <a:t>dept</a:t>
            </a:r>
            <a:r>
              <a:rPr lang="en-US" altLang="en-US" sz="2200" dirty="0">
                <a:solidFill>
                  <a:srgbClr val="FFFF00"/>
                </a:solidFill>
              </a:rPr>
              <a:t>; </a:t>
            </a: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>
                <a:solidFill>
                  <a:srgbClr val="FFFF00"/>
                </a:solidFill>
              </a:rPr>
              <a:t>public </a:t>
            </a:r>
            <a:r>
              <a:rPr lang="en-US" altLang="en-US" sz="2200" dirty="0" err="1">
                <a:solidFill>
                  <a:srgbClr val="FFFF00"/>
                </a:solidFill>
              </a:rPr>
              <a:t>int</a:t>
            </a:r>
            <a:r>
              <a:rPr lang="en-US" altLang="en-US" sz="2200" dirty="0">
                <a:solidFill>
                  <a:srgbClr val="FFFF00"/>
                </a:solidFill>
              </a:rPr>
              <a:t> </a:t>
            </a:r>
            <a:r>
              <a:rPr lang="en-US" altLang="en-US" sz="2200" dirty="0" err="1">
                <a:solidFill>
                  <a:srgbClr val="FFFF00"/>
                </a:solidFill>
              </a:rPr>
              <a:t>coursenum</a:t>
            </a:r>
            <a:r>
              <a:rPr lang="en-US" altLang="en-US" sz="2200" dirty="0">
                <a:solidFill>
                  <a:srgbClr val="FFFF00"/>
                </a:solidFill>
              </a:rPr>
              <a:t>;</a:t>
            </a: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endParaRPr lang="en-US" altLang="en-US" sz="2200" dirty="0">
              <a:solidFill>
                <a:srgbClr val="FFFF00"/>
              </a:solidFill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>
                <a:solidFill>
                  <a:srgbClr val="FFFF00"/>
                </a:solidFill>
              </a:rPr>
              <a:t>public Course(String d, </a:t>
            </a:r>
            <a:r>
              <a:rPr lang="en-US" altLang="en-US" sz="2200" dirty="0" err="1">
                <a:solidFill>
                  <a:srgbClr val="FFFF00"/>
                </a:solidFill>
              </a:rPr>
              <a:t>int</a:t>
            </a:r>
            <a:r>
              <a:rPr lang="en-US" altLang="en-US" sz="2200" dirty="0">
                <a:solidFill>
                  <a:srgbClr val="FFFF00"/>
                </a:solidFill>
              </a:rPr>
              <a:t> </a:t>
            </a:r>
            <a:r>
              <a:rPr lang="en-US" altLang="en-US" sz="2200" dirty="0" err="1">
                <a:solidFill>
                  <a:srgbClr val="FFFF00"/>
                </a:solidFill>
              </a:rPr>
              <a:t>cn</a:t>
            </a:r>
            <a:r>
              <a:rPr lang="en-US" altLang="en-US" sz="2200" dirty="0">
                <a:solidFill>
                  <a:srgbClr val="FFFF00"/>
                </a:solidFill>
              </a:rPr>
              <a:t>) {</a:t>
            </a:r>
          </a:p>
          <a:p>
            <a:pPr marL="1257300" lvl="3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 err="1">
                <a:solidFill>
                  <a:srgbClr val="FFFF00"/>
                </a:solidFill>
              </a:rPr>
              <a:t>dept</a:t>
            </a:r>
            <a:r>
              <a:rPr lang="en-US" altLang="en-US" sz="2200" dirty="0">
                <a:solidFill>
                  <a:srgbClr val="FFFF00"/>
                </a:solidFill>
              </a:rPr>
              <a:t> = d;</a:t>
            </a:r>
          </a:p>
          <a:p>
            <a:pPr marL="1257300" lvl="3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 err="1">
                <a:solidFill>
                  <a:srgbClr val="FFFF00"/>
                </a:solidFill>
              </a:rPr>
              <a:t>coursenum</a:t>
            </a:r>
            <a:r>
              <a:rPr lang="en-US" altLang="en-US" sz="2200" dirty="0">
                <a:solidFill>
                  <a:srgbClr val="FFFF00"/>
                </a:solidFill>
              </a:rPr>
              <a:t> = </a:t>
            </a:r>
            <a:r>
              <a:rPr lang="en-US" altLang="en-US" sz="2200" dirty="0" err="1">
                <a:solidFill>
                  <a:srgbClr val="FFFF00"/>
                </a:solidFill>
              </a:rPr>
              <a:t>cn</a:t>
            </a:r>
            <a:r>
              <a:rPr lang="en-US" altLang="en-US" sz="2200" dirty="0">
                <a:solidFill>
                  <a:srgbClr val="FFFF00"/>
                </a:solidFill>
              </a:rPr>
              <a:t>;</a:t>
            </a: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>
                <a:solidFill>
                  <a:srgbClr val="FFFF00"/>
                </a:solidFill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>
                <a:solidFill>
                  <a:srgbClr val="FFFF00"/>
                </a:solidFill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None/>
              <a:defRPr/>
            </a:pPr>
            <a:endParaRPr lang="en-US" altLang="en-US" sz="2200" dirty="0">
              <a:solidFill>
                <a:srgbClr val="FFFF00"/>
              </a:solidFill>
            </a:endParaRPr>
          </a:p>
          <a:p>
            <a:pPr marL="40005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200" dirty="0"/>
              <a:t>//why are the fields public?  Should I have done something different here?</a:t>
            </a:r>
          </a:p>
          <a:p>
            <a:pPr marL="0" indent="0" eaLnBrk="1" fontAlgn="auto" hangingPunct="1">
              <a:spcBef>
                <a:spcPts val="0"/>
              </a:spcBef>
              <a:buNone/>
              <a:defRPr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529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524000" y="60326"/>
            <a:ext cx="9144000" cy="679767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public class Rectangle {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private double length;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private double width;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private double area;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private String </a:t>
            </a:r>
            <a:r>
              <a:rPr lang="en-US" altLang="en-US" sz="1200" b="1" u="sng">
                <a:solidFill>
                  <a:srgbClr val="FFFF00"/>
                </a:solidFill>
              </a:rPr>
              <a:t>fillcolor;</a:t>
            </a:r>
          </a:p>
          <a:p>
            <a:pPr marL="457200" lvl="1" indent="0">
              <a:spcAft>
                <a:spcPct val="0"/>
              </a:spcAft>
              <a:buNone/>
            </a:pPr>
            <a:endParaRPr lang="en-US" altLang="en-US" sz="1200">
              <a:solidFill>
                <a:srgbClr val="FFFF00"/>
              </a:solidFill>
            </a:endParaRP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Rectangle()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length = 1.0;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width = 1.0;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setArea();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fillcolor = "white";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Rectangle(</a:t>
            </a:r>
            <a:r>
              <a:rPr lang="en-US" altLang="en-US" sz="1200" b="1">
                <a:solidFill>
                  <a:srgbClr val="FFFF00"/>
                </a:solidFill>
              </a:rPr>
              <a:t>double l, double w)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length = l;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width = w;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setArea();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fillcolor = "white";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Rectangle(String s)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length = 1.0;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width = 1.0;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setArea();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fillcolor = s;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private void setArea(){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area = length * width;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public void setlen(double l)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length = l;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setArea();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public void setwid(double w)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width = w;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setArea();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public String toString(){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String s="Rect: "+(</a:t>
            </a:r>
            <a:r>
              <a:rPr lang="en-US" altLang="en-US" sz="1200" b="1">
                <a:solidFill>
                  <a:srgbClr val="FFFF00"/>
                </a:solidFill>
              </a:rPr>
              <a:t>double)((int)(length*100))/100+", "+(double)((int)(width*100))/100+" Area: "+(double)((int)(area*100))/100;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FFFF00"/>
                </a:solidFill>
              </a:rPr>
              <a:t>return s;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53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My toString()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981200" y="1628776"/>
            <a:ext cx="7772400" cy="3649663"/>
          </a:xfrm>
        </p:spPr>
        <p:txBody>
          <a:bodyPr rtlCol="0">
            <a:normAutofit lnSpcReduction="10000"/>
          </a:bodyPr>
          <a:lstStyle/>
          <a:p>
            <a:pPr marL="400050" lvl="1" indent="0">
              <a:buNone/>
              <a:defRPr/>
            </a:pPr>
            <a:r>
              <a:rPr lang="en-US" altLang="en-US" dirty="0">
                <a:solidFill>
                  <a:srgbClr val="FFFF00"/>
                </a:solidFill>
              </a:rPr>
              <a:t>public String </a:t>
            </a:r>
            <a:r>
              <a:rPr lang="en-US" altLang="en-US" dirty="0" err="1">
                <a:solidFill>
                  <a:srgbClr val="FFFF00"/>
                </a:solidFill>
              </a:rPr>
              <a:t>toString</a:t>
            </a:r>
            <a:r>
              <a:rPr lang="en-US" altLang="en-US" dirty="0">
                <a:solidFill>
                  <a:srgbClr val="FFFF00"/>
                </a:solidFill>
              </a:rPr>
              <a:t>() {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</a:rPr>
              <a:t>String </a:t>
            </a:r>
            <a:r>
              <a:rPr lang="en-US" altLang="en-US" sz="1600" dirty="0" err="1">
                <a:solidFill>
                  <a:srgbClr val="FFFF00"/>
                </a:solidFill>
              </a:rPr>
              <a:t>str</a:t>
            </a:r>
            <a:r>
              <a:rPr lang="en-US" altLang="en-US" sz="1600" dirty="0">
                <a:solidFill>
                  <a:srgbClr val="FFFF00"/>
                </a:solidFill>
              </a:rPr>
              <a:t> = "";</a:t>
            </a:r>
          </a:p>
          <a:p>
            <a:pPr marL="800100" lvl="2" indent="0">
              <a:buNone/>
              <a:defRPr/>
            </a:pPr>
            <a:r>
              <a:rPr lang="en-US" altLang="en-US" sz="1600" dirty="0" err="1">
                <a:solidFill>
                  <a:srgbClr val="FFFF00"/>
                </a:solidFill>
              </a:rPr>
              <a:t>str</a:t>
            </a:r>
            <a:r>
              <a:rPr lang="en-US" altLang="en-US" sz="1600" dirty="0">
                <a:solidFill>
                  <a:srgbClr val="FFFF00"/>
                </a:solidFill>
              </a:rPr>
              <a:t> += first + "\t"+ last + "\n";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</a:rPr>
              <a:t>for (</a:t>
            </a:r>
            <a:r>
              <a:rPr lang="en-US" altLang="en-US" sz="1600" dirty="0" err="1">
                <a:solidFill>
                  <a:srgbClr val="FFFF00"/>
                </a:solidFill>
              </a:rPr>
              <a:t>int</a:t>
            </a:r>
            <a:r>
              <a:rPr lang="en-US" altLang="en-US" sz="1600" dirty="0">
                <a:solidFill>
                  <a:srgbClr val="FFFF00"/>
                </a:solidFill>
              </a:rPr>
              <a:t> </a:t>
            </a:r>
            <a:r>
              <a:rPr lang="en-US" altLang="en-US" sz="1600" dirty="0" err="1">
                <a:solidFill>
                  <a:srgbClr val="FFFF00"/>
                </a:solidFill>
              </a:rPr>
              <a:t>i</a:t>
            </a:r>
            <a:r>
              <a:rPr lang="en-US" altLang="en-US" sz="1600" dirty="0">
                <a:solidFill>
                  <a:srgbClr val="FFFF00"/>
                </a:solidFill>
              </a:rPr>
              <a:t> = 0; </a:t>
            </a:r>
            <a:r>
              <a:rPr lang="en-US" altLang="en-US" sz="1600" dirty="0" err="1">
                <a:solidFill>
                  <a:srgbClr val="FFFF00"/>
                </a:solidFill>
              </a:rPr>
              <a:t>i</a:t>
            </a:r>
            <a:r>
              <a:rPr lang="en-US" altLang="en-US" sz="1600" dirty="0">
                <a:solidFill>
                  <a:srgbClr val="FFFF00"/>
                </a:solidFill>
              </a:rPr>
              <a:t> &lt; </a:t>
            </a:r>
            <a:r>
              <a:rPr lang="en-US" altLang="en-US" sz="1600" dirty="0" err="1">
                <a:solidFill>
                  <a:srgbClr val="FFFF00"/>
                </a:solidFill>
              </a:rPr>
              <a:t>schedule.length</a:t>
            </a:r>
            <a:r>
              <a:rPr lang="en-US" altLang="en-US" sz="1600" dirty="0">
                <a:solidFill>
                  <a:srgbClr val="FFFF00"/>
                </a:solidFill>
              </a:rPr>
              <a:t>; </a:t>
            </a:r>
            <a:r>
              <a:rPr lang="en-US" altLang="en-US" sz="1600" dirty="0" err="1">
                <a:solidFill>
                  <a:srgbClr val="FFFF00"/>
                </a:solidFill>
              </a:rPr>
              <a:t>i</a:t>
            </a:r>
            <a:r>
              <a:rPr lang="en-US" altLang="en-US" sz="1600" dirty="0">
                <a:solidFill>
                  <a:srgbClr val="FFFF00"/>
                </a:solidFill>
              </a:rPr>
              <a:t>++) {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		</a:t>
            </a:r>
            <a:r>
              <a:rPr lang="en-US" altLang="en-US" sz="1600" dirty="0" err="1">
                <a:solidFill>
                  <a:srgbClr val="FFFF00"/>
                </a:solidFill>
              </a:rPr>
              <a:t>str</a:t>
            </a:r>
            <a:r>
              <a:rPr lang="en-US" altLang="en-US" sz="1600" dirty="0">
                <a:solidFill>
                  <a:srgbClr val="FFFF00"/>
                </a:solidFill>
              </a:rPr>
              <a:t> += </a:t>
            </a:r>
            <a:r>
              <a:rPr lang="en-US" altLang="en-US" sz="1600" dirty="0">
                <a:solidFill>
                  <a:srgbClr val="FFC000"/>
                </a:solidFill>
              </a:rPr>
              <a:t>schedule[</a:t>
            </a:r>
            <a:r>
              <a:rPr lang="en-US" altLang="en-US" sz="1600" dirty="0" err="1">
                <a:solidFill>
                  <a:srgbClr val="FFC000"/>
                </a:solidFill>
              </a:rPr>
              <a:t>i</a:t>
            </a:r>
            <a:r>
              <a:rPr lang="en-US" altLang="en-US" sz="1600" dirty="0">
                <a:solidFill>
                  <a:srgbClr val="FFC000"/>
                </a:solidFill>
              </a:rPr>
              <a:t>].</a:t>
            </a:r>
            <a:r>
              <a:rPr lang="en-US" altLang="en-US" sz="1600" dirty="0" err="1">
                <a:solidFill>
                  <a:srgbClr val="FFC000"/>
                </a:solidFill>
              </a:rPr>
              <a:t>dept</a:t>
            </a:r>
            <a:r>
              <a:rPr lang="en-US" altLang="en-US" sz="1600" dirty="0">
                <a:solidFill>
                  <a:srgbClr val="FFC000"/>
                </a:solidFill>
              </a:rPr>
              <a:t> </a:t>
            </a:r>
            <a:r>
              <a:rPr lang="en-US" altLang="en-US" sz="1600" dirty="0">
                <a:solidFill>
                  <a:srgbClr val="FFFF00"/>
                </a:solidFill>
              </a:rPr>
              <a:t>+ " " + </a:t>
            </a:r>
            <a:r>
              <a:rPr lang="en-US" altLang="en-US" sz="1600" dirty="0">
                <a:solidFill>
                  <a:srgbClr val="FFC000"/>
                </a:solidFill>
              </a:rPr>
              <a:t>schedule[</a:t>
            </a:r>
            <a:r>
              <a:rPr lang="en-US" altLang="en-US" sz="1600" dirty="0" err="1">
                <a:solidFill>
                  <a:srgbClr val="FFC000"/>
                </a:solidFill>
              </a:rPr>
              <a:t>i</a:t>
            </a:r>
            <a:r>
              <a:rPr lang="en-US" altLang="en-US" sz="1600" dirty="0">
                <a:solidFill>
                  <a:srgbClr val="FFC000"/>
                </a:solidFill>
              </a:rPr>
              <a:t>].</a:t>
            </a:r>
            <a:r>
              <a:rPr lang="en-US" altLang="en-US" sz="1600" dirty="0" err="1">
                <a:solidFill>
                  <a:srgbClr val="FFC000"/>
                </a:solidFill>
              </a:rPr>
              <a:t>coursenum</a:t>
            </a:r>
            <a:r>
              <a:rPr lang="en-US" altLang="en-US" sz="1600" dirty="0">
                <a:solidFill>
                  <a:srgbClr val="FFC000"/>
                </a:solidFill>
              </a:rPr>
              <a:t> </a:t>
            </a:r>
            <a:r>
              <a:rPr lang="en-US" altLang="en-US" sz="1600" dirty="0">
                <a:solidFill>
                  <a:srgbClr val="FFFF00"/>
                </a:solidFill>
              </a:rPr>
              <a:t>+ "\n";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</a:rPr>
              <a:t>}</a:t>
            </a:r>
          </a:p>
          <a:p>
            <a:pPr marL="800100" lvl="2" indent="0">
              <a:buNone/>
              <a:defRPr/>
            </a:pPr>
            <a:r>
              <a:rPr lang="en-US" altLang="en-US" sz="1600" dirty="0">
                <a:solidFill>
                  <a:srgbClr val="FFFF00"/>
                </a:solidFill>
              </a:rPr>
              <a:t>return(</a:t>
            </a:r>
            <a:r>
              <a:rPr lang="en-US" altLang="en-US" sz="1600" dirty="0" err="1">
                <a:solidFill>
                  <a:srgbClr val="FFFF00"/>
                </a:solidFill>
              </a:rPr>
              <a:t>str</a:t>
            </a:r>
            <a:r>
              <a:rPr lang="en-US" altLang="en-US" sz="1600" dirty="0">
                <a:solidFill>
                  <a:srgbClr val="FFFF00"/>
                </a:solidFill>
              </a:rPr>
              <a:t>);</a:t>
            </a:r>
          </a:p>
          <a:p>
            <a:pPr marL="400050" lvl="1" indent="0">
              <a:buNone/>
              <a:defRPr/>
            </a:pPr>
            <a:r>
              <a:rPr lang="en-US" altLang="en-US" dirty="0">
                <a:solidFill>
                  <a:srgbClr val="FFFF00"/>
                </a:solidFill>
              </a:rPr>
              <a:t>}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 smtClean="0"/>
              <a:t>What type is schedule an array of?  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altLang="en-US" dirty="0" smtClean="0"/>
              <a:t>What fields does that type have?</a:t>
            </a:r>
          </a:p>
        </p:txBody>
      </p:sp>
    </p:spTree>
    <p:extLst>
      <p:ext uri="{BB962C8B-B14F-4D97-AF65-F5344CB8AC3E}">
        <p14:creationId xmlns:p14="http://schemas.microsoft.com/office/powerpoint/2010/main" val="18858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981200" y="0"/>
            <a:ext cx="7772400" cy="685800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class BankAccount {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private String name;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private double balance;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private double interest;</a:t>
            </a:r>
          </a:p>
          <a:p>
            <a:pPr marL="457200" lvl="1" indent="0">
              <a:spcAft>
                <a:spcPct val="0"/>
              </a:spcAft>
              <a:buNone/>
            </a:pPr>
            <a:endParaRPr lang="en-US" altLang="en-US" sz="1100">
              <a:solidFill>
                <a:srgbClr val="FFFF00"/>
              </a:solidFill>
            </a:endParaRP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BankAccount(String n){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name = n;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balance = 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setInterest();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BankAccount(String n, double B)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name = n;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 balance = B;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setInterest();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void setInterest()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if (balance &gt; 100000.0) {</a:t>
            </a:r>
          </a:p>
          <a:p>
            <a:pPr marL="1257300" lvl="3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interest = .25;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else if (balance &gt; 10000.0) {</a:t>
            </a:r>
          </a:p>
          <a:p>
            <a:pPr marL="1257300" lvl="3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interest = .15;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else if (balance &gt; 500.0) {</a:t>
            </a:r>
          </a:p>
          <a:p>
            <a:pPr marL="1257300" lvl="3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interest = .075;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else {</a:t>
            </a:r>
          </a:p>
          <a:p>
            <a:pPr marL="1257300" lvl="3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interest = 0.0;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void deposit(double m)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balance += m;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setInterest();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void withdraw(double m)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balance -= m;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setInterest();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void calcInterest() 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balance += (balance * interest);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setInterest();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public String toString(){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String s = name+": "+(</a:t>
            </a:r>
            <a:r>
              <a:rPr lang="en-US" altLang="en-US" sz="1100" b="1">
                <a:solidFill>
                  <a:srgbClr val="FFFF00"/>
                </a:solidFill>
              </a:rPr>
              <a:t>double)((int)(balance*100))/100;</a:t>
            </a:r>
          </a:p>
          <a:p>
            <a:pPr marL="914400" lvl="2" indent="0">
              <a:spcAft>
                <a:spcPct val="0"/>
              </a:spcAft>
              <a:buNone/>
            </a:pPr>
            <a:r>
              <a:rPr lang="en-US" altLang="en-US" sz="1100" b="1">
                <a:solidFill>
                  <a:srgbClr val="FFFF00"/>
                </a:solidFill>
              </a:rPr>
              <a:t>return s;</a:t>
            </a:r>
          </a:p>
          <a:p>
            <a:pPr marL="457200" lvl="1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ct val="0"/>
              </a:spcAft>
              <a:buNone/>
            </a:pPr>
            <a:r>
              <a:rPr lang="en-US" altLang="en-US" sz="110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1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155576"/>
            <a:ext cx="8229600" cy="588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2-D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46139"/>
            <a:ext cx="8229600" cy="5280025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sz="3000" dirty="0"/>
              <a:t>Make a one-dimensional array of integers: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[] arr1d = {3,2,4,1,5};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sz="2600" dirty="0"/>
              <a:t>How many elements in the array? (arr1d.length?)</a:t>
            </a:r>
          </a:p>
          <a:p>
            <a:pPr lvl="1">
              <a:spcBef>
                <a:spcPts val="0"/>
              </a:spcBef>
              <a:buFont typeface="Arial"/>
              <a:buChar char="•"/>
              <a:defRPr/>
            </a:pPr>
            <a:r>
              <a:rPr lang="en-US" sz="2600" dirty="0"/>
              <a:t>How do you access the element at index 3?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sz="3000" dirty="0"/>
              <a:t>Now make an array that consists of arrays of </a:t>
            </a:r>
            <a:r>
              <a:rPr lang="en-US" sz="3000" dirty="0" err="1"/>
              <a:t>ints</a:t>
            </a:r>
            <a:r>
              <a:rPr lang="en-US" sz="3000" dirty="0"/>
              <a:t>:</a:t>
            </a:r>
          </a:p>
          <a:p>
            <a:pPr marL="742950" lvl="2" indent="-342900">
              <a:spcBef>
                <a:spcPts val="0"/>
              </a:spcBef>
              <a:buFont typeface="Arial"/>
              <a:buChar char="•"/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[][] arr2d = {{1,2,3,4},{5,6,7,8},{9,10,11,12}} ;</a:t>
            </a:r>
          </a:p>
          <a:p>
            <a:pPr marL="742950" lvl="2" indent="-342900">
              <a:spcBef>
                <a:spcPts val="0"/>
              </a:spcBef>
              <a:buFont typeface="Arial"/>
              <a:buChar char="•"/>
              <a:defRPr/>
            </a:pPr>
            <a:r>
              <a:rPr lang="en-US" dirty="0" smtClean="0"/>
              <a:t>Or (if we don’t know the values:</a:t>
            </a:r>
          </a:p>
          <a:p>
            <a:pPr marL="742950" lvl="2" indent="-342900">
              <a:spcBef>
                <a:spcPts val="0"/>
              </a:spcBef>
              <a:buFont typeface="Arial"/>
              <a:buChar char="•"/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[][] arr2d = new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[3][4];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r>
              <a:rPr lang="en-US" sz="3000" dirty="0"/>
              <a:t>Can you make an array of arrays of arrays? (a 3-Dimensional array?)</a:t>
            </a:r>
          </a:p>
        </p:txBody>
      </p:sp>
    </p:spTree>
    <p:extLst>
      <p:ext uri="{BB962C8B-B14F-4D97-AF65-F5344CB8AC3E}">
        <p14:creationId xmlns:p14="http://schemas.microsoft.com/office/powerpoint/2010/main" val="29880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2D Arrays</a:t>
            </a:r>
            <a:endParaRPr lang="en-US" altLang="en-US" b="1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>
          <a:xfrm>
            <a:off x="1828800" y="1066801"/>
            <a:ext cx="8529638" cy="1978025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en-US" sz="2000"/>
              <a:t>  one-dimensional arrays to model linear collections of elements. </a:t>
            </a:r>
            <a:endParaRPr lang="en-US" altLang="en-US" sz="1600"/>
          </a:p>
          <a:p>
            <a:pPr marL="0" indent="0">
              <a:lnSpc>
                <a:spcPct val="80000"/>
              </a:lnSpc>
            </a:pPr>
            <a:r>
              <a:rPr lang="en-US" altLang="en-US" sz="2000"/>
              <a:t>  two-dimensional arrays represent a matrix or a table</a:t>
            </a:r>
          </a:p>
          <a:p>
            <a:pPr marL="0" indent="0">
              <a:lnSpc>
                <a:spcPct val="80000"/>
              </a:lnSpc>
            </a:pPr>
            <a:endParaRPr lang="en-US" altLang="en-US" sz="2000"/>
          </a:p>
          <a:p>
            <a:pPr marL="0" indent="0">
              <a:lnSpc>
                <a:spcPct val="80000"/>
              </a:lnSpc>
            </a:pPr>
            <a:r>
              <a:rPr lang="en-US" altLang="en-US" sz="2000"/>
              <a:t> Example: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1D9B6D9F-22F6-4D77-842D-900A8F71C740}" type="slidenum">
              <a:rPr lang="en-US" altLang="en-US" sz="1400"/>
              <a:pPr algn="ctr"/>
              <a:t>5</a:t>
            </a:fld>
            <a:endParaRPr lang="en-US" altLang="en-US" sz="1400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524001" y="21203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2103439" y="2698750"/>
          <a:ext cx="798353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4914719" imgH="2247817" progId="Word.Picture.8">
                  <p:embed/>
                </p:oleObj>
              </mc:Choice>
              <mc:Fallback>
                <p:oleObj name="Picture" r:id="rId3" imgW="4914719" imgH="224781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9" y="2698750"/>
                        <a:ext cx="7983537" cy="3657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953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5344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000"/>
              <a:t>Two-dimensional Array Illustration</a:t>
            </a:r>
            <a:endParaRPr lang="en-US" altLang="en-US" sz="4000" b="1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AF67F00F-88CC-46E4-9257-ECD63B9FAFD9}" type="slidenum">
              <a:rPr lang="en-US" altLang="en-US" sz="1400"/>
              <a:pPr algn="ctr"/>
              <a:t>6</a:t>
            </a:fld>
            <a:endParaRPr lang="en-US" altLang="en-US" sz="1400"/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3848100" y="24765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9157" name="Object 2"/>
          <p:cNvGraphicFramePr>
            <a:graphicFrameLocks noChangeAspect="1"/>
          </p:cNvGraphicFramePr>
          <p:nvPr/>
        </p:nvGraphicFramePr>
        <p:xfrm>
          <a:off x="1574800" y="1066800"/>
          <a:ext cx="91440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3" imgW="4498848" imgH="1979676" progId="Word.Picture.8">
                  <p:embed/>
                </p:oleObj>
              </mc:Choice>
              <mc:Fallback>
                <p:oleObj name="Picture" r:id="rId3" imgW="4498848" imgH="19796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066800"/>
                        <a:ext cx="9144000" cy="39322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3970338" y="4572000"/>
            <a:ext cx="4056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arr.length? </a:t>
            </a:r>
          </a:p>
          <a:p>
            <a:pPr eaLnBrk="1" hangingPunct="1"/>
            <a:r>
              <a:rPr lang="en-US" altLang="en-US" sz="2400"/>
              <a:t>arr[0].length? </a:t>
            </a:r>
          </a:p>
          <a:p>
            <a:pPr eaLnBrk="1" hangingPunct="1"/>
            <a:r>
              <a:rPr lang="en-US" altLang="en-US" sz="2400"/>
              <a:t>What data type is arr[2] ?</a:t>
            </a:r>
          </a:p>
        </p:txBody>
      </p:sp>
    </p:spTree>
    <p:extLst>
      <p:ext uri="{BB962C8B-B14F-4D97-AF65-F5344CB8AC3E}">
        <p14:creationId xmlns:p14="http://schemas.microsoft.com/office/powerpoint/2010/main" val="179161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000"/>
              <a:t>Matrices: Making Arrays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 rtlCol="0"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1. </a:t>
            </a:r>
            <a:r>
              <a:rPr lang="en-US" dirty="0">
                <a:solidFill>
                  <a:srgbClr val="FFFF00"/>
                </a:solidFill>
              </a:rPr>
              <a:t>double[][] mat = new double[5][];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What have I just made?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/>
              <a:t>an array of 5 addresses (that will eventually point to arrays of doubles).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If I can’t do this: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2.	</a:t>
            </a:r>
            <a:r>
              <a:rPr lang="en-US" dirty="0">
                <a:solidFill>
                  <a:srgbClr val="FFFF00"/>
                </a:solidFill>
              </a:rPr>
              <a:t>double[][] mat = new double [][]?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Why can I do #1?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To create an array of arrays: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82739"/>
            <a:ext cx="8229600" cy="4543425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spcBef>
                <a:spcPts val="200"/>
              </a:spcBef>
              <a:buNone/>
              <a:defRPr/>
            </a:pPr>
            <a:r>
              <a:rPr lang="en-US" sz="2700" dirty="0"/>
              <a:t>You can do: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600" dirty="0">
                <a:solidFill>
                  <a:srgbClr val="FFFF00"/>
                </a:solidFill>
              </a:rPr>
              <a:t>double[][] mat = {{3.2,4.1,2.5},{7.1,8.2,9.3}};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2700" b="1" dirty="0"/>
              <a:t>Or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0000"/>
                </a:solidFill>
              </a:rPr>
              <a:t>	</a:t>
            </a:r>
            <a:r>
              <a:rPr lang="en-US" sz="2700" dirty="0">
                <a:solidFill>
                  <a:srgbClr val="FFFF00"/>
                </a:solidFill>
              </a:rPr>
              <a:t>double[][] mat = new double[3][];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FF00"/>
                </a:solidFill>
              </a:rPr>
              <a:t>	mat[1] = new double[] {3.1,2.4};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2700" b="1" dirty="0"/>
              <a:t>Or</a:t>
            </a:r>
          </a:p>
          <a:p>
            <a:pPr marL="400050" lvl="1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FF00"/>
                </a:solidFill>
              </a:rPr>
              <a:t>double[][] mat = new double[3][];</a:t>
            </a:r>
          </a:p>
          <a:p>
            <a:pPr marL="400050" lvl="1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FF00"/>
                </a:solidFill>
              </a:rPr>
              <a:t>double[] </a:t>
            </a:r>
            <a:r>
              <a:rPr lang="en-US" sz="2700" dirty="0" err="1">
                <a:solidFill>
                  <a:srgbClr val="FFFF00"/>
                </a:solidFill>
              </a:rPr>
              <a:t>arr</a:t>
            </a:r>
            <a:r>
              <a:rPr lang="en-US" sz="2700" dirty="0">
                <a:solidFill>
                  <a:srgbClr val="FFFF00"/>
                </a:solidFill>
              </a:rPr>
              <a:t> = {7.2,3.1,2.4};</a:t>
            </a:r>
          </a:p>
          <a:p>
            <a:pPr marL="400050" lvl="1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FF00"/>
                </a:solidFill>
              </a:rPr>
              <a:t>mat[2] = </a:t>
            </a:r>
            <a:r>
              <a:rPr lang="en-US" sz="2700" dirty="0" err="1">
                <a:solidFill>
                  <a:srgbClr val="FFFF00"/>
                </a:solidFill>
              </a:rPr>
              <a:t>arr</a:t>
            </a:r>
            <a:r>
              <a:rPr lang="en-US" sz="2700" dirty="0">
                <a:solidFill>
                  <a:srgbClr val="FFFF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  <a:defRPr/>
            </a:pPr>
            <a:r>
              <a:rPr lang="en-US" sz="2700" b="1" dirty="0"/>
              <a:t>Or</a:t>
            </a:r>
            <a:endParaRPr lang="en-US" sz="2700" b="1" dirty="0">
              <a:solidFill>
                <a:srgbClr val="FFFF00"/>
              </a:solidFill>
            </a:endParaRPr>
          </a:p>
          <a:p>
            <a:pPr marL="400050" lvl="1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FF00"/>
                </a:solidFill>
              </a:rPr>
              <a:t>double[][] mat;</a:t>
            </a:r>
          </a:p>
          <a:p>
            <a:pPr marL="400050" lvl="1" indent="0">
              <a:spcBef>
                <a:spcPts val="200"/>
              </a:spcBef>
              <a:buNone/>
              <a:defRPr/>
            </a:pPr>
            <a:r>
              <a:rPr lang="en-US" sz="2700" dirty="0">
                <a:solidFill>
                  <a:srgbClr val="FFFF00"/>
                </a:solidFill>
              </a:rPr>
              <a:t>mat = new double[][] {{3.2,4.1,2.5},{7.1,8.2,9.3}};</a:t>
            </a:r>
          </a:p>
          <a:p>
            <a:pPr>
              <a:spcBef>
                <a:spcPts val="0"/>
              </a:spcBef>
              <a:buFont typeface="Arial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5725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What is Sudoku?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19726" y="1530350"/>
            <a:ext cx="4791075" cy="4294188"/>
          </a:xfrm>
        </p:spPr>
        <p:txBody>
          <a:bodyPr rtlCol="0">
            <a:normAutofit fontScale="85000" lnSpcReduction="20000"/>
          </a:bodyPr>
          <a:lstStyle/>
          <a:p>
            <a:pPr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dirty="0"/>
              <a:t>Every row must have each number between 1 and 9 only once</a:t>
            </a:r>
          </a:p>
          <a:p>
            <a:pPr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dirty="0"/>
              <a:t>Every column must have each number between 1 and 9 only once</a:t>
            </a:r>
          </a:p>
          <a:p>
            <a:pPr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dirty="0"/>
              <a:t>Every matrix of 9 must have each number between 1 and 9 only once</a:t>
            </a:r>
          </a:p>
          <a:p>
            <a:pPr>
              <a:spcBef>
                <a:spcPts val="100"/>
              </a:spcBef>
              <a:buFont typeface="Arial"/>
              <a:buChar char="•"/>
              <a:defRPr/>
            </a:pPr>
            <a:endParaRPr lang="en-US" sz="2000" dirty="0"/>
          </a:p>
          <a:p>
            <a:pPr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b="1" dirty="0"/>
              <a:t>Can you write a method that checks?</a:t>
            </a:r>
          </a:p>
          <a:p>
            <a:pPr lvl="1"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b="1" dirty="0"/>
              <a:t>1 for rows</a:t>
            </a:r>
          </a:p>
          <a:p>
            <a:pPr lvl="1"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b="1" dirty="0"/>
              <a:t>1 for columns</a:t>
            </a:r>
          </a:p>
          <a:p>
            <a:pPr lvl="1"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b="1" dirty="0"/>
              <a:t>1 for matrices (3x3)</a:t>
            </a:r>
          </a:p>
          <a:p>
            <a:pPr marL="457200" lvl="1" indent="0">
              <a:spcBef>
                <a:spcPts val="100"/>
              </a:spcBef>
              <a:buNone/>
              <a:defRPr/>
            </a:pPr>
            <a:r>
              <a:rPr lang="en-US" sz="2000" b="1" i="1" dirty="0"/>
              <a:t>How do we check that each number occurs only once?</a:t>
            </a:r>
          </a:p>
          <a:p>
            <a:pPr lvl="1">
              <a:spcBef>
                <a:spcPts val="100"/>
              </a:spcBef>
              <a:buFont typeface="Arial"/>
              <a:buChar char="•"/>
              <a:defRPr/>
            </a:pPr>
            <a:r>
              <a:rPr lang="en-US" sz="2000" b="1" dirty="0"/>
              <a:t>Now- one for whole board?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375F3CE3-02CF-4677-9995-DE2E8C775F4F}" type="slidenum">
              <a:rPr lang="en-US" altLang="en-US" sz="1400"/>
              <a:pPr algn="ctr"/>
              <a:t>9</a:t>
            </a:fld>
            <a:endParaRPr lang="en-US" altLang="en-US" sz="1400"/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1524001" y="21854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524001" y="4303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1524001" y="1998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3256" name="Object 2"/>
          <p:cNvGraphicFramePr>
            <a:graphicFrameLocks noChangeAspect="1"/>
          </p:cNvGraphicFramePr>
          <p:nvPr/>
        </p:nvGraphicFramePr>
        <p:xfrm>
          <a:off x="1717675" y="1624014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3" imgW="2452001" imgH="2484958" progId="Word.Picture.8">
                  <p:embed/>
                </p:oleObj>
              </mc:Choice>
              <mc:Fallback>
                <p:oleObj name="Picture" r:id="rId3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624014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1524001" y="1998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</TotalTime>
  <Words>1530</Words>
  <Application>Microsoft Office PowerPoint</Application>
  <PresentationFormat>Widescreen</PresentationFormat>
  <Paragraphs>334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Consolas</vt:lpstr>
      <vt:lpstr>Times New Roman</vt:lpstr>
      <vt:lpstr>Wingdings</vt:lpstr>
      <vt:lpstr>Celestial</vt:lpstr>
      <vt:lpstr>Microsoft Word Picture</vt:lpstr>
      <vt:lpstr>Start Simple:</vt:lpstr>
      <vt:lpstr>PowerPoint Presentation</vt:lpstr>
      <vt:lpstr>PowerPoint Presentation</vt:lpstr>
      <vt:lpstr>2-D Arrays</vt:lpstr>
      <vt:lpstr>2D Arrays</vt:lpstr>
      <vt:lpstr>Two-dimensional Array Illustration</vt:lpstr>
      <vt:lpstr>Matrices: Making Arrays of Arrays</vt:lpstr>
      <vt:lpstr>To create an array of arrays: </vt:lpstr>
      <vt:lpstr>What is Sudoku?</vt:lpstr>
      <vt:lpstr>Accessors and Mutators</vt:lpstr>
      <vt:lpstr>Static Variables and Methods </vt:lpstr>
      <vt:lpstr>Static methods belong to a Class</vt:lpstr>
      <vt:lpstr>Versus Instance Variables, and Methods </vt:lpstr>
      <vt:lpstr>Static fields and methods</vt:lpstr>
      <vt:lpstr>The null Value</vt:lpstr>
      <vt:lpstr>One more thing on Null references</vt:lpstr>
      <vt:lpstr>Student Class</vt:lpstr>
      <vt:lpstr>Alternative Student Class</vt:lpstr>
      <vt:lpstr>PowerPoint Presentation</vt:lpstr>
      <vt:lpstr>My toString()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Simple:</dc:title>
  <dc:creator>Debra Yarrington</dc:creator>
  <cp:lastModifiedBy>Debra Yarrington</cp:lastModifiedBy>
  <cp:revision>1</cp:revision>
  <dcterms:created xsi:type="dcterms:W3CDTF">2016-03-14T22:15:54Z</dcterms:created>
  <dcterms:modified xsi:type="dcterms:W3CDTF">2016-03-14T22:19:55Z</dcterms:modified>
</cp:coreProperties>
</file>