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216310"/>
            <a:ext cx="9143999" cy="6641690"/>
          </a:xfrm>
        </p:spPr>
        <p:txBody>
          <a:bodyPr anchor="t">
            <a:noAutofit/>
          </a:bodyPr>
          <a:lstStyle/>
          <a:p>
            <a:pPr marL="0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class Neighbor {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housenum</a:t>
            </a:r>
            <a:r>
              <a:rPr lang="en-US" sz="14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String </a:t>
            </a:r>
            <a:r>
              <a:rPr lang="en-US" sz="1400" dirty="0" err="1">
                <a:solidFill>
                  <a:srgbClr val="FFFF00"/>
                </a:solidFill>
              </a:rPr>
              <a:t>streetname</a:t>
            </a:r>
            <a:r>
              <a:rPr lang="en-US" sz="14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Neighbor </a:t>
            </a:r>
            <a:r>
              <a:rPr lang="en-US" sz="1400" dirty="0" err="1">
                <a:solidFill>
                  <a:srgbClr val="FFFF00"/>
                </a:solidFill>
              </a:rPr>
              <a:t>leftneighbor</a:t>
            </a:r>
            <a:r>
              <a:rPr lang="en-US" sz="14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Neighbor </a:t>
            </a:r>
            <a:r>
              <a:rPr lang="en-US" sz="1400" dirty="0" err="1">
                <a:solidFill>
                  <a:srgbClr val="FFFF00"/>
                </a:solidFill>
              </a:rPr>
              <a:t>rightneighbor</a:t>
            </a:r>
            <a:r>
              <a:rPr lang="en-US" sz="14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Neighbor(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housenum</a:t>
            </a:r>
            <a:r>
              <a:rPr lang="en-US" sz="1400" dirty="0">
                <a:solidFill>
                  <a:srgbClr val="FFFF00"/>
                </a:solidFill>
              </a:rPr>
              <a:t>, String </a:t>
            </a:r>
            <a:r>
              <a:rPr lang="en-US" sz="1400" dirty="0" err="1">
                <a:solidFill>
                  <a:srgbClr val="FFFF00"/>
                </a:solidFill>
              </a:rPr>
              <a:t>streetname</a:t>
            </a:r>
            <a:r>
              <a:rPr lang="en-US" sz="1400" dirty="0">
                <a:solidFill>
                  <a:srgbClr val="FFFF00"/>
                </a:solidFill>
              </a:rPr>
              <a:t>) {  </a:t>
            </a:r>
            <a:r>
              <a:rPr lang="en-US" sz="1400" dirty="0">
                <a:solidFill>
                  <a:srgbClr val="FFC000"/>
                </a:solidFill>
              </a:rPr>
              <a:t>//constructor 1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this(</a:t>
            </a:r>
            <a:r>
              <a:rPr lang="en-US" dirty="0" err="1">
                <a:solidFill>
                  <a:srgbClr val="FFFF00"/>
                </a:solidFill>
              </a:rPr>
              <a:t>housenum,streetname,null,null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Neighbor(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housenum</a:t>
            </a:r>
            <a:r>
              <a:rPr lang="en-US" sz="1400" dirty="0">
                <a:solidFill>
                  <a:srgbClr val="FFFF00"/>
                </a:solidFill>
              </a:rPr>
              <a:t>, String </a:t>
            </a:r>
            <a:r>
              <a:rPr lang="en-US" sz="1400" dirty="0" err="1">
                <a:solidFill>
                  <a:srgbClr val="FFFF00"/>
                </a:solidFill>
              </a:rPr>
              <a:t>streetname</a:t>
            </a:r>
            <a:r>
              <a:rPr lang="en-US" sz="1400" dirty="0">
                <a:solidFill>
                  <a:srgbClr val="FFFF00"/>
                </a:solidFill>
              </a:rPr>
              <a:t>, Neighbor </a:t>
            </a:r>
            <a:r>
              <a:rPr lang="en-US" sz="1400" dirty="0" err="1">
                <a:solidFill>
                  <a:srgbClr val="FFFF00"/>
                </a:solidFill>
              </a:rPr>
              <a:t>leftneighbor</a:t>
            </a:r>
            <a:r>
              <a:rPr lang="en-US" sz="1400" dirty="0">
                <a:solidFill>
                  <a:srgbClr val="FFFF00"/>
                </a:solidFill>
              </a:rPr>
              <a:t>) {  </a:t>
            </a:r>
            <a:r>
              <a:rPr lang="en-US" sz="1400" dirty="0">
                <a:solidFill>
                  <a:srgbClr val="FFC000"/>
                </a:solidFill>
              </a:rPr>
              <a:t>// constructor 2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this(</a:t>
            </a:r>
            <a:r>
              <a:rPr lang="en-US" dirty="0" err="1">
                <a:solidFill>
                  <a:srgbClr val="FFFF00"/>
                </a:solidFill>
              </a:rPr>
              <a:t>housenum,streetname,leftneighbor,null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Neighbor(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housenum</a:t>
            </a:r>
            <a:r>
              <a:rPr lang="en-US" sz="1400" dirty="0">
                <a:solidFill>
                  <a:srgbClr val="FFFF00"/>
                </a:solidFill>
              </a:rPr>
              <a:t>, String </a:t>
            </a:r>
            <a:r>
              <a:rPr lang="en-US" sz="1400" dirty="0" err="1">
                <a:solidFill>
                  <a:srgbClr val="FFFF00"/>
                </a:solidFill>
              </a:rPr>
              <a:t>streetname</a:t>
            </a:r>
            <a:r>
              <a:rPr lang="en-US" sz="1400" dirty="0">
                <a:solidFill>
                  <a:srgbClr val="FFFF00"/>
                </a:solidFill>
              </a:rPr>
              <a:t>, Neighbor </a:t>
            </a:r>
            <a:r>
              <a:rPr lang="en-US" sz="1400" dirty="0" err="1">
                <a:solidFill>
                  <a:srgbClr val="FFFF00"/>
                </a:solidFill>
              </a:rPr>
              <a:t>leftneighbor</a:t>
            </a:r>
            <a:r>
              <a:rPr lang="en-US" sz="1400" dirty="0">
                <a:solidFill>
                  <a:srgbClr val="FFFF00"/>
                </a:solidFill>
              </a:rPr>
              <a:t>, Neighbor </a:t>
            </a:r>
            <a:r>
              <a:rPr lang="en-US" sz="1400" dirty="0" err="1">
                <a:solidFill>
                  <a:srgbClr val="FFFF00"/>
                </a:solidFill>
              </a:rPr>
              <a:t>rightneighbor</a:t>
            </a:r>
            <a:r>
              <a:rPr lang="en-US" sz="1400" dirty="0">
                <a:solidFill>
                  <a:srgbClr val="FFFF00"/>
                </a:solidFill>
              </a:rPr>
              <a:t>) {  </a:t>
            </a:r>
            <a:r>
              <a:rPr lang="en-US" sz="1400" dirty="0">
                <a:solidFill>
                  <a:srgbClr val="FFC000"/>
                </a:solidFill>
              </a:rPr>
              <a:t>//constructor 3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this.housenum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housenum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this.streetname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streetname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this.leftneighbor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leftneighbor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this.rightneighbor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rightneighbor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Neighbor </a:t>
            </a:r>
            <a:r>
              <a:rPr lang="en-US" sz="1400" dirty="0" err="1">
                <a:solidFill>
                  <a:srgbClr val="FFFF00"/>
                </a:solidFill>
              </a:rPr>
              <a:t>makeright</a:t>
            </a:r>
            <a:r>
              <a:rPr lang="en-US" sz="1400" dirty="0">
                <a:solidFill>
                  <a:srgbClr val="FFFF00"/>
                </a:solidFill>
              </a:rPr>
              <a:t>() {  </a:t>
            </a:r>
            <a:r>
              <a:rPr lang="en-US" sz="1400" dirty="0">
                <a:solidFill>
                  <a:srgbClr val="FFC000"/>
                </a:solidFill>
              </a:rPr>
              <a:t>// If we’re making a right neighbor, then what is that’s left neighbor?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Neighbor right = new Neighbor(</a:t>
            </a:r>
            <a:r>
              <a:rPr lang="en-US" dirty="0" err="1">
                <a:solidFill>
                  <a:srgbClr val="FFFF00"/>
                </a:solidFill>
              </a:rPr>
              <a:t>housenum</a:t>
            </a:r>
            <a:r>
              <a:rPr lang="en-US" dirty="0">
                <a:solidFill>
                  <a:srgbClr val="FFFF00"/>
                </a:solidFill>
              </a:rPr>
              <a:t> + 2, </a:t>
            </a:r>
            <a:r>
              <a:rPr lang="en-US" dirty="0" err="1">
                <a:solidFill>
                  <a:srgbClr val="FFFF00"/>
                </a:solidFill>
              </a:rPr>
              <a:t>streetname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b="1" dirty="0">
                <a:solidFill>
                  <a:srgbClr val="FFFF00"/>
                </a:solidFill>
              </a:rPr>
              <a:t>this</a:t>
            </a:r>
            <a:r>
              <a:rPr lang="en-US" dirty="0">
                <a:solidFill>
                  <a:srgbClr val="FFFF00"/>
                </a:solidFill>
              </a:rPr>
              <a:t>, null);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return right;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Neighbor </a:t>
            </a:r>
            <a:r>
              <a:rPr lang="en-US" sz="1400" dirty="0" err="1">
                <a:solidFill>
                  <a:srgbClr val="FFFF00"/>
                </a:solidFill>
              </a:rPr>
              <a:t>makeleft</a:t>
            </a:r>
            <a:r>
              <a:rPr lang="en-US" sz="14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Neighbor left = new Neighbor(</a:t>
            </a:r>
            <a:r>
              <a:rPr lang="en-US" dirty="0" err="1">
                <a:solidFill>
                  <a:srgbClr val="FFFF00"/>
                </a:solidFill>
              </a:rPr>
              <a:t>housenum</a:t>
            </a:r>
            <a:r>
              <a:rPr lang="en-US" dirty="0">
                <a:solidFill>
                  <a:srgbClr val="FFFF00"/>
                </a:solidFill>
              </a:rPr>
              <a:t> - 2, </a:t>
            </a:r>
            <a:r>
              <a:rPr lang="en-US" dirty="0" err="1">
                <a:solidFill>
                  <a:srgbClr val="FFFF00"/>
                </a:solidFill>
              </a:rPr>
              <a:t>streetname</a:t>
            </a:r>
            <a:r>
              <a:rPr lang="en-US" dirty="0">
                <a:solidFill>
                  <a:srgbClr val="FFFF00"/>
                </a:solidFill>
              </a:rPr>
              <a:t>,  null, </a:t>
            </a:r>
            <a:r>
              <a:rPr lang="en-US" b="1" dirty="0">
                <a:solidFill>
                  <a:srgbClr val="FFFF00"/>
                </a:solidFill>
              </a:rPr>
              <a:t>this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return left;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045" y="235974"/>
            <a:ext cx="7772400" cy="747252"/>
          </a:xfrm>
        </p:spPr>
        <p:txBody>
          <a:bodyPr/>
          <a:lstStyle/>
          <a:p>
            <a:r>
              <a:rPr lang="en-US" dirty="0" smtClean="0"/>
              <a:t>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3227"/>
            <a:ext cx="7772400" cy="4807974"/>
          </a:xfrm>
        </p:spPr>
        <p:txBody>
          <a:bodyPr anchor="t"/>
          <a:lstStyle/>
          <a:p>
            <a:r>
              <a:rPr lang="en-US" dirty="0"/>
              <a:t>Write a class for a </a:t>
            </a:r>
            <a:r>
              <a:rPr lang="en-US" dirty="0" smtClean="0"/>
              <a:t>parent (maybe </a:t>
            </a:r>
            <a:r>
              <a:rPr lang="en-US" dirty="0" err="1" smtClean="0"/>
              <a:t>name,phonenumber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a parent, you must have a </a:t>
            </a:r>
            <a:r>
              <a:rPr lang="en-US" dirty="0" smtClean="0"/>
              <a:t>child</a:t>
            </a:r>
          </a:p>
          <a:p>
            <a:r>
              <a:rPr lang="en-US" dirty="0" smtClean="0"/>
              <a:t>Write a class for a child (maybe gender, name, age?)</a:t>
            </a:r>
          </a:p>
          <a:p>
            <a:pPr lvl="1"/>
            <a:r>
              <a:rPr lang="en-US" dirty="0" smtClean="0"/>
              <a:t>If you are a child, you must have a parent</a:t>
            </a:r>
          </a:p>
          <a:p>
            <a:r>
              <a:rPr lang="en-US" dirty="0" smtClean="0"/>
              <a:t>Now in the parent class, write a method that creates a child (use this)</a:t>
            </a:r>
          </a:p>
        </p:txBody>
      </p:sp>
    </p:spTree>
    <p:extLst>
      <p:ext uri="{BB962C8B-B14F-4D97-AF65-F5344CB8AC3E}">
        <p14:creationId xmlns:p14="http://schemas.microsoft.com/office/powerpoint/2010/main" val="33548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575" y="393290"/>
            <a:ext cx="5733128" cy="6282813"/>
          </a:xfrm>
        </p:spPr>
        <p:txBody>
          <a:bodyPr anchor="t">
            <a:noAutofit/>
          </a:bodyPr>
          <a:lstStyle/>
          <a:p>
            <a:pPr marL="0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class Parent {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int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phonenum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String </a:t>
            </a:r>
            <a:r>
              <a:rPr lang="en-US" sz="1200" dirty="0" err="1">
                <a:solidFill>
                  <a:srgbClr val="FFFF00"/>
                </a:solidFill>
              </a:rPr>
              <a:t>firstname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String </a:t>
            </a:r>
            <a:r>
              <a:rPr lang="en-US" sz="1200" dirty="0" err="1">
                <a:solidFill>
                  <a:srgbClr val="FFFF00"/>
                </a:solidFill>
              </a:rPr>
              <a:t>lastname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char gender;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Child </a:t>
            </a:r>
            <a:r>
              <a:rPr lang="en-US" sz="1200" dirty="0" err="1">
                <a:solidFill>
                  <a:srgbClr val="FFFF00"/>
                </a:solidFill>
              </a:rPr>
              <a:t>child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Parent(</a:t>
            </a:r>
            <a:r>
              <a:rPr lang="en-US" sz="1200" dirty="0" err="1">
                <a:solidFill>
                  <a:srgbClr val="FFFF00"/>
                </a:solidFill>
              </a:rPr>
              <a:t>int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phonenum</a:t>
            </a:r>
            <a:r>
              <a:rPr lang="en-US" sz="1200" dirty="0">
                <a:solidFill>
                  <a:srgbClr val="FFFF00"/>
                </a:solidFill>
              </a:rPr>
              <a:t>, String first, String last, char gender 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this.phonenum</a:t>
            </a:r>
            <a:r>
              <a:rPr lang="en-US" sz="1200" dirty="0">
                <a:solidFill>
                  <a:srgbClr val="FFFF00"/>
                </a:solidFill>
              </a:rPr>
              <a:t> = </a:t>
            </a:r>
            <a:r>
              <a:rPr lang="en-US" sz="1200" dirty="0" err="1">
                <a:solidFill>
                  <a:srgbClr val="FFFF00"/>
                </a:solidFill>
              </a:rPr>
              <a:t>phonenum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this.firstname</a:t>
            </a:r>
            <a:r>
              <a:rPr lang="en-US" sz="1200" dirty="0">
                <a:solidFill>
                  <a:srgbClr val="FFFF00"/>
                </a:solidFill>
              </a:rPr>
              <a:t> = first;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this.lastname</a:t>
            </a:r>
            <a:r>
              <a:rPr lang="en-US" sz="1200" dirty="0">
                <a:solidFill>
                  <a:srgbClr val="FFFF00"/>
                </a:solidFill>
              </a:rPr>
              <a:t> = last;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this.gender</a:t>
            </a:r>
            <a:r>
              <a:rPr lang="en-US" sz="1200" dirty="0">
                <a:solidFill>
                  <a:srgbClr val="FFFF00"/>
                </a:solidFill>
              </a:rPr>
              <a:t> = gender;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this.child</a:t>
            </a:r>
            <a:r>
              <a:rPr lang="en-US" sz="1200" dirty="0">
                <a:solidFill>
                  <a:srgbClr val="FFFF00"/>
                </a:solidFill>
              </a:rPr>
              <a:t> = null;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void </a:t>
            </a:r>
            <a:r>
              <a:rPr lang="en-US" sz="1200" dirty="0" err="1">
                <a:solidFill>
                  <a:srgbClr val="FFFF00"/>
                </a:solidFill>
              </a:rPr>
              <a:t>makeChild</a:t>
            </a:r>
            <a:r>
              <a:rPr lang="en-US" sz="12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Random r = new Random();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int</a:t>
            </a:r>
            <a:r>
              <a:rPr lang="en-US" sz="1200" dirty="0">
                <a:solidFill>
                  <a:srgbClr val="FFFF00"/>
                </a:solidFill>
              </a:rPr>
              <a:t> x = </a:t>
            </a:r>
            <a:r>
              <a:rPr lang="en-US" sz="1200" dirty="0" err="1">
                <a:solidFill>
                  <a:srgbClr val="FFFF00"/>
                </a:solidFill>
              </a:rPr>
              <a:t>r.nextInt</a:t>
            </a:r>
            <a:r>
              <a:rPr lang="en-US" sz="1200" dirty="0">
                <a:solidFill>
                  <a:srgbClr val="FFFF00"/>
                </a:solidFill>
              </a:rPr>
              <a:t>(2);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if (x == 0) {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String first = </a:t>
            </a:r>
            <a:r>
              <a:rPr lang="en-US" dirty="0" err="1">
                <a:solidFill>
                  <a:srgbClr val="FFFF00"/>
                </a:solidFill>
              </a:rPr>
              <a:t>JOptionPane.</a:t>
            </a:r>
            <a:r>
              <a:rPr lang="en-US" i="1" dirty="0" err="1">
                <a:solidFill>
                  <a:srgbClr val="FFFF00"/>
                </a:solidFill>
              </a:rPr>
              <a:t>showInputDialog</a:t>
            </a:r>
            <a:r>
              <a:rPr lang="en-US" i="1" dirty="0">
                <a:solidFill>
                  <a:srgbClr val="FFFF00"/>
                </a:solidFill>
              </a:rPr>
              <a:t>("What is the boy's name?");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child = new Child(first,</a:t>
            </a:r>
            <a:r>
              <a:rPr lang="en-US" dirty="0" err="1">
                <a:solidFill>
                  <a:srgbClr val="FFFF00"/>
                </a:solidFill>
              </a:rPr>
              <a:t>lastname</a:t>
            </a:r>
            <a:r>
              <a:rPr lang="en-US" dirty="0">
                <a:solidFill>
                  <a:srgbClr val="FFFF00"/>
                </a:solidFill>
              </a:rPr>
              <a:t>,"boy", 0, this);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else {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String first = </a:t>
            </a:r>
            <a:r>
              <a:rPr lang="en-US" dirty="0" err="1">
                <a:solidFill>
                  <a:srgbClr val="FFFF00"/>
                </a:solidFill>
              </a:rPr>
              <a:t>JOptionPane.</a:t>
            </a:r>
            <a:r>
              <a:rPr lang="en-US" i="1" dirty="0" err="1">
                <a:solidFill>
                  <a:srgbClr val="FFFF00"/>
                </a:solidFill>
              </a:rPr>
              <a:t>showInputDialog</a:t>
            </a:r>
            <a:r>
              <a:rPr lang="en-US" i="1" dirty="0">
                <a:solidFill>
                  <a:srgbClr val="FFFF00"/>
                </a:solidFill>
              </a:rPr>
              <a:t>("What is the girl's name?");</a:t>
            </a:r>
          </a:p>
          <a:p>
            <a:pPr marL="1028700" lvl="3" indent="0"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child = new Child(first,</a:t>
            </a:r>
            <a:r>
              <a:rPr lang="en-US" dirty="0" err="1">
                <a:solidFill>
                  <a:srgbClr val="FFFF00"/>
                </a:solidFill>
              </a:rPr>
              <a:t>lastname</a:t>
            </a:r>
            <a:r>
              <a:rPr lang="en-US" dirty="0">
                <a:solidFill>
                  <a:srgbClr val="FFFF00"/>
                </a:solidFill>
              </a:rPr>
              <a:t>,"girl", 0, this);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60357" y="950119"/>
            <a:ext cx="3914775" cy="51435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5"/>
              </a:spcAft>
              <a:buNone/>
            </a:pP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8176" y="367637"/>
            <a:ext cx="4479824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public class Child {</a:t>
            </a:r>
          </a:p>
          <a:p>
            <a:pPr lvl="1">
              <a:spcAft>
                <a:spcPts val="200"/>
              </a:spcAft>
            </a:pP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String first;</a:t>
            </a:r>
          </a:p>
          <a:p>
            <a:pPr lvl="1">
              <a:spcAft>
                <a:spcPts val="200"/>
              </a:spcAft>
            </a:pP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String last;</a:t>
            </a:r>
          </a:p>
          <a:p>
            <a:pPr lvl="1">
              <a:spcAft>
                <a:spcPts val="200"/>
              </a:spcAft>
            </a:pP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String gender;</a:t>
            </a:r>
          </a:p>
          <a:p>
            <a:pPr lvl="1">
              <a:spcAft>
                <a:spcPts val="200"/>
              </a:spcAft>
            </a:pPr>
            <a:r>
              <a:rPr lang="en-US" sz="1200" dirty="0" err="1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age;</a:t>
            </a:r>
          </a:p>
          <a:p>
            <a:pPr lvl="1">
              <a:spcAft>
                <a:spcPts val="200"/>
              </a:spcAft>
            </a:pP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Parent </a:t>
            </a:r>
            <a:r>
              <a:rPr lang="en-US" sz="1200" dirty="0" err="1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lvl="1">
              <a:spcAft>
                <a:spcPts val="200"/>
              </a:spcAft>
            </a:pPr>
            <a:endParaRPr lang="en-US" sz="1200" dirty="0">
              <a:solidFill>
                <a:srgbClr val="FFFF0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spcAft>
                <a:spcPts val="200"/>
              </a:spcAft>
            </a:pP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public Child(String f, String l, String gen, </a:t>
            </a:r>
            <a:r>
              <a:rPr lang="en-US" sz="1200" dirty="0" err="1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age, Parent p) {</a:t>
            </a:r>
          </a:p>
          <a:p>
            <a:pPr lvl="2">
              <a:spcAft>
                <a:spcPts val="200"/>
              </a:spcAft>
            </a:pPr>
            <a:r>
              <a:rPr lang="en-US" sz="1200" dirty="0" err="1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this.first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= f;</a:t>
            </a:r>
          </a:p>
          <a:p>
            <a:pPr lvl="2">
              <a:spcAft>
                <a:spcPts val="200"/>
              </a:spcAft>
            </a:pPr>
            <a:r>
              <a:rPr lang="en-US" sz="1200" dirty="0" err="1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this.last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= l;</a:t>
            </a:r>
          </a:p>
          <a:p>
            <a:pPr lvl="2">
              <a:spcAft>
                <a:spcPts val="200"/>
              </a:spcAft>
            </a:pPr>
            <a:r>
              <a:rPr lang="en-US" sz="1200" dirty="0" err="1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this.gender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= gen;</a:t>
            </a:r>
          </a:p>
          <a:p>
            <a:pPr lvl="2">
              <a:spcAft>
                <a:spcPts val="200"/>
              </a:spcAft>
            </a:pPr>
            <a:r>
              <a:rPr lang="en-US" sz="1200" dirty="0" err="1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this.age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= age;</a:t>
            </a:r>
          </a:p>
          <a:p>
            <a:pPr lvl="2">
              <a:spcAft>
                <a:spcPts val="200"/>
              </a:spcAft>
            </a:pPr>
            <a:r>
              <a:rPr lang="en-US" sz="1200" dirty="0" err="1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this.parent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= p;</a:t>
            </a:r>
          </a:p>
          <a:p>
            <a:pPr lvl="1">
              <a:spcAft>
                <a:spcPts val="200"/>
              </a:spcAft>
            </a:pP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0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772400" cy="5097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FF00"/>
                </a:solidFill>
              </a:rPr>
              <a:t>Inheritance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and polymorphism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3608"/>
            <a:ext cx="7772400" cy="4447592"/>
          </a:xfrm>
        </p:spPr>
        <p:txBody>
          <a:bodyPr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Composition: defining a new class that is composed of other classes</a:t>
            </a: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Inheritance: deriving a new class based on an existing class, with modifications or extensions.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 – lets us redefine methods in classes derived from other classes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716" y="216310"/>
            <a:ext cx="7772400" cy="53094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ea typeface="ＭＳ Ｐゴシック" panose="020B0600070205080204" pitchFamily="34" charset="-128"/>
              </a:rPr>
              <a:t>Inheritence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716" y="747253"/>
            <a:ext cx="8205634" cy="4742721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Put classes into a hierarchy</a:t>
            </a:r>
          </a:p>
          <a:p>
            <a:r>
              <a:rPr lang="en-US" dirty="0" smtClean="0"/>
              <a:t>derive a new class based on an existing class</a:t>
            </a:r>
          </a:p>
          <a:p>
            <a:pPr lvl="1"/>
            <a:r>
              <a:rPr lang="en-US" dirty="0" smtClean="0"/>
              <a:t>with modifications or extensions (or why bother?).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Avoiding duplication and redundancy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Classes in </a:t>
            </a:r>
            <a:r>
              <a:rPr lang="en-US" dirty="0" smtClean="0"/>
              <a:t>the lower hierarchy is called a </a:t>
            </a:r>
            <a:r>
              <a:rPr lang="en-US" i="1" dirty="0" smtClean="0">
                <a:solidFill>
                  <a:srgbClr val="FFFF00"/>
                </a:solidFill>
              </a:rPr>
              <a:t>subclass</a:t>
            </a:r>
            <a:r>
              <a:rPr lang="en-US" dirty="0" smtClean="0">
                <a:solidFill>
                  <a:srgbClr val="FFFF00"/>
                </a:solidFill>
              </a:rPr>
              <a:t> (or </a:t>
            </a:r>
            <a:r>
              <a:rPr lang="en-US" i="1" dirty="0" smtClean="0">
                <a:solidFill>
                  <a:srgbClr val="FFFF00"/>
                </a:solidFill>
              </a:rPr>
              <a:t>derived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i="1" dirty="0" smtClean="0">
                <a:solidFill>
                  <a:srgbClr val="FFFF00"/>
                </a:solidFill>
              </a:rPr>
              <a:t>child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i="1" dirty="0" smtClean="0">
                <a:solidFill>
                  <a:srgbClr val="FFFF00"/>
                </a:solidFill>
              </a:rPr>
              <a:t>extended class</a:t>
            </a:r>
            <a:r>
              <a:rPr lang="en-US" dirty="0" smtClean="0">
                <a:solidFill>
                  <a:srgbClr val="FFFF00"/>
                </a:solidFill>
              </a:rPr>
              <a:t>). </a:t>
            </a:r>
          </a:p>
          <a:p>
            <a:pPr lvl="1"/>
            <a:r>
              <a:rPr lang="en-US" dirty="0" smtClean="0"/>
              <a:t>A class in the upper hierarchy is called a </a:t>
            </a:r>
            <a:r>
              <a:rPr lang="en-US" i="1" dirty="0" smtClean="0">
                <a:solidFill>
                  <a:srgbClr val="FFFF00"/>
                </a:solidFill>
              </a:rPr>
              <a:t>superclass</a:t>
            </a:r>
            <a:r>
              <a:rPr lang="en-US" dirty="0" smtClean="0">
                <a:solidFill>
                  <a:srgbClr val="FFFF00"/>
                </a:solidFill>
              </a:rPr>
              <a:t> (or </a:t>
            </a:r>
            <a:r>
              <a:rPr lang="en-US" i="1" dirty="0" smtClean="0">
                <a:solidFill>
                  <a:srgbClr val="FFFF00"/>
                </a:solidFill>
              </a:rPr>
              <a:t>base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i="1" dirty="0" smtClean="0">
                <a:solidFill>
                  <a:srgbClr val="FFFF00"/>
                </a:solidFill>
              </a:rPr>
              <a:t>parent class</a:t>
            </a:r>
            <a:r>
              <a:rPr lang="en-US" dirty="0" smtClean="0">
                <a:solidFill>
                  <a:srgbClr val="FFFF00"/>
                </a:solidFill>
              </a:rPr>
              <a:t>). </a:t>
            </a:r>
          </a:p>
          <a:p>
            <a:pPr lvl="1"/>
            <a:r>
              <a:rPr lang="en-US" dirty="0" smtClean="0"/>
              <a:t>Place all </a:t>
            </a:r>
            <a:r>
              <a:rPr lang="en-US" b="1" dirty="0" smtClean="0"/>
              <a:t>common variables </a:t>
            </a:r>
            <a:r>
              <a:rPr lang="en-US" dirty="0" smtClean="0"/>
              <a:t>and </a:t>
            </a:r>
            <a:r>
              <a:rPr lang="en-US" b="1" dirty="0" smtClean="0"/>
              <a:t>methods i</a:t>
            </a:r>
            <a:r>
              <a:rPr lang="en-US" dirty="0" smtClean="0"/>
              <a:t>n the superclass</a:t>
            </a:r>
          </a:p>
          <a:p>
            <a:pPr lvl="1"/>
            <a:r>
              <a:rPr lang="en-US" dirty="0" smtClean="0"/>
              <a:t>Place specialized variables and methods in the subclasses</a:t>
            </a:r>
          </a:p>
          <a:p>
            <a:pPr lvl="2"/>
            <a:r>
              <a:rPr lang="en-US" i="1" dirty="0" smtClean="0"/>
              <a:t>redundancy</a:t>
            </a:r>
            <a:r>
              <a:rPr lang="en-US" dirty="0" smtClean="0"/>
              <a:t> reduced as common variables and methods are not repeated in all the subclasses. 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699848"/>
            <a:ext cx="7419702" cy="2358495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52650" y="3549446"/>
            <a:ext cx="7886700" cy="28415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>
                <a:ea typeface="ＭＳ Ｐゴシック" panose="020B0600070205080204" pitchFamily="34" charset="-128"/>
              </a:rPr>
              <a:t>In java, you use the word “</a:t>
            </a:r>
            <a:r>
              <a:rPr lang="en-US" sz="2100" b="1" dirty="0">
                <a:ea typeface="ＭＳ Ｐゴシック" panose="020B0600070205080204" pitchFamily="34" charset="-128"/>
              </a:rPr>
              <a:t>extends</a:t>
            </a:r>
            <a:r>
              <a:rPr lang="en-US" sz="2100" dirty="0">
                <a:ea typeface="ＭＳ Ｐゴシック" panose="020B0600070205080204" pitchFamily="34" charset="-128"/>
              </a:rPr>
              <a:t>” in the class definition to indicate a class is a subclass of another class, e.g.,</a:t>
            </a:r>
            <a:r>
              <a:rPr lang="en-US" sz="2100" dirty="0">
                <a:latin typeface="Arial Unicode MS" panose="020B0604020202020204" pitchFamily="34" charset="-128"/>
              </a:rPr>
              <a:t> </a:t>
            </a:r>
          </a:p>
          <a:p>
            <a:pPr lvl="0"/>
            <a:r>
              <a:rPr lang="en-US" sz="1425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Goalkeeper </a:t>
            </a:r>
            <a:r>
              <a:rPr lang="en-US" sz="1425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25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25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SoccerPlayer</a:t>
            </a:r>
            <a:r>
              <a:rPr lang="en-US" sz="1425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{......} </a:t>
            </a:r>
          </a:p>
          <a:p>
            <a:pPr lvl="0"/>
            <a:r>
              <a:rPr lang="en-US" sz="1425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25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ChemStudent</a:t>
            </a:r>
            <a:r>
              <a:rPr lang="en-US" sz="1425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25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25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 {.....} </a:t>
            </a:r>
          </a:p>
          <a:p>
            <a:pPr lvl="0"/>
            <a:r>
              <a:rPr lang="en-US" sz="1425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Cylinder </a:t>
            </a:r>
            <a:r>
              <a:rPr lang="en-US" sz="1425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25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 {......} </a:t>
            </a:r>
          </a:p>
          <a:p>
            <a:endParaRPr lang="en-US" sz="2100" dirty="0">
              <a:ea typeface="ＭＳ Ｐゴシック" panose="020B0600070205080204" pitchFamily="34" charset="-128"/>
            </a:endParaRPr>
          </a:p>
          <a:p>
            <a:endParaRPr lang="en-US" sz="2100" dirty="0">
              <a:ea typeface="ＭＳ Ｐゴシック" panose="020B0600070205080204" pitchFamily="34" charset="-128"/>
            </a:endParaRPr>
          </a:p>
          <a:p>
            <a:endParaRPr lang="en-US" sz="2100" dirty="0">
              <a:ea typeface="ＭＳ Ｐゴシック" panose="020B0600070205080204" pitchFamily="34" charset="-128"/>
            </a:endParaRPr>
          </a:p>
          <a:p>
            <a:endParaRPr lang="en-US" sz="2100" dirty="0">
              <a:ea typeface="ＭＳ Ｐゴシック" panose="020B0600070205080204" pitchFamily="34" charset="-128"/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323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82" y="108156"/>
            <a:ext cx="3872505" cy="6587613"/>
          </a:xfrm>
        </p:spPr>
        <p:txBody>
          <a:bodyPr anchor="t">
            <a:noAutofit/>
          </a:bodyPr>
          <a:lstStyle/>
          <a:p>
            <a:pPr marL="0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public class Circle {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private double radius;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private double circumference</a:t>
            </a:r>
            <a:r>
              <a:rPr lang="en-US" sz="1300" u="sng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private double area</a:t>
            </a:r>
            <a:r>
              <a:rPr lang="en-US" sz="1300" u="sng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200"/>
              </a:spcAft>
              <a:buNone/>
            </a:pPr>
            <a:endParaRPr lang="en-US" sz="1300" u="sng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public Circle()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this(3.1);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public Circle(double rad)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radius = rad;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circumference = </a:t>
            </a:r>
            <a:r>
              <a:rPr lang="en-US" sz="1300" dirty="0" err="1">
                <a:solidFill>
                  <a:srgbClr val="FFFF00"/>
                </a:solidFill>
              </a:rPr>
              <a:t>getCirc</a:t>
            </a:r>
            <a:r>
              <a:rPr lang="en-US" sz="1300" dirty="0">
                <a:solidFill>
                  <a:srgbClr val="FFFF00"/>
                </a:solidFill>
              </a:rPr>
              <a:t>();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area = </a:t>
            </a:r>
            <a:r>
              <a:rPr lang="en-US" sz="1300" dirty="0" err="1">
                <a:solidFill>
                  <a:srgbClr val="FFFF00"/>
                </a:solidFill>
              </a:rPr>
              <a:t>getArea</a:t>
            </a:r>
            <a:r>
              <a:rPr lang="en-US" sz="1300" dirty="0">
                <a:solidFill>
                  <a:srgbClr val="FFFF00"/>
                </a:solidFill>
              </a:rPr>
              <a:t>();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public double </a:t>
            </a:r>
            <a:r>
              <a:rPr lang="en-US" sz="1300" dirty="0" err="1">
                <a:solidFill>
                  <a:srgbClr val="FFFF00"/>
                </a:solidFill>
              </a:rPr>
              <a:t>getRad</a:t>
            </a:r>
            <a:r>
              <a:rPr lang="en-US" sz="13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return radius;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public void </a:t>
            </a:r>
            <a:r>
              <a:rPr lang="en-US" sz="1300" dirty="0" err="1">
                <a:solidFill>
                  <a:srgbClr val="FFFF00"/>
                </a:solidFill>
              </a:rPr>
              <a:t>setRad</a:t>
            </a:r>
            <a:r>
              <a:rPr lang="en-US" sz="1300" dirty="0">
                <a:solidFill>
                  <a:srgbClr val="FFFF00"/>
                </a:solidFill>
              </a:rPr>
              <a:t>(double rad)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radius = rad;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circumference = </a:t>
            </a:r>
            <a:r>
              <a:rPr lang="en-US" sz="1300" dirty="0" err="1">
                <a:solidFill>
                  <a:srgbClr val="FFFF00"/>
                </a:solidFill>
              </a:rPr>
              <a:t>getCirc</a:t>
            </a:r>
            <a:r>
              <a:rPr lang="en-US" sz="1300" dirty="0">
                <a:solidFill>
                  <a:srgbClr val="FFFF00"/>
                </a:solidFill>
              </a:rPr>
              <a:t>();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area = </a:t>
            </a:r>
            <a:r>
              <a:rPr lang="en-US" sz="1300" dirty="0" err="1">
                <a:solidFill>
                  <a:srgbClr val="FFFF00"/>
                </a:solidFill>
              </a:rPr>
              <a:t>getArea</a:t>
            </a:r>
            <a:r>
              <a:rPr lang="en-US" sz="1300" dirty="0">
                <a:solidFill>
                  <a:srgbClr val="FFFF00"/>
                </a:solidFill>
              </a:rPr>
              <a:t>();</a:t>
            </a:r>
            <a:endParaRPr lang="en-US" sz="13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public double </a:t>
            </a:r>
            <a:r>
              <a:rPr lang="en-US" sz="1300" dirty="0" err="1">
                <a:solidFill>
                  <a:srgbClr val="FFFF00"/>
                </a:solidFill>
              </a:rPr>
              <a:t>getCirc</a:t>
            </a:r>
            <a:r>
              <a:rPr lang="en-US" sz="13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return (2.0 *radius * </a:t>
            </a:r>
            <a:r>
              <a:rPr lang="en-US" sz="1300" dirty="0" err="1">
                <a:solidFill>
                  <a:srgbClr val="FFFF00"/>
                </a:solidFill>
              </a:rPr>
              <a:t>Math.</a:t>
            </a:r>
            <a:r>
              <a:rPr lang="en-US" sz="1300" i="1" dirty="0" err="1">
                <a:solidFill>
                  <a:srgbClr val="FFFF00"/>
                </a:solidFill>
              </a:rPr>
              <a:t>PI</a:t>
            </a:r>
            <a:r>
              <a:rPr lang="en-US" sz="1300" i="1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public double </a:t>
            </a:r>
            <a:r>
              <a:rPr lang="en-US" sz="1300" dirty="0" err="1">
                <a:solidFill>
                  <a:srgbClr val="FFFF00"/>
                </a:solidFill>
              </a:rPr>
              <a:t>getArea</a:t>
            </a:r>
            <a:r>
              <a:rPr lang="en-US" sz="13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return(radius * radius * </a:t>
            </a:r>
            <a:r>
              <a:rPr lang="en-US" sz="1300" dirty="0" err="1">
                <a:solidFill>
                  <a:srgbClr val="FFFF00"/>
                </a:solidFill>
              </a:rPr>
              <a:t>Math.</a:t>
            </a:r>
            <a:r>
              <a:rPr lang="en-US" sz="1300" i="1" dirty="0" err="1">
                <a:solidFill>
                  <a:srgbClr val="FFFF00"/>
                </a:solidFill>
              </a:rPr>
              <a:t>PI</a:t>
            </a:r>
            <a:r>
              <a:rPr lang="en-US" sz="1300" i="1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Aft>
                <a:spcPts val="200"/>
              </a:spcAft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73487" y="108155"/>
            <a:ext cx="4972050" cy="66662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public class Cylinder </a:t>
            </a:r>
            <a:r>
              <a:rPr lang="en-US" sz="1300" b="1" dirty="0">
                <a:solidFill>
                  <a:srgbClr val="FFFF00"/>
                </a:solidFill>
              </a:rPr>
              <a:t>extends Circle </a:t>
            </a:r>
            <a:r>
              <a:rPr lang="en-US" sz="1300" dirty="0">
                <a:solidFill>
                  <a:srgbClr val="FFFF00"/>
                </a:solidFill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private double height;   // Private field for only Cylinder objects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   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dirty="0">
                <a:solidFill>
                  <a:srgbClr val="FFFF00"/>
                </a:solidFill>
              </a:rPr>
              <a:t>public </a:t>
            </a:r>
            <a:r>
              <a:rPr lang="fr-FR" sz="1300" dirty="0" err="1">
                <a:solidFill>
                  <a:srgbClr val="FFFF00"/>
                </a:solidFill>
              </a:rPr>
              <a:t>Cylinder</a:t>
            </a:r>
            <a:r>
              <a:rPr lang="fr-FR" sz="1300" dirty="0">
                <a:solidFill>
                  <a:srgbClr val="FFFF00"/>
                </a:solidFill>
              </a:rPr>
              <a:t>(double radius, double h) {  // </a:t>
            </a:r>
            <a:r>
              <a:rPr lang="fr-FR" sz="1300" dirty="0" err="1">
                <a:solidFill>
                  <a:srgbClr val="FFFF00"/>
                </a:solidFill>
              </a:rPr>
              <a:t>Constructor</a:t>
            </a:r>
            <a:r>
              <a:rPr lang="fr-FR" sz="1300" dirty="0">
                <a:solidFill>
                  <a:srgbClr val="FFFF00"/>
                </a:solidFill>
              </a:rPr>
              <a:t> 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solidFill>
                  <a:srgbClr val="FFFF00"/>
                </a:solidFill>
              </a:rPr>
              <a:t>super(radius);</a:t>
            </a:r>
            <a:r>
              <a:rPr lang="en-US" sz="1300" dirty="0">
                <a:solidFill>
                  <a:srgbClr val="FFFF00"/>
                </a:solidFill>
              </a:rPr>
              <a:t>        // invoke superclass' constructor 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height = h;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public Cylinder(double h)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	</a:t>
            </a:r>
            <a:r>
              <a:rPr lang="en-US" sz="1300" b="1" dirty="0">
                <a:solidFill>
                  <a:srgbClr val="FFFF00"/>
                </a:solidFill>
              </a:rPr>
              <a:t>super();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	height = h;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  <a:endParaRPr lang="en-US" sz="1300" dirty="0">
              <a:solidFill>
                <a:srgbClr val="FFFF00"/>
              </a:solidFill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public double </a:t>
            </a:r>
            <a:r>
              <a:rPr lang="en-US" sz="1300" dirty="0" err="1">
                <a:solidFill>
                  <a:srgbClr val="FFFF00"/>
                </a:solidFill>
              </a:rPr>
              <a:t>getHeight</a:t>
            </a:r>
            <a:r>
              <a:rPr lang="en-US" sz="13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return height;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public void </a:t>
            </a:r>
            <a:r>
              <a:rPr lang="en-US" sz="1300" dirty="0" err="1">
                <a:solidFill>
                  <a:srgbClr val="FFFF00"/>
                </a:solidFill>
              </a:rPr>
              <a:t>setHeight</a:t>
            </a:r>
            <a:r>
              <a:rPr lang="en-US" sz="1300" dirty="0">
                <a:solidFill>
                  <a:srgbClr val="FFFF00"/>
                </a:solidFill>
              </a:rPr>
              <a:t>(double h)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height = h;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public double </a:t>
            </a:r>
            <a:r>
              <a:rPr lang="en-US" sz="1300" dirty="0" err="1">
                <a:solidFill>
                  <a:srgbClr val="FFFF00"/>
                </a:solidFill>
              </a:rPr>
              <a:t>getVolume</a:t>
            </a:r>
            <a:r>
              <a:rPr lang="en-US" sz="13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return </a:t>
            </a:r>
            <a:r>
              <a:rPr lang="en-US" sz="1300" dirty="0" err="1">
                <a:solidFill>
                  <a:srgbClr val="FFFF00"/>
                </a:solidFill>
              </a:rPr>
              <a:t>getArea</a:t>
            </a:r>
            <a:r>
              <a:rPr lang="en-US" sz="1300" dirty="0">
                <a:solidFill>
                  <a:srgbClr val="FFFF00"/>
                </a:solidFill>
              </a:rPr>
              <a:t>()*height;   // Use Circle's </a:t>
            </a:r>
            <a:r>
              <a:rPr lang="en-US" sz="1300" dirty="0" err="1">
                <a:solidFill>
                  <a:srgbClr val="FFFF00"/>
                </a:solidFill>
              </a:rPr>
              <a:t>getArea</a:t>
            </a:r>
            <a:r>
              <a:rPr lang="en-US" sz="1300" dirty="0">
                <a:solidFill>
                  <a:srgbClr val="FFFF00"/>
                </a:solidFill>
              </a:rPr>
              <a:t>()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public static void main(String[] </a:t>
            </a:r>
            <a:r>
              <a:rPr lang="en-US" sz="1300" dirty="0" err="1">
                <a:solidFill>
                  <a:srgbClr val="FFFF00"/>
                </a:solidFill>
              </a:rPr>
              <a:t>args</a:t>
            </a:r>
            <a:r>
              <a:rPr lang="en-US" sz="1300" dirty="0">
                <a:solidFill>
                  <a:srgbClr val="FFFF00"/>
                </a:solidFill>
              </a:rPr>
              <a:t>)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Circle x = new Circle(4.2);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FF00"/>
                </a:solidFill>
              </a:rPr>
              <a:t>System.</a:t>
            </a:r>
            <a:r>
              <a:rPr lang="en-US" sz="1300" i="1" dirty="0" err="1">
                <a:solidFill>
                  <a:srgbClr val="FFFF00"/>
                </a:solidFill>
              </a:rPr>
              <a:t>out.format</a:t>
            </a:r>
            <a:r>
              <a:rPr lang="en-US" sz="1300" i="1" dirty="0">
                <a:solidFill>
                  <a:srgbClr val="FFFF00"/>
                </a:solidFill>
              </a:rPr>
              <a:t>("Circle Area: %5.2f\n", </a:t>
            </a:r>
            <a:r>
              <a:rPr lang="en-US" sz="1300" i="1" dirty="0" err="1">
                <a:solidFill>
                  <a:srgbClr val="FFFF00"/>
                </a:solidFill>
              </a:rPr>
              <a:t>x.getArea</a:t>
            </a:r>
            <a:r>
              <a:rPr lang="en-US" sz="1300" i="1" dirty="0">
                <a:solidFill>
                  <a:srgbClr val="FFFF00"/>
                </a:solidFill>
              </a:rPr>
              <a:t>());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FF00"/>
                </a:solidFill>
              </a:rPr>
              <a:t>System.</a:t>
            </a:r>
            <a:r>
              <a:rPr lang="en-US" sz="1300" i="1" dirty="0" err="1">
                <a:solidFill>
                  <a:srgbClr val="FFFF00"/>
                </a:solidFill>
              </a:rPr>
              <a:t>out.format</a:t>
            </a:r>
            <a:r>
              <a:rPr lang="en-US" sz="1300" i="1" dirty="0">
                <a:solidFill>
                  <a:srgbClr val="FFFF00"/>
                </a:solidFill>
              </a:rPr>
              <a:t>("Circle Circumference: %5.2f\n",</a:t>
            </a:r>
            <a:r>
              <a:rPr lang="en-US" sz="1300" i="1" dirty="0" err="1">
                <a:solidFill>
                  <a:srgbClr val="FFFF00"/>
                </a:solidFill>
              </a:rPr>
              <a:t>x.getCirc</a:t>
            </a:r>
            <a:r>
              <a:rPr lang="en-US" sz="1300" i="1" dirty="0">
                <a:solidFill>
                  <a:srgbClr val="FFFF00"/>
                </a:solidFill>
              </a:rPr>
              <a:t>());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Cylinder y = new Cylinder(3.0, 2.0);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1300" dirty="0">
                <a:solidFill>
                  <a:srgbClr val="FFFF00"/>
                </a:solidFill>
              </a:rPr>
              <a:t>System.</a:t>
            </a:r>
            <a:r>
              <a:rPr lang="da-DK" sz="1300" i="1" dirty="0">
                <a:solidFill>
                  <a:srgbClr val="FFFF00"/>
                </a:solidFill>
              </a:rPr>
              <a:t>out.format("Cylinder Area: %5.2f\n",y.getArea());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FF00"/>
                </a:solidFill>
              </a:rPr>
              <a:t>System.</a:t>
            </a:r>
            <a:r>
              <a:rPr lang="en-US" sz="1300" i="1" dirty="0" err="1">
                <a:solidFill>
                  <a:srgbClr val="FFFF00"/>
                </a:solidFill>
              </a:rPr>
              <a:t>out.format</a:t>
            </a:r>
            <a:r>
              <a:rPr lang="en-US" sz="1300" i="1" dirty="0">
                <a:solidFill>
                  <a:srgbClr val="FFFF00"/>
                </a:solidFill>
              </a:rPr>
              <a:t>("Cylinder Circumference: %5.2f\n",</a:t>
            </a:r>
            <a:r>
              <a:rPr lang="en-US" sz="1300" i="1" dirty="0" err="1">
                <a:solidFill>
                  <a:srgbClr val="FFFF00"/>
                </a:solidFill>
              </a:rPr>
              <a:t>y.getCirc</a:t>
            </a:r>
            <a:r>
              <a:rPr lang="en-US" sz="1300" i="1" dirty="0">
                <a:solidFill>
                  <a:srgbClr val="FFFF00"/>
                </a:solidFill>
              </a:rPr>
              <a:t>());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FF00"/>
                </a:solidFill>
              </a:rPr>
              <a:t>System.</a:t>
            </a:r>
            <a:r>
              <a:rPr lang="en-US" sz="1300" i="1" dirty="0" err="1">
                <a:solidFill>
                  <a:srgbClr val="FFFF00"/>
                </a:solidFill>
              </a:rPr>
              <a:t>out.format</a:t>
            </a:r>
            <a:r>
              <a:rPr lang="en-US" sz="1300" i="1" dirty="0">
                <a:solidFill>
                  <a:srgbClr val="FFFF00"/>
                </a:solidFill>
              </a:rPr>
              <a:t>("Cylinder Volume: %5.2f\n",</a:t>
            </a:r>
            <a:r>
              <a:rPr lang="en-US" sz="1300" i="1" dirty="0" err="1">
                <a:solidFill>
                  <a:srgbClr val="FFFF00"/>
                </a:solidFill>
              </a:rPr>
              <a:t>y.getVolume</a:t>
            </a:r>
            <a:r>
              <a:rPr lang="en-US" sz="1300" i="1" dirty="0">
                <a:solidFill>
                  <a:srgbClr val="FFFF00"/>
                </a:solidFill>
              </a:rPr>
              <a:t>());</a:t>
            </a:r>
            <a:endParaRPr lang="en-US" sz="13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5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640" y="245807"/>
            <a:ext cx="8129083" cy="3517929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FF00"/>
                </a:solidFill>
              </a:rPr>
              <a:t>public static void main(String[] </a:t>
            </a:r>
            <a:r>
              <a:rPr lang="en-US" sz="1500" dirty="0" err="1">
                <a:solidFill>
                  <a:srgbClr val="FFFF00"/>
                </a:solidFill>
              </a:rPr>
              <a:t>args</a:t>
            </a:r>
            <a:r>
              <a:rPr lang="en-US" sz="1500" dirty="0">
                <a:solidFill>
                  <a:srgbClr val="FFFF00"/>
                </a:solidFill>
              </a:rPr>
              <a:t>) {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FFFF00"/>
                </a:solidFill>
              </a:rPr>
              <a:t>Circle x = new Circle(4.2);</a:t>
            </a:r>
          </a:p>
          <a:p>
            <a:pPr marL="342900" lvl="1" indent="0">
              <a:buNone/>
            </a:pPr>
            <a:r>
              <a:rPr lang="en-US" sz="1500" dirty="0" err="1">
                <a:solidFill>
                  <a:srgbClr val="FFFF00"/>
                </a:solidFill>
              </a:rPr>
              <a:t>System.</a:t>
            </a:r>
            <a:r>
              <a:rPr lang="en-US" sz="1500" i="1" dirty="0" err="1">
                <a:solidFill>
                  <a:srgbClr val="FFFF00"/>
                </a:solidFill>
              </a:rPr>
              <a:t>out.format</a:t>
            </a:r>
            <a:r>
              <a:rPr lang="en-US" sz="1500" i="1" dirty="0">
                <a:solidFill>
                  <a:srgbClr val="FFFF00"/>
                </a:solidFill>
              </a:rPr>
              <a:t>("Circle Area: %5.2f\n", </a:t>
            </a:r>
            <a:r>
              <a:rPr lang="en-US" sz="1500" i="1" dirty="0" err="1">
                <a:solidFill>
                  <a:srgbClr val="FFFF00"/>
                </a:solidFill>
              </a:rPr>
              <a:t>x.getArea</a:t>
            </a:r>
            <a:r>
              <a:rPr lang="en-US" sz="1500" i="1" dirty="0">
                <a:solidFill>
                  <a:srgbClr val="FFFF00"/>
                </a:solidFill>
              </a:rPr>
              <a:t>());</a:t>
            </a:r>
          </a:p>
          <a:p>
            <a:pPr marL="342900" lvl="1" indent="0">
              <a:buNone/>
            </a:pPr>
            <a:r>
              <a:rPr lang="en-US" sz="1500" dirty="0" err="1">
                <a:solidFill>
                  <a:srgbClr val="FFFF00"/>
                </a:solidFill>
              </a:rPr>
              <a:t>System.</a:t>
            </a:r>
            <a:r>
              <a:rPr lang="en-US" sz="1500" i="1" dirty="0" err="1">
                <a:solidFill>
                  <a:srgbClr val="FFFF00"/>
                </a:solidFill>
              </a:rPr>
              <a:t>out.format</a:t>
            </a:r>
            <a:r>
              <a:rPr lang="en-US" sz="1500" i="1" dirty="0">
                <a:solidFill>
                  <a:srgbClr val="FFFF00"/>
                </a:solidFill>
              </a:rPr>
              <a:t>("Circle Circumference: %5.2f\n",</a:t>
            </a:r>
            <a:r>
              <a:rPr lang="en-US" sz="1500" i="1" dirty="0" err="1">
                <a:solidFill>
                  <a:srgbClr val="FFFF00"/>
                </a:solidFill>
              </a:rPr>
              <a:t>x.getCirc</a:t>
            </a:r>
            <a:r>
              <a:rPr lang="en-US" sz="1500" i="1" dirty="0">
                <a:solidFill>
                  <a:srgbClr val="FFFF00"/>
                </a:solidFill>
              </a:rPr>
              <a:t>());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FFFF00"/>
                </a:solidFill>
              </a:rPr>
              <a:t>Cylinder y = new Cylinder(3.0, 2.0);</a:t>
            </a:r>
          </a:p>
          <a:p>
            <a:pPr marL="342900" lvl="1" indent="0">
              <a:buNone/>
            </a:pPr>
            <a:r>
              <a:rPr lang="da-DK" sz="1500" dirty="0">
                <a:solidFill>
                  <a:srgbClr val="FFFF00"/>
                </a:solidFill>
              </a:rPr>
              <a:t>System.</a:t>
            </a:r>
            <a:r>
              <a:rPr lang="da-DK" sz="1500" i="1" dirty="0">
                <a:solidFill>
                  <a:srgbClr val="FFFF00"/>
                </a:solidFill>
              </a:rPr>
              <a:t>out.format("Cylinder Area: %5.2f\n",y.getArea());</a:t>
            </a:r>
          </a:p>
          <a:p>
            <a:pPr marL="342900" lvl="1" indent="0">
              <a:buNone/>
            </a:pPr>
            <a:r>
              <a:rPr lang="en-US" sz="1500" dirty="0" err="1">
                <a:solidFill>
                  <a:srgbClr val="FFFF00"/>
                </a:solidFill>
              </a:rPr>
              <a:t>System.</a:t>
            </a:r>
            <a:r>
              <a:rPr lang="en-US" sz="1500" i="1" dirty="0" err="1">
                <a:solidFill>
                  <a:srgbClr val="FFFF00"/>
                </a:solidFill>
              </a:rPr>
              <a:t>out.format</a:t>
            </a:r>
            <a:r>
              <a:rPr lang="en-US" sz="1500" i="1" dirty="0">
                <a:solidFill>
                  <a:srgbClr val="FFFF00"/>
                </a:solidFill>
              </a:rPr>
              <a:t>("Cylinder Circumference: %5.2f\n",</a:t>
            </a:r>
            <a:r>
              <a:rPr lang="en-US" sz="1500" i="1" dirty="0" err="1">
                <a:solidFill>
                  <a:srgbClr val="FFFF00"/>
                </a:solidFill>
              </a:rPr>
              <a:t>y.getCirc</a:t>
            </a:r>
            <a:r>
              <a:rPr lang="en-US" sz="1500" i="1" dirty="0">
                <a:solidFill>
                  <a:srgbClr val="FFFF00"/>
                </a:solidFill>
              </a:rPr>
              <a:t>());</a:t>
            </a:r>
          </a:p>
          <a:p>
            <a:pPr marL="342900" lvl="1" indent="0">
              <a:buNone/>
            </a:pPr>
            <a:r>
              <a:rPr lang="en-US" sz="1500" dirty="0" err="1">
                <a:solidFill>
                  <a:srgbClr val="FFFF00"/>
                </a:solidFill>
              </a:rPr>
              <a:t>System.</a:t>
            </a:r>
            <a:r>
              <a:rPr lang="en-US" sz="1500" i="1" dirty="0" err="1">
                <a:solidFill>
                  <a:srgbClr val="FFFF00"/>
                </a:solidFill>
              </a:rPr>
              <a:t>out.format</a:t>
            </a:r>
            <a:r>
              <a:rPr lang="en-US" sz="1500" i="1" dirty="0">
                <a:solidFill>
                  <a:srgbClr val="FFFF00"/>
                </a:solidFill>
              </a:rPr>
              <a:t>("Cylinder Volume: %5.2f\n",</a:t>
            </a:r>
            <a:r>
              <a:rPr lang="en-US" sz="1500" i="1" dirty="0" err="1">
                <a:solidFill>
                  <a:srgbClr val="FFFF00"/>
                </a:solidFill>
              </a:rPr>
              <a:t>y.getVolume</a:t>
            </a:r>
            <a:r>
              <a:rPr lang="en-US" sz="1500" i="1" dirty="0">
                <a:solidFill>
                  <a:srgbClr val="FFFF00"/>
                </a:solidFill>
              </a:rPr>
              <a:t>());</a:t>
            </a:r>
            <a:endParaRPr lang="en-US" sz="15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79640" y="3886200"/>
            <a:ext cx="8129083" cy="16788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Circle Area: 55.42</a:t>
            </a:r>
          </a:p>
          <a:p>
            <a:pPr marL="0" indent="0">
              <a:buNone/>
            </a:pPr>
            <a:r>
              <a:rPr lang="en-US" sz="1500" dirty="0"/>
              <a:t>Circle Circumference: 26.39</a:t>
            </a:r>
          </a:p>
          <a:p>
            <a:pPr marL="0" indent="0">
              <a:buNone/>
            </a:pPr>
            <a:r>
              <a:rPr lang="en-US" sz="1500" dirty="0"/>
              <a:t>Cylinder Area: 28.27</a:t>
            </a:r>
          </a:p>
          <a:p>
            <a:pPr marL="0" indent="0">
              <a:buNone/>
            </a:pPr>
            <a:r>
              <a:rPr lang="en-US" sz="1500" dirty="0"/>
              <a:t>Cylinder Circumference: 18.85</a:t>
            </a:r>
          </a:p>
          <a:p>
            <a:pPr marL="0" indent="0">
              <a:buNone/>
            </a:pPr>
            <a:r>
              <a:rPr lang="en-US" sz="1500" dirty="0"/>
              <a:t>Cylinder Volume: 56.55</a:t>
            </a:r>
          </a:p>
        </p:txBody>
      </p:sp>
    </p:spTree>
    <p:extLst>
      <p:ext uri="{BB962C8B-B14F-4D97-AF65-F5344CB8AC3E}">
        <p14:creationId xmlns:p14="http://schemas.microsoft.com/office/powerpoint/2010/main" val="5258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32321" y="108156"/>
            <a:ext cx="4002344" cy="6656439"/>
          </a:xfrm>
        </p:spPr>
        <p:txBody>
          <a:bodyPr anchor="t">
            <a:noAutofit/>
          </a:bodyPr>
          <a:lstStyle/>
          <a:p>
            <a:pPr marL="0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String name;</a:t>
            </a:r>
          </a:p>
          <a:p>
            <a:pPr marL="342900" lvl="1" indent="0">
              <a:spcAft>
                <a:spcPts val="100"/>
              </a:spcAft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</a:t>
            </a:r>
            <a:r>
              <a:rPr lang="en-US" sz="1100" dirty="0">
                <a:solidFill>
                  <a:srgbClr val="FFFF00"/>
                </a:solidFill>
              </a:rPr>
              <a:t>false;</a:t>
            </a:r>
            <a:endParaRPr lang="en-US" sz="1100" dirty="0">
              <a:solidFill>
                <a:srgbClr val="FFFF00"/>
              </a:solidFill>
            </a:endParaRP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name = "Fred";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pet;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this.name = name;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sleep()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(“Snore Snore");</a:t>
            </a:r>
            <a:endParaRPr lang="en-US" sz="1100" i="1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(“talking</a:t>
            </a:r>
            <a:r>
              <a:rPr lang="en-US" sz="1100" i="1" dirty="0">
                <a:solidFill>
                  <a:srgbClr val="FFFF00"/>
                </a:solidFill>
              </a:rPr>
              <a:t>");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String breed;</a:t>
            </a:r>
          </a:p>
          <a:p>
            <a:pPr marL="342900" lvl="1" indent="0">
              <a:spcAft>
                <a:spcPts val="100"/>
              </a:spcAft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super();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breed = “Mutt”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Dog(String name, String breed)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this(</a:t>
            </a:r>
            <a:r>
              <a:rPr lang="en-US" sz="1100" dirty="0" err="1">
                <a:solidFill>
                  <a:srgbClr val="FFFF00"/>
                </a:solidFill>
              </a:rPr>
              <a:t>true,name,breed</a:t>
            </a:r>
            <a:r>
              <a:rPr lang="en-US" sz="11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name, String breed)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super(pet, name);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this.breed</a:t>
            </a:r>
            <a:r>
              <a:rPr lang="en-US" sz="1100" dirty="0">
                <a:solidFill>
                  <a:srgbClr val="FFFF00"/>
                </a:solidFill>
              </a:rPr>
              <a:t> = breed;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move()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("Frolicking forward");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494206" y="857250"/>
            <a:ext cx="4288094" cy="51435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4665" y="235974"/>
            <a:ext cx="483501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public class </a:t>
            </a:r>
            <a:r>
              <a:rPr lang="en-US" sz="1050" b="1" dirty="0" err="1">
                <a:solidFill>
                  <a:srgbClr val="FFFF00"/>
                </a:solidFill>
              </a:rPr>
              <a:t>mainAnimal</a:t>
            </a:r>
            <a:r>
              <a:rPr lang="en-US" sz="1050" b="1" dirty="0">
                <a:solidFill>
                  <a:srgbClr val="FFFF00"/>
                </a:solidFill>
              </a:rPr>
              <a:t> {</a:t>
            </a:r>
          </a:p>
          <a:p>
            <a:pPr lvl="1"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public static void main(String[] </a:t>
            </a:r>
            <a:r>
              <a:rPr lang="en-US" sz="1050" b="1" dirty="0" err="1">
                <a:solidFill>
                  <a:srgbClr val="FFFF00"/>
                </a:solidFill>
              </a:rPr>
              <a:t>args</a:t>
            </a:r>
            <a:r>
              <a:rPr lang="en-US" sz="1050" b="1" dirty="0">
                <a:solidFill>
                  <a:srgbClr val="FFFF00"/>
                </a:solidFill>
              </a:rPr>
              <a:t>) {</a:t>
            </a:r>
          </a:p>
          <a:p>
            <a:pPr lvl="2"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Animal </a:t>
            </a:r>
            <a:r>
              <a:rPr lang="en-US" sz="1050" b="1" dirty="0" err="1">
                <a:solidFill>
                  <a:srgbClr val="FFFF00"/>
                </a:solidFill>
              </a:rPr>
              <a:t>an_x</a:t>
            </a:r>
            <a:r>
              <a:rPr lang="en-US" sz="1050" b="1" dirty="0">
                <a:solidFill>
                  <a:srgbClr val="FFFF00"/>
                </a:solidFill>
              </a:rPr>
              <a:t> = new Animal();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(an_x.name);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</a:t>
            </a:r>
            <a:r>
              <a:rPr lang="en-US" sz="1050" b="1" i="1" dirty="0" err="1">
                <a:solidFill>
                  <a:srgbClr val="FFFF00"/>
                </a:solidFill>
              </a:rPr>
              <a:t>an_x.isaPet</a:t>
            </a:r>
            <a:r>
              <a:rPr lang="en-US" sz="1050" b="1" i="1" dirty="0">
                <a:solidFill>
                  <a:srgbClr val="FFFF00"/>
                </a:solidFill>
              </a:rPr>
              <a:t>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an_x.sleep</a:t>
            </a:r>
            <a:r>
              <a:rPr lang="en-US" sz="1050" b="1" dirty="0">
                <a:solidFill>
                  <a:srgbClr val="FFFF00"/>
                </a:solidFill>
              </a:rPr>
              <a:t>();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an_x.talk</a:t>
            </a:r>
            <a:r>
              <a:rPr lang="en-US" sz="1050" b="1" dirty="0">
                <a:solidFill>
                  <a:srgbClr val="FFFF00"/>
                </a:solidFill>
              </a:rPr>
              <a:t>();</a:t>
            </a:r>
          </a:p>
          <a:p>
            <a:pPr lvl="2">
              <a:spcAft>
                <a:spcPts val="200"/>
              </a:spcAft>
            </a:pPr>
            <a:endParaRPr lang="en-US" sz="1050" b="1" dirty="0">
              <a:solidFill>
                <a:srgbClr val="FFFF00"/>
              </a:solidFill>
            </a:endParaRPr>
          </a:p>
          <a:p>
            <a:pPr lvl="2"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Dog </a:t>
            </a:r>
            <a:r>
              <a:rPr lang="en-US" sz="1050" b="1" dirty="0" err="1">
                <a:solidFill>
                  <a:srgbClr val="FFFF00"/>
                </a:solidFill>
              </a:rPr>
              <a:t>a_dog</a:t>
            </a:r>
            <a:r>
              <a:rPr lang="en-US" sz="1050" b="1" dirty="0">
                <a:solidFill>
                  <a:srgbClr val="FFFF00"/>
                </a:solidFill>
              </a:rPr>
              <a:t> = new Dog("</a:t>
            </a:r>
            <a:r>
              <a:rPr lang="en-US" sz="1050" b="1" dirty="0" err="1">
                <a:solidFill>
                  <a:srgbClr val="FFFF00"/>
                </a:solidFill>
              </a:rPr>
              <a:t>Spot“,”pug</a:t>
            </a:r>
            <a:r>
              <a:rPr lang="en-US" sz="1050" b="1" dirty="0">
                <a:solidFill>
                  <a:srgbClr val="FFFF00"/>
                </a:solidFill>
              </a:rPr>
              <a:t>”);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(a_dog.name);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</a:t>
            </a:r>
            <a:r>
              <a:rPr lang="en-US" sz="1050" b="1" i="1" dirty="0" err="1">
                <a:solidFill>
                  <a:srgbClr val="FFFF00"/>
                </a:solidFill>
              </a:rPr>
              <a:t>a_dog.isaPet</a:t>
            </a:r>
            <a:r>
              <a:rPr lang="en-US" sz="1050" b="1" i="1" dirty="0">
                <a:solidFill>
                  <a:srgbClr val="FFFF00"/>
                </a:solidFill>
              </a:rPr>
              <a:t>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</a:t>
            </a:r>
            <a:r>
              <a:rPr lang="en-US" sz="1050" b="1" i="1" dirty="0" err="1">
                <a:solidFill>
                  <a:srgbClr val="FFFF00"/>
                </a:solidFill>
              </a:rPr>
              <a:t>a_dog.breed</a:t>
            </a:r>
            <a:r>
              <a:rPr lang="en-US" sz="1050" b="1" i="1" dirty="0">
                <a:solidFill>
                  <a:srgbClr val="FFFF00"/>
                </a:solidFill>
              </a:rPr>
              <a:t>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a_dog.sleep</a:t>
            </a:r>
            <a:r>
              <a:rPr lang="en-US" sz="1050" b="1" dirty="0">
                <a:solidFill>
                  <a:srgbClr val="FFFF00"/>
                </a:solidFill>
              </a:rPr>
              <a:t>();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a_dog.talk</a:t>
            </a:r>
            <a:r>
              <a:rPr lang="en-US" sz="1050" b="1" dirty="0">
                <a:solidFill>
                  <a:srgbClr val="FFFF00"/>
                </a:solidFill>
              </a:rPr>
              <a:t>();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a_dog.move</a:t>
            </a:r>
            <a:r>
              <a:rPr lang="en-US" sz="1050" b="1" dirty="0">
                <a:solidFill>
                  <a:srgbClr val="FFFF00"/>
                </a:solidFill>
              </a:rPr>
              <a:t>();</a:t>
            </a:r>
          </a:p>
          <a:p>
            <a:pPr lvl="1"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}</a:t>
            </a:r>
          </a:p>
          <a:p>
            <a:pPr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}</a:t>
            </a:r>
          </a:p>
          <a:p>
            <a:endParaRPr lang="en-US" sz="1050" b="1" dirty="0">
              <a:solidFill>
                <a:srgbClr val="0070C0"/>
              </a:solidFill>
            </a:endParaRPr>
          </a:p>
          <a:p>
            <a:r>
              <a:rPr lang="en-US" b="1" dirty="0"/>
              <a:t>What fields and methods are part of </a:t>
            </a:r>
            <a:r>
              <a:rPr lang="en-US" b="1" dirty="0" err="1"/>
              <a:t>an_x</a:t>
            </a:r>
            <a:r>
              <a:rPr lang="en-US" b="1" dirty="0"/>
              <a:t>?</a:t>
            </a:r>
          </a:p>
          <a:p>
            <a:r>
              <a:rPr lang="en-US" b="1" dirty="0"/>
              <a:t>What fields and methods are part of </a:t>
            </a:r>
            <a:r>
              <a:rPr lang="en-US" b="1" dirty="0" err="1"/>
              <a:t>a_dog</a:t>
            </a:r>
            <a:r>
              <a:rPr lang="en-US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53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508" y="157701"/>
            <a:ext cx="7886700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you see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835742"/>
            <a:ext cx="7886700" cy="5781368"/>
          </a:xfrm>
        </p:spPr>
        <p:txBody>
          <a:bodyPr anchor="t">
            <a:noAutofit/>
          </a:bodyPr>
          <a:lstStyle/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class A </a:t>
            </a:r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FFFF00"/>
                </a:solidFill>
              </a:rPr>
              <a:t>       private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f;</a:t>
            </a:r>
            <a:endParaRPr lang="en-US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FFFF00"/>
                </a:solidFill>
              </a:rPr>
              <a:t>public A(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x) {</a:t>
            </a:r>
          </a:p>
          <a:p>
            <a:pPr marL="34290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f = x;</a:t>
            </a:r>
          </a:p>
          <a:p>
            <a:pPr marL="34290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class B extends A {</a:t>
            </a:r>
          </a:p>
          <a:p>
            <a:pPr marL="34290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FFFF00"/>
                </a:solidFill>
              </a:rPr>
              <a:t>public B() {</a:t>
            </a:r>
          </a:p>
          <a:p>
            <a:pPr marL="34290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class C {</a:t>
            </a:r>
          </a:p>
          <a:p>
            <a:pPr marL="34290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US" dirty="0" err="1" smtClean="0">
                <a:solidFill>
                  <a:srgbClr val="FFFF00"/>
                </a:solidFill>
              </a:rPr>
              <a:t>args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</a:p>
          <a:p>
            <a:pPr marL="34290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FFFF00"/>
                </a:solidFill>
              </a:rPr>
              <a:t>B </a:t>
            </a:r>
            <a:r>
              <a:rPr lang="en-US" dirty="0" err="1" smtClean="0">
                <a:solidFill>
                  <a:srgbClr val="FFFF00"/>
                </a:solidFill>
              </a:rPr>
              <a:t>b</a:t>
            </a:r>
            <a:r>
              <a:rPr lang="en-US" dirty="0" smtClean="0">
                <a:solidFill>
                  <a:srgbClr val="FFFF00"/>
                </a:solidFill>
              </a:rPr>
              <a:t> = new B();</a:t>
            </a:r>
          </a:p>
          <a:p>
            <a:pPr marL="34290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847850" y="219075"/>
            <a:ext cx="7772400" cy="573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Objects in other classes: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1" y="914401"/>
            <a:ext cx="8551863" cy="57324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a class for a card:</a:t>
            </a:r>
          </a:p>
          <a:p>
            <a:pPr marL="400050" lvl="1" indent="0">
              <a:buNone/>
            </a:pPr>
            <a:r>
              <a:rPr lang="en-US" altLang="en-US" sz="2000" b="1" dirty="0">
                <a:solidFill>
                  <a:srgbClr val="FFFF00"/>
                </a:solidFill>
              </a:rPr>
              <a:t>public class Card {</a:t>
            </a:r>
          </a:p>
          <a:p>
            <a:pPr marL="800100" lvl="2" indent="0">
              <a:buNone/>
            </a:pPr>
            <a:r>
              <a:rPr lang="en-US" altLang="en-US" sz="2000" b="1" dirty="0">
                <a:solidFill>
                  <a:srgbClr val="FFFF00"/>
                </a:solidFill>
              </a:rPr>
              <a:t>public </a:t>
            </a:r>
            <a:r>
              <a:rPr lang="en-US" altLang="en-US" sz="2000" b="1" dirty="0" err="1">
                <a:solidFill>
                  <a:srgbClr val="FFFF00"/>
                </a:solidFill>
              </a:rPr>
              <a:t>int</a:t>
            </a:r>
            <a:r>
              <a:rPr lang="en-US" altLang="en-US" sz="2000" b="1" dirty="0">
                <a:solidFill>
                  <a:srgbClr val="FFFF00"/>
                </a:solidFill>
              </a:rPr>
              <a:t> </a:t>
            </a:r>
            <a:r>
              <a:rPr lang="en-US" altLang="en-US" sz="2000" b="1" dirty="0" err="1">
                <a:solidFill>
                  <a:srgbClr val="FFFF00"/>
                </a:solidFill>
              </a:rPr>
              <a:t>num</a:t>
            </a:r>
            <a:r>
              <a:rPr lang="en-US" altLang="en-US" sz="2000" b="1" dirty="0">
                <a:solidFill>
                  <a:srgbClr val="FFFF00"/>
                </a:solidFill>
              </a:rPr>
              <a:t>;</a:t>
            </a:r>
          </a:p>
          <a:p>
            <a:pPr marL="800100" lvl="2" indent="0">
              <a:buNone/>
            </a:pPr>
            <a:r>
              <a:rPr lang="en-US" altLang="en-US" sz="2000" b="1" dirty="0">
                <a:solidFill>
                  <a:srgbClr val="FFFF00"/>
                </a:solidFill>
              </a:rPr>
              <a:t>public String suit;</a:t>
            </a:r>
          </a:p>
          <a:p>
            <a:pPr marL="800100" lvl="2" indent="0">
              <a:buNone/>
            </a:pPr>
            <a:endParaRPr lang="en-US" altLang="en-US" sz="2000" b="1" dirty="0">
              <a:solidFill>
                <a:srgbClr val="FFFF00"/>
              </a:solidFill>
            </a:endParaRPr>
          </a:p>
          <a:p>
            <a:pPr marL="800100" lvl="2" indent="0">
              <a:buNone/>
            </a:pPr>
            <a:r>
              <a:rPr lang="en-US" altLang="en-US" sz="2000" b="1" dirty="0">
                <a:solidFill>
                  <a:srgbClr val="FFFF00"/>
                </a:solidFill>
              </a:rPr>
              <a:t>public Card(</a:t>
            </a:r>
            <a:r>
              <a:rPr lang="en-US" altLang="en-US" sz="2000" b="1" dirty="0" err="1">
                <a:solidFill>
                  <a:srgbClr val="FFFF00"/>
                </a:solidFill>
              </a:rPr>
              <a:t>int</a:t>
            </a:r>
            <a:r>
              <a:rPr lang="en-US" altLang="en-US" sz="2000" b="1" dirty="0">
                <a:solidFill>
                  <a:srgbClr val="FFFF00"/>
                </a:solidFill>
              </a:rPr>
              <a:t> n, String s) {</a:t>
            </a:r>
          </a:p>
          <a:p>
            <a:pPr marL="1257300" lvl="3" indent="0">
              <a:buNone/>
            </a:pPr>
            <a:r>
              <a:rPr lang="en-US" altLang="en-US" sz="2000" b="1" dirty="0" err="1">
                <a:solidFill>
                  <a:srgbClr val="FFFF00"/>
                </a:solidFill>
              </a:rPr>
              <a:t>num</a:t>
            </a:r>
            <a:r>
              <a:rPr lang="en-US" altLang="en-US" sz="2000" b="1" dirty="0">
                <a:solidFill>
                  <a:srgbClr val="FFFF00"/>
                </a:solidFill>
              </a:rPr>
              <a:t> = n;</a:t>
            </a:r>
          </a:p>
          <a:p>
            <a:pPr marL="1257300" lvl="3" indent="0">
              <a:buNone/>
            </a:pPr>
            <a:r>
              <a:rPr lang="en-US" altLang="en-US" sz="2000" b="1" dirty="0">
                <a:solidFill>
                  <a:srgbClr val="FFFF00"/>
                </a:solidFill>
              </a:rPr>
              <a:t>suit = s;</a:t>
            </a:r>
          </a:p>
          <a:p>
            <a:pPr marL="800100" lvl="2" indent="0">
              <a:buNone/>
            </a:pPr>
            <a:r>
              <a:rPr lang="en-US" altLang="en-US" sz="2000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altLang="en-US" sz="2000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buNone/>
            </a:pPr>
            <a:endParaRPr lang="en-US" alt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en-US" sz="2400" b="1" i="1" dirty="0"/>
              <a:t>Now Create a class for a deck of card objects:</a:t>
            </a:r>
          </a:p>
        </p:txBody>
      </p:sp>
    </p:spTree>
    <p:extLst>
      <p:ext uri="{BB962C8B-B14F-4D97-AF65-F5344CB8AC3E}">
        <p14:creationId xmlns:p14="http://schemas.microsoft.com/office/powerpoint/2010/main" val="33850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32321" y="68826"/>
            <a:ext cx="4452169" cy="6789174"/>
          </a:xfrm>
        </p:spPr>
        <p:txBody>
          <a:bodyPr anchor="t"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String name;</a:t>
            </a:r>
          </a:p>
          <a:p>
            <a:pPr marL="342900" lvl="1" indent="0">
              <a:spcAft>
                <a:spcPts val="0"/>
              </a:spcAft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true;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name = "Fred";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pet;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this.name = name;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sleep()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("Animal is sleeping");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FFFF00"/>
                </a:solidFill>
              </a:rPr>
              <a:t>System.</a:t>
            </a:r>
            <a:r>
              <a:rPr lang="en-US" sz="1100" b="1" i="1" dirty="0" err="1">
                <a:solidFill>
                  <a:srgbClr val="FFFF00"/>
                </a:solidFill>
              </a:rPr>
              <a:t>out.println</a:t>
            </a:r>
            <a:r>
              <a:rPr lang="en-US" sz="1100" b="1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String breed;</a:t>
            </a:r>
          </a:p>
          <a:p>
            <a:pPr marL="342900" lvl="1" indent="0">
              <a:spcAft>
                <a:spcPts val="0"/>
              </a:spcAft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super();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breed = “Mutt”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Dog(String name, String breed)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this(</a:t>
            </a:r>
            <a:r>
              <a:rPr lang="en-US" sz="1100" dirty="0" err="1">
                <a:solidFill>
                  <a:srgbClr val="FFFF00"/>
                </a:solidFill>
              </a:rPr>
              <a:t>true,name,breed</a:t>
            </a:r>
            <a:r>
              <a:rPr lang="en-US" sz="11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name, String breed)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super(pet, name);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this.breed</a:t>
            </a:r>
            <a:r>
              <a:rPr lang="en-US" sz="1100" dirty="0">
                <a:solidFill>
                  <a:srgbClr val="FFFF00"/>
                </a:solidFill>
              </a:rPr>
              <a:t> = breed;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move()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("Frolicking forward");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FFFF00"/>
                </a:solidFill>
              </a:rPr>
              <a:t>System.</a:t>
            </a:r>
            <a:r>
              <a:rPr lang="en-US" sz="1100" b="1" i="1" dirty="0" err="1">
                <a:solidFill>
                  <a:srgbClr val="FFFF00"/>
                </a:solidFill>
              </a:rPr>
              <a:t>out.println</a:t>
            </a:r>
            <a:r>
              <a:rPr lang="en-US" sz="1100" b="1" i="1" dirty="0">
                <a:solidFill>
                  <a:srgbClr val="FFFF00"/>
                </a:solidFill>
              </a:rPr>
              <a:t>(“bark bark");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494206" y="857250"/>
            <a:ext cx="4288094" cy="51435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8685" y="698090"/>
            <a:ext cx="4621160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public class </a:t>
            </a:r>
            <a:r>
              <a:rPr lang="en-US" sz="1050" b="1" dirty="0" err="1">
                <a:solidFill>
                  <a:srgbClr val="FFFF00"/>
                </a:solidFill>
              </a:rPr>
              <a:t>mainAnimal</a:t>
            </a:r>
            <a:r>
              <a:rPr lang="en-US" sz="1050" b="1" dirty="0">
                <a:solidFill>
                  <a:srgbClr val="FFFF00"/>
                </a:solidFill>
              </a:rPr>
              <a:t> {</a:t>
            </a:r>
          </a:p>
          <a:p>
            <a:pPr lvl="1"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public static void main(String[] </a:t>
            </a:r>
            <a:r>
              <a:rPr lang="en-US" sz="1050" b="1" dirty="0" err="1">
                <a:solidFill>
                  <a:srgbClr val="FFFF00"/>
                </a:solidFill>
              </a:rPr>
              <a:t>args</a:t>
            </a:r>
            <a:r>
              <a:rPr lang="en-US" sz="1050" b="1" dirty="0">
                <a:solidFill>
                  <a:srgbClr val="FFFF00"/>
                </a:solidFill>
              </a:rPr>
              <a:t>) {</a:t>
            </a:r>
          </a:p>
          <a:p>
            <a:pPr lvl="2"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Animal </a:t>
            </a:r>
            <a:r>
              <a:rPr lang="en-US" sz="1050" b="1" dirty="0" err="1">
                <a:solidFill>
                  <a:srgbClr val="FFFF00"/>
                </a:solidFill>
              </a:rPr>
              <a:t>an_x</a:t>
            </a:r>
            <a:r>
              <a:rPr lang="en-US" sz="1050" b="1" dirty="0">
                <a:solidFill>
                  <a:srgbClr val="FFFF00"/>
                </a:solidFill>
              </a:rPr>
              <a:t> = new Animal();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(an_x.name);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</a:t>
            </a:r>
            <a:r>
              <a:rPr lang="en-US" sz="1050" b="1" i="1" dirty="0" err="1">
                <a:solidFill>
                  <a:srgbClr val="FFFF00"/>
                </a:solidFill>
              </a:rPr>
              <a:t>an_x.isaPet</a:t>
            </a:r>
            <a:r>
              <a:rPr lang="en-US" sz="1050" b="1" i="1" dirty="0">
                <a:solidFill>
                  <a:srgbClr val="FFFF00"/>
                </a:solidFill>
              </a:rPr>
              <a:t>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an_x.sleep</a:t>
            </a:r>
            <a:r>
              <a:rPr lang="en-US" sz="1050" b="1" dirty="0">
                <a:solidFill>
                  <a:srgbClr val="FFFF00"/>
                </a:solidFill>
              </a:rPr>
              <a:t>();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an_x.talk</a:t>
            </a:r>
            <a:r>
              <a:rPr lang="en-US" sz="1050" b="1" dirty="0">
                <a:solidFill>
                  <a:srgbClr val="FFFF00"/>
                </a:solidFill>
              </a:rPr>
              <a:t>(); // what does this line do?</a:t>
            </a:r>
          </a:p>
          <a:p>
            <a:pPr lvl="2">
              <a:spcAft>
                <a:spcPts val="200"/>
              </a:spcAft>
            </a:pPr>
            <a:endParaRPr lang="en-US" sz="1050" b="1" dirty="0">
              <a:solidFill>
                <a:srgbClr val="FFFF00"/>
              </a:solidFill>
            </a:endParaRPr>
          </a:p>
          <a:p>
            <a:pPr lvl="2"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Dog </a:t>
            </a:r>
            <a:r>
              <a:rPr lang="en-US" sz="1050" b="1" dirty="0" err="1">
                <a:solidFill>
                  <a:srgbClr val="FFFF00"/>
                </a:solidFill>
              </a:rPr>
              <a:t>a_dog</a:t>
            </a:r>
            <a:r>
              <a:rPr lang="en-US" sz="1050" b="1" dirty="0">
                <a:solidFill>
                  <a:srgbClr val="FFFF00"/>
                </a:solidFill>
              </a:rPr>
              <a:t> = new Dog("</a:t>
            </a:r>
            <a:r>
              <a:rPr lang="en-US" sz="1050" b="1" dirty="0" err="1">
                <a:solidFill>
                  <a:srgbClr val="FFFF00"/>
                </a:solidFill>
              </a:rPr>
              <a:t>Spot“,”pug</a:t>
            </a:r>
            <a:r>
              <a:rPr lang="en-US" sz="1050" b="1" dirty="0">
                <a:solidFill>
                  <a:srgbClr val="FFFF00"/>
                </a:solidFill>
              </a:rPr>
              <a:t>”);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(a_dog.name);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</a:t>
            </a:r>
            <a:r>
              <a:rPr lang="en-US" sz="1050" b="1" i="1" dirty="0" err="1">
                <a:solidFill>
                  <a:srgbClr val="FFFF00"/>
                </a:solidFill>
              </a:rPr>
              <a:t>a_dog.isaPet</a:t>
            </a:r>
            <a:r>
              <a:rPr lang="en-US" sz="1050" b="1" i="1" dirty="0">
                <a:solidFill>
                  <a:srgbClr val="FFFF00"/>
                </a:solidFill>
              </a:rPr>
              <a:t>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System.</a:t>
            </a:r>
            <a:r>
              <a:rPr lang="en-US" sz="1050" b="1" i="1" dirty="0" err="1">
                <a:solidFill>
                  <a:srgbClr val="FFFF00"/>
                </a:solidFill>
              </a:rPr>
              <a:t>out.println</a:t>
            </a:r>
            <a:r>
              <a:rPr lang="en-US" sz="1050" b="1" i="1" dirty="0">
                <a:solidFill>
                  <a:srgbClr val="FFFF00"/>
                </a:solidFill>
              </a:rPr>
              <a:t>(</a:t>
            </a:r>
            <a:r>
              <a:rPr lang="en-US" sz="1050" b="1" i="1" dirty="0" err="1">
                <a:solidFill>
                  <a:srgbClr val="FFFF00"/>
                </a:solidFill>
              </a:rPr>
              <a:t>a_dog.breed</a:t>
            </a:r>
            <a:r>
              <a:rPr lang="en-US" sz="1050" b="1" i="1" dirty="0">
                <a:solidFill>
                  <a:srgbClr val="FFFF00"/>
                </a:solidFill>
              </a:rPr>
              <a:t>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a_dog.sleep</a:t>
            </a:r>
            <a:r>
              <a:rPr lang="en-US" sz="1050" b="1" dirty="0">
                <a:solidFill>
                  <a:srgbClr val="FFFF00"/>
                </a:solidFill>
              </a:rPr>
              <a:t>();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a_dog.talk</a:t>
            </a:r>
            <a:r>
              <a:rPr lang="en-US" sz="1050" b="1" dirty="0">
                <a:solidFill>
                  <a:srgbClr val="FFFF00"/>
                </a:solidFill>
              </a:rPr>
              <a:t>(); // what does this line do?</a:t>
            </a:r>
          </a:p>
          <a:p>
            <a:pPr lvl="2">
              <a:spcAft>
                <a:spcPts val="200"/>
              </a:spcAft>
            </a:pPr>
            <a:r>
              <a:rPr lang="en-US" sz="1050" b="1" dirty="0" err="1">
                <a:solidFill>
                  <a:srgbClr val="FFFF00"/>
                </a:solidFill>
              </a:rPr>
              <a:t>a_dog.move</a:t>
            </a:r>
            <a:r>
              <a:rPr lang="en-US" sz="1050" b="1" dirty="0">
                <a:solidFill>
                  <a:srgbClr val="FFFF00"/>
                </a:solidFill>
              </a:rPr>
              <a:t>();</a:t>
            </a:r>
          </a:p>
          <a:p>
            <a:pPr lvl="1"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}</a:t>
            </a:r>
          </a:p>
          <a:p>
            <a:pPr>
              <a:spcAft>
                <a:spcPts val="200"/>
              </a:spcAft>
            </a:pPr>
            <a:r>
              <a:rPr lang="en-US" sz="1050" b="1" dirty="0">
                <a:solidFill>
                  <a:srgbClr val="FFFF00"/>
                </a:solidFill>
              </a:rPr>
              <a:t>}</a:t>
            </a:r>
          </a:p>
          <a:p>
            <a:endParaRPr lang="en-US" sz="1050" b="1" dirty="0">
              <a:solidFill>
                <a:srgbClr val="0070C0"/>
              </a:solidFill>
            </a:endParaRPr>
          </a:p>
          <a:p>
            <a:r>
              <a:rPr lang="en-US" b="1" dirty="0"/>
              <a:t>What methods and fields does </a:t>
            </a:r>
            <a:r>
              <a:rPr lang="en-US" b="1" dirty="0" err="1"/>
              <a:t>a_dog</a:t>
            </a:r>
            <a:r>
              <a:rPr lang="en-US" b="1" dirty="0"/>
              <a:t> have?</a:t>
            </a:r>
          </a:p>
          <a:p>
            <a:r>
              <a:rPr lang="en-US" b="1" dirty="0"/>
              <a:t>What happens when </a:t>
            </a:r>
            <a:r>
              <a:rPr lang="en-US" b="1" dirty="0" err="1"/>
              <a:t>a_dog.talk</a:t>
            </a:r>
            <a:r>
              <a:rPr lang="en-US" b="1" dirty="0"/>
              <a:t>() is executed?</a:t>
            </a:r>
          </a:p>
        </p:txBody>
      </p:sp>
    </p:spTree>
    <p:extLst>
      <p:ext uri="{BB962C8B-B14F-4D97-AF65-F5344CB8AC3E}">
        <p14:creationId xmlns:p14="http://schemas.microsoft.com/office/powerpoint/2010/main" val="20082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220" y="462116"/>
            <a:ext cx="7772400" cy="5506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Overriding!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220" y="1426779"/>
            <a:ext cx="8532704" cy="504496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Word of the Day!</a:t>
            </a:r>
          </a:p>
          <a:p>
            <a:r>
              <a:rPr lang="en-US" dirty="0" smtClean="0"/>
              <a:t>When in a subclass you write a method that overrides a method with the same name in its parent class.  </a:t>
            </a:r>
          </a:p>
          <a:p>
            <a:r>
              <a:rPr lang="en-US" dirty="0" smtClean="0"/>
              <a:t>In essence, you’ve got a default method in the superclass</a:t>
            </a:r>
          </a:p>
          <a:p>
            <a:pPr lvl="1"/>
            <a:r>
              <a:rPr lang="en-US" dirty="0" smtClean="0"/>
              <a:t>And then you have a more specific (and accurate) method belonging to the subclass</a:t>
            </a:r>
          </a:p>
          <a:p>
            <a:pPr lvl="1"/>
            <a:r>
              <a:rPr lang="en-US" dirty="0" smtClean="0"/>
              <a:t>Every subclass can have its own default method that overrides the superclass’s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1820" y="117988"/>
            <a:ext cx="4277032" cy="6740013"/>
          </a:xfrm>
        </p:spPr>
        <p:txBody>
          <a:bodyPr anchor="t">
            <a:noAutofit/>
          </a:bodyPr>
          <a:lstStyle/>
          <a:p>
            <a:pPr marL="0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String name;</a:t>
            </a:r>
          </a:p>
          <a:p>
            <a:pPr marL="342900" lvl="1" indent="0">
              <a:spcAft>
                <a:spcPts val="100"/>
              </a:spcAft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true;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name = "Fred";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pet;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this.name = name;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sleep()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(“Snore Snore");</a:t>
            </a:r>
            <a:endParaRPr lang="en-US" sz="1100" i="1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Dog </a:t>
            </a:r>
            <a:r>
              <a:rPr lang="en-US" sz="1100" b="1" dirty="0">
                <a:solidFill>
                  <a:srgbClr val="FFFF00"/>
                </a:solidFill>
              </a:rPr>
              <a:t>extends Animal </a:t>
            </a:r>
            <a:r>
              <a:rPr lang="en-US" sz="1100" dirty="0">
                <a:solidFill>
                  <a:srgbClr val="FFFF00"/>
                </a:solidFill>
              </a:rPr>
              <a:t>{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00B050"/>
                </a:solidFill>
              </a:rPr>
              <a:t>super();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00B050"/>
                </a:solidFill>
              </a:rPr>
              <a:t>super(true, name);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00B050"/>
                </a:solidFill>
              </a:rPr>
              <a:t>super(pet, name);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move()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("Frolicking forward");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Aft>
                <a:spcPts val="1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("bark bark");</a:t>
            </a:r>
          </a:p>
          <a:p>
            <a:pPr marL="342900" lvl="1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494206" y="857250"/>
            <a:ext cx="4288094" cy="51435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1" y="609601"/>
            <a:ext cx="46285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public class Wolf </a:t>
            </a:r>
            <a:r>
              <a:rPr lang="en-US" sz="1100" b="1" dirty="0">
                <a:solidFill>
                  <a:srgbClr val="FFFF00"/>
                </a:solidFill>
              </a:rPr>
              <a:t>extends Dog </a:t>
            </a:r>
            <a:r>
              <a:rPr lang="en-US" sz="1100" dirty="0">
                <a:solidFill>
                  <a:srgbClr val="FFFF00"/>
                </a:solidFill>
              </a:rPr>
              <a:t>{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public Wolf(){</a:t>
            </a:r>
          </a:p>
          <a:p>
            <a:pPr lvl="2"/>
            <a:r>
              <a:rPr lang="en-US" sz="1100" b="1" dirty="0">
                <a:solidFill>
                  <a:srgbClr val="00B050"/>
                </a:solidFill>
              </a:rPr>
              <a:t>super(false,"</a:t>
            </a:r>
            <a:r>
              <a:rPr lang="en-US" sz="1100" b="1" dirty="0" err="1">
                <a:solidFill>
                  <a:srgbClr val="00B050"/>
                </a:solidFill>
              </a:rPr>
              <a:t>noName</a:t>
            </a:r>
            <a:r>
              <a:rPr lang="en-US" sz="1100" b="1" dirty="0">
                <a:solidFill>
                  <a:srgbClr val="00B050"/>
                </a:solidFill>
              </a:rPr>
              <a:t>");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public void move() {</a:t>
            </a:r>
          </a:p>
          <a:p>
            <a:pPr lvl="2"/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("running intently");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public void stalk() {</a:t>
            </a:r>
          </a:p>
          <a:p>
            <a:pPr lvl="2"/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("stalking my prey");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lvl="2"/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("howl");</a:t>
            </a:r>
          </a:p>
          <a:p>
            <a:pPr lvl="2"/>
            <a:r>
              <a:rPr lang="en-US" sz="1100" i="1" dirty="0" err="1">
                <a:solidFill>
                  <a:srgbClr val="FFFF00"/>
                </a:solidFill>
              </a:rPr>
              <a:t>super.talk</a:t>
            </a:r>
            <a:r>
              <a:rPr lang="en-US" sz="1100" i="1" dirty="0">
                <a:solidFill>
                  <a:srgbClr val="FFFF00"/>
                </a:solidFill>
              </a:rPr>
              <a:t>();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public class </a:t>
            </a:r>
            <a:r>
              <a:rPr lang="en-US" sz="1100" b="1" dirty="0" err="1">
                <a:solidFill>
                  <a:srgbClr val="FFFF00"/>
                </a:solidFill>
              </a:rPr>
              <a:t>mainAnimal</a:t>
            </a:r>
            <a:r>
              <a:rPr lang="en-US" sz="1100" b="1" dirty="0">
                <a:solidFill>
                  <a:srgbClr val="FFFF00"/>
                </a:solidFill>
              </a:rPr>
              <a:t> {</a:t>
            </a:r>
          </a:p>
          <a:p>
            <a:pPr lvl="1"/>
            <a:r>
              <a:rPr lang="en-US" sz="1100" b="1" dirty="0">
                <a:solidFill>
                  <a:srgbClr val="FFFF00"/>
                </a:solidFill>
              </a:rPr>
              <a:t>public static void main(String[] </a:t>
            </a:r>
            <a:r>
              <a:rPr lang="en-US" sz="1100" b="1" dirty="0" err="1">
                <a:solidFill>
                  <a:srgbClr val="FFFF00"/>
                </a:solidFill>
              </a:rPr>
              <a:t>args</a:t>
            </a:r>
            <a:r>
              <a:rPr lang="en-US" sz="1100" b="1" dirty="0">
                <a:solidFill>
                  <a:srgbClr val="FFFF00"/>
                </a:solidFill>
              </a:rPr>
              <a:t>) {</a:t>
            </a:r>
          </a:p>
          <a:p>
            <a:pPr lvl="2"/>
            <a:r>
              <a:rPr lang="en-US" sz="1100" b="1" dirty="0">
                <a:solidFill>
                  <a:srgbClr val="FFFF00"/>
                </a:solidFill>
              </a:rPr>
              <a:t>Animal </a:t>
            </a:r>
            <a:r>
              <a:rPr lang="en-US" sz="1100" b="1" dirty="0" err="1">
                <a:solidFill>
                  <a:srgbClr val="FFFF00"/>
                </a:solidFill>
              </a:rPr>
              <a:t>an_x</a:t>
            </a:r>
            <a:r>
              <a:rPr lang="en-US" sz="1100" b="1" dirty="0">
                <a:solidFill>
                  <a:srgbClr val="FFFF00"/>
                </a:solidFill>
              </a:rPr>
              <a:t> = new Animal();</a:t>
            </a:r>
          </a:p>
          <a:p>
            <a:pPr lvl="2"/>
            <a:r>
              <a:rPr lang="en-US" sz="1100" b="1" dirty="0">
                <a:solidFill>
                  <a:srgbClr val="00B050"/>
                </a:solidFill>
              </a:rPr>
              <a:t>// what methods and fields are available to </a:t>
            </a:r>
            <a:r>
              <a:rPr lang="en-US" sz="1100" b="1" dirty="0" err="1">
                <a:solidFill>
                  <a:srgbClr val="00B050"/>
                </a:solidFill>
              </a:rPr>
              <a:t>an_x</a:t>
            </a:r>
            <a:r>
              <a:rPr lang="en-US" sz="1100" b="1" dirty="0">
                <a:solidFill>
                  <a:srgbClr val="00B050"/>
                </a:solidFill>
              </a:rPr>
              <a:t>?</a:t>
            </a:r>
          </a:p>
          <a:p>
            <a:pPr lvl="2"/>
            <a:endParaRPr lang="en-US" sz="1100" b="1" dirty="0">
              <a:solidFill>
                <a:srgbClr val="0070C0"/>
              </a:solidFill>
            </a:endParaRPr>
          </a:p>
          <a:p>
            <a:pPr lvl="2"/>
            <a:r>
              <a:rPr lang="en-US" sz="1100" b="1" dirty="0">
                <a:solidFill>
                  <a:srgbClr val="FFFF00"/>
                </a:solidFill>
              </a:rPr>
              <a:t>Dog </a:t>
            </a:r>
            <a:r>
              <a:rPr lang="en-US" sz="1100" b="1" dirty="0" err="1">
                <a:solidFill>
                  <a:srgbClr val="FFFF00"/>
                </a:solidFill>
              </a:rPr>
              <a:t>a_dog</a:t>
            </a:r>
            <a:r>
              <a:rPr lang="en-US" sz="1100" b="1" dirty="0">
                <a:solidFill>
                  <a:srgbClr val="FFFF00"/>
                </a:solidFill>
              </a:rPr>
              <a:t> = new Dog("Spot");</a:t>
            </a:r>
          </a:p>
          <a:p>
            <a:pPr lvl="2"/>
            <a:r>
              <a:rPr lang="en-US" sz="1100" b="1" dirty="0">
                <a:solidFill>
                  <a:srgbClr val="00B050"/>
                </a:solidFill>
              </a:rPr>
              <a:t>// what methods and fields are available to </a:t>
            </a:r>
            <a:r>
              <a:rPr lang="en-US" sz="1100" b="1" dirty="0" err="1">
                <a:solidFill>
                  <a:srgbClr val="00B050"/>
                </a:solidFill>
              </a:rPr>
              <a:t>a_dog</a:t>
            </a:r>
            <a:r>
              <a:rPr lang="en-US" sz="1100" b="1" dirty="0">
                <a:solidFill>
                  <a:srgbClr val="00B050"/>
                </a:solidFill>
              </a:rPr>
              <a:t>?</a:t>
            </a:r>
          </a:p>
          <a:p>
            <a:pPr lvl="2"/>
            <a:endParaRPr lang="en-US" sz="1100" b="1" dirty="0">
              <a:solidFill>
                <a:srgbClr val="0070C0"/>
              </a:solidFill>
            </a:endParaRPr>
          </a:p>
          <a:p>
            <a:pPr lvl="2"/>
            <a:r>
              <a:rPr lang="en-US" sz="1100" b="1" dirty="0">
                <a:solidFill>
                  <a:srgbClr val="FFFF00"/>
                </a:solidFill>
              </a:rPr>
              <a:t>Wolf </a:t>
            </a:r>
            <a:r>
              <a:rPr lang="en-US" sz="1100" b="1" dirty="0" err="1">
                <a:solidFill>
                  <a:srgbClr val="FFFF00"/>
                </a:solidFill>
              </a:rPr>
              <a:t>a_wolf</a:t>
            </a:r>
            <a:r>
              <a:rPr lang="en-US" sz="1100" b="1" dirty="0">
                <a:solidFill>
                  <a:srgbClr val="FFFF00"/>
                </a:solidFill>
              </a:rPr>
              <a:t> = new Wolf();</a:t>
            </a:r>
          </a:p>
          <a:p>
            <a:pPr lvl="2"/>
            <a:r>
              <a:rPr lang="en-US" sz="1100" b="1" dirty="0">
                <a:solidFill>
                  <a:srgbClr val="00B050"/>
                </a:solidFill>
              </a:rPr>
              <a:t>// what methods and fields are available to </a:t>
            </a:r>
            <a:r>
              <a:rPr lang="en-US" sz="1100" b="1" dirty="0" err="1">
                <a:solidFill>
                  <a:srgbClr val="00B050"/>
                </a:solidFill>
              </a:rPr>
              <a:t>a_wolf</a:t>
            </a:r>
            <a:r>
              <a:rPr lang="en-US" sz="1100" b="1" dirty="0">
                <a:solidFill>
                  <a:srgbClr val="00B050"/>
                </a:solidFill>
              </a:rPr>
              <a:t>?</a:t>
            </a:r>
          </a:p>
          <a:p>
            <a:pPr lvl="2"/>
            <a:endParaRPr lang="en-US" sz="1100" b="1" dirty="0">
              <a:solidFill>
                <a:srgbClr val="0070C0"/>
              </a:solidFill>
            </a:endParaRPr>
          </a:p>
          <a:p>
            <a:pPr lvl="1"/>
            <a:r>
              <a:rPr lang="en-US" sz="11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8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32321" y="108156"/>
            <a:ext cx="4002344" cy="6666271"/>
          </a:xfrm>
        </p:spPr>
        <p:txBody>
          <a:bodyPr anchor="t"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String name;</a:t>
            </a:r>
          </a:p>
          <a:p>
            <a:pPr marL="342900" lvl="1" indent="0">
              <a:spcAft>
                <a:spcPts val="0"/>
              </a:spcAft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true;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name = "Fred";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pet;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this.name = name;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sleep()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("Animal is sleeping");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Dog </a:t>
            </a:r>
            <a:r>
              <a:rPr lang="en-US" sz="1100" b="1" dirty="0">
                <a:solidFill>
                  <a:srgbClr val="FFFF00"/>
                </a:solidFill>
              </a:rPr>
              <a:t>extends Animal </a:t>
            </a:r>
            <a:r>
              <a:rPr lang="en-US" sz="1100" dirty="0">
                <a:solidFill>
                  <a:srgbClr val="FFFF00"/>
                </a:solidFill>
              </a:rPr>
              <a:t>{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String breed;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super();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breed = “Mutt”;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super(true, name);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breed = “Mutt”;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name, String breed)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super(pet, name);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this.reed</a:t>
            </a:r>
            <a:r>
              <a:rPr lang="en-US" sz="1100" dirty="0">
                <a:solidFill>
                  <a:srgbClr val="FFFF00"/>
                </a:solidFill>
              </a:rPr>
              <a:t> = breed;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move()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("Frolicking forward");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("bark bark");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494206" y="857250"/>
            <a:ext cx="4288094" cy="51435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5387" y="29500"/>
            <a:ext cx="404105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public class Wolf </a:t>
            </a:r>
            <a:r>
              <a:rPr lang="en-US" sz="1100" b="1" dirty="0">
                <a:solidFill>
                  <a:srgbClr val="FFFF00"/>
                </a:solidFill>
              </a:rPr>
              <a:t>extends Dog </a:t>
            </a:r>
            <a:r>
              <a:rPr lang="en-US" sz="1100" dirty="0">
                <a:solidFill>
                  <a:srgbClr val="FFFF00"/>
                </a:solidFill>
              </a:rPr>
              <a:t>{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public Wolf(){</a:t>
            </a:r>
          </a:p>
          <a:p>
            <a:pPr lvl="2"/>
            <a:r>
              <a:rPr lang="en-US" sz="1100" dirty="0">
                <a:solidFill>
                  <a:srgbClr val="FFFF00"/>
                </a:solidFill>
              </a:rPr>
              <a:t>super(false,"</a:t>
            </a:r>
            <a:r>
              <a:rPr lang="en-US" sz="1100" dirty="0" err="1">
                <a:solidFill>
                  <a:srgbClr val="FFFF00"/>
                </a:solidFill>
              </a:rPr>
              <a:t>noName</a:t>
            </a:r>
            <a:r>
              <a:rPr lang="en-US" sz="1100" dirty="0">
                <a:solidFill>
                  <a:srgbClr val="FFFF00"/>
                </a:solidFill>
              </a:rPr>
              <a:t>“, “wolf”);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public void move() {</a:t>
            </a:r>
          </a:p>
          <a:p>
            <a:pPr lvl="2"/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("running intently");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public void stalk() {</a:t>
            </a:r>
          </a:p>
          <a:p>
            <a:pPr lvl="2"/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("stalking my prey");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lvl="2"/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("howl");</a:t>
            </a:r>
          </a:p>
          <a:p>
            <a:pPr lvl="2"/>
            <a:r>
              <a:rPr lang="en-US" sz="1100" i="1" dirty="0" err="1">
                <a:solidFill>
                  <a:srgbClr val="FFFF00"/>
                </a:solidFill>
              </a:rPr>
              <a:t>super.talk</a:t>
            </a:r>
            <a:r>
              <a:rPr lang="en-US" sz="1100" i="1" dirty="0">
                <a:solidFill>
                  <a:srgbClr val="FFFF00"/>
                </a:solidFill>
              </a:rPr>
              <a:t>();</a:t>
            </a:r>
          </a:p>
          <a:p>
            <a:pPr lvl="1"/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endParaRPr lang="en-US" sz="1100" dirty="0">
              <a:solidFill>
                <a:srgbClr val="FFFF00"/>
              </a:solidFill>
            </a:endParaRPr>
          </a:p>
          <a:p>
            <a:r>
              <a:rPr lang="en-US" sz="1100" b="1" dirty="0">
                <a:solidFill>
                  <a:srgbClr val="FFFF00"/>
                </a:solidFill>
              </a:rPr>
              <a:t>public class </a:t>
            </a:r>
            <a:r>
              <a:rPr lang="en-US" sz="1100" b="1" dirty="0" err="1">
                <a:solidFill>
                  <a:srgbClr val="FFFF00"/>
                </a:solidFill>
              </a:rPr>
              <a:t>mainAnimal</a:t>
            </a:r>
            <a:r>
              <a:rPr lang="en-US" sz="1100" b="1" dirty="0">
                <a:solidFill>
                  <a:srgbClr val="FFFF00"/>
                </a:solidFill>
              </a:rPr>
              <a:t> {</a:t>
            </a:r>
          </a:p>
          <a:p>
            <a:pPr lvl="1"/>
            <a:r>
              <a:rPr lang="en-US" sz="1100" b="1" dirty="0">
                <a:solidFill>
                  <a:srgbClr val="FFFF00"/>
                </a:solidFill>
              </a:rPr>
              <a:t>public static void main(String[] </a:t>
            </a:r>
            <a:r>
              <a:rPr lang="en-US" sz="1100" b="1" dirty="0" err="1">
                <a:solidFill>
                  <a:srgbClr val="FFFF00"/>
                </a:solidFill>
              </a:rPr>
              <a:t>args</a:t>
            </a:r>
            <a:r>
              <a:rPr lang="en-US" sz="1100" b="1" dirty="0">
                <a:solidFill>
                  <a:srgbClr val="FFFF00"/>
                </a:solidFill>
              </a:rPr>
              <a:t>) {</a:t>
            </a:r>
          </a:p>
          <a:p>
            <a:pPr lvl="2"/>
            <a:r>
              <a:rPr lang="en-US" sz="1100" b="1" dirty="0">
                <a:solidFill>
                  <a:srgbClr val="FFFF00"/>
                </a:solidFill>
              </a:rPr>
              <a:t>Animal </a:t>
            </a:r>
            <a:r>
              <a:rPr lang="en-US" sz="1100" b="1" dirty="0" err="1">
                <a:solidFill>
                  <a:srgbClr val="FFFF00"/>
                </a:solidFill>
              </a:rPr>
              <a:t>an_x</a:t>
            </a:r>
            <a:r>
              <a:rPr lang="en-US" sz="1100" b="1" dirty="0">
                <a:solidFill>
                  <a:srgbClr val="FFFF00"/>
                </a:solidFill>
              </a:rPr>
              <a:t> = new Animal();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System.</a:t>
            </a:r>
            <a:r>
              <a:rPr lang="en-US" sz="1100" b="1" i="1" dirty="0" err="1">
                <a:solidFill>
                  <a:srgbClr val="FFFF00"/>
                </a:solidFill>
              </a:rPr>
              <a:t>out.println</a:t>
            </a:r>
            <a:r>
              <a:rPr lang="en-US" sz="1100" b="1" i="1" dirty="0">
                <a:solidFill>
                  <a:srgbClr val="FFFF00"/>
                </a:solidFill>
              </a:rPr>
              <a:t>(an_x.name);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System.</a:t>
            </a:r>
            <a:r>
              <a:rPr lang="en-US" sz="1100" b="1" i="1" dirty="0" err="1">
                <a:solidFill>
                  <a:srgbClr val="FFFF00"/>
                </a:solidFill>
              </a:rPr>
              <a:t>out.println</a:t>
            </a:r>
            <a:r>
              <a:rPr lang="en-US" sz="1100" b="1" i="1" dirty="0">
                <a:solidFill>
                  <a:srgbClr val="FFFF00"/>
                </a:solidFill>
              </a:rPr>
              <a:t>(</a:t>
            </a:r>
            <a:r>
              <a:rPr lang="en-US" sz="1100" b="1" i="1" dirty="0" err="1">
                <a:solidFill>
                  <a:srgbClr val="FFFF00"/>
                </a:solidFill>
              </a:rPr>
              <a:t>an_x.isaPet</a:t>
            </a:r>
            <a:r>
              <a:rPr lang="en-US" sz="1100" b="1" i="1" dirty="0">
                <a:solidFill>
                  <a:srgbClr val="FFFF00"/>
                </a:solidFill>
              </a:rPr>
              <a:t>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an_x.sleep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an_x.talk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2"/>
            <a:endParaRPr lang="en-US" sz="1100" b="1" dirty="0">
              <a:solidFill>
                <a:srgbClr val="FFFF00"/>
              </a:solidFill>
            </a:endParaRPr>
          </a:p>
          <a:p>
            <a:pPr lvl="2"/>
            <a:r>
              <a:rPr lang="en-US" sz="1100" b="1" dirty="0">
                <a:solidFill>
                  <a:srgbClr val="FFFF00"/>
                </a:solidFill>
              </a:rPr>
              <a:t>Dog </a:t>
            </a:r>
            <a:r>
              <a:rPr lang="en-US" sz="1100" b="1" dirty="0" err="1">
                <a:solidFill>
                  <a:srgbClr val="FFFF00"/>
                </a:solidFill>
              </a:rPr>
              <a:t>a_dog</a:t>
            </a:r>
            <a:r>
              <a:rPr lang="en-US" sz="1100" b="1" dirty="0">
                <a:solidFill>
                  <a:srgbClr val="FFFF00"/>
                </a:solidFill>
              </a:rPr>
              <a:t> = new Dog("Spot");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System.</a:t>
            </a:r>
            <a:r>
              <a:rPr lang="en-US" sz="1100" b="1" i="1" dirty="0" err="1">
                <a:solidFill>
                  <a:srgbClr val="FFFF00"/>
                </a:solidFill>
              </a:rPr>
              <a:t>out.println</a:t>
            </a:r>
            <a:r>
              <a:rPr lang="en-US" sz="1100" b="1" i="1" dirty="0">
                <a:solidFill>
                  <a:srgbClr val="FFFF00"/>
                </a:solidFill>
              </a:rPr>
              <a:t>(a_dog.name);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System.</a:t>
            </a:r>
            <a:r>
              <a:rPr lang="en-US" sz="1100" b="1" i="1" dirty="0" err="1">
                <a:solidFill>
                  <a:srgbClr val="FFFF00"/>
                </a:solidFill>
              </a:rPr>
              <a:t>out.println</a:t>
            </a:r>
            <a:r>
              <a:rPr lang="en-US" sz="1100" b="1" i="1" dirty="0">
                <a:solidFill>
                  <a:srgbClr val="FFFF00"/>
                </a:solidFill>
              </a:rPr>
              <a:t>(</a:t>
            </a:r>
            <a:r>
              <a:rPr lang="en-US" sz="1100" b="1" i="1" dirty="0" err="1">
                <a:solidFill>
                  <a:srgbClr val="FFFF00"/>
                </a:solidFill>
              </a:rPr>
              <a:t>a_dog.isaPet</a:t>
            </a:r>
            <a:r>
              <a:rPr lang="en-US" sz="1100" b="1" i="1" dirty="0">
                <a:solidFill>
                  <a:srgbClr val="FFFF00"/>
                </a:solidFill>
              </a:rPr>
              <a:t>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a_dog.sleep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a_dog.talk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a_dog.move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2"/>
            <a:endParaRPr lang="en-US" sz="1100" b="1" dirty="0">
              <a:solidFill>
                <a:srgbClr val="FFFF00"/>
              </a:solidFill>
            </a:endParaRPr>
          </a:p>
          <a:p>
            <a:pPr lvl="2"/>
            <a:r>
              <a:rPr lang="en-US" sz="1100" b="1" dirty="0">
                <a:solidFill>
                  <a:srgbClr val="FFFF00"/>
                </a:solidFill>
              </a:rPr>
              <a:t>Wolf </a:t>
            </a:r>
            <a:r>
              <a:rPr lang="en-US" sz="1100" b="1" dirty="0" err="1">
                <a:solidFill>
                  <a:srgbClr val="FFFF00"/>
                </a:solidFill>
              </a:rPr>
              <a:t>a_wolf</a:t>
            </a:r>
            <a:r>
              <a:rPr lang="en-US" sz="1100" b="1" dirty="0">
                <a:solidFill>
                  <a:srgbClr val="FFFF00"/>
                </a:solidFill>
              </a:rPr>
              <a:t> = new Wolf();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System.</a:t>
            </a:r>
            <a:r>
              <a:rPr lang="en-US" sz="1100" b="1" i="1" dirty="0" err="1">
                <a:solidFill>
                  <a:srgbClr val="FFFF00"/>
                </a:solidFill>
              </a:rPr>
              <a:t>out.println</a:t>
            </a:r>
            <a:r>
              <a:rPr lang="en-US" sz="1100" b="1" i="1" dirty="0">
                <a:solidFill>
                  <a:srgbClr val="FFFF00"/>
                </a:solidFill>
              </a:rPr>
              <a:t>(a_wolf.name);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System.</a:t>
            </a:r>
            <a:r>
              <a:rPr lang="en-US" sz="1100" b="1" i="1" dirty="0" err="1">
                <a:solidFill>
                  <a:srgbClr val="FFFF00"/>
                </a:solidFill>
              </a:rPr>
              <a:t>out.println</a:t>
            </a:r>
            <a:r>
              <a:rPr lang="en-US" sz="1100" b="1" i="1" dirty="0">
                <a:solidFill>
                  <a:srgbClr val="FFFF00"/>
                </a:solidFill>
              </a:rPr>
              <a:t>(</a:t>
            </a:r>
            <a:r>
              <a:rPr lang="en-US" sz="1100" b="1" i="1" dirty="0" err="1">
                <a:solidFill>
                  <a:srgbClr val="FFFF00"/>
                </a:solidFill>
              </a:rPr>
              <a:t>a_wolf.isaPet</a:t>
            </a:r>
            <a:r>
              <a:rPr lang="en-US" sz="1100" b="1" i="1" dirty="0">
                <a:solidFill>
                  <a:srgbClr val="FFFF00"/>
                </a:solidFill>
              </a:rPr>
              <a:t>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a_wolf.sleep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a_wolf.talk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a_wolf.move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2"/>
            <a:r>
              <a:rPr lang="en-US" sz="1100" b="1" dirty="0" err="1">
                <a:solidFill>
                  <a:srgbClr val="FFFF00"/>
                </a:solidFill>
              </a:rPr>
              <a:t>a_wolf.stalk</a:t>
            </a:r>
            <a:r>
              <a:rPr lang="en-US" sz="1100" b="1" dirty="0">
                <a:solidFill>
                  <a:srgbClr val="FFFF00"/>
                </a:solidFill>
              </a:rPr>
              <a:t>();</a:t>
            </a:r>
          </a:p>
          <a:p>
            <a:pPr lvl="1"/>
            <a:r>
              <a:rPr lang="en-US" sz="11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4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Coolness: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9256"/>
            <a:ext cx="7772400" cy="42619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Animal[] </a:t>
            </a: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 = new Animal[3];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[0]= </a:t>
            </a:r>
            <a:r>
              <a:rPr lang="en-US" dirty="0" err="1">
                <a:solidFill>
                  <a:srgbClr val="FFFF00"/>
                </a:solidFill>
              </a:rPr>
              <a:t>an_x</a:t>
            </a:r>
            <a:r>
              <a:rPr lang="en-US" dirty="0" smtClean="0">
                <a:solidFill>
                  <a:srgbClr val="FFFF00"/>
                </a:solidFill>
              </a:rPr>
              <a:t>; // of type Animal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[1] = </a:t>
            </a:r>
            <a:r>
              <a:rPr lang="en-US" dirty="0" err="1" smtClean="0">
                <a:solidFill>
                  <a:srgbClr val="FFFF00"/>
                </a:solidFill>
              </a:rPr>
              <a:t>a_dog</a:t>
            </a:r>
            <a:r>
              <a:rPr lang="en-US" dirty="0" smtClean="0">
                <a:solidFill>
                  <a:srgbClr val="FFFF00"/>
                </a:solidFill>
              </a:rPr>
              <a:t> ; //of type Dog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[2] = </a:t>
            </a:r>
            <a:r>
              <a:rPr lang="en-US" dirty="0" err="1">
                <a:solidFill>
                  <a:srgbClr val="FFFF00"/>
                </a:solidFill>
              </a:rPr>
              <a:t>a_wolf</a:t>
            </a:r>
            <a:r>
              <a:rPr lang="en-US" dirty="0" smtClean="0">
                <a:solidFill>
                  <a:srgbClr val="FFFF00"/>
                </a:solidFill>
              </a:rPr>
              <a:t>;  // of type Wolf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nn-NO" dirty="0">
                <a:solidFill>
                  <a:srgbClr val="FFFF00"/>
                </a:solidFill>
              </a:rPr>
              <a:t>for (int i = 0; i &lt; 3; i++)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an_arr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].talk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if (</a:t>
            </a:r>
            <a:r>
              <a:rPr lang="en-US" dirty="0" err="1" smtClean="0">
                <a:solidFill>
                  <a:srgbClr val="FFFF00"/>
                </a:solidFill>
              </a:rPr>
              <a:t>an_arr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].</a:t>
            </a:r>
            <a:r>
              <a:rPr lang="en-US" dirty="0" err="1" smtClean="0">
                <a:solidFill>
                  <a:srgbClr val="FFFF00"/>
                </a:solidFill>
              </a:rPr>
              <a:t>isaPet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System.out.println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an_arr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].name);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// what gets printed?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// could I do </a:t>
            </a:r>
            <a:r>
              <a:rPr lang="en-US" dirty="0" err="1" smtClean="0">
                <a:solidFill>
                  <a:srgbClr val="FFC000"/>
                </a:solidFill>
              </a:rPr>
              <a:t>an_arr</a:t>
            </a:r>
            <a:r>
              <a:rPr lang="en-US" dirty="0" smtClean="0">
                <a:solidFill>
                  <a:srgbClr val="FFC000"/>
                </a:solidFill>
              </a:rPr>
              <a:t>[</a:t>
            </a:r>
            <a:r>
              <a:rPr lang="en-US" dirty="0" err="1" smtClean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].breed? (breed is a field in the dog class)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// can I do </a:t>
            </a:r>
            <a:r>
              <a:rPr lang="en-US" dirty="0" err="1" smtClean="0">
                <a:solidFill>
                  <a:srgbClr val="FFC000"/>
                </a:solidFill>
              </a:rPr>
              <a:t>an_arr</a:t>
            </a:r>
            <a:r>
              <a:rPr lang="en-US" dirty="0" smtClean="0">
                <a:solidFill>
                  <a:srgbClr val="FFC000"/>
                </a:solidFill>
              </a:rPr>
              <a:t>[1].breed? 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716" y="216309"/>
            <a:ext cx="7772400" cy="1455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Only methods and fields in superclass can be accessed automatically: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65006"/>
            <a:ext cx="7772400" cy="51029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Animal[] </a:t>
            </a: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 = new Animal[3];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[0]= </a:t>
            </a:r>
            <a:r>
              <a:rPr lang="en-US" dirty="0" err="1">
                <a:solidFill>
                  <a:srgbClr val="FFFF00"/>
                </a:solidFill>
              </a:rPr>
              <a:t>an_x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[1] = </a:t>
            </a:r>
            <a:r>
              <a:rPr lang="en-US" dirty="0" err="1">
                <a:solidFill>
                  <a:srgbClr val="FFFF00"/>
                </a:solidFill>
              </a:rPr>
              <a:t>a_dog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[2] = </a:t>
            </a:r>
            <a:r>
              <a:rPr lang="en-US" dirty="0" err="1">
                <a:solidFill>
                  <a:srgbClr val="FFFF00"/>
                </a:solidFill>
              </a:rPr>
              <a:t>a_wolf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FFFF00"/>
                </a:solidFill>
              </a:rPr>
              <a:t>for (int i = 0; i &lt; 3; i++)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].talk();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if (</a:t>
            </a: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].</a:t>
            </a:r>
            <a:r>
              <a:rPr lang="en-US" dirty="0" err="1">
                <a:solidFill>
                  <a:srgbClr val="FFFF00"/>
                </a:solidFill>
              </a:rPr>
              <a:t>isaPet</a:t>
            </a:r>
            <a:r>
              <a:rPr lang="en-US" dirty="0">
                <a:solidFill>
                  <a:srgbClr val="FFFF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].name);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Dog </a:t>
            </a:r>
            <a:r>
              <a:rPr lang="en-US" dirty="0" err="1" smtClean="0">
                <a:solidFill>
                  <a:srgbClr val="FFFF00"/>
                </a:solidFill>
              </a:rPr>
              <a:t>tempd</a:t>
            </a:r>
            <a:r>
              <a:rPr lang="en-US" dirty="0" smtClean="0">
                <a:solidFill>
                  <a:srgbClr val="FFFF00"/>
                </a:solidFill>
              </a:rPr>
              <a:t> = (Dog)</a:t>
            </a:r>
            <a:r>
              <a:rPr lang="en-US" dirty="0" err="1" smtClean="0">
                <a:solidFill>
                  <a:srgbClr val="FFFF00"/>
                </a:solidFill>
              </a:rPr>
              <a:t>an_arr</a:t>
            </a:r>
            <a:r>
              <a:rPr lang="en-US" dirty="0" smtClean="0">
                <a:solidFill>
                  <a:srgbClr val="FFFF00"/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System.out.println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tempd.breed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354" y="302421"/>
            <a:ext cx="5829300" cy="74175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Overriding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9471" y="914401"/>
            <a:ext cx="8740877" cy="594359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class Musician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void play()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(“silence”);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300"/>
              </a:spcAft>
              <a:buNone/>
            </a:pPr>
            <a:endParaRPr lang="en-US" altLang="en-US" sz="1400" dirty="0">
              <a:solidFill>
                <a:srgbClr val="FFFF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class Drummer extends Musician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public void play()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(“boom boom”);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300"/>
              </a:spcAft>
              <a:buNone/>
            </a:pPr>
            <a:endParaRPr lang="en-US" altLang="en-US" sz="1400" dirty="0">
              <a:solidFill>
                <a:srgbClr val="FFFF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class Guitarist extends Musician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void play()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(“twang”);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050" dirty="0">
              <a:solidFill>
                <a:srgbClr val="FFFF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6267451" y="1532391"/>
            <a:ext cx="426289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eaLnBrk="1" hangingPunct="1"/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 </a:t>
            </a: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Guitarist();</a:t>
            </a:r>
          </a:p>
          <a:p>
            <a:pPr eaLnBrk="1" hangingPunct="1"/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musician.play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is the output?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twang</a:t>
            </a:r>
          </a:p>
        </p:txBody>
      </p:sp>
      <p:sp>
        <p:nvSpPr>
          <p:cNvPr id="25605" name="Line 10"/>
          <p:cNvSpPr>
            <a:spLocks noChangeShapeType="1"/>
          </p:cNvSpPr>
          <p:nvPr/>
        </p:nvSpPr>
        <p:spPr bwMode="auto">
          <a:xfrm>
            <a:off x="6267450" y="1785938"/>
            <a:ext cx="0" cy="3414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486" y="178941"/>
            <a:ext cx="5829300" cy="74175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Overriding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297" y="920700"/>
            <a:ext cx="8544232" cy="5696411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class Musician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void play()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(“silence”);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300"/>
              </a:spcAft>
              <a:buNone/>
            </a:pPr>
            <a:endParaRPr lang="en-US" altLang="en-US" sz="1400" dirty="0">
              <a:solidFill>
                <a:srgbClr val="FFFF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class Drummer extends Musician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void play()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(“boom boom”);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300"/>
              </a:spcAft>
              <a:buNone/>
            </a:pPr>
            <a:endParaRPr lang="en-US" altLang="en-US" sz="1400" dirty="0">
              <a:solidFill>
                <a:srgbClr val="FFFF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class Guitarist extends Musician {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void play()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{</a:t>
            </a:r>
          </a:p>
          <a:p>
            <a:pPr lvl="1">
              <a:spcAft>
                <a:spcPts val="300"/>
              </a:spcAft>
              <a:buNone/>
            </a:pP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(“twang”); </a:t>
            </a:r>
          </a:p>
          <a:p>
            <a:pPr lvl="1">
              <a:spcAft>
                <a:spcPts val="300"/>
              </a:spcAft>
              <a:buNone/>
            </a:pP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super.play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30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050" dirty="0">
              <a:solidFill>
                <a:schemeClr val="bg2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48703" y="1174701"/>
            <a:ext cx="4485290" cy="45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eaLnBrk="1" hangingPunct="1"/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 </a:t>
            </a:r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Guitarist();</a:t>
            </a:r>
          </a:p>
          <a:p>
            <a:pPr eaLnBrk="1" hangingPunct="1"/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musician.play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 = new Drummer();</a:t>
            </a:r>
          </a:p>
          <a:p>
            <a:pPr eaLnBrk="1" hangingPunct="1"/>
            <a:r>
              <a:rPr lang="en-US" altLang="en-US" sz="1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musician.play</a:t>
            </a:r>
            <a:r>
              <a:rPr lang="en-US" alt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What is the output?</a:t>
            </a:r>
          </a:p>
          <a:p>
            <a:pPr eaLnBrk="1" hangingPunct="1"/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twang</a:t>
            </a: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silence</a:t>
            </a: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boom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boom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267450" y="1785938"/>
            <a:ext cx="0" cy="3414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760" y="1557799"/>
            <a:ext cx="3465867" cy="4303053"/>
          </a:xfrm>
        </p:spPr>
        <p:txBody>
          <a:bodyPr>
            <a:noAutofit/>
          </a:bodyPr>
          <a:lstStyle/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String name;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r>
              <a:rPr lang="en-US" sz="1100" dirty="0" err="1">
                <a:solidFill>
                  <a:srgbClr val="FFFF00"/>
                </a:solidFill>
              </a:rPr>
              <a:t>isaWolf</a:t>
            </a:r>
            <a:r>
              <a:rPr lang="en-US" sz="11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this(</a:t>
            </a:r>
            <a:r>
              <a:rPr lang="en-US" sz="1100" dirty="0" err="1">
                <a:solidFill>
                  <a:srgbClr val="FFFF00"/>
                </a:solidFill>
              </a:rPr>
              <a:t>true,"Fred",false</a:t>
            </a:r>
            <a:r>
              <a:rPr lang="en-US" sz="11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Animal(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this(</a:t>
            </a:r>
            <a:r>
              <a:rPr lang="en-US" sz="1100" dirty="0" err="1">
                <a:solidFill>
                  <a:srgbClr val="FFFF00"/>
                </a:solidFill>
              </a:rPr>
              <a:t>pet,name,false</a:t>
            </a:r>
            <a:r>
              <a:rPr lang="en-US" sz="11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spc="-45" dirty="0">
                <a:solidFill>
                  <a:srgbClr val="FFFF00"/>
                </a:solidFill>
              </a:rPr>
              <a:t>public Animal(</a:t>
            </a:r>
            <a:r>
              <a:rPr lang="en-US" sz="1100" spc="-45" dirty="0" err="1">
                <a:solidFill>
                  <a:srgbClr val="FFFF00"/>
                </a:solidFill>
              </a:rPr>
              <a:t>boolean</a:t>
            </a:r>
            <a:r>
              <a:rPr lang="en-US" sz="1100" spc="-45" dirty="0">
                <a:solidFill>
                  <a:srgbClr val="FFFF00"/>
                </a:solidFill>
              </a:rPr>
              <a:t> pet, String name, </a:t>
            </a:r>
            <a:r>
              <a:rPr lang="en-US" sz="1100" spc="-45" dirty="0" err="1">
                <a:solidFill>
                  <a:srgbClr val="FFFF00"/>
                </a:solidFill>
              </a:rPr>
              <a:t>boolean</a:t>
            </a:r>
            <a:r>
              <a:rPr lang="en-US" sz="1100" spc="-45" dirty="0">
                <a:solidFill>
                  <a:srgbClr val="FFFF00"/>
                </a:solidFill>
              </a:rPr>
              <a:t> </a:t>
            </a:r>
            <a:r>
              <a:rPr lang="en-US" sz="1100" spc="-45" dirty="0" err="1">
                <a:solidFill>
                  <a:srgbClr val="FFFF00"/>
                </a:solidFill>
              </a:rPr>
              <a:t>isawolf</a:t>
            </a:r>
            <a:r>
              <a:rPr lang="en-US" sz="1100" spc="-45" dirty="0">
                <a:solidFill>
                  <a:srgbClr val="FFFF00"/>
                </a:solidFill>
              </a:rPr>
              <a:t>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isaPet</a:t>
            </a:r>
            <a:r>
              <a:rPr lang="en-US" sz="1100" dirty="0">
                <a:solidFill>
                  <a:srgbClr val="FFFF00"/>
                </a:solidFill>
              </a:rPr>
              <a:t> = pet;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this.name = name;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this.isaWolf</a:t>
            </a:r>
            <a:r>
              <a:rPr lang="en-US" sz="1100" dirty="0">
                <a:solidFill>
                  <a:srgbClr val="FFFF00"/>
                </a:solidFill>
              </a:rPr>
              <a:t> = </a:t>
            </a:r>
            <a:r>
              <a:rPr lang="en-US" sz="1100" dirty="0" err="1">
                <a:solidFill>
                  <a:srgbClr val="FFFF00"/>
                </a:solidFill>
              </a:rPr>
              <a:t>isawolf</a:t>
            </a:r>
            <a:r>
              <a:rPr lang="en-US" sz="11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sleep()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("Animal is sleeping");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980" y="1163663"/>
            <a:ext cx="2835365" cy="393217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r>
              <a:rPr lang="en-US" sz="1100" dirty="0" err="1">
                <a:solidFill>
                  <a:srgbClr val="FFFF00"/>
                </a:solidFill>
              </a:rPr>
              <a:t>isaDog</a:t>
            </a:r>
            <a:r>
              <a:rPr lang="en-US" sz="1100" dirty="0">
                <a:solidFill>
                  <a:srgbClr val="FFFF00"/>
                </a:solidFill>
              </a:rPr>
              <a:t> = true;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super();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super(true,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Dog(</a:t>
            </a:r>
            <a:r>
              <a:rPr lang="en-US" sz="1100" dirty="0" err="1">
                <a:solidFill>
                  <a:srgbClr val="FFFF00"/>
                </a:solidFill>
              </a:rPr>
              <a:t>boolean</a:t>
            </a:r>
            <a:r>
              <a:rPr lang="en-US" sz="11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super(pet,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move()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("Going forward");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("bark bark");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52852" y="1163663"/>
            <a:ext cx="3388443" cy="43263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class Wolf extends Dog {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Wolf(){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super(false,"</a:t>
            </a:r>
            <a:r>
              <a:rPr lang="en-US" sz="1100" dirty="0" err="1">
                <a:solidFill>
                  <a:srgbClr val="FFFF00"/>
                </a:solidFill>
              </a:rPr>
              <a:t>noName</a:t>
            </a:r>
            <a:r>
              <a:rPr lang="en-US" sz="1100" dirty="0">
                <a:solidFill>
                  <a:srgbClr val="FFFF00"/>
                </a:solidFill>
              </a:rPr>
              <a:t>",true);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move() {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("running intently");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stalk() {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("stalking my prey");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 err="1">
                <a:solidFill>
                  <a:srgbClr val="FFFF00"/>
                </a:solidFill>
              </a:rPr>
              <a:t>System.</a:t>
            </a:r>
            <a:r>
              <a:rPr lang="en-US" sz="1100" i="1" dirty="0" err="1">
                <a:solidFill>
                  <a:srgbClr val="FFFF00"/>
                </a:solidFill>
              </a:rPr>
              <a:t>out.println</a:t>
            </a:r>
            <a:r>
              <a:rPr lang="en-US" sz="1100" i="1" dirty="0">
                <a:solidFill>
                  <a:srgbClr val="FFFF00"/>
                </a:solidFill>
              </a:rPr>
              <a:t>("howl");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 err="1">
                <a:solidFill>
                  <a:srgbClr val="FFFF00"/>
                </a:solidFill>
              </a:rPr>
              <a:t>super.talk</a:t>
            </a:r>
            <a:r>
              <a:rPr lang="en-US" sz="1100" dirty="0">
                <a:solidFill>
                  <a:srgbClr val="FFFF00"/>
                </a:solidFill>
              </a:rPr>
              <a:t>();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1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05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05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050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solidFill>
                  <a:srgbClr val="92D050"/>
                </a:solidFill>
              </a:rPr>
              <a:t>Wolf x = new Wolf</a:t>
            </a:r>
            <a:r>
              <a:rPr lang="en-US" sz="1600" dirty="0">
                <a:solidFill>
                  <a:srgbClr val="92D050"/>
                </a:solidFill>
              </a:rPr>
              <a:t>();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3551" y="177060"/>
            <a:ext cx="5829300" cy="74175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Will this work?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0" y="6499831"/>
            <a:ext cx="5829300" cy="2767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300" b="1" i="1" dirty="0">
                <a:ea typeface="ＭＳ Ｐゴシック" panose="020B0600070205080204" pitchFamily="34" charset="-128"/>
              </a:rPr>
              <a:t>How can we fix this?</a:t>
            </a:r>
          </a:p>
        </p:txBody>
      </p:sp>
    </p:spTree>
    <p:extLst>
      <p:ext uri="{BB962C8B-B14F-4D97-AF65-F5344CB8AC3E}">
        <p14:creationId xmlns:p14="http://schemas.microsoft.com/office/powerpoint/2010/main" val="24538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760" y="1278195"/>
            <a:ext cx="3333131" cy="42117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public </a:t>
            </a:r>
            <a:r>
              <a:rPr lang="en-US" sz="1050" dirty="0" err="1">
                <a:solidFill>
                  <a:srgbClr val="FFFF00"/>
                </a:solidFill>
              </a:rPr>
              <a:t>boolean</a:t>
            </a:r>
            <a:r>
              <a:rPr lang="en-US" sz="1050" dirty="0">
                <a:solidFill>
                  <a:srgbClr val="FFFF00"/>
                </a:solidFill>
              </a:rPr>
              <a:t> </a:t>
            </a:r>
            <a:r>
              <a:rPr lang="en-US" sz="1050" dirty="0" err="1">
                <a:solidFill>
                  <a:srgbClr val="FFFF00"/>
                </a:solidFill>
              </a:rPr>
              <a:t>isaPet</a:t>
            </a:r>
            <a:r>
              <a:rPr lang="en-US" sz="105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public String name;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public </a:t>
            </a:r>
            <a:r>
              <a:rPr lang="en-US" sz="1050" dirty="0" err="1">
                <a:solidFill>
                  <a:srgbClr val="FFFF00"/>
                </a:solidFill>
              </a:rPr>
              <a:t>boolean</a:t>
            </a:r>
            <a:r>
              <a:rPr lang="en-US" sz="1050" dirty="0">
                <a:solidFill>
                  <a:srgbClr val="FFFF00"/>
                </a:solidFill>
              </a:rPr>
              <a:t> </a:t>
            </a:r>
            <a:r>
              <a:rPr lang="en-US" sz="1050" dirty="0" err="1">
                <a:solidFill>
                  <a:srgbClr val="FFFF00"/>
                </a:solidFill>
              </a:rPr>
              <a:t>isaWolf</a:t>
            </a:r>
            <a:r>
              <a:rPr lang="en-US" sz="105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endParaRPr lang="en-US" sz="1050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this(</a:t>
            </a:r>
            <a:r>
              <a:rPr lang="en-US" sz="1050" dirty="0" err="1">
                <a:solidFill>
                  <a:srgbClr val="FFFF00"/>
                </a:solidFill>
              </a:rPr>
              <a:t>true,"Fred",false</a:t>
            </a:r>
            <a:r>
              <a:rPr lang="en-US" sz="105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public Animal(</a:t>
            </a:r>
            <a:r>
              <a:rPr lang="en-US" sz="1050" dirty="0" err="1">
                <a:solidFill>
                  <a:srgbClr val="FFFF00"/>
                </a:solidFill>
              </a:rPr>
              <a:t>boolean</a:t>
            </a:r>
            <a:r>
              <a:rPr lang="en-US" sz="105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this(</a:t>
            </a:r>
            <a:r>
              <a:rPr lang="en-US" sz="1050" dirty="0" err="1">
                <a:solidFill>
                  <a:srgbClr val="FFFF00"/>
                </a:solidFill>
              </a:rPr>
              <a:t>pet,name,false</a:t>
            </a:r>
            <a:r>
              <a:rPr lang="en-US" sz="105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spc="-45" dirty="0">
                <a:solidFill>
                  <a:srgbClr val="FFFF00"/>
                </a:solidFill>
              </a:rPr>
              <a:t>public Animal(</a:t>
            </a:r>
            <a:r>
              <a:rPr lang="en-US" sz="1050" spc="-45" dirty="0" err="1">
                <a:solidFill>
                  <a:srgbClr val="FFFF00"/>
                </a:solidFill>
              </a:rPr>
              <a:t>boolean</a:t>
            </a:r>
            <a:r>
              <a:rPr lang="en-US" sz="1050" spc="-45" dirty="0">
                <a:solidFill>
                  <a:srgbClr val="FFFF00"/>
                </a:solidFill>
              </a:rPr>
              <a:t> pet, String name, </a:t>
            </a:r>
            <a:r>
              <a:rPr lang="en-US" sz="1050" spc="-45" dirty="0" err="1">
                <a:solidFill>
                  <a:srgbClr val="FFFF00"/>
                </a:solidFill>
              </a:rPr>
              <a:t>boolean</a:t>
            </a:r>
            <a:r>
              <a:rPr lang="en-US" sz="1050" spc="-45" dirty="0">
                <a:solidFill>
                  <a:srgbClr val="FFFF00"/>
                </a:solidFill>
              </a:rPr>
              <a:t> </a:t>
            </a:r>
            <a:r>
              <a:rPr lang="en-US" sz="1050" spc="-45" dirty="0" err="1">
                <a:solidFill>
                  <a:srgbClr val="FFFF00"/>
                </a:solidFill>
              </a:rPr>
              <a:t>isawolf</a:t>
            </a:r>
            <a:r>
              <a:rPr lang="en-US" sz="1050" spc="-45" dirty="0">
                <a:solidFill>
                  <a:srgbClr val="FFFF00"/>
                </a:solidFill>
              </a:rPr>
              <a:t>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 err="1">
                <a:solidFill>
                  <a:srgbClr val="FFFF00"/>
                </a:solidFill>
              </a:rPr>
              <a:t>isaPet</a:t>
            </a:r>
            <a:r>
              <a:rPr lang="en-US" sz="1050" dirty="0">
                <a:solidFill>
                  <a:srgbClr val="FFFF00"/>
                </a:solidFill>
              </a:rPr>
              <a:t> = pet;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this.name = name;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 err="1">
                <a:solidFill>
                  <a:srgbClr val="FFFF00"/>
                </a:solidFill>
              </a:rPr>
              <a:t>this.isaWolf</a:t>
            </a:r>
            <a:r>
              <a:rPr lang="en-US" sz="1050" dirty="0">
                <a:solidFill>
                  <a:srgbClr val="FFFF00"/>
                </a:solidFill>
              </a:rPr>
              <a:t> = </a:t>
            </a:r>
            <a:r>
              <a:rPr lang="en-US" sz="1050" dirty="0" err="1">
                <a:solidFill>
                  <a:srgbClr val="FFFF00"/>
                </a:solidFill>
              </a:rPr>
              <a:t>isawolf</a:t>
            </a:r>
            <a:r>
              <a:rPr lang="en-US" sz="105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public void sleep()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 err="1">
                <a:solidFill>
                  <a:srgbClr val="FFFF00"/>
                </a:solidFill>
              </a:rPr>
              <a:t>System.</a:t>
            </a:r>
            <a:r>
              <a:rPr lang="en-US" sz="1050" i="1" dirty="0" err="1">
                <a:solidFill>
                  <a:srgbClr val="FFFF00"/>
                </a:solidFill>
              </a:rPr>
              <a:t>out.println</a:t>
            </a:r>
            <a:r>
              <a:rPr lang="en-US" sz="1050" i="1" dirty="0">
                <a:solidFill>
                  <a:srgbClr val="FFFF00"/>
                </a:solidFill>
              </a:rPr>
              <a:t>("Animal is sleeping");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050" dirty="0" err="1">
                <a:solidFill>
                  <a:srgbClr val="FFFF00"/>
                </a:solidFill>
              </a:rPr>
              <a:t>System.</a:t>
            </a:r>
            <a:r>
              <a:rPr lang="en-US" sz="1050" i="1" dirty="0" err="1">
                <a:solidFill>
                  <a:srgbClr val="FFFF00"/>
                </a:solidFill>
              </a:rPr>
              <a:t>out.println</a:t>
            </a:r>
            <a:r>
              <a:rPr lang="en-US" sz="1050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Bef>
                <a:spcPts val="75"/>
              </a:spcBef>
              <a:buNone/>
            </a:pPr>
            <a:r>
              <a:rPr lang="en-US" sz="10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105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979" y="1278195"/>
            <a:ext cx="3100829" cy="42117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rgbClr val="FFFF00"/>
                </a:solidFill>
              </a:rPr>
              <a:t>boolean</a:t>
            </a:r>
            <a:r>
              <a:rPr lang="en-US" sz="1050" dirty="0">
                <a:solidFill>
                  <a:srgbClr val="FFFF00"/>
                </a:solidFill>
              </a:rPr>
              <a:t> </a:t>
            </a:r>
            <a:r>
              <a:rPr lang="en-US" sz="1050" dirty="0" err="1">
                <a:solidFill>
                  <a:srgbClr val="FFFF00"/>
                </a:solidFill>
              </a:rPr>
              <a:t>isaDog</a:t>
            </a:r>
            <a:r>
              <a:rPr lang="en-US" sz="1050" dirty="0">
                <a:solidFill>
                  <a:srgbClr val="FFFF00"/>
                </a:solidFill>
              </a:rPr>
              <a:t> = true;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super();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super(true,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Dog(</a:t>
            </a:r>
            <a:r>
              <a:rPr lang="en-US" sz="1050" dirty="0" err="1">
                <a:solidFill>
                  <a:srgbClr val="FFFF00"/>
                </a:solidFill>
              </a:rPr>
              <a:t>boolean</a:t>
            </a:r>
            <a:r>
              <a:rPr lang="en-US" sz="105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super(pet,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buNone/>
            </a:pPr>
            <a:r>
              <a:rPr lang="en-US" sz="975" spc="-30" dirty="0">
                <a:solidFill>
                  <a:srgbClr val="FFFF00"/>
                </a:solidFill>
              </a:rPr>
              <a:t>public Dog(</a:t>
            </a:r>
            <a:r>
              <a:rPr lang="en-US" sz="975" spc="-30" dirty="0" err="1">
                <a:solidFill>
                  <a:srgbClr val="FFFF00"/>
                </a:solidFill>
              </a:rPr>
              <a:t>boolean</a:t>
            </a:r>
            <a:r>
              <a:rPr lang="en-US" sz="975" spc="-30" dirty="0">
                <a:solidFill>
                  <a:srgbClr val="FFFF00"/>
                </a:solidFill>
              </a:rPr>
              <a:t> pet, String </a:t>
            </a:r>
            <a:r>
              <a:rPr lang="en-US" sz="975" spc="-30" dirty="0" err="1">
                <a:solidFill>
                  <a:srgbClr val="FFFF00"/>
                </a:solidFill>
              </a:rPr>
              <a:t>name,boolean</a:t>
            </a:r>
            <a:r>
              <a:rPr lang="en-US" sz="975" spc="-30" dirty="0">
                <a:solidFill>
                  <a:srgbClr val="FFFF00"/>
                </a:solidFill>
              </a:rPr>
              <a:t> </a:t>
            </a:r>
            <a:r>
              <a:rPr lang="en-US" sz="975" spc="-30" dirty="0" err="1">
                <a:solidFill>
                  <a:srgbClr val="FFFF00"/>
                </a:solidFill>
              </a:rPr>
              <a:t>isawolf</a:t>
            </a:r>
            <a:r>
              <a:rPr lang="en-US" sz="975" spc="-30" dirty="0">
                <a:solidFill>
                  <a:srgbClr val="FFFF00"/>
                </a:solidFill>
              </a:rPr>
              <a:t>) {</a:t>
            </a:r>
          </a:p>
          <a:p>
            <a:pPr marL="342900" lvl="1" indent="0">
              <a:buNone/>
            </a:pPr>
            <a:r>
              <a:rPr lang="en-US" sz="975" dirty="0">
                <a:solidFill>
                  <a:srgbClr val="FFFF00"/>
                </a:solidFill>
              </a:rPr>
              <a:t>	super(pet, </a:t>
            </a:r>
            <a:r>
              <a:rPr lang="en-US" sz="975" dirty="0" err="1">
                <a:solidFill>
                  <a:srgbClr val="FFFF00"/>
                </a:solidFill>
              </a:rPr>
              <a:t>name,isawolf</a:t>
            </a:r>
            <a:r>
              <a:rPr lang="en-US" sz="975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en-US" sz="975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void move()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rgbClr val="FFFF00"/>
                </a:solidFill>
              </a:rPr>
              <a:t>System.</a:t>
            </a:r>
            <a:r>
              <a:rPr lang="en-US" sz="1050" i="1" dirty="0" err="1">
                <a:solidFill>
                  <a:srgbClr val="FFFF00"/>
                </a:solidFill>
              </a:rPr>
              <a:t>out.println</a:t>
            </a:r>
            <a:r>
              <a:rPr lang="en-US" sz="1050" i="1" dirty="0">
                <a:solidFill>
                  <a:srgbClr val="FFFF00"/>
                </a:solidFill>
              </a:rPr>
              <a:t>("Going forward");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rgbClr val="FFFF00"/>
                </a:solidFill>
              </a:rPr>
              <a:t>System.</a:t>
            </a:r>
            <a:r>
              <a:rPr lang="en-US" sz="1050" i="1" dirty="0" err="1">
                <a:solidFill>
                  <a:srgbClr val="FFFF00"/>
                </a:solidFill>
              </a:rPr>
              <a:t>out.println</a:t>
            </a:r>
            <a:r>
              <a:rPr lang="en-US" sz="1050" i="1" dirty="0">
                <a:solidFill>
                  <a:srgbClr val="FFFF00"/>
                </a:solidFill>
              </a:rPr>
              <a:t>("bark bark");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0336" y="1209369"/>
            <a:ext cx="3240959" cy="428060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class Wolf extends Dog {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Wolf(){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super(false,"</a:t>
            </a:r>
            <a:r>
              <a:rPr lang="en-US" sz="1050" dirty="0" err="1">
                <a:solidFill>
                  <a:srgbClr val="FFFF00"/>
                </a:solidFill>
              </a:rPr>
              <a:t>noName</a:t>
            </a:r>
            <a:r>
              <a:rPr lang="en-US" sz="1050" dirty="0">
                <a:solidFill>
                  <a:srgbClr val="FFFF00"/>
                </a:solidFill>
              </a:rPr>
              <a:t>",true);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void move() {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 err="1">
                <a:solidFill>
                  <a:srgbClr val="FFFF00"/>
                </a:solidFill>
              </a:rPr>
              <a:t>System.</a:t>
            </a:r>
            <a:r>
              <a:rPr lang="en-US" sz="1050" i="1" dirty="0" err="1">
                <a:solidFill>
                  <a:srgbClr val="FFFF00"/>
                </a:solidFill>
              </a:rPr>
              <a:t>out.println</a:t>
            </a:r>
            <a:r>
              <a:rPr lang="en-US" sz="1050" i="1" dirty="0">
                <a:solidFill>
                  <a:srgbClr val="FFFF00"/>
                </a:solidFill>
              </a:rPr>
              <a:t>("running intently");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void stalk() {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 err="1">
                <a:solidFill>
                  <a:srgbClr val="FFFF00"/>
                </a:solidFill>
              </a:rPr>
              <a:t>System.</a:t>
            </a:r>
            <a:r>
              <a:rPr lang="en-US" sz="1050" i="1" dirty="0" err="1">
                <a:solidFill>
                  <a:srgbClr val="FFFF00"/>
                </a:solidFill>
              </a:rPr>
              <a:t>out.println</a:t>
            </a:r>
            <a:r>
              <a:rPr lang="en-US" sz="1050" i="1" dirty="0">
                <a:solidFill>
                  <a:srgbClr val="FFFF00"/>
                </a:solidFill>
              </a:rPr>
              <a:t>("stalking my prey");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 err="1">
                <a:solidFill>
                  <a:srgbClr val="FFFF00"/>
                </a:solidFill>
              </a:rPr>
              <a:t>System.</a:t>
            </a:r>
            <a:r>
              <a:rPr lang="en-US" sz="1050" i="1" dirty="0" err="1">
                <a:solidFill>
                  <a:srgbClr val="FFFF00"/>
                </a:solidFill>
              </a:rPr>
              <a:t>out.println</a:t>
            </a:r>
            <a:r>
              <a:rPr lang="en-US" sz="1050" i="1" dirty="0">
                <a:solidFill>
                  <a:srgbClr val="FFFF00"/>
                </a:solidFill>
              </a:rPr>
              <a:t>("howl");</a:t>
            </a:r>
          </a:p>
          <a:p>
            <a:pPr marL="685800" lvl="2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 err="1">
                <a:solidFill>
                  <a:srgbClr val="FFFF00"/>
                </a:solidFill>
              </a:rPr>
              <a:t>super.talk</a:t>
            </a:r>
            <a:r>
              <a:rPr lang="en-US" sz="1050" dirty="0">
                <a:solidFill>
                  <a:srgbClr val="FFFF00"/>
                </a:solidFill>
              </a:rPr>
              <a:t>();</a:t>
            </a:r>
          </a:p>
          <a:p>
            <a:pPr marL="342900" lvl="1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05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05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05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FFFF00"/>
                </a:solidFill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050" dirty="0">
                <a:solidFill>
                  <a:srgbClr val="00B050"/>
                </a:solidFill>
              </a:rPr>
              <a:t>Wolf x = new Wolf</a:t>
            </a:r>
            <a:r>
              <a:rPr lang="en-US" sz="1050" dirty="0">
                <a:solidFill>
                  <a:srgbClr val="00B050"/>
                </a:solidFill>
              </a:rPr>
              <a:t>();</a:t>
            </a:r>
            <a:endParaRPr lang="en-US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1625"/>
            <a:ext cx="8229600" cy="638968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public class Deck {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public Card[] deck;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sz="1700" dirty="0">
              <a:solidFill>
                <a:srgbClr val="FFFF00"/>
              </a:solidFill>
            </a:endParaRP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public Deck()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Card[] </a:t>
            </a:r>
            <a:r>
              <a:rPr lang="en-US" sz="1700" dirty="0" err="1">
                <a:solidFill>
                  <a:srgbClr val="FFFF00"/>
                </a:solidFill>
              </a:rPr>
              <a:t>arr</a:t>
            </a:r>
            <a:r>
              <a:rPr lang="en-US" sz="1700" dirty="0">
                <a:solidFill>
                  <a:srgbClr val="FFFF00"/>
                </a:solidFill>
              </a:rPr>
              <a:t> = new Card[52];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String[] suits = {"</a:t>
            </a:r>
            <a:r>
              <a:rPr lang="en-US" sz="1700" dirty="0" err="1">
                <a:solidFill>
                  <a:srgbClr val="FFFF00"/>
                </a:solidFill>
              </a:rPr>
              <a:t>Club","Spade","Diamond","Heart</a:t>
            </a:r>
            <a:r>
              <a:rPr lang="en-US" sz="1700" dirty="0">
                <a:solidFill>
                  <a:srgbClr val="FFFF00"/>
                </a:solidFill>
              </a:rPr>
              <a:t>"};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 err="1">
                <a:solidFill>
                  <a:srgbClr val="FFFF00"/>
                </a:solidFill>
              </a:rPr>
              <a:t>int</a:t>
            </a:r>
            <a:r>
              <a:rPr lang="en-US" sz="1700" dirty="0">
                <a:solidFill>
                  <a:srgbClr val="FFFF00"/>
                </a:solidFill>
              </a:rPr>
              <a:t> index = 0;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for (String s: suits) {</a:t>
            </a:r>
          </a:p>
          <a:p>
            <a:pPr marL="1257300" lvl="3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nn-NO" sz="1700" dirty="0">
                <a:solidFill>
                  <a:srgbClr val="FFFF00"/>
                </a:solidFill>
              </a:rPr>
              <a:t>for (int i = 1; i &lt;= 13; i++) {</a:t>
            </a:r>
          </a:p>
          <a:p>
            <a:pPr marL="1714500" lvl="4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 err="1">
                <a:solidFill>
                  <a:srgbClr val="FFFF00"/>
                </a:solidFill>
              </a:rPr>
              <a:t>arr</a:t>
            </a:r>
            <a:r>
              <a:rPr lang="en-US" sz="1700" dirty="0">
                <a:solidFill>
                  <a:srgbClr val="FFFF00"/>
                </a:solidFill>
              </a:rPr>
              <a:t>[index] = new Card(</a:t>
            </a:r>
            <a:r>
              <a:rPr lang="en-US" sz="1700" dirty="0" err="1">
                <a:solidFill>
                  <a:srgbClr val="FFFF00"/>
                </a:solidFill>
              </a:rPr>
              <a:t>i,s</a:t>
            </a:r>
            <a:r>
              <a:rPr lang="en-US" sz="1700" dirty="0">
                <a:solidFill>
                  <a:srgbClr val="FFFF00"/>
                </a:solidFill>
              </a:rPr>
              <a:t>);</a:t>
            </a:r>
          </a:p>
          <a:p>
            <a:pPr marL="1714500" lvl="4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index++;</a:t>
            </a:r>
          </a:p>
          <a:p>
            <a:pPr marL="1257300" lvl="3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}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public String </a:t>
            </a:r>
            <a:r>
              <a:rPr lang="en-US" sz="1700" dirty="0" err="1">
                <a:solidFill>
                  <a:srgbClr val="FFFF00"/>
                </a:solidFill>
                <a:cs typeface="Consolas" panose="020B0609020204030204" pitchFamily="49" charset="0"/>
              </a:rPr>
              <a:t>toString</a:t>
            </a: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()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rgbClr val="FFFF00"/>
                </a:solidFill>
                <a:cs typeface="Consolas" panose="020B0609020204030204" pitchFamily="49" charset="0"/>
              </a:rPr>
              <a:t>str</a:t>
            </a: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="";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for (Card i: deck)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rgbClr val="FFFF00"/>
                </a:solidFill>
                <a:cs typeface="Consolas" panose="020B0609020204030204" pitchFamily="49" charset="0"/>
              </a:rPr>
              <a:t>str</a:t>
            </a: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+= </a:t>
            </a:r>
            <a:r>
              <a:rPr lang="en-US" sz="1700" dirty="0" err="1">
                <a:solidFill>
                  <a:srgbClr val="FFFF00"/>
                </a:solidFill>
                <a:cs typeface="Consolas" panose="020B0609020204030204" pitchFamily="49" charset="0"/>
              </a:rPr>
              <a:t>i.num</a:t>
            </a: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 + </a:t>
            </a:r>
            <a:r>
              <a:rPr lang="en-US" sz="1700" dirty="0" err="1">
                <a:solidFill>
                  <a:srgbClr val="FFFF00"/>
                </a:solidFill>
                <a:cs typeface="Consolas" panose="020B0609020204030204" pitchFamily="49" charset="0"/>
              </a:rPr>
              <a:t>i.suit</a:t>
            </a: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 + " ";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}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return(</a:t>
            </a:r>
            <a:r>
              <a:rPr lang="en-US" sz="1700" dirty="0" err="1">
                <a:solidFill>
                  <a:srgbClr val="FFFF00"/>
                </a:solidFill>
                <a:cs typeface="Consolas" panose="020B0609020204030204" pitchFamily="49" charset="0"/>
              </a:rPr>
              <a:t>str</a:t>
            </a: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  <a:defRPr/>
            </a:pPr>
            <a:r>
              <a:rPr lang="en-US" b="1" dirty="0" smtClean="0"/>
              <a:t>So far so good.  What if we wanted to create a game that has a </a:t>
            </a:r>
            <a:r>
              <a:rPr lang="en-US" b="1" dirty="0" err="1" smtClean="0"/>
              <a:t>deckofcards</a:t>
            </a:r>
            <a:r>
              <a:rPr lang="en-US" b="1" dirty="0" smtClean="0"/>
              <a:t> field that is a Deck object.  The game generates a random card from the deck and prints it out.</a:t>
            </a:r>
            <a:endParaRPr lang="en-US" b="1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053936" y="673300"/>
            <a:ext cx="6956714" cy="741759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Public/Private and inheritance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303319" y="1785938"/>
            <a:ext cx="6707332" cy="364331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Public: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Anything in the superclass that is declared public is available to all subclasses (and everything else)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Private – only the superclass has access to it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Subclasses don’t have access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We need something that will allow the subclasses to have access to the elements in the superclass, while still protecting these elements from being manipulated by other code/classes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Hold that thought…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3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015" y="1062978"/>
            <a:ext cx="3797882" cy="3815845"/>
          </a:xfrm>
        </p:spPr>
        <p:txBody>
          <a:bodyPr anchor="t">
            <a:noAutofit/>
          </a:bodyPr>
          <a:lstStyle/>
          <a:p>
            <a:pPr marL="0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</a:t>
            </a:r>
            <a:r>
              <a:rPr lang="en-US" sz="1200" dirty="0" err="1">
                <a:solidFill>
                  <a:srgbClr val="FFFF00"/>
                </a:solidFill>
              </a:rPr>
              <a:t>boolean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isaPet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String name;</a:t>
            </a: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this(</a:t>
            </a:r>
            <a:r>
              <a:rPr lang="en-US" sz="1200" dirty="0" err="1">
                <a:solidFill>
                  <a:srgbClr val="FFFF00"/>
                </a:solidFill>
              </a:rPr>
              <a:t>true,"Fred",false</a:t>
            </a:r>
            <a:r>
              <a:rPr lang="en-US" sz="12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Animal(</a:t>
            </a:r>
            <a:r>
              <a:rPr lang="en-US" sz="1200" dirty="0" err="1">
                <a:solidFill>
                  <a:srgbClr val="FFFF00"/>
                </a:solidFill>
              </a:rPr>
              <a:t>boolean</a:t>
            </a:r>
            <a:r>
              <a:rPr lang="en-US" sz="12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this(</a:t>
            </a:r>
            <a:r>
              <a:rPr lang="en-US" sz="1200" dirty="0" err="1">
                <a:solidFill>
                  <a:srgbClr val="FFFF00"/>
                </a:solidFill>
              </a:rPr>
              <a:t>pet,name,false</a:t>
            </a:r>
            <a:r>
              <a:rPr lang="en-US" sz="12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System.</a:t>
            </a:r>
            <a:r>
              <a:rPr lang="en-US" sz="1200" i="1" dirty="0" err="1">
                <a:solidFill>
                  <a:srgbClr val="FFFF00"/>
                </a:solidFill>
              </a:rPr>
              <a:t>out.println</a:t>
            </a:r>
            <a:r>
              <a:rPr lang="en-US" sz="1200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75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6764" y="1059233"/>
            <a:ext cx="3652403" cy="31300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FFFF00"/>
                </a:solidFill>
              </a:rPr>
              <a:t>boolean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isaDog</a:t>
            </a:r>
            <a:r>
              <a:rPr lang="en-US" sz="1200" dirty="0">
                <a:solidFill>
                  <a:srgbClr val="FFFF00"/>
                </a:solidFill>
              </a:rPr>
              <a:t> = true;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super();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super(true,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Dog(</a:t>
            </a:r>
            <a:r>
              <a:rPr lang="en-US" sz="1200" dirty="0" err="1">
                <a:solidFill>
                  <a:srgbClr val="FFFF00"/>
                </a:solidFill>
              </a:rPr>
              <a:t>boolean</a:t>
            </a:r>
            <a:r>
              <a:rPr lang="en-US" sz="12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super(pet,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spc="-38" dirty="0" err="1">
                <a:solidFill>
                  <a:srgbClr val="FFFF00"/>
                </a:solidFill>
              </a:rPr>
              <a:t>System.</a:t>
            </a:r>
            <a:r>
              <a:rPr lang="en-US" sz="1200" i="1" spc="-38" dirty="0" err="1">
                <a:solidFill>
                  <a:srgbClr val="FFFF00"/>
                </a:solidFill>
              </a:rPr>
              <a:t>out.println</a:t>
            </a:r>
            <a:r>
              <a:rPr lang="en-US" sz="1200" i="1" spc="-38" dirty="0">
                <a:solidFill>
                  <a:srgbClr val="FFFF00"/>
                </a:solidFill>
              </a:rPr>
              <a:t>(name+“ says bark bark");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104" y="5207280"/>
            <a:ext cx="5829300" cy="74175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works</a:t>
            </a:r>
          </a:p>
        </p:txBody>
      </p:sp>
    </p:spTree>
    <p:extLst>
      <p:ext uri="{BB962C8B-B14F-4D97-AF65-F5344CB8AC3E}">
        <p14:creationId xmlns:p14="http://schemas.microsoft.com/office/powerpoint/2010/main" val="22742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3" y="846003"/>
            <a:ext cx="3797882" cy="3815845"/>
          </a:xfrm>
        </p:spPr>
        <p:txBody>
          <a:bodyPr>
            <a:noAutofit/>
          </a:bodyPr>
          <a:lstStyle/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</a:t>
            </a: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isaPet</a:t>
            </a:r>
            <a:r>
              <a:rPr lang="en-US" sz="14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C000"/>
                </a:solidFill>
              </a:rPr>
              <a:t>private</a:t>
            </a:r>
            <a:r>
              <a:rPr lang="en-US" sz="1400" dirty="0">
                <a:solidFill>
                  <a:srgbClr val="FFFF00"/>
                </a:solidFill>
              </a:rPr>
              <a:t> String name;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this(</a:t>
            </a:r>
            <a:r>
              <a:rPr lang="en-US" dirty="0" err="1">
                <a:solidFill>
                  <a:srgbClr val="FFFF00"/>
                </a:solidFill>
              </a:rPr>
              <a:t>true,"Fred",false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Animal(</a:t>
            </a: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this(</a:t>
            </a:r>
            <a:r>
              <a:rPr lang="en-US" dirty="0" err="1">
                <a:solidFill>
                  <a:srgbClr val="FFFF00"/>
                </a:solidFill>
              </a:rPr>
              <a:t>pet,name,false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9746" y="966074"/>
            <a:ext cx="4424219" cy="38158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isaDog</a:t>
            </a:r>
            <a:r>
              <a:rPr lang="en-US" sz="1400" dirty="0">
                <a:solidFill>
                  <a:srgbClr val="FFFF00"/>
                </a:solidFill>
              </a:rPr>
              <a:t> = true;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super(true,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</a:t>
            </a: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super(pet,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pc="-38" dirty="0" err="1">
                <a:solidFill>
                  <a:srgbClr val="FFFF00"/>
                </a:solidFill>
              </a:rPr>
              <a:t>System.</a:t>
            </a:r>
            <a:r>
              <a:rPr lang="en-US" sz="1400" i="1" spc="-38" dirty="0" err="1">
                <a:solidFill>
                  <a:srgbClr val="FFFF00"/>
                </a:solidFill>
              </a:rPr>
              <a:t>out.println</a:t>
            </a:r>
            <a:r>
              <a:rPr lang="en-US" sz="1400" i="1" spc="-38" dirty="0">
                <a:solidFill>
                  <a:srgbClr val="FFFF00"/>
                </a:solidFill>
              </a:rPr>
              <a:t>(name+“ says bark bark");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197458"/>
            <a:ext cx="5829300" cy="74175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doesn’t work – use a getter</a:t>
            </a:r>
          </a:p>
        </p:txBody>
      </p:sp>
    </p:spTree>
    <p:extLst>
      <p:ext uri="{BB962C8B-B14F-4D97-AF65-F5344CB8AC3E}">
        <p14:creationId xmlns:p14="http://schemas.microsoft.com/office/powerpoint/2010/main" val="21924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196985"/>
            <a:ext cx="3797882" cy="3815845"/>
          </a:xfrm>
        </p:spPr>
        <p:txBody>
          <a:bodyPr>
            <a:noAutofit/>
          </a:bodyPr>
          <a:lstStyle/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</a:t>
            </a:r>
            <a:r>
              <a:rPr lang="en-US" sz="1200" dirty="0" err="1">
                <a:solidFill>
                  <a:srgbClr val="FFFF00"/>
                </a:solidFill>
              </a:rPr>
              <a:t>boolean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isaPet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C000"/>
                </a:solidFill>
              </a:rPr>
              <a:t>private</a:t>
            </a:r>
            <a:r>
              <a:rPr lang="en-US" sz="1200" dirty="0">
                <a:solidFill>
                  <a:srgbClr val="FFFF00"/>
                </a:solidFill>
              </a:rPr>
              <a:t> String name;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this(</a:t>
            </a:r>
            <a:r>
              <a:rPr lang="en-US" sz="1200" dirty="0" err="1">
                <a:solidFill>
                  <a:srgbClr val="FFFF00"/>
                </a:solidFill>
              </a:rPr>
              <a:t>true,"Fred",false</a:t>
            </a:r>
            <a:r>
              <a:rPr lang="en-US" sz="12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Animal(</a:t>
            </a:r>
            <a:r>
              <a:rPr lang="en-US" sz="1200" dirty="0" err="1">
                <a:solidFill>
                  <a:srgbClr val="FFFF00"/>
                </a:solidFill>
              </a:rPr>
              <a:t>boolean</a:t>
            </a:r>
            <a:r>
              <a:rPr lang="en-US" sz="12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this(</a:t>
            </a:r>
            <a:r>
              <a:rPr lang="en-US" sz="1200" dirty="0" err="1">
                <a:solidFill>
                  <a:srgbClr val="FFFF00"/>
                </a:solidFill>
              </a:rPr>
              <a:t>pet,name,false</a:t>
            </a:r>
            <a:r>
              <a:rPr lang="en-US" sz="12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String </a:t>
            </a:r>
            <a:r>
              <a:rPr lang="en-US" sz="1200" dirty="0" err="1">
                <a:solidFill>
                  <a:srgbClr val="FFFF00"/>
                </a:solidFill>
              </a:rPr>
              <a:t>getName</a:t>
            </a:r>
            <a:r>
              <a:rPr lang="en-US" sz="12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return</a:t>
            </a:r>
            <a:r>
              <a:rPr lang="en-US" sz="1200" i="1" dirty="0">
                <a:solidFill>
                  <a:srgbClr val="FFFF00"/>
                </a:solidFill>
              </a:rPr>
              <a:t>(name);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 err="1">
                <a:solidFill>
                  <a:srgbClr val="FFFF00"/>
                </a:solidFill>
              </a:rPr>
              <a:t>System.</a:t>
            </a:r>
            <a:r>
              <a:rPr lang="en-US" sz="1200" i="1" dirty="0" err="1">
                <a:solidFill>
                  <a:srgbClr val="FFFF00"/>
                </a:solidFill>
              </a:rPr>
              <a:t>out.println</a:t>
            </a:r>
            <a:r>
              <a:rPr lang="en-US" sz="1200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7628" y="1196983"/>
            <a:ext cx="3974521" cy="31300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FFFF00"/>
                </a:solidFill>
              </a:rPr>
              <a:t>boolean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isaDog</a:t>
            </a:r>
            <a:r>
              <a:rPr lang="en-US" sz="1200" dirty="0">
                <a:solidFill>
                  <a:srgbClr val="FFFF00"/>
                </a:solidFill>
              </a:rPr>
              <a:t> = true;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super();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super(true,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Dog(</a:t>
            </a:r>
            <a:r>
              <a:rPr lang="en-US" sz="1200" dirty="0" err="1">
                <a:solidFill>
                  <a:srgbClr val="FFFF00"/>
                </a:solidFill>
              </a:rPr>
              <a:t>boolean</a:t>
            </a:r>
            <a:r>
              <a:rPr lang="en-US" sz="12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super(pet,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spc="-38" dirty="0" err="1">
                <a:solidFill>
                  <a:srgbClr val="FFFF00"/>
                </a:solidFill>
              </a:rPr>
              <a:t>System.</a:t>
            </a:r>
            <a:r>
              <a:rPr lang="en-US" sz="1200" i="1" spc="-38" dirty="0" err="1">
                <a:solidFill>
                  <a:srgbClr val="FFFF00"/>
                </a:solidFill>
              </a:rPr>
              <a:t>out.println</a:t>
            </a:r>
            <a:r>
              <a:rPr lang="en-US" sz="1200" i="1" spc="-38" dirty="0">
                <a:solidFill>
                  <a:srgbClr val="FFFF00"/>
                </a:solidFill>
              </a:rPr>
              <a:t>(</a:t>
            </a:r>
            <a:r>
              <a:rPr lang="en-US" sz="1200" i="1" spc="-38" dirty="0" err="1">
                <a:solidFill>
                  <a:srgbClr val="FFFF00"/>
                </a:solidFill>
              </a:rPr>
              <a:t>getName</a:t>
            </a:r>
            <a:r>
              <a:rPr lang="en-US" sz="1200" i="1" spc="-38" dirty="0">
                <a:solidFill>
                  <a:srgbClr val="FFFF00"/>
                </a:solidFill>
              </a:rPr>
              <a:t>()+“ says bark bark");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104" y="5111481"/>
            <a:ext cx="5829300" cy="74175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works</a:t>
            </a:r>
          </a:p>
        </p:txBody>
      </p:sp>
    </p:spTree>
    <p:extLst>
      <p:ext uri="{BB962C8B-B14F-4D97-AF65-F5344CB8AC3E}">
        <p14:creationId xmlns:p14="http://schemas.microsoft.com/office/powerpoint/2010/main" val="17628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772400" cy="665018"/>
          </a:xfrm>
        </p:spPr>
        <p:txBody>
          <a:bodyPr/>
          <a:lstStyle/>
          <a:p>
            <a:r>
              <a:rPr lang="en-US" dirty="0" smtClean="0"/>
              <a:t>Protected: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70182"/>
            <a:ext cx="7772400" cy="422101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WORD OF THE DAY</a:t>
            </a:r>
          </a:p>
          <a:p>
            <a:r>
              <a:rPr lang="en-US" dirty="0" smtClean="0"/>
              <a:t>All subclasses (derived classes) have access</a:t>
            </a:r>
          </a:p>
          <a:p>
            <a:r>
              <a:rPr lang="en-US" dirty="0" smtClean="0"/>
              <a:t>Everything else doesn’t.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196985"/>
            <a:ext cx="4479635" cy="4326361"/>
          </a:xfrm>
        </p:spPr>
        <p:txBody>
          <a:bodyPr>
            <a:noAutofit/>
          </a:bodyPr>
          <a:lstStyle/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class Animal {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protected </a:t>
            </a: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isaPet</a:t>
            </a:r>
            <a:r>
              <a:rPr lang="en-US" sz="14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C000"/>
                </a:solidFill>
              </a:rPr>
              <a:t>protected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>
                <a:solidFill>
                  <a:srgbClr val="FFFF00"/>
                </a:solidFill>
              </a:rPr>
              <a:t>String name;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this(</a:t>
            </a:r>
            <a:r>
              <a:rPr lang="en-US" dirty="0" err="1">
                <a:solidFill>
                  <a:srgbClr val="FFFF00"/>
                </a:solidFill>
              </a:rPr>
              <a:t>true,"Fred",false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Animal(</a:t>
            </a: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this(</a:t>
            </a:r>
            <a:r>
              <a:rPr lang="en-US" dirty="0" err="1">
                <a:solidFill>
                  <a:srgbClr val="FFFF00"/>
                </a:solidFill>
              </a:rPr>
              <a:t>pet,name,false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String </a:t>
            </a:r>
            <a:r>
              <a:rPr lang="en-US" sz="1400" dirty="0" err="1">
                <a:solidFill>
                  <a:srgbClr val="FFFF00"/>
                </a:solidFill>
              </a:rPr>
              <a:t>getName</a:t>
            </a:r>
            <a:r>
              <a:rPr lang="en-US" sz="14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return</a:t>
            </a:r>
            <a:r>
              <a:rPr lang="en-US" i="1" dirty="0">
                <a:solidFill>
                  <a:srgbClr val="FFFF00"/>
                </a:solidFill>
              </a:rPr>
              <a:t>(name);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out.println</a:t>
            </a:r>
            <a:r>
              <a:rPr lang="en-US" i="1" dirty="0">
                <a:solidFill>
                  <a:srgbClr val="FFFF00"/>
                </a:solidFill>
              </a:rPr>
              <a:t>("talking");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63124" y="1196984"/>
            <a:ext cx="4283935" cy="4572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isaDog</a:t>
            </a:r>
            <a:r>
              <a:rPr lang="en-US" sz="1400" dirty="0">
                <a:solidFill>
                  <a:srgbClr val="FFFF00"/>
                </a:solidFill>
              </a:rPr>
              <a:t> = true;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super(true,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</a:t>
            </a: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super(pet,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pc="-38" dirty="0" err="1">
                <a:solidFill>
                  <a:srgbClr val="FFFF00"/>
                </a:solidFill>
              </a:rPr>
              <a:t>System.</a:t>
            </a:r>
            <a:r>
              <a:rPr lang="en-US" sz="1400" i="1" spc="-38" dirty="0" err="1">
                <a:solidFill>
                  <a:srgbClr val="FFFF00"/>
                </a:solidFill>
              </a:rPr>
              <a:t>out.println</a:t>
            </a:r>
            <a:r>
              <a:rPr lang="en-US" sz="1400" i="1" spc="-38" dirty="0">
                <a:solidFill>
                  <a:srgbClr val="FFFF00"/>
                </a:solidFill>
              </a:rPr>
              <a:t>(name+“ </a:t>
            </a:r>
            <a:r>
              <a:rPr lang="en-US" sz="1400" i="1" spc="-38" dirty="0">
                <a:solidFill>
                  <a:srgbClr val="FFFF00"/>
                </a:solidFill>
              </a:rPr>
              <a:t>says bark bark");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Dog d = new Dog(“Fido”);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92D050"/>
                </a:solidFill>
              </a:rPr>
              <a:t>System.out.println</a:t>
            </a:r>
            <a:r>
              <a:rPr lang="en-US" sz="1400" dirty="0">
                <a:solidFill>
                  <a:srgbClr val="92D050"/>
                </a:solidFill>
              </a:rPr>
              <a:t>(d.name); // won’t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FF00"/>
                </a:solidFill>
              </a:rPr>
              <a:t>d.talk</a:t>
            </a:r>
            <a:r>
              <a:rPr lang="en-US" sz="1400" dirty="0">
                <a:solidFill>
                  <a:srgbClr val="FFFF00"/>
                </a:solidFill>
              </a:rPr>
              <a:t>();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104" y="5853240"/>
            <a:ext cx="8471478" cy="74175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Protected can be accessed in Dog Definition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not outside…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33104" y="202245"/>
            <a:ext cx="6956714" cy="7417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3865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15391" y="366570"/>
            <a:ext cx="7429500" cy="855951"/>
          </a:xfrm>
        </p:spPr>
        <p:txBody>
          <a:bodyPr/>
          <a:lstStyle/>
          <a:p>
            <a:r>
              <a:rPr lang="en-US" altLang="en-US" sz="2100" b="1" dirty="0">
                <a:ea typeface="ＭＳ Ｐゴシック" panose="020B0600070205080204" pitchFamily="34" charset="-128"/>
              </a:rPr>
              <a:t>How many problems do you see?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728" y="1653310"/>
            <a:ext cx="9079346" cy="4839855"/>
          </a:xfrm>
          <a:ln>
            <a:miter lim="800000"/>
            <a:headEnd/>
            <a:tailEnd/>
          </a:ln>
        </p:spPr>
        <p:txBody>
          <a:bodyPr numCol="2"/>
          <a:lstStyle/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public class Circle {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double radius;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public </a:t>
            </a:r>
            <a:r>
              <a:rPr lang="en-US" sz="1350" dirty="0" err="1">
                <a:solidFill>
                  <a:srgbClr val="FFFF00"/>
                </a:solidFill>
                <a:latin typeface="Consolas"/>
                <a:cs typeface="Consolas"/>
              </a:rPr>
              <a:t>Circle(double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radius) {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  radius = radius;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}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public double </a:t>
            </a:r>
            <a:r>
              <a:rPr lang="en-US" sz="1350" dirty="0" err="1">
                <a:solidFill>
                  <a:srgbClr val="FFFF00"/>
                </a:solidFill>
                <a:latin typeface="Consolas"/>
                <a:cs typeface="Consolas"/>
              </a:rPr>
              <a:t>getRadius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() {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  return radius;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}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public double </a:t>
            </a:r>
            <a:r>
              <a:rPr lang="en-US" sz="1350" dirty="0" err="1">
                <a:solidFill>
                  <a:srgbClr val="FFFF00"/>
                </a:solidFill>
                <a:latin typeface="Consolas"/>
                <a:cs typeface="Consolas"/>
              </a:rPr>
              <a:t>getArea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() {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  return radius * radius *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    </a:t>
            </a:r>
            <a:r>
              <a:rPr lang="en-US" sz="1350" dirty="0" err="1">
                <a:solidFill>
                  <a:srgbClr val="FFFF00"/>
                </a:solidFill>
                <a:latin typeface="Consolas"/>
                <a:cs typeface="Consolas"/>
              </a:rPr>
              <a:t>Math.PI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}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sz="1350" dirty="0">
              <a:solidFill>
                <a:srgbClr val="FFFF00"/>
              </a:solidFill>
              <a:latin typeface="Consolas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public class B extends Circle {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double length;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public B(double radius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, 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double length) {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  </a:t>
            </a:r>
            <a:r>
              <a:rPr lang="en-US" sz="1350" dirty="0" err="1">
                <a:solidFill>
                  <a:srgbClr val="FFFF00"/>
                </a:solidFill>
                <a:latin typeface="Consolas"/>
                <a:cs typeface="Consolas"/>
              </a:rPr>
              <a:t>Circle(radius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}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public double </a:t>
            </a:r>
            <a:r>
              <a:rPr lang="en-US" sz="1350" dirty="0" err="1">
                <a:solidFill>
                  <a:srgbClr val="FFFF00"/>
                </a:solidFill>
                <a:latin typeface="Consolas"/>
                <a:cs typeface="Consolas"/>
              </a:rPr>
              <a:t>getArea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() {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  return </a:t>
            </a:r>
            <a:r>
              <a:rPr lang="en-US" sz="1350" dirty="0" err="1">
                <a:solidFill>
                  <a:srgbClr val="FFFF00"/>
                </a:solidFill>
                <a:latin typeface="Consolas"/>
                <a:cs typeface="Consolas"/>
              </a:rPr>
              <a:t>getArea</a:t>
            </a: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() * length;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  }</a:t>
            </a:r>
          </a:p>
          <a:p>
            <a:pPr>
              <a:buFontTx/>
              <a:buNone/>
              <a:defRPr/>
            </a:pPr>
            <a:r>
              <a:rPr lang="en-US" sz="1350" dirty="0">
                <a:solidFill>
                  <a:srgbClr val="FFFF00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0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1793876" y="176213"/>
            <a:ext cx="84169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600" b="1"/>
              <a:t>Create a game that has a deckofcards field that is a Deck object.  The game generates and prints out a random card.</a:t>
            </a:r>
            <a:endParaRPr lang="en-US" altLang="en-US" sz="2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319214"/>
            <a:ext cx="8583613" cy="5538787"/>
          </a:xfrm>
        </p:spPr>
        <p:txBody>
          <a:bodyPr/>
          <a:lstStyle/>
          <a:p>
            <a:pPr marL="0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import </a:t>
            </a:r>
            <a:r>
              <a:rPr lang="en-US" altLang="en-US" sz="2000" dirty="0" err="1">
                <a:solidFill>
                  <a:srgbClr val="FFFF00"/>
                </a:solidFill>
              </a:rPr>
              <a:t>java.util.Random</a:t>
            </a:r>
            <a:r>
              <a:rPr lang="en-US" altLang="en-US" sz="2000" dirty="0">
                <a:solidFill>
                  <a:srgbClr val="FFFF00"/>
                </a:solidFill>
              </a:rPr>
              <a:t>;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public class </a:t>
            </a:r>
            <a:r>
              <a:rPr lang="en-US" altLang="en-US" sz="2000" dirty="0" err="1">
                <a:solidFill>
                  <a:srgbClr val="FFFF00"/>
                </a:solidFill>
              </a:rPr>
              <a:t>CardGame</a:t>
            </a:r>
            <a:r>
              <a:rPr lang="en-US" altLang="en-US" sz="2000" dirty="0">
                <a:solidFill>
                  <a:srgbClr val="FFFF00"/>
                </a:solidFill>
              </a:rPr>
              <a:t> {</a:t>
            </a:r>
          </a:p>
          <a:p>
            <a:pPr marL="400050" lvl="1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private Deck </a:t>
            </a:r>
            <a:r>
              <a:rPr lang="en-US" altLang="en-US" sz="2000" dirty="0" err="1">
                <a:solidFill>
                  <a:srgbClr val="FFFF00"/>
                </a:solidFill>
              </a:rPr>
              <a:t>deckofcards</a:t>
            </a:r>
            <a:r>
              <a:rPr lang="en-US" altLang="en-US" sz="2000" dirty="0">
                <a:solidFill>
                  <a:srgbClr val="FFFF00"/>
                </a:solidFill>
              </a:rPr>
              <a:t>;</a:t>
            </a:r>
          </a:p>
          <a:p>
            <a:pPr marL="400050" lvl="1" indent="0">
              <a:spcAft>
                <a:spcPts val="400"/>
              </a:spcAft>
              <a:buNone/>
            </a:pPr>
            <a:endParaRPr lang="en-US" altLang="en-US" sz="2000" dirty="0">
              <a:solidFill>
                <a:srgbClr val="FFFF00"/>
              </a:solidFill>
            </a:endParaRPr>
          </a:p>
          <a:p>
            <a:pPr marL="400050" lvl="1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public </a:t>
            </a:r>
            <a:r>
              <a:rPr lang="en-US" altLang="en-US" sz="2000" dirty="0" err="1">
                <a:solidFill>
                  <a:srgbClr val="FFFF00"/>
                </a:solidFill>
              </a:rPr>
              <a:t>CardGame</a:t>
            </a:r>
            <a:r>
              <a:rPr lang="en-US" altLang="en-US" sz="2000" dirty="0">
                <a:solidFill>
                  <a:srgbClr val="FFFF00"/>
                </a:solidFill>
              </a:rPr>
              <a:t>() {</a:t>
            </a:r>
          </a:p>
          <a:p>
            <a:pPr marL="400050" lvl="1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		</a:t>
            </a:r>
            <a:r>
              <a:rPr lang="en-US" altLang="en-US" sz="2000" dirty="0" err="1">
                <a:solidFill>
                  <a:srgbClr val="FFFF00"/>
                </a:solidFill>
              </a:rPr>
              <a:t>deckofcards</a:t>
            </a:r>
            <a:r>
              <a:rPr lang="en-US" altLang="en-US" sz="2000" dirty="0">
                <a:solidFill>
                  <a:srgbClr val="FFFF00"/>
                </a:solidFill>
              </a:rPr>
              <a:t> = new Deck();</a:t>
            </a:r>
          </a:p>
          <a:p>
            <a:pPr marL="400050" lvl="1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public void </a:t>
            </a:r>
            <a:r>
              <a:rPr lang="en-US" altLang="en-US" sz="2000" dirty="0" err="1">
                <a:solidFill>
                  <a:srgbClr val="FFFF00"/>
                </a:solidFill>
              </a:rPr>
              <a:t>printRandomCardNum</a:t>
            </a:r>
            <a:r>
              <a:rPr lang="en-US" altLang="en-US" sz="2000" dirty="0">
                <a:solidFill>
                  <a:srgbClr val="FFFF00"/>
                </a:solidFill>
              </a:rPr>
              <a:t>() {</a:t>
            </a:r>
          </a:p>
          <a:p>
            <a:pPr marL="800100" lvl="2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Random r= new Random();</a:t>
            </a:r>
          </a:p>
          <a:p>
            <a:pPr marL="800100" lvl="2" indent="0">
              <a:spcAft>
                <a:spcPts val="400"/>
              </a:spcAft>
              <a:buNone/>
            </a:pPr>
            <a:r>
              <a:rPr lang="en-US" altLang="en-US" sz="2000" dirty="0" err="1">
                <a:solidFill>
                  <a:srgbClr val="FFFF00"/>
                </a:solidFill>
              </a:rPr>
              <a:t>int</a:t>
            </a:r>
            <a:r>
              <a:rPr lang="en-US" altLang="en-US" sz="2000" dirty="0">
                <a:solidFill>
                  <a:srgbClr val="FFFF00"/>
                </a:solidFill>
              </a:rPr>
              <a:t> x = </a:t>
            </a:r>
            <a:r>
              <a:rPr lang="en-US" altLang="en-US" sz="2000" dirty="0" err="1">
                <a:solidFill>
                  <a:srgbClr val="FFFF00"/>
                </a:solidFill>
              </a:rPr>
              <a:t>r.nextInt</a:t>
            </a:r>
            <a:r>
              <a:rPr lang="en-US" altLang="en-US" sz="2000" dirty="0">
                <a:solidFill>
                  <a:srgbClr val="FFFF00"/>
                </a:solidFill>
              </a:rPr>
              <a:t>(</a:t>
            </a:r>
            <a:r>
              <a:rPr lang="en-US" altLang="en-US" sz="2000" dirty="0">
                <a:solidFill>
                  <a:srgbClr val="FFC000"/>
                </a:solidFill>
              </a:rPr>
              <a:t>                                           </a:t>
            </a:r>
            <a:r>
              <a:rPr lang="en-US" altLang="en-US" sz="2000" dirty="0">
                <a:solidFill>
                  <a:srgbClr val="FFFF00"/>
                </a:solidFill>
              </a:rPr>
              <a:t>);</a:t>
            </a:r>
          </a:p>
          <a:p>
            <a:pPr marL="800100" lvl="2" indent="0">
              <a:spcAft>
                <a:spcPts val="400"/>
              </a:spcAft>
              <a:buNone/>
            </a:pPr>
            <a:r>
              <a:rPr lang="en-US" altLang="en-US" sz="2000" dirty="0" err="1">
                <a:solidFill>
                  <a:srgbClr val="FFFF00"/>
                </a:solidFill>
              </a:rPr>
              <a:t>int</a:t>
            </a:r>
            <a:r>
              <a:rPr lang="en-US" altLang="en-US" sz="2000" dirty="0">
                <a:solidFill>
                  <a:srgbClr val="FFFF00"/>
                </a:solidFill>
              </a:rPr>
              <a:t> x = </a:t>
            </a:r>
            <a:r>
              <a:rPr lang="en-US" altLang="en-US" sz="2000" dirty="0" err="1">
                <a:solidFill>
                  <a:srgbClr val="FFFF00"/>
                </a:solidFill>
              </a:rPr>
              <a:t>r.nextInt</a:t>
            </a:r>
            <a:r>
              <a:rPr lang="en-US" altLang="en-US" sz="2000" dirty="0">
                <a:solidFill>
                  <a:srgbClr val="FFFF00"/>
                </a:solidFill>
              </a:rPr>
              <a:t>(</a:t>
            </a:r>
            <a:r>
              <a:rPr lang="en-US" altLang="en-US" sz="2000" dirty="0" err="1">
                <a:solidFill>
                  <a:srgbClr val="FFC000"/>
                </a:solidFill>
              </a:rPr>
              <a:t>deckofcards.deck.length</a:t>
            </a:r>
            <a:r>
              <a:rPr lang="en-US" altLang="en-US" sz="2000" dirty="0">
                <a:solidFill>
                  <a:srgbClr val="FFFF00"/>
                </a:solidFill>
              </a:rPr>
              <a:t>);</a:t>
            </a:r>
          </a:p>
          <a:p>
            <a:pPr marL="800100" lvl="2" indent="0">
              <a:spcAft>
                <a:spcPts val="400"/>
              </a:spcAft>
              <a:buNone/>
            </a:pPr>
            <a:r>
              <a:rPr lang="en-US" altLang="en-US" sz="2000" b="1" dirty="0" err="1">
                <a:solidFill>
                  <a:srgbClr val="FFFF00"/>
                </a:solidFill>
              </a:rPr>
              <a:t>System.</a:t>
            </a:r>
            <a:r>
              <a:rPr lang="en-US" altLang="en-US" sz="2000" b="1" i="1" dirty="0" err="1">
                <a:solidFill>
                  <a:srgbClr val="FFFF00"/>
                </a:solidFill>
              </a:rPr>
              <a:t>out.println</a:t>
            </a:r>
            <a:r>
              <a:rPr lang="en-US" altLang="en-US" sz="2000" b="1" i="1" dirty="0">
                <a:solidFill>
                  <a:srgbClr val="FFFF00"/>
                </a:solidFill>
              </a:rPr>
              <a:t>(</a:t>
            </a:r>
            <a:r>
              <a:rPr lang="en-US" altLang="en-US" sz="2000" b="1" i="1" dirty="0">
                <a:solidFill>
                  <a:srgbClr val="FFC000"/>
                </a:solidFill>
              </a:rPr>
              <a:t>                                              </a:t>
            </a:r>
            <a:r>
              <a:rPr lang="en-US" altLang="en-US" sz="2000" b="1" i="1" dirty="0">
                <a:solidFill>
                  <a:srgbClr val="FFFF00"/>
                </a:solidFill>
              </a:rPr>
              <a:t>);</a:t>
            </a:r>
          </a:p>
          <a:p>
            <a:pPr marL="800100" lvl="2" indent="0">
              <a:spcAft>
                <a:spcPts val="400"/>
              </a:spcAft>
              <a:buNone/>
            </a:pPr>
            <a:r>
              <a:rPr lang="en-US" altLang="en-US" sz="2000" b="1" dirty="0" err="1">
                <a:solidFill>
                  <a:srgbClr val="FFFF00"/>
                </a:solidFill>
              </a:rPr>
              <a:t>System.</a:t>
            </a:r>
            <a:r>
              <a:rPr lang="en-US" altLang="en-US" sz="2000" b="1" i="1" dirty="0" err="1">
                <a:solidFill>
                  <a:srgbClr val="FFFF00"/>
                </a:solidFill>
              </a:rPr>
              <a:t>out.println</a:t>
            </a:r>
            <a:r>
              <a:rPr lang="en-US" altLang="en-US" sz="2000" b="1" i="1" dirty="0">
                <a:solidFill>
                  <a:srgbClr val="FFFF00"/>
                </a:solidFill>
              </a:rPr>
              <a:t>(</a:t>
            </a:r>
            <a:r>
              <a:rPr lang="en-US" altLang="en-US" sz="2000" b="1" i="1" dirty="0" err="1">
                <a:solidFill>
                  <a:srgbClr val="FFC000"/>
                </a:solidFill>
              </a:rPr>
              <a:t>deckofcards.deck</a:t>
            </a:r>
            <a:r>
              <a:rPr lang="en-US" altLang="en-US" sz="2000" b="1" i="1" dirty="0">
                <a:solidFill>
                  <a:srgbClr val="FFC000"/>
                </a:solidFill>
              </a:rPr>
              <a:t>[x].</a:t>
            </a:r>
            <a:r>
              <a:rPr lang="en-US" altLang="en-US" sz="2000" b="1" i="1" dirty="0" err="1">
                <a:solidFill>
                  <a:srgbClr val="FFC000"/>
                </a:solidFill>
              </a:rPr>
              <a:t>num</a:t>
            </a:r>
            <a:r>
              <a:rPr lang="en-US" altLang="en-US" sz="2000" b="1" i="1" dirty="0">
                <a:solidFill>
                  <a:srgbClr val="FFFF00"/>
                </a:solidFill>
              </a:rPr>
              <a:t>);</a:t>
            </a:r>
          </a:p>
          <a:p>
            <a:pPr marL="400050" lvl="1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altLang="en-US" sz="20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2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186" y="89339"/>
            <a:ext cx="7772400" cy="643759"/>
          </a:xfrm>
        </p:spPr>
        <p:txBody>
          <a:bodyPr/>
          <a:lstStyle/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5574"/>
            <a:ext cx="4469524" cy="6022426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public </a:t>
            </a:r>
            <a:r>
              <a:rPr lang="en-US" sz="1200" b="1" dirty="0" err="1">
                <a:solidFill>
                  <a:srgbClr val="FFFF00"/>
                </a:solidFill>
              </a:rPr>
              <a:t>boolean</a:t>
            </a:r>
            <a:r>
              <a:rPr lang="en-US" sz="1200" b="1" dirty="0">
                <a:solidFill>
                  <a:srgbClr val="FFFF00"/>
                </a:solidFill>
              </a:rPr>
              <a:t> </a:t>
            </a:r>
            <a:r>
              <a:rPr lang="en-US" sz="1200" b="1" dirty="0">
                <a:solidFill>
                  <a:srgbClr val="FFFF00"/>
                </a:solidFill>
              </a:rPr>
              <a:t>Check1() </a:t>
            </a:r>
            <a:r>
              <a:rPr lang="en-US" sz="1200" b="1" dirty="0">
                <a:solidFill>
                  <a:srgbClr val="FFFF00"/>
                </a:solidFill>
              </a:rPr>
              <a:t>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s1 = 0;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s2 = 0;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</a:t>
            </a:r>
            <a:r>
              <a:rPr lang="en-US" sz="1200" b="1" dirty="0" err="1">
                <a:solidFill>
                  <a:srgbClr val="FFFF00"/>
                </a:solidFill>
              </a:rPr>
              <a:t>prev</a:t>
            </a:r>
            <a:r>
              <a:rPr lang="en-US" sz="1200" b="1" dirty="0">
                <a:solidFill>
                  <a:srgbClr val="FFFF00"/>
                </a:solidFill>
              </a:rPr>
              <a:t> = -1;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nn-NO" sz="1200" b="1" dirty="0">
                <a:solidFill>
                  <a:srgbClr val="FFFF00"/>
                </a:solidFill>
              </a:rPr>
              <a:t>for (int i = 0; i &lt; mat.length; i++) {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s1 = 0;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s2 = 0;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for (</a:t>
            </a: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j = 0; j &lt; </a:t>
            </a:r>
            <a:r>
              <a:rPr lang="en-US" sz="1200" b="1" dirty="0" err="1">
                <a:solidFill>
                  <a:srgbClr val="FFFF00"/>
                </a:solidFill>
              </a:rPr>
              <a:t>mat.length</a:t>
            </a:r>
            <a:r>
              <a:rPr lang="en-US" sz="1200" b="1" dirty="0">
                <a:solidFill>
                  <a:srgbClr val="FFFF00"/>
                </a:solidFill>
              </a:rPr>
              <a:t>; </a:t>
            </a:r>
            <a:r>
              <a:rPr lang="en-US" sz="1200" b="1" dirty="0" err="1">
                <a:solidFill>
                  <a:srgbClr val="FFFF00"/>
                </a:solidFill>
              </a:rPr>
              <a:t>j++</a:t>
            </a:r>
            <a:r>
              <a:rPr lang="en-US" sz="1200" b="1" dirty="0">
                <a:solidFill>
                  <a:srgbClr val="FFFF00"/>
                </a:solidFill>
              </a:rPr>
              <a:t>){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s1 += mat[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][j];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s2 += mat[j][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  <a:endParaRPr lang="en-US" sz="1200" dirty="0">
              <a:solidFill>
                <a:srgbClr val="FFFF00"/>
              </a:solidFill>
            </a:endParaRP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if (s1 != s2) {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</a:rPr>
              <a:t>return(s1 == s2);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else if ((</a:t>
            </a:r>
            <a:r>
              <a:rPr lang="en-US" sz="1200" b="1" dirty="0" err="1">
                <a:solidFill>
                  <a:srgbClr val="FFFF00"/>
                </a:solidFill>
              </a:rPr>
              <a:t>prev</a:t>
            </a:r>
            <a:r>
              <a:rPr lang="en-US" sz="1200" b="1" dirty="0">
                <a:solidFill>
                  <a:srgbClr val="FFFF00"/>
                </a:solidFill>
              </a:rPr>
              <a:t> != -1) &amp;&amp; (s1 != </a:t>
            </a:r>
            <a:r>
              <a:rPr lang="en-US" sz="1200" b="1" dirty="0" err="1">
                <a:solidFill>
                  <a:srgbClr val="FFFF00"/>
                </a:solidFill>
              </a:rPr>
              <a:t>prev</a:t>
            </a:r>
            <a:r>
              <a:rPr lang="en-US" sz="1200" b="1" dirty="0">
                <a:solidFill>
                  <a:srgbClr val="FFFF00"/>
                </a:solidFill>
              </a:rPr>
              <a:t>)) {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</a:rPr>
              <a:t>return(false);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else {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prev</a:t>
            </a:r>
            <a:r>
              <a:rPr lang="en-US" dirty="0">
                <a:solidFill>
                  <a:srgbClr val="FFFF00"/>
                </a:solidFill>
              </a:rPr>
              <a:t> = s1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return (s1 == s2) &amp;&amp;(s1 == </a:t>
            </a:r>
            <a:r>
              <a:rPr lang="en-US" sz="1200" b="1" dirty="0" err="1">
                <a:solidFill>
                  <a:srgbClr val="FFFF00"/>
                </a:solidFill>
              </a:rPr>
              <a:t>prev</a:t>
            </a:r>
            <a:r>
              <a:rPr lang="en-US" sz="1200" b="1" dirty="0">
                <a:solidFill>
                  <a:srgbClr val="FFFF00"/>
                </a:solidFill>
              </a:rPr>
              <a:t>);</a:t>
            </a:r>
            <a:endParaRPr lang="en-US" sz="1200" b="1" dirty="0">
              <a:solidFill>
                <a:srgbClr val="FFFF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98476" y="712078"/>
            <a:ext cx="4469524" cy="602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public </a:t>
            </a:r>
            <a:r>
              <a:rPr lang="en-US" sz="1200" b="1" dirty="0" err="1">
                <a:solidFill>
                  <a:srgbClr val="FFFF00"/>
                </a:solidFill>
              </a:rPr>
              <a:t>boolean</a:t>
            </a:r>
            <a:r>
              <a:rPr lang="en-US" sz="1200" b="1" dirty="0">
                <a:solidFill>
                  <a:srgbClr val="FFFF00"/>
                </a:solidFill>
              </a:rPr>
              <a:t> Check2() 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s1 = 0;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s2 = 0;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s3 = 0;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s4 = 0;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</a:t>
            </a:r>
            <a:r>
              <a:rPr lang="en-US" sz="1200" b="1" dirty="0" err="1">
                <a:solidFill>
                  <a:srgbClr val="FFFF00"/>
                </a:solidFill>
              </a:rPr>
              <a:t>prev</a:t>
            </a:r>
            <a:r>
              <a:rPr lang="en-US" sz="1200" b="1" dirty="0">
                <a:solidFill>
                  <a:srgbClr val="FFFF00"/>
                </a:solidFill>
              </a:rPr>
              <a:t> = -1;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nn-NO" sz="1200" b="1" dirty="0">
                <a:solidFill>
                  <a:srgbClr val="FFFF00"/>
                </a:solidFill>
              </a:rPr>
              <a:t>for (int i = 0; i &lt; mat.length; i++) {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s1 = 0;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s2 = 0;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for (</a:t>
            </a:r>
            <a:r>
              <a:rPr lang="en-US" sz="1200" b="1" dirty="0" err="1">
                <a:solidFill>
                  <a:srgbClr val="FFFF00"/>
                </a:solidFill>
              </a:rPr>
              <a:t>int</a:t>
            </a:r>
            <a:r>
              <a:rPr lang="en-US" sz="1200" b="1" dirty="0">
                <a:solidFill>
                  <a:srgbClr val="FFFF00"/>
                </a:solidFill>
              </a:rPr>
              <a:t> j = 0; j &lt; </a:t>
            </a:r>
            <a:r>
              <a:rPr lang="en-US" sz="1200" b="1" dirty="0" err="1">
                <a:solidFill>
                  <a:srgbClr val="FFFF00"/>
                </a:solidFill>
              </a:rPr>
              <a:t>mat.length</a:t>
            </a:r>
            <a:r>
              <a:rPr lang="en-US" sz="1200" b="1" dirty="0">
                <a:solidFill>
                  <a:srgbClr val="FFFF00"/>
                </a:solidFill>
              </a:rPr>
              <a:t>; </a:t>
            </a:r>
            <a:r>
              <a:rPr lang="en-US" sz="1200" b="1" dirty="0" err="1">
                <a:solidFill>
                  <a:srgbClr val="FFFF00"/>
                </a:solidFill>
              </a:rPr>
              <a:t>j++</a:t>
            </a:r>
            <a:r>
              <a:rPr lang="en-US" sz="1200" b="1" dirty="0">
                <a:solidFill>
                  <a:srgbClr val="FFFF00"/>
                </a:solidFill>
              </a:rPr>
              <a:t>){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s1 += mat[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][j];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s2 += mat[j][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];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</a:rPr>
              <a:t>if (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== j) {</a:t>
            </a:r>
          </a:p>
          <a:p>
            <a:pPr marL="1714500" lvl="4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s3 += mat[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][j];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</a:rPr>
              <a:t>if (j == </a:t>
            </a:r>
            <a:r>
              <a:rPr lang="en-US" b="1" dirty="0" err="1">
                <a:solidFill>
                  <a:srgbClr val="FFFF00"/>
                </a:solidFill>
              </a:rPr>
              <a:t>mat.length</a:t>
            </a:r>
            <a:r>
              <a:rPr lang="en-US" b="1" dirty="0">
                <a:solidFill>
                  <a:srgbClr val="FFFF00"/>
                </a:solidFill>
              </a:rPr>
              <a:t> - 1 -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){</a:t>
            </a:r>
          </a:p>
          <a:p>
            <a:pPr marL="1714500" lvl="4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s4 += mat[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][j];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if (s1 != s2) {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</a:rPr>
              <a:t>return(s1 == s2);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else if ((</a:t>
            </a:r>
            <a:r>
              <a:rPr lang="en-US" sz="1200" b="1" dirty="0" err="1">
                <a:solidFill>
                  <a:srgbClr val="FFFF00"/>
                </a:solidFill>
              </a:rPr>
              <a:t>prev</a:t>
            </a:r>
            <a:r>
              <a:rPr lang="en-US" sz="1200" b="1" dirty="0">
                <a:solidFill>
                  <a:srgbClr val="FFFF00"/>
                </a:solidFill>
              </a:rPr>
              <a:t> != -1) &amp;&amp; (s1 != </a:t>
            </a:r>
            <a:r>
              <a:rPr lang="en-US" sz="1200" b="1" dirty="0" err="1">
                <a:solidFill>
                  <a:srgbClr val="FFFF00"/>
                </a:solidFill>
              </a:rPr>
              <a:t>prev</a:t>
            </a:r>
            <a:r>
              <a:rPr lang="en-US" sz="1200" b="1" dirty="0">
                <a:solidFill>
                  <a:srgbClr val="FFFF00"/>
                </a:solidFill>
              </a:rPr>
              <a:t>)) {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</a:rPr>
              <a:t>return(false);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else {</a:t>
            </a:r>
          </a:p>
          <a:p>
            <a:pPr marL="1257300" lvl="3" indent="0"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prev</a:t>
            </a:r>
            <a:r>
              <a:rPr lang="en-US" dirty="0">
                <a:solidFill>
                  <a:srgbClr val="FFFF00"/>
                </a:solidFill>
              </a:rPr>
              <a:t> = s1;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return (s1 == s2) &amp;&amp;(s1 == </a:t>
            </a:r>
            <a:r>
              <a:rPr lang="en-US" sz="1200" b="1" dirty="0" err="1">
                <a:solidFill>
                  <a:srgbClr val="FFFF00"/>
                </a:solidFill>
              </a:rPr>
              <a:t>prev</a:t>
            </a:r>
            <a:r>
              <a:rPr lang="en-US" sz="1200" b="1" dirty="0">
                <a:solidFill>
                  <a:srgbClr val="FFFF00"/>
                </a:solidFill>
              </a:rPr>
              <a:t>) &amp;&amp; (s1 == s3) &amp;&amp; (s1 == s4);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772400" cy="5097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Composition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Inheritance, and polymorphism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3608"/>
            <a:ext cx="7772400" cy="4447592"/>
          </a:xfrm>
        </p:spPr>
        <p:txBody>
          <a:bodyPr anchor="t"/>
          <a:lstStyle/>
          <a:p>
            <a:r>
              <a:rPr lang="en-US" dirty="0" smtClean="0">
                <a:solidFill>
                  <a:srgbClr val="FFFF00"/>
                </a:solidFill>
              </a:rPr>
              <a:t>Composition: defining a new class that is composed of other classes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Student class was composed of the Course class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Deck class was composed of the Card class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CardGame</a:t>
            </a:r>
            <a:r>
              <a:rPr lang="en-US" dirty="0" smtClean="0">
                <a:solidFill>
                  <a:srgbClr val="FFFF00"/>
                </a:solidFill>
              </a:rPr>
              <a:t> was composed of Deck class (composed of Card class)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Note that this is NOT inheritance.</a:t>
            </a: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Inheritance: deriving a new class based on an existing class, with modifications or extensions.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 – lets us redefine methods in classes derived from other classes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668" y="206478"/>
            <a:ext cx="8322874" cy="1386348"/>
          </a:xfrm>
        </p:spPr>
        <p:txBody>
          <a:bodyPr>
            <a:normAutofit fontScale="90000"/>
          </a:bodyPr>
          <a:lstStyle/>
          <a:p>
            <a:r>
              <a:rPr lang="en-US" sz="3975" b="1" dirty="0"/>
              <a:t>this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325" b="1" dirty="0"/>
              <a:t>	</a:t>
            </a:r>
            <a:r>
              <a:rPr lang="en-US" sz="2325" dirty="0"/>
              <a:t>-a reference to the current object</a:t>
            </a:r>
            <a:br>
              <a:rPr lang="en-US" sz="2325" dirty="0"/>
            </a:br>
            <a:r>
              <a:rPr lang="en-US" sz="2325" dirty="0"/>
              <a:t>	- the object whose method or constructor is being called.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700982"/>
            <a:ext cx="7886700" cy="4896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What if we had:</a:t>
            </a:r>
          </a:p>
          <a:p>
            <a:pPr marL="300038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Card {</a:t>
            </a:r>
          </a:p>
          <a:p>
            <a:pPr marL="600075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why are these public?</a:t>
            </a:r>
          </a:p>
          <a:p>
            <a:pPr marL="600075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suit;</a:t>
            </a:r>
          </a:p>
          <a:p>
            <a:pPr marL="600075" lvl="2" indent="0">
              <a:lnSpc>
                <a:spcPct val="110000"/>
              </a:lnSpc>
              <a:spcAft>
                <a:spcPts val="0"/>
              </a:spcAft>
              <a:buNone/>
            </a:pP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0075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Card(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suit) {</a:t>
            </a:r>
          </a:p>
          <a:p>
            <a:pPr marL="942975" lvl="3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42975" lvl="3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suit = 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suit;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0075" lvl="2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How can you tell which </a:t>
            </a:r>
            <a:r>
              <a:rPr lang="en-US" sz="2000" dirty="0" err="1"/>
              <a:t>num</a:t>
            </a:r>
            <a:r>
              <a:rPr lang="en-US" sz="2000" dirty="0"/>
              <a:t> is which, and which suit is which?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81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772400" cy="6194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304" y="1229032"/>
            <a:ext cx="7954297" cy="5279923"/>
          </a:xfrm>
        </p:spPr>
        <p:txBody>
          <a:bodyPr/>
          <a:lstStyle/>
          <a:p>
            <a:pPr marL="300038" lvl="1" indent="0"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Card {</a:t>
            </a:r>
          </a:p>
          <a:p>
            <a:pPr marL="600075" lvl="2" indent="0"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why are these public?</a:t>
            </a:r>
          </a:p>
          <a:p>
            <a:pPr marL="600075" lvl="2" indent="0"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suit;</a:t>
            </a:r>
          </a:p>
          <a:p>
            <a:pPr marL="600075" lvl="2" indent="0">
              <a:spcAft>
                <a:spcPts val="300"/>
              </a:spcAft>
              <a:buNone/>
            </a:pP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0075" lvl="2" indent="0"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Card(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suit) {</a:t>
            </a:r>
          </a:p>
          <a:p>
            <a:pPr marL="942975" lvl="3" indent="0">
              <a:spcAft>
                <a:spcPts val="300"/>
              </a:spcAft>
              <a:buNone/>
            </a:pP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this.num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42975" lvl="3" indent="0">
              <a:spcAft>
                <a:spcPts val="300"/>
              </a:spcAft>
              <a:buNone/>
            </a:pPr>
            <a:r>
              <a:rPr lang="en-U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this.suit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suit;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0075" lvl="2" indent="0"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35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endParaRPr lang="en-US" sz="135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US" sz="2100" dirty="0">
                <a:latin typeface="Calibri" panose="020F0502020204030204" pitchFamily="34" charset="0"/>
                <a:cs typeface="Consolas" panose="020B0609020204030204" pitchFamily="49" charset="0"/>
              </a:rPr>
              <a:t>Now we know that </a:t>
            </a:r>
            <a:r>
              <a:rPr lang="en-US" sz="2100" dirty="0" err="1">
                <a:latin typeface="Calibri" panose="020F0502020204030204" pitchFamily="34" charset="0"/>
                <a:cs typeface="Consolas" panose="020B0609020204030204" pitchFamily="49" charset="0"/>
              </a:rPr>
              <a:t>this.num</a:t>
            </a:r>
            <a:r>
              <a:rPr lang="en-US" sz="2100" dirty="0">
                <a:latin typeface="Calibri" panose="020F0502020204030204" pitchFamily="34" charset="0"/>
                <a:cs typeface="Consolas" panose="020B0609020204030204" pitchFamily="49" charset="0"/>
              </a:rPr>
              <a:t> refers to the field of the class Card, and </a:t>
            </a:r>
            <a:r>
              <a:rPr lang="en-US" sz="2100" dirty="0" err="1">
                <a:latin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2100" dirty="0">
                <a:latin typeface="Calibri" panose="020F0502020204030204" pitchFamily="34" charset="0"/>
                <a:cs typeface="Consolas" panose="020B0609020204030204" pitchFamily="49" charset="0"/>
              </a:rPr>
              <a:t> refers to the input parameter.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843" y="305185"/>
            <a:ext cx="7886700" cy="437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this</a:t>
            </a:r>
            <a:r>
              <a:rPr lang="en-US" dirty="0" smtClean="0"/>
              <a:t> – with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843" y="914400"/>
            <a:ext cx="8643170" cy="5943600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700" dirty="0"/>
              <a:t>Sometimes a constructor initializes a lot of fields.  With different versions of the constructor, coding all the initializations gets tedious.  </a:t>
            </a:r>
          </a:p>
          <a:p>
            <a:r>
              <a:rPr lang="en-US" sz="2700" dirty="0"/>
              <a:t>We could use this to call the constructor, e.g</a:t>
            </a:r>
            <a:r>
              <a:rPr lang="en-US" sz="2700" dirty="0"/>
              <a:t>.,</a:t>
            </a:r>
          </a:p>
          <a:p>
            <a:endParaRPr lang="en-US" sz="2700" dirty="0"/>
          </a:p>
          <a:p>
            <a:pPr marL="0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Rectangle{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width;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height;</a:t>
            </a:r>
          </a:p>
          <a:p>
            <a:pPr marL="342900" lvl="1" indent="0">
              <a:spcAft>
                <a:spcPts val="400"/>
              </a:spcAft>
              <a:buNone/>
            </a:pP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Rectangle() {</a:t>
            </a:r>
          </a:p>
          <a:p>
            <a:pPr marL="685800" lvl="2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this(0,0,1,1);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Rectangle(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width,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height) {</a:t>
            </a:r>
          </a:p>
          <a:p>
            <a:pPr marL="685800" lvl="2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this(0,0,width,height);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Rectangle(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width,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height) {</a:t>
            </a:r>
          </a:p>
          <a:p>
            <a:pPr marL="685800" lvl="2" indent="0">
              <a:spcAft>
                <a:spcPts val="400"/>
              </a:spcAft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</a:p>
          <a:p>
            <a:pPr marL="685800" lvl="2" indent="0">
              <a:spcAft>
                <a:spcPts val="400"/>
              </a:spcAft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y;</a:t>
            </a:r>
          </a:p>
          <a:p>
            <a:pPr marL="685800" lvl="2" indent="0">
              <a:spcAft>
                <a:spcPts val="400"/>
              </a:spcAft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pPr marL="685800" lvl="2" indent="0">
              <a:spcAft>
                <a:spcPts val="400"/>
              </a:spcAft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pPr marL="342900" lvl="1" indent="0">
              <a:spcAft>
                <a:spcPts val="400"/>
              </a:spcAft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7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3889</Words>
  <Application>Microsoft Office PowerPoint</Application>
  <PresentationFormat>Widescreen</PresentationFormat>
  <Paragraphs>1002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ＭＳ Ｐゴシック</vt:lpstr>
      <vt:lpstr>Arial</vt:lpstr>
      <vt:lpstr>Calibri</vt:lpstr>
      <vt:lpstr>Calibri Light</vt:lpstr>
      <vt:lpstr>Consolas</vt:lpstr>
      <vt:lpstr>Courier New</vt:lpstr>
      <vt:lpstr>Celestial</vt:lpstr>
      <vt:lpstr>PowerPoint Presentation</vt:lpstr>
      <vt:lpstr>Objects in other classes:</vt:lpstr>
      <vt:lpstr>PowerPoint Presentation</vt:lpstr>
      <vt:lpstr>Create a game that has a deckofcards field that is a Deck object.  The game generates and prints out a random card.</vt:lpstr>
      <vt:lpstr>What does this do?</vt:lpstr>
      <vt:lpstr>Composition, Inheritance, and polymorphism</vt:lpstr>
      <vt:lpstr>this  -a reference to the current object  - the object whose method or constructor is being called.</vt:lpstr>
      <vt:lpstr>this</vt:lpstr>
      <vt:lpstr>this – with constructors</vt:lpstr>
      <vt:lpstr>PowerPoint Presentation</vt:lpstr>
      <vt:lpstr>Try:</vt:lpstr>
      <vt:lpstr>PowerPoint Presentation</vt:lpstr>
      <vt:lpstr>Composition, Inheritance, and polymorphism</vt:lpstr>
      <vt:lpstr>Inheritence</vt:lpstr>
      <vt:lpstr>PowerPoint Presentation</vt:lpstr>
      <vt:lpstr>PowerPoint Presentation</vt:lpstr>
      <vt:lpstr>PowerPoint Presentation</vt:lpstr>
      <vt:lpstr>PowerPoint Presentation</vt:lpstr>
      <vt:lpstr>Do you see a problem?</vt:lpstr>
      <vt:lpstr>PowerPoint Presentation</vt:lpstr>
      <vt:lpstr>Overriding!</vt:lpstr>
      <vt:lpstr>PowerPoint Presentation</vt:lpstr>
      <vt:lpstr>PowerPoint Presentation</vt:lpstr>
      <vt:lpstr>Coolness:</vt:lpstr>
      <vt:lpstr>Only methods and fields in superclass can be accessed automatically:</vt:lpstr>
      <vt:lpstr>Overriding</vt:lpstr>
      <vt:lpstr>Overriding</vt:lpstr>
      <vt:lpstr>Will this work? </vt:lpstr>
      <vt:lpstr>PowerPoint Presentation</vt:lpstr>
      <vt:lpstr>Public/Private and inheritance</vt:lpstr>
      <vt:lpstr>This works</vt:lpstr>
      <vt:lpstr>This doesn’t work – use a getter</vt:lpstr>
      <vt:lpstr>This works</vt:lpstr>
      <vt:lpstr>Protected:</vt:lpstr>
      <vt:lpstr>Protected can be accessed in Dog Definition  not outside…</vt:lpstr>
      <vt:lpstr>How many problems do you see?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2016-04-05T16:41:05Z</dcterms:created>
  <dcterms:modified xsi:type="dcterms:W3CDTF">2016-04-05T16:46:31Z</dcterms:modified>
</cp:coreProperties>
</file>