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16CDD-AFD3-40CD-8CD6-2BCC682B120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FF225-DA82-4F34-BCC4-FEFE513B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BDFBF-86CE-4D96-BFEF-16C94F0E1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56857" y="323143"/>
            <a:ext cx="6902793" cy="741759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Exceptions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56857" y="1233183"/>
            <a:ext cx="7053794" cy="4196068"/>
          </a:xfrm>
        </p:spPr>
        <p:txBody>
          <a:bodyPr anchor="t"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We want to check for some exceptions, especially if we know it’s something that occurs regularly.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Certain methods in java create exceptions for us 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They “throw an exception”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File IO (the Scanner class) definitely creates exceptions for us.  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Some of the file IO exceptions are:</a:t>
            </a:r>
          </a:p>
          <a:p>
            <a:pPr lvl="1"/>
            <a:r>
              <a:rPr lang="en-US" dirty="0" err="1" smtClean="0"/>
              <a:t>IOException</a:t>
            </a:r>
            <a:endParaRPr lang="en-US" dirty="0"/>
          </a:p>
          <a:p>
            <a:pPr lvl="1"/>
            <a:r>
              <a:rPr lang="en-US" dirty="0" err="1" smtClean="0"/>
              <a:t>EOFException</a:t>
            </a:r>
            <a:endParaRPr lang="en-US" dirty="0"/>
          </a:p>
          <a:p>
            <a:pPr lvl="1"/>
            <a:r>
              <a:rPr lang="en-US" dirty="0" err="1" smtClean="0"/>
              <a:t>FileNotFoundException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1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814" y="225083"/>
            <a:ext cx="7886700" cy="4691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</a:rPr>
              <a:t>Try…Catch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814" y="694189"/>
            <a:ext cx="8163536" cy="6042171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We use Try…Catch to catch exceptions that are thrown.</a:t>
            </a:r>
          </a:p>
          <a:p>
            <a:pPr lvl="1"/>
            <a:r>
              <a:rPr lang="en-US" dirty="0" smtClean="0"/>
              <a:t>So if a method  might “throw an exception” if something goes wrong, we can try it. </a:t>
            </a:r>
          </a:p>
          <a:p>
            <a:pPr lvl="1"/>
            <a:r>
              <a:rPr lang="en-US" dirty="0" smtClean="0"/>
              <a:t>If we don’t succeed and an exception is thrown, we “catch it.</a:t>
            </a:r>
          </a:p>
          <a:p>
            <a:pPr lvl="1"/>
            <a:r>
              <a:rPr lang="en-US" dirty="0" smtClean="0"/>
              <a:t>E.g.,: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File(filename);</a:t>
            </a:r>
          </a:p>
          <a:p>
            <a:pPr marL="342900" lvl="1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row = 0;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fn.hasNext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1028700" lvl="3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line =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fn.nextLine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</a:t>
            </a:r>
          </a:p>
          <a:p>
            <a:pPr marL="1028700" lvl="3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[row] = line;</a:t>
            </a:r>
          </a:p>
          <a:p>
            <a:pPr marL="1028700" lvl="3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row++;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fn.close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i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i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US" i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()");</a:t>
            </a:r>
            <a:endParaRPr lang="en-US" i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i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264" y="1131094"/>
            <a:ext cx="3135086" cy="1922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can catch more than one exception: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9" y="243281"/>
            <a:ext cx="8254093" cy="6451134"/>
          </a:xfrm>
        </p:spPr>
        <p:txBody>
          <a:bodyPr anchor="t">
            <a:no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private 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[][] </a:t>
            </a:r>
            <a:r>
              <a:rPr lang="en-US" sz="1400" dirty="0" err="1">
                <a:solidFill>
                  <a:srgbClr val="FFFF00"/>
                </a:solidFill>
              </a:rPr>
              <a:t>makeMatrix</a:t>
            </a:r>
            <a:r>
              <a:rPr lang="en-US" sz="1400" dirty="0">
                <a:solidFill>
                  <a:srgbClr val="FFFF00"/>
                </a:solidFill>
              </a:rPr>
              <a:t>(String filename) {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[][] matrix = new 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[13][13];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File </a:t>
            </a:r>
            <a:r>
              <a:rPr lang="en-US" sz="1400" dirty="0" err="1">
                <a:solidFill>
                  <a:srgbClr val="FFFF00"/>
                </a:solidFill>
              </a:rPr>
              <a:t>fl</a:t>
            </a:r>
            <a:r>
              <a:rPr lang="en-US" sz="1400" dirty="0">
                <a:solidFill>
                  <a:srgbClr val="FFFF00"/>
                </a:solidFill>
              </a:rPr>
              <a:t> = new File(filename);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FFFF00"/>
                </a:solidFill>
              </a:rPr>
              <a:t>try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Scanner </a:t>
            </a:r>
            <a:r>
              <a:rPr lang="en-US" dirty="0" err="1">
                <a:solidFill>
                  <a:srgbClr val="FFFF00"/>
                </a:solidFill>
              </a:rPr>
              <a:t>fn</a:t>
            </a:r>
            <a:r>
              <a:rPr lang="en-US" dirty="0">
                <a:solidFill>
                  <a:srgbClr val="FFFF00"/>
                </a:solidFill>
              </a:rPr>
              <a:t> = new Scanner(</a:t>
            </a:r>
            <a:r>
              <a:rPr lang="en-US" dirty="0" err="1">
                <a:solidFill>
                  <a:srgbClr val="FFFF00"/>
                </a:solidFill>
              </a:rPr>
              <a:t>fl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row = 0;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while (</a:t>
            </a:r>
            <a:r>
              <a:rPr lang="en-US" dirty="0" err="1">
                <a:solidFill>
                  <a:srgbClr val="FFFF00"/>
                </a:solidFill>
              </a:rPr>
              <a:t>fn.hasNext</a:t>
            </a:r>
            <a:r>
              <a:rPr lang="en-US" dirty="0">
                <a:solidFill>
                  <a:srgbClr val="FFFF00"/>
                </a:solidFill>
              </a:rPr>
              <a:t>()) {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String line = </a:t>
            </a:r>
            <a:r>
              <a:rPr lang="en-US" sz="1400" dirty="0" err="1">
                <a:solidFill>
                  <a:srgbClr val="FFFF00"/>
                </a:solidFill>
              </a:rPr>
              <a:t>fn.nextLine</a:t>
            </a:r>
            <a:r>
              <a:rPr lang="en-US" sz="1400" dirty="0">
                <a:solidFill>
                  <a:srgbClr val="FFFF00"/>
                </a:solidFill>
              </a:rPr>
              <a:t>();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(line);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String[] </a:t>
            </a:r>
            <a:r>
              <a:rPr lang="en-US" sz="1400" dirty="0" err="1">
                <a:solidFill>
                  <a:srgbClr val="FFFF00"/>
                </a:solidFill>
              </a:rPr>
              <a:t>numarr</a:t>
            </a:r>
            <a:r>
              <a:rPr lang="en-US" sz="1400" dirty="0">
                <a:solidFill>
                  <a:srgbClr val="FFFF00"/>
                </a:solidFill>
              </a:rPr>
              <a:t> = </a:t>
            </a:r>
            <a:r>
              <a:rPr lang="en-US" sz="1400" dirty="0" err="1">
                <a:solidFill>
                  <a:srgbClr val="FFFF00"/>
                </a:solidFill>
              </a:rPr>
              <a:t>line.split</a:t>
            </a:r>
            <a:r>
              <a:rPr lang="en-US" sz="1400" dirty="0">
                <a:solidFill>
                  <a:srgbClr val="FFFF00"/>
                </a:solidFill>
              </a:rPr>
              <a:t>("\t");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for 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</a:t>
            </a:r>
            <a:r>
              <a:rPr lang="en-US" sz="1400" dirty="0">
                <a:solidFill>
                  <a:srgbClr val="FFFF00"/>
                </a:solidFill>
              </a:rPr>
              <a:t> = 0; </a:t>
            </a:r>
            <a:r>
              <a:rPr lang="en-US" sz="1400" dirty="0" err="1">
                <a:solidFill>
                  <a:srgbClr val="FFFF00"/>
                </a:solidFill>
              </a:rPr>
              <a:t>i</a:t>
            </a:r>
            <a:r>
              <a:rPr lang="en-US" sz="1400" dirty="0">
                <a:solidFill>
                  <a:srgbClr val="FFFF00"/>
                </a:solidFill>
              </a:rPr>
              <a:t>&lt;</a:t>
            </a:r>
            <a:r>
              <a:rPr lang="en-US" sz="1400" dirty="0" err="1">
                <a:solidFill>
                  <a:srgbClr val="FFFF00"/>
                </a:solidFill>
              </a:rPr>
              <a:t>numarr.length;i</a:t>
            </a:r>
            <a:r>
              <a:rPr lang="en-US" sz="1400" dirty="0">
                <a:solidFill>
                  <a:srgbClr val="FFFF00"/>
                </a:solidFill>
              </a:rPr>
              <a:t>++){</a:t>
            </a:r>
          </a:p>
          <a:p>
            <a:pPr marL="1371600" lvl="4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matrix[row][</a:t>
            </a:r>
            <a:r>
              <a:rPr lang="en-US" sz="1400" dirty="0" err="1">
                <a:solidFill>
                  <a:srgbClr val="FFFF00"/>
                </a:solidFill>
              </a:rPr>
              <a:t>i</a:t>
            </a:r>
            <a:r>
              <a:rPr lang="en-US" sz="1400" dirty="0">
                <a:solidFill>
                  <a:srgbClr val="FFFF00"/>
                </a:solidFill>
              </a:rPr>
              <a:t>] = </a:t>
            </a:r>
            <a:r>
              <a:rPr lang="en-US" sz="1400" dirty="0" err="1">
                <a:solidFill>
                  <a:srgbClr val="FFFF00"/>
                </a:solidFill>
              </a:rPr>
              <a:t>Integer.</a:t>
            </a:r>
            <a:r>
              <a:rPr lang="en-US" sz="1400" i="1" dirty="0" err="1">
                <a:solidFill>
                  <a:srgbClr val="FFFF00"/>
                </a:solidFill>
              </a:rPr>
              <a:t>parseInt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numarr</a:t>
            </a:r>
            <a:r>
              <a:rPr lang="en-US" sz="1400" i="1" dirty="0">
                <a:solidFill>
                  <a:srgbClr val="FFFF00"/>
                </a:solidFill>
              </a:rPr>
              <a:t>[</a:t>
            </a:r>
            <a:r>
              <a:rPr lang="en-US" sz="1400" i="1" dirty="0" err="1">
                <a:solidFill>
                  <a:srgbClr val="FFFF00"/>
                </a:solidFill>
              </a:rPr>
              <a:t>i</a:t>
            </a:r>
            <a:r>
              <a:rPr lang="en-US" sz="1400" i="1" dirty="0">
                <a:solidFill>
                  <a:srgbClr val="FFFF00"/>
                </a:solidFill>
              </a:rPr>
              <a:t>]);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row++;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fn.close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 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FFFF00"/>
                </a:solidFill>
              </a:rPr>
              <a:t>catch (</a:t>
            </a:r>
            <a:r>
              <a:rPr lang="en-US" sz="1400" b="1" dirty="0" err="1">
                <a:solidFill>
                  <a:srgbClr val="FFFF00"/>
                </a:solidFill>
              </a:rPr>
              <a:t>FileNotFoundException</a:t>
            </a:r>
            <a:r>
              <a:rPr lang="en-US" sz="1400" b="1" dirty="0">
                <a:solidFill>
                  <a:srgbClr val="FFFF00"/>
                </a:solidFill>
              </a:rPr>
              <a:t> e)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("File not found: " + </a:t>
            </a:r>
            <a:r>
              <a:rPr lang="en-US" b="1" i="1" dirty="0" err="1">
                <a:solidFill>
                  <a:srgbClr val="FFFF00"/>
                </a:solidFill>
              </a:rPr>
              <a:t>e.getMessage</a:t>
            </a:r>
            <a:r>
              <a:rPr lang="en-US" b="1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 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FFFF00"/>
                </a:solidFill>
              </a:rPr>
              <a:t>catch (</a:t>
            </a:r>
            <a:r>
              <a:rPr lang="en-US" sz="1400" b="1" u="sng" dirty="0" err="1">
                <a:solidFill>
                  <a:srgbClr val="FFFF00"/>
                </a:solidFill>
              </a:rPr>
              <a:t>IOException</a:t>
            </a:r>
            <a:r>
              <a:rPr lang="en-US" sz="1400" b="1" u="sng" dirty="0">
                <a:solidFill>
                  <a:srgbClr val="FFFF00"/>
                </a:solidFill>
              </a:rPr>
              <a:t> e)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e.getMessage</a:t>
            </a:r>
            <a:r>
              <a:rPr lang="en-US" b="1" i="1" dirty="0">
                <a:solidFill>
                  <a:srgbClr val="FFFF00"/>
                </a:solidFill>
              </a:rPr>
              <a:t>());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exit</a:t>
            </a:r>
            <a:r>
              <a:rPr lang="en-US" i="1" dirty="0">
                <a:solidFill>
                  <a:srgbClr val="FFFF00"/>
                </a:solidFill>
              </a:rPr>
              <a:t>(0);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return matrix;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0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91" y="290776"/>
            <a:ext cx="7886700" cy="656885"/>
          </a:xfrm>
        </p:spPr>
        <p:txBody>
          <a:bodyPr/>
          <a:lstStyle/>
          <a:p>
            <a:r>
              <a:rPr lang="en-US" dirty="0" smtClean="0"/>
              <a:t>In general: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592" y="947661"/>
            <a:ext cx="8146759" cy="5763533"/>
          </a:xfrm>
        </p:spPr>
        <p:txBody>
          <a:bodyPr anchor="t">
            <a:normAutofit/>
          </a:bodyPr>
          <a:lstStyle/>
          <a:p>
            <a:r>
              <a:rPr lang="en-US" b="1" dirty="0" smtClean="0"/>
              <a:t>There’s Exception – the catch-all exception that’s thrown.</a:t>
            </a:r>
          </a:p>
          <a:p>
            <a:r>
              <a:rPr lang="en-US" b="1" dirty="0" smtClean="0"/>
              <a:t>To find out what the problem was, use the Exception object’s </a:t>
            </a:r>
            <a:r>
              <a:rPr lang="en-US" b="1" dirty="0" err="1" smtClean="0"/>
              <a:t>getMessage</a:t>
            </a:r>
            <a:r>
              <a:rPr lang="en-US" b="1" dirty="0" smtClean="0"/>
              <a:t> method.</a:t>
            </a:r>
          </a:p>
          <a:p>
            <a:r>
              <a:rPr lang="en-US" b="1" dirty="0" smtClean="0"/>
              <a:t>E.g.,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0;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x/y;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(z);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err) 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err.getMessage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i="1" dirty="0" smtClean="0">
                <a:cs typeface="Consolas" panose="020B0609020204030204" pitchFamily="49" charset="0"/>
              </a:rPr>
              <a:t>Google other Exception errors if you want to use them.</a:t>
            </a:r>
            <a:endParaRPr lang="en-US" i="1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98" y="251671"/>
            <a:ext cx="7772400" cy="553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a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198" y="914400"/>
            <a:ext cx="7923402" cy="4876800"/>
          </a:xfrm>
        </p:spPr>
        <p:txBody>
          <a:bodyPr anchor="t"/>
          <a:lstStyle/>
          <a:p>
            <a:r>
              <a:rPr lang="en-US" dirty="0" err="1">
                <a:solidFill>
                  <a:srgbClr val="FFFF00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sz="1800" dirty="0">
                <a:ea typeface="ＭＳ Ｐゴシック" panose="020B0600070205080204" pitchFamily="34" charset="-128"/>
              </a:rPr>
              <a:t>is </a:t>
            </a:r>
            <a:r>
              <a:rPr lang="en-US" sz="1800" dirty="0">
                <a:ea typeface="ＭＳ Ｐゴシック" panose="020B0600070205080204" pitchFamily="34" charset="-128"/>
              </a:rPr>
              <a:t>actually a special instance of </a:t>
            </a:r>
            <a:r>
              <a:rPr lang="en-US" sz="1800" dirty="0" err="1">
                <a:solidFill>
                  <a:srgbClr val="FFFF00"/>
                </a:solidFill>
                <a:ea typeface="ＭＳ Ｐゴシック" panose="020B0600070205080204" pitchFamily="34" charset="-128"/>
              </a:rPr>
              <a:t>PrintStream</a:t>
            </a:r>
            <a:endParaRPr lang="en-US" sz="1800" dirty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 marL="685800" lvl="2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File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myOutputFile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new File(“myOutputFile.txt”);</a:t>
            </a:r>
            <a:b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PrintStream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output = new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PrintStream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myOutputFile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57150"/>
            <a:r>
              <a:rPr lang="en-US" dirty="0" err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PrintStream</a:t>
            </a: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“throws an error” </a:t>
            </a:r>
            <a:endParaRPr 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514350" lvl="1"/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so </a:t>
            </a: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we will want to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it and, if unsuccessful, </a:t>
            </a:r>
            <a:endParaRPr lang="en-US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514350" lvl="1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the error.</a:t>
            </a:r>
          </a:p>
          <a:p>
            <a:pPr marL="685800" lvl="2" indent="0">
              <a:buNone/>
            </a:pPr>
            <a:endParaRPr lang="en-US" sz="135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72" y="194899"/>
            <a:ext cx="7886700" cy="583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778305"/>
            <a:ext cx="7886700" cy="60000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f1 = new File("testout.txt");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685800" lvl="2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(f1);</a:t>
            </a:r>
          </a:p>
          <a:p>
            <a:pPr marL="685800" lvl="2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(double[] x: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newmatrix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028700" lvl="3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(double y: x) {</a:t>
            </a:r>
          </a:p>
          <a:p>
            <a:pPr marL="1371600" lvl="4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outfile.print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" ");</a:t>
            </a:r>
          </a:p>
          <a:p>
            <a:pPr marL="1028700" lvl="3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28700" lvl="3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outfile.println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0" lvl="2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2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outfile.close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io.getMessage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0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02" y="258640"/>
            <a:ext cx="7886700" cy="591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about formatting?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202" y="931178"/>
            <a:ext cx="8708297" cy="5545123"/>
          </a:xfrm>
        </p:spPr>
        <p:txBody>
          <a:bodyPr anchor="t">
            <a:noAutofit/>
          </a:bodyPr>
          <a:lstStyle/>
          <a:p>
            <a:r>
              <a:rPr lang="en-US" sz="2000" dirty="0"/>
              <a:t>In the previous example we were printing out doubles generated randomly.</a:t>
            </a:r>
          </a:p>
          <a:p>
            <a:r>
              <a:rPr lang="en-US" sz="2000" dirty="0"/>
              <a:t>We get:</a:t>
            </a:r>
          </a:p>
          <a:p>
            <a:pPr marL="0" indent="0">
              <a:buNone/>
            </a:pPr>
            <a:r>
              <a:rPr lang="en-US" sz="900" dirty="0"/>
              <a:t>217.8575927137373 597.655625825856 210.56479046932353 518.4918672220385 980.1225356891215 249.22772143775117 94.27214196883537 218.54436204437766 909.1938505252127 64.77187265528717 522.4332161890065 409.3104756268032 523.8845868006724 545.9574555472581 480.24527204720766 423.3817954814687 1.1995922112015833 31.542425381440474 159.2409972487274 826.9895092890089 876.7185709820699 905.5090060305496 826.2549887160317 902.8826404817949 102.6001484498129 865.678399786176 869.3623864174282 764.6236242191251 832.6226040740607 </a:t>
            </a:r>
          </a:p>
          <a:p>
            <a:pPr marL="0" indent="0">
              <a:buNone/>
            </a:pPr>
            <a:r>
              <a:rPr lang="en-US" sz="900" dirty="0"/>
              <a:t>744.5345466483448 480.5374374958481 328.8940102976276 804.6528435755249 476.5255281033308 701.3804741693555 865.5677865881347 473.16200063038025 939.9005125578615 106.11401024206168 869.7228980147195 107.8829700207542 566.1791646848557 225.14981932646862 555.4267916885535 919.4309107470867 806.6396061869323 922.8806070647845 358.04479313158765 898.6853144841515 772.7498589630353 334.9514250847454 449.98473057812527 463.9578866182207 626.2568492194717 643.117385541904 424.2054922717532 198.44775061227148 584.6863387866528 </a:t>
            </a:r>
          </a:p>
          <a:p>
            <a:pPr marL="0" indent="0">
              <a:buNone/>
            </a:pPr>
            <a:r>
              <a:rPr lang="en-US" sz="900" dirty="0"/>
              <a:t>919.8961924374581 980.4804996320166 930.2115601909552 729.2957731241569 510.5749895400613 661.322074457543 157.8530590786883 155.06158864366725 936.7331953500385 427.63591389063413 357.3626766233403 386.07120201134194 103.29393913692742 138.5895515411516 19.015139669919414 394.72893290349253 670.2189767548267 805.8424225713404 357.9585978625832 9.474846909941048 810.3128833868223 829.1992908814386 518.1060966371921 973.2535478211257 216.2041575662601 288.9128758724809 746.1667967184507 423.75974056620225 142.42259858874107 </a:t>
            </a:r>
          </a:p>
          <a:p>
            <a:pPr marL="0" indent="0">
              <a:buNone/>
            </a:pPr>
            <a:r>
              <a:rPr lang="en-US" sz="900" dirty="0"/>
              <a:t>769.2755643999647 451.13010115309584 106.52640929375889 472.5935354330558 118.80427438277653 284.2434781014766 203.21002242875142 287.12133694128306 14.23626895067953 375.5006089897035 259.96665890567016 173.33597287852288 188.71818119248795 644.883318809338 334.60225938402357 567.9282666825169 708.9843882036027 670.0770831263618 146.21828511551684 750.6004229089104 741.984720568829 937.1070809292727 707.3644617291698 718.2110183812108 838.3361590205222 426.3172853136753 646.248048345563 60.29399686015824 878.1364931147457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000" dirty="0"/>
              <a:t>This is ugly, and we often don’t care about the .00000001th place.</a:t>
            </a:r>
          </a:p>
          <a:p>
            <a:r>
              <a:rPr lang="en-US" sz="2000" dirty="0"/>
              <a:t>Can we format?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6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363" y="232097"/>
            <a:ext cx="7772400" cy="464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226" y="696287"/>
            <a:ext cx="8338657" cy="5796792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Instead of using print, use format, </a:t>
            </a:r>
            <a:r>
              <a:rPr lang="en-US" dirty="0" err="1" smtClean="0"/>
              <a:t>e.g</a:t>
            </a:r>
            <a:r>
              <a:rPr lang="en-US" dirty="0" smtClean="0"/>
              <a:t>,</a:t>
            </a:r>
          </a:p>
          <a:p>
            <a:pPr marL="342900" lvl="1" indent="0">
              <a:buNone/>
            </a:pP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System.out.format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(“”);</a:t>
            </a:r>
          </a:p>
          <a:p>
            <a:pPr marL="342900" lvl="1" indent="0">
              <a:buNone/>
            </a:pP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Outfile.format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endParaRPr lang="en-US" sz="13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350" dirty="0">
                <a:cs typeface="Consolas" panose="020B0609020204030204" pitchFamily="49" charset="0"/>
              </a:rPr>
              <a:t>And then we format, e.g.,:</a:t>
            </a:r>
          </a:p>
          <a:p>
            <a:pPr marL="342900" lvl="1" indent="0"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</a:p>
          <a:p>
            <a:pPr marL="342900" lvl="1" indent="0">
              <a:buNone/>
            </a:pP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System.out.format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(“%3.2f”, pi);</a:t>
            </a:r>
          </a:p>
          <a:p>
            <a:pPr marL="342900" lvl="1" indent="0">
              <a:buNone/>
            </a:pPr>
            <a:endParaRPr lang="en-US" sz="13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350" dirty="0">
                <a:cs typeface="Consolas" panose="020B0609020204030204" pitchFamily="49" charset="0"/>
              </a:rPr>
              <a:t>Prints: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</a:p>
          <a:p>
            <a:pPr marL="342900" lvl="1" indent="0">
              <a:buNone/>
            </a:pPr>
            <a:endParaRPr lang="en-US" sz="13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prints a double or float out to 6 places</a:t>
            </a:r>
          </a:p>
          <a:p>
            <a:pPr marL="342900" lvl="1" indent="0"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%.3f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prints a double or float with 3 values after the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%4.3f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prints a double with 3 values after the decimal but the whole string occupying 4 places.  </a:t>
            </a:r>
          </a:p>
          <a:p>
            <a:pPr marL="342900" lvl="1" indent="0"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It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never truncates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the number before the decimal.  </a:t>
            </a:r>
          </a:p>
          <a:p>
            <a:pPr marL="342900" lvl="1" indent="0"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However, if the number is smaller than the first number (e.g., %10.3), it will make the whole number 10 characters long, including the decimal, then add spaces to the left.</a:t>
            </a:r>
          </a:p>
        </p:txBody>
      </p:sp>
    </p:spTree>
    <p:extLst>
      <p:ext uri="{BB962C8B-B14F-4D97-AF65-F5344CB8AC3E}">
        <p14:creationId xmlns:p14="http://schemas.microsoft.com/office/powerpoint/2010/main" val="33579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640556"/>
          </a:xfrm>
        </p:spPr>
        <p:txBody>
          <a:bodyPr/>
          <a:lstStyle/>
          <a:p>
            <a:r>
              <a:rPr lang="en-US" dirty="0" smtClean="0"/>
              <a:t>More formatting: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771651"/>
            <a:ext cx="7886700" cy="37183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Integer formatting:</a:t>
            </a:r>
          </a:p>
          <a:p>
            <a:r>
              <a:rPr lang="en-US" dirty="0" smtClean="0"/>
              <a:t>%d  prints an integer with as many digits as needed</a:t>
            </a:r>
          </a:p>
          <a:p>
            <a:r>
              <a:rPr lang="en-US" dirty="0" smtClean="0"/>
              <a:t>%4d prints an integer with as many digits as needed, but always at least 4, with spaces to the left</a:t>
            </a:r>
          </a:p>
          <a:p>
            <a:r>
              <a:rPr lang="en-US" dirty="0" smtClean="0"/>
              <a:t>%04d prints an integer with as many digits as needed, but always at least 4, with </a:t>
            </a:r>
            <a:r>
              <a:rPr lang="en-US" dirty="0" err="1" smtClean="0"/>
              <a:t>zeros</a:t>
            </a:r>
            <a:r>
              <a:rPr lang="en-US" dirty="0" smtClean="0"/>
              <a:t> to the left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System.out.format</a:t>
            </a:r>
            <a:r>
              <a:rPr lang="en-US" dirty="0" smtClean="0">
                <a:solidFill>
                  <a:srgbClr val="FFFF00"/>
                </a:solidFill>
              </a:rPr>
              <a:t>(“%d, %4d, %04d”, 34291, 34, 34);</a:t>
            </a:r>
          </a:p>
          <a:p>
            <a:r>
              <a:rPr lang="en-US" dirty="0" smtClean="0"/>
              <a:t>Prints: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34291</a:t>
            </a:r>
            <a:r>
              <a:rPr lang="en-US" dirty="0">
                <a:solidFill>
                  <a:srgbClr val="FFFF00"/>
                </a:solidFill>
              </a:rPr>
              <a:t>,   34, 0034</a:t>
            </a:r>
          </a:p>
        </p:txBody>
      </p:sp>
    </p:spTree>
    <p:extLst>
      <p:ext uri="{BB962C8B-B14F-4D97-AF65-F5344CB8AC3E}">
        <p14:creationId xmlns:p14="http://schemas.microsoft.com/office/powerpoint/2010/main" val="26744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870" y="384475"/>
            <a:ext cx="7886700" cy="4201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Strings: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215"/>
            <a:ext cx="8245928" cy="3938758"/>
          </a:xfrm>
        </p:spPr>
        <p:txBody>
          <a:bodyPr anchor="t"/>
          <a:lstStyle/>
          <a:p>
            <a:r>
              <a:rPr lang="en-US" dirty="0" smtClean="0"/>
              <a:t>%s prints the string (the whole string)</a:t>
            </a:r>
          </a:p>
          <a:p>
            <a:r>
              <a:rPr lang="en-US" dirty="0" smtClean="0"/>
              <a:t>%15s prints out a string with the specified number of characters, right justified.</a:t>
            </a:r>
          </a:p>
          <a:p>
            <a:r>
              <a:rPr lang="en-US" dirty="0" smtClean="0"/>
              <a:t>%-15s prints out the string with the specified number, left-justified</a:t>
            </a:r>
          </a:p>
          <a:p>
            <a:endParaRPr lang="en-US" dirty="0"/>
          </a:p>
          <a:p>
            <a:r>
              <a:rPr lang="en-US" dirty="0" smtClean="0"/>
              <a:t>E.g.,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System.out.format</a:t>
            </a:r>
            <a:r>
              <a:rPr lang="en-US" dirty="0">
                <a:solidFill>
                  <a:srgbClr val="FFFF00"/>
                </a:solidFill>
              </a:rPr>
              <a:t>("%s: %15s: %-15s:", "echidna", "wombat", "puffin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</a:p>
          <a:p>
            <a:r>
              <a:rPr lang="en-US" i="1" dirty="0" smtClean="0"/>
              <a:t>Prints: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echidna:          wombat: puffin         :</a:t>
            </a:r>
            <a:endParaRPr lang="en-US" i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50" y="5624514"/>
            <a:ext cx="21717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8B7A1299-1D1D-48A3-BACB-DF0901C2BB4E}" type="slidenum">
              <a:rPr lang="en-US" sz="1050"/>
              <a:pPr algn="ctr" eaLnBrk="1" hangingPunct="1"/>
              <a:t>2</a:t>
            </a:fld>
            <a:endParaRPr lang="en-US" sz="105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900" y="1079897"/>
            <a:ext cx="6250781" cy="313134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ea typeface="ＭＳ Ｐゴシック" panose="020B0600070205080204" pitchFamily="34" charset="-128"/>
              </a:rPr>
              <a:t>User Input</a:t>
            </a:r>
            <a:endParaRPr lang="en-US" sz="3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352800" y="2000250"/>
            <a:ext cx="5657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838450" y="1600200"/>
            <a:ext cx="657225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cs typeface="Courier New" panose="02070309020205020404" pitchFamily="49" charset="0"/>
              </a:rPr>
              <a:t>You’ve seen this: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cs typeface="Courier New" panose="02070309020205020404" pitchFamily="49" charset="0"/>
              </a:rPr>
              <a:t>	</a:t>
            </a:r>
            <a:r>
              <a:rPr lang="en-US" sz="1800" dirty="0">
                <a:cs typeface="Courier New" panose="02070309020205020404" pitchFamily="49" charset="0"/>
              </a:rPr>
              <a:t>A Scanner </a:t>
            </a:r>
            <a:r>
              <a:rPr lang="en-US" sz="1800" dirty="0">
                <a:cs typeface="Courier New" panose="02070309020205020404" pitchFamily="49" charset="0"/>
              </a:rPr>
              <a:t>object: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 lvl="1"/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inx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 Scanner(System.</a:t>
            </a:r>
            <a:r>
              <a:rPr lang="en-US" sz="1350" b="1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in);</a:t>
            </a:r>
          </a:p>
          <a:p>
            <a:pPr lvl="1"/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35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35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("Type a number");</a:t>
            </a:r>
          </a:p>
          <a:p>
            <a:pPr lvl="1"/>
            <a:r>
              <a:rPr lang="en-US" sz="135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135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inx.nextInt</a:t>
            </a:r>
            <a:r>
              <a:rPr lang="en-US" sz="13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35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35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</a:t>
            </a:r>
            <a:r>
              <a:rPr lang="en-US" sz="135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35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you typed is " + x);</a:t>
            </a:r>
            <a:endParaRPr lang="en-US" sz="135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ourier New" panose="02070309020205020404" pitchFamily="49" charset="0"/>
              </a:rPr>
              <a:t>Requires an import statement:</a:t>
            </a:r>
          </a:p>
          <a:p>
            <a:r>
              <a:rPr lang="en-US" sz="1500" dirty="0">
                <a:latin typeface="Calibri" panose="020F0502020204030204" pitchFamily="34" charset="0"/>
                <a:cs typeface="Courier New" panose="02070309020205020404" pitchFamily="49" charset="0"/>
              </a:rPr>
              <a:t>You can just click and eclipse will add this for you: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eaLnBrk="1" hangingPunct="1">
              <a:spcBef>
                <a:spcPct val="5000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643" y="112626"/>
            <a:ext cx="7886700" cy="4201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Formatting, Special Characters: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136" y="626076"/>
            <a:ext cx="8627443" cy="598890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Special characters in formatting are preceded with a \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\t  prints a tab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\n adds a new line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\\ inserts a backslash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\’ inserts a single quote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\” inserts a double quote</a:t>
            </a:r>
          </a:p>
          <a:p>
            <a:pPr marL="0" indent="0">
              <a:buNone/>
            </a:pPr>
            <a:r>
              <a:rPr lang="en-US" dirty="0" smtClean="0"/>
              <a:t>E.g.,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600" dirty="0">
                <a:solidFill>
                  <a:srgbClr val="FFFF00"/>
                </a:solidFill>
              </a:rPr>
              <a:t>String[] s = {"</a:t>
            </a:r>
            <a:r>
              <a:rPr lang="en-US" sz="1600" dirty="0" err="1">
                <a:solidFill>
                  <a:srgbClr val="FFFF00"/>
                </a:solidFill>
              </a:rPr>
              <a:t>cat","dog","echidna","wombat","whale","bunny</a:t>
            </a:r>
            <a:r>
              <a:rPr lang="en-US" sz="1600" dirty="0">
                <a:solidFill>
                  <a:srgbClr val="FFFF00"/>
                </a:solidFill>
              </a:rPr>
              <a:t>"};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nn-NO" sz="1600" dirty="0">
                <a:solidFill>
                  <a:srgbClr val="FFFF00"/>
                </a:solidFill>
              </a:rPr>
              <a:t>for (int i = 0; i &lt; s.length; i++) {</a:t>
            </a:r>
          </a:p>
          <a:p>
            <a:pPr marL="457200" lvl="1" indent="0">
              <a:spcAft>
                <a:spcPts val="1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out.format</a:t>
            </a:r>
            <a:r>
              <a:rPr lang="en-US" i="1" dirty="0">
                <a:solidFill>
                  <a:srgbClr val="FFFF00"/>
                </a:solidFill>
              </a:rPr>
              <a:t>("%s\</a:t>
            </a:r>
            <a:r>
              <a:rPr lang="en-US" i="1" dirty="0" err="1">
                <a:solidFill>
                  <a:srgbClr val="FFFF00"/>
                </a:solidFill>
              </a:rPr>
              <a:t>t",s</a:t>
            </a:r>
            <a:r>
              <a:rPr lang="en-US" i="1" dirty="0">
                <a:solidFill>
                  <a:srgbClr val="FFFF00"/>
                </a:solidFill>
              </a:rPr>
              <a:t>[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]);</a:t>
            </a:r>
          </a:p>
          <a:p>
            <a:pPr marL="457200" lvl="1" indent="0">
              <a:spcAft>
                <a:spcPts val="1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if ((i+1)%2 == 0) {</a:t>
            </a:r>
          </a:p>
          <a:p>
            <a:pPr marL="914400" lvl="2" indent="0">
              <a:spcAft>
                <a:spcPts val="100"/>
              </a:spcAft>
              <a:buNone/>
            </a:pPr>
            <a:r>
              <a:rPr lang="en-US" sz="1600" dirty="0" err="1">
                <a:solidFill>
                  <a:srgbClr val="FFFF00"/>
                </a:solidFill>
              </a:rPr>
              <a:t>System.</a:t>
            </a:r>
            <a:r>
              <a:rPr lang="en-US" sz="1600" i="1" dirty="0" err="1">
                <a:solidFill>
                  <a:srgbClr val="FFFF00"/>
                </a:solidFill>
              </a:rPr>
              <a:t>out.format</a:t>
            </a:r>
            <a:r>
              <a:rPr lang="en-US" sz="1600" i="1" dirty="0">
                <a:solidFill>
                  <a:srgbClr val="FFFF00"/>
                </a:solidFill>
              </a:rPr>
              <a:t>("\n");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 smtClean="0"/>
              <a:t>Prints: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cat		dog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echidna	wombat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whale	bunny:</a:t>
            </a:r>
            <a:endParaRPr lang="en-US" i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Try: Write a method that prints out a 3x4 Matrix of integers (random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41538"/>
            <a:ext cx="7772400" cy="442401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Random r = </a:t>
            </a:r>
            <a:r>
              <a:rPr lang="en-US" b="1" dirty="0">
                <a:solidFill>
                  <a:srgbClr val="FFFF00"/>
                </a:solidFill>
              </a:rPr>
              <a:t>new Random();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[][] = new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[3][4];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for 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= 0;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&lt; </a:t>
            </a:r>
            <a:r>
              <a:rPr lang="en-US" b="1" dirty="0" err="1">
                <a:solidFill>
                  <a:srgbClr val="FFFF00"/>
                </a:solidFill>
              </a:rPr>
              <a:t>arr.length</a:t>
            </a:r>
            <a:r>
              <a:rPr lang="en-US" b="1" dirty="0">
                <a:solidFill>
                  <a:srgbClr val="FFFF00"/>
                </a:solidFill>
              </a:rPr>
              <a:t>*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[0].length;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Math.</a:t>
            </a:r>
            <a:r>
              <a:rPr lang="en-US" i="1" dirty="0" err="1">
                <a:solidFill>
                  <a:srgbClr val="FFFF00"/>
                </a:solidFill>
              </a:rPr>
              <a:t>floorDiv</a:t>
            </a:r>
            <a:r>
              <a:rPr lang="en-US" i="1" dirty="0">
                <a:solidFill>
                  <a:srgbClr val="FFFF00"/>
                </a:solidFill>
              </a:rPr>
              <a:t>(i,4)][i%4] = </a:t>
            </a:r>
            <a:r>
              <a:rPr lang="en-US" i="1" dirty="0" err="1">
                <a:solidFill>
                  <a:srgbClr val="FFFF00"/>
                </a:solidFill>
              </a:rPr>
              <a:t>r.nextInt</a:t>
            </a:r>
            <a:r>
              <a:rPr lang="en-US" i="1" dirty="0">
                <a:solidFill>
                  <a:srgbClr val="FFFF00"/>
                </a:solidFill>
              </a:rPr>
              <a:t>(10);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nn-NO" b="1" dirty="0">
                <a:solidFill>
                  <a:srgbClr val="FFFF00"/>
                </a:solidFill>
              </a:rPr>
              <a:t>for (int i = 0; i &lt; arr.length; i++) {</a:t>
            </a:r>
          </a:p>
          <a:p>
            <a:pPr marL="457200" lvl="1" indent="0">
              <a:spcAft>
                <a:spcPts val="200"/>
              </a:spcAft>
              <a:buNone/>
            </a:pPr>
            <a:r>
              <a:rPr lang="en-US" sz="1800" b="1" dirty="0">
                <a:solidFill>
                  <a:srgbClr val="FFFF00"/>
                </a:solidFill>
              </a:rPr>
              <a:t>for (</a:t>
            </a:r>
            <a:r>
              <a:rPr lang="en-US" sz="1800" b="1" dirty="0" err="1">
                <a:solidFill>
                  <a:srgbClr val="FFFF00"/>
                </a:solidFill>
              </a:rPr>
              <a:t>int</a:t>
            </a:r>
            <a:r>
              <a:rPr lang="en-US" sz="1800" b="1" dirty="0">
                <a:solidFill>
                  <a:srgbClr val="FFFF00"/>
                </a:solidFill>
              </a:rPr>
              <a:t> j = 0; j &lt; </a:t>
            </a:r>
            <a:r>
              <a:rPr lang="en-US" sz="1800" b="1" dirty="0" err="1">
                <a:solidFill>
                  <a:srgbClr val="FFFF00"/>
                </a:solidFill>
              </a:rPr>
              <a:t>arr</a:t>
            </a:r>
            <a:r>
              <a:rPr lang="en-US" sz="1800" b="1" dirty="0">
                <a:solidFill>
                  <a:srgbClr val="FFFF00"/>
                </a:solidFill>
              </a:rPr>
              <a:t>[</a:t>
            </a:r>
            <a:r>
              <a:rPr lang="en-US" sz="1800" b="1" dirty="0" err="1">
                <a:solidFill>
                  <a:srgbClr val="FFFF00"/>
                </a:solidFill>
              </a:rPr>
              <a:t>i</a:t>
            </a:r>
            <a:r>
              <a:rPr lang="en-US" sz="1800" b="1" dirty="0">
                <a:solidFill>
                  <a:srgbClr val="FFFF00"/>
                </a:solidFill>
              </a:rPr>
              <a:t>].length; </a:t>
            </a:r>
            <a:r>
              <a:rPr lang="en-US" sz="1800" b="1" dirty="0" err="1">
                <a:solidFill>
                  <a:srgbClr val="FFFF00"/>
                </a:solidFill>
              </a:rPr>
              <a:t>j++</a:t>
            </a:r>
            <a:r>
              <a:rPr lang="en-US" sz="1800" b="1" dirty="0">
                <a:solidFill>
                  <a:srgbClr val="FFFF00"/>
                </a:solidFill>
              </a:rPr>
              <a:t>) {</a:t>
            </a:r>
          </a:p>
          <a:p>
            <a:pPr marL="914400" lvl="2" indent="0">
              <a:spcAft>
                <a:spcPts val="200"/>
              </a:spcAft>
              <a:buNone/>
            </a:pPr>
            <a:r>
              <a:rPr lang="en-US" sz="1800" dirty="0" err="1">
                <a:solidFill>
                  <a:srgbClr val="FFFF00"/>
                </a:solidFill>
              </a:rPr>
              <a:t>System.</a:t>
            </a:r>
            <a:r>
              <a:rPr lang="en-US" sz="1800" b="1" i="1" dirty="0" err="1">
                <a:solidFill>
                  <a:srgbClr val="FFFF00"/>
                </a:solidFill>
              </a:rPr>
              <a:t>out.format</a:t>
            </a:r>
            <a:r>
              <a:rPr lang="en-US" sz="1800" b="1" i="1" dirty="0">
                <a:solidFill>
                  <a:srgbClr val="FFFF00"/>
                </a:solidFill>
              </a:rPr>
              <a:t>("%2d\t",</a:t>
            </a:r>
            <a:r>
              <a:rPr lang="en-US" sz="1800" b="1" i="1" dirty="0" err="1">
                <a:solidFill>
                  <a:srgbClr val="FFFF00"/>
                </a:solidFill>
              </a:rPr>
              <a:t>arr</a:t>
            </a:r>
            <a:r>
              <a:rPr lang="en-US" sz="1800" b="1" i="1" dirty="0">
                <a:solidFill>
                  <a:srgbClr val="FFFF00"/>
                </a:solidFill>
              </a:rPr>
              <a:t>[</a:t>
            </a:r>
            <a:r>
              <a:rPr lang="en-US" sz="1800" b="1" i="1" dirty="0" err="1">
                <a:solidFill>
                  <a:srgbClr val="FFFF00"/>
                </a:solidFill>
              </a:rPr>
              <a:t>i</a:t>
            </a:r>
            <a:r>
              <a:rPr lang="en-US" sz="1800" b="1" i="1" dirty="0">
                <a:solidFill>
                  <a:srgbClr val="FFFF00"/>
                </a:solidFill>
              </a:rPr>
              <a:t>][j]);</a:t>
            </a:r>
          </a:p>
          <a:p>
            <a:pPr marL="457200" lvl="1" indent="0">
              <a:spcAft>
                <a:spcPts val="200"/>
              </a:spcAft>
              <a:buNone/>
            </a:pPr>
            <a:r>
              <a:rPr lang="en-US" sz="1800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ts val="200"/>
              </a:spcAft>
              <a:buNone/>
            </a:pPr>
            <a:r>
              <a:rPr lang="en-US" sz="1800" dirty="0" err="1">
                <a:solidFill>
                  <a:srgbClr val="FFFF00"/>
                </a:solidFill>
              </a:rPr>
              <a:t>System.</a:t>
            </a:r>
            <a:r>
              <a:rPr lang="en-US" sz="1800" b="1" i="1" dirty="0" err="1">
                <a:solidFill>
                  <a:srgbClr val="FFFF00"/>
                </a:solidFill>
              </a:rPr>
              <a:t>out.format</a:t>
            </a:r>
            <a:r>
              <a:rPr lang="en-US" sz="1800" b="1" i="1" dirty="0">
                <a:solidFill>
                  <a:srgbClr val="FFFF00"/>
                </a:solidFill>
              </a:rPr>
              <a:t>("\n");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0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5"/>
            <a:ext cx="7886700" cy="671448"/>
          </a:xfrm>
        </p:spPr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02543"/>
            <a:ext cx="7886700" cy="3687430"/>
          </a:xfrm>
        </p:spPr>
        <p:txBody>
          <a:bodyPr/>
          <a:lstStyle/>
          <a:p>
            <a:r>
              <a:rPr lang="en-US" dirty="0" smtClean="0"/>
              <a:t>The Scanner class is a class </a:t>
            </a:r>
            <a:r>
              <a:rPr lang="en-US" dirty="0"/>
              <a:t>in </a:t>
            </a:r>
            <a:r>
              <a:rPr lang="en-US" dirty="0" err="1" smtClean="0"/>
              <a:t>java.util</a:t>
            </a:r>
            <a:r>
              <a:rPr lang="en-US" dirty="0" smtClean="0"/>
              <a:t> that allows us to read values of various types</a:t>
            </a:r>
          </a:p>
          <a:p>
            <a:r>
              <a:rPr lang="en-US" dirty="0" smtClean="0"/>
              <a:t>We can read input from either the keyboard (as we saw) or from a file (to be seen)</a:t>
            </a:r>
          </a:p>
          <a:p>
            <a:pPr lvl="1"/>
            <a:r>
              <a:rPr lang="en-US" dirty="0" smtClean="0"/>
              <a:t>When reading from the keyboard, we need the parameter to be System.in</a:t>
            </a:r>
          </a:p>
          <a:p>
            <a:pPr lvl="2"/>
            <a:r>
              <a:rPr lang="en-US" dirty="0" smtClean="0"/>
              <a:t>An Input Stream</a:t>
            </a:r>
          </a:p>
          <a:p>
            <a:pPr lvl="1"/>
            <a:r>
              <a:rPr lang="en-US" dirty="0" smtClean="0"/>
              <a:t>We’ve been using </a:t>
            </a:r>
            <a:r>
              <a:rPr lang="en-US" dirty="0" err="1" smtClean="0"/>
              <a:t>System.out</a:t>
            </a:r>
            <a:r>
              <a:rPr lang="en-US" dirty="0" smtClean="0"/>
              <a:t>- writes to the console.  </a:t>
            </a:r>
            <a:endParaRPr lang="en-US" dirty="0"/>
          </a:p>
          <a:p>
            <a:pPr lvl="1"/>
            <a:r>
              <a:rPr lang="en-US" dirty="0" smtClean="0"/>
              <a:t>System.in reads from the console (little window below the programming window in Eclipse)</a:t>
            </a:r>
          </a:p>
          <a:p>
            <a:pPr lvl="2"/>
            <a:r>
              <a:rPr lang="en-US" dirty="0" smtClean="0"/>
              <a:t>Like standard input  (</a:t>
            </a:r>
            <a:r>
              <a:rPr lang="en-US" dirty="0" err="1" smtClean="0"/>
              <a:t>stdin</a:t>
            </a:r>
            <a:r>
              <a:rPr lang="en-US" dirty="0" smtClean="0"/>
              <a:t>) in </a:t>
            </a:r>
            <a:r>
              <a:rPr lang="en-US" dirty="0" err="1" smtClean="0"/>
              <a:t>c++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2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1"/>
            <a:ext cx="7772400" cy="514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the Scanner reads: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8415"/>
            <a:ext cx="7772400" cy="5156884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The </a:t>
            </a:r>
            <a:r>
              <a:rPr lang="en-US" dirty="0" smtClean="0"/>
              <a:t>Scanner</a:t>
            </a:r>
            <a:r>
              <a:rPr lang="en-US" dirty="0" smtClean="0">
                <a:effectLst/>
              </a:rPr>
              <a:t> looks for </a:t>
            </a:r>
            <a:r>
              <a:rPr lang="en-US" i="1" dirty="0" smtClean="0">
                <a:effectLst/>
              </a:rPr>
              <a:t>tokens</a:t>
            </a:r>
            <a:r>
              <a:rPr lang="en-US" dirty="0" smtClean="0">
                <a:effectLst/>
              </a:rPr>
              <a:t> in the input. </a:t>
            </a:r>
          </a:p>
          <a:p>
            <a:r>
              <a:rPr lang="en-US" dirty="0" smtClean="0">
                <a:effectLst/>
              </a:rPr>
              <a:t>A token is a series of characters that ends with </a:t>
            </a:r>
            <a:r>
              <a:rPr lang="en-US" i="1" dirty="0" smtClean="0">
                <a:effectLst/>
              </a:rPr>
              <a:t>whitespace</a:t>
            </a:r>
            <a:r>
              <a:rPr lang="en-US" dirty="0" smtClean="0">
                <a:effectLst/>
              </a:rPr>
              <a:t>. </a:t>
            </a:r>
          </a:p>
          <a:p>
            <a:pPr lvl="1"/>
            <a:r>
              <a:rPr lang="en-US" dirty="0" smtClean="0">
                <a:effectLst/>
              </a:rPr>
              <a:t>a blank, a tab, a carriage return, or the end of the file. </a:t>
            </a:r>
          </a:p>
          <a:p>
            <a:r>
              <a:rPr lang="en-US" dirty="0" smtClean="0"/>
              <a:t>Methods for reading tokens: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nextInt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nextDouble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nextFloat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.next()  // next String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nextLine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smtClean="0"/>
              <a:t>And then there’s </a:t>
            </a:r>
            <a:r>
              <a:rPr lang="en-US" dirty="0" smtClean="0">
                <a:solidFill>
                  <a:srgbClr val="FFFF00"/>
                </a:solidFill>
              </a:rPr>
              <a:t>.close()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MORE TO COME!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63" y="267994"/>
            <a:ext cx="7886700" cy="569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70" y="837499"/>
            <a:ext cx="8133934" cy="2985375"/>
          </a:xfrm>
          <a:ln>
            <a:solidFill>
              <a:schemeClr val="tx2"/>
            </a:solidFill>
          </a:ln>
        </p:spPr>
        <p:txBody>
          <a:bodyPr>
            <a:normAutofit fontScale="92500" lnSpcReduction="20000"/>
          </a:bodyPr>
          <a:lstStyle/>
          <a:p>
            <a:pPr marL="0" lvl="1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in = new  Scanner(System.</a:t>
            </a:r>
            <a:r>
              <a:rPr lang="en-US" sz="15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in);</a:t>
            </a:r>
          </a:p>
          <a:p>
            <a:pPr marL="0" lvl="1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an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float, a double and a string.");</a:t>
            </a:r>
          </a:p>
          <a:p>
            <a:pPr marL="0" lvl="1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("Separate each with a blank or return.");</a:t>
            </a:r>
          </a:p>
          <a:p>
            <a:pPr marL="0" lvl="1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x1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f1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in.nextFloat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d1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in.nextDouble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s1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("Now enter another value.");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s2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("Here is what you entered: ");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(x1 + " " + f1 + " " + d1 + " " + s1 + " and " + s2);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75671" y="3897013"/>
            <a:ext cx="8133935" cy="22437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Enter an </a:t>
            </a:r>
            <a:r>
              <a:rPr lang="en-US" sz="1500" dirty="0" err="1">
                <a:solidFill>
                  <a:srgbClr val="92D050"/>
                </a:solidFill>
              </a:rPr>
              <a:t>int</a:t>
            </a:r>
            <a:r>
              <a:rPr lang="en-US" sz="1500" dirty="0">
                <a:solidFill>
                  <a:srgbClr val="92D050"/>
                </a:solidFill>
              </a:rPr>
              <a:t>, a float, a double and a string.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Separate each with a blank or return.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2  3.1  </a:t>
            </a:r>
            <a:r>
              <a:rPr lang="en-US" sz="1500" dirty="0">
                <a:solidFill>
                  <a:srgbClr val="92D050"/>
                </a:solidFill>
              </a:rPr>
              <a:t>3.24 </a:t>
            </a:r>
            <a:r>
              <a:rPr lang="en-US" sz="1500" dirty="0">
                <a:solidFill>
                  <a:srgbClr val="92D050"/>
                </a:solidFill>
              </a:rPr>
              <a:t> hi </a:t>
            </a:r>
            <a:r>
              <a:rPr lang="en-US" sz="1500" dirty="0">
                <a:solidFill>
                  <a:srgbClr val="92D050"/>
                </a:solidFill>
              </a:rPr>
              <a:t>there how are you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Now enter another value.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no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Here is what you entered: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92D050"/>
                </a:solidFill>
              </a:rPr>
              <a:t>2 3.1 3.24  hi there how are you and no</a:t>
            </a:r>
            <a:endParaRPr lang="en-US" sz="1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792761" y="205280"/>
            <a:ext cx="7217891" cy="4896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Processing Files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792760" y="780177"/>
            <a:ext cx="8720780" cy="5931016"/>
          </a:xfrm>
        </p:spPr>
        <p:txBody>
          <a:bodyPr anchor="t">
            <a:normAutofit/>
          </a:bodyPr>
          <a:lstStyle/>
          <a:p>
            <a:r>
              <a:rPr lang="en-US" sz="1350" dirty="0">
                <a:ea typeface="ＭＳ Ｐゴシック" panose="020B0600070205080204" pitchFamily="34" charset="-128"/>
              </a:rPr>
              <a:t>File class contains a reference to an actual file location on your machine</a:t>
            </a:r>
          </a:p>
          <a:p>
            <a:r>
              <a:rPr lang="en-US" sz="1350" dirty="0">
                <a:ea typeface="ＭＳ Ｐゴシック" panose="020B0600070205080204" pitchFamily="34" charset="-128"/>
              </a:rPr>
              <a:t>Special classes can read/write data to the file</a:t>
            </a:r>
          </a:p>
          <a:p>
            <a:pPr lvl="1"/>
            <a:r>
              <a:rPr lang="en-US" sz="1350" dirty="0">
                <a:ea typeface="ＭＳ Ｐゴシック" panose="020B0600070205080204" pitchFamily="34" charset="-128"/>
              </a:rPr>
              <a:t>Scanner can actually read a file just like console input</a:t>
            </a:r>
          </a:p>
          <a:p>
            <a:pPr lvl="1"/>
            <a:r>
              <a:rPr lang="en-US" sz="1350" dirty="0">
                <a:ea typeface="ＭＳ Ｐゴシック" panose="020B0600070205080204" pitchFamily="34" charset="-128"/>
              </a:rPr>
              <a:t>But we have to make a File object from the file class first:</a:t>
            </a:r>
          </a:p>
          <a:p>
            <a:pPr lvl="1"/>
            <a:endParaRPr lang="en-US" sz="1350" dirty="0">
              <a:ea typeface="ＭＳ Ｐゴシック" panose="020B0600070205080204" pitchFamily="34" charset="-128"/>
            </a:endParaRPr>
          </a:p>
          <a:p>
            <a:pPr marL="342900" lvl="1" indent="0">
              <a:buNone/>
            </a:pP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File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new File(“myFile.txt”);  </a:t>
            </a:r>
            <a:r>
              <a:rPr lang="en-US" sz="1400" spc="-23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//myFile.txt is the name of the file on your computer.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Scanner in = new Scanner(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if </a:t>
            </a:r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myFile.exists</a:t>
            </a:r>
            <a:r>
              <a:rPr lang="en-US" sz="1400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// </a:t>
            </a:r>
          </a:p>
          <a:p>
            <a:pPr lvl="1"/>
            <a:r>
              <a:rPr lang="en-US" sz="1350" dirty="0"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.exists is a method that checks to see if the </a:t>
            </a:r>
            <a:r>
              <a:rPr lang="en-US" sz="135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myFile</a:t>
            </a:r>
            <a:r>
              <a:rPr lang="en-US" sz="1350" dirty="0">
                <a:latin typeface="Calibri" panose="020F050202020403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object was successfully created.  </a:t>
            </a:r>
          </a:p>
          <a:p>
            <a:pPr lvl="2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(Why wouldn’t it have been?) </a:t>
            </a:r>
          </a:p>
          <a:p>
            <a:pPr lvl="2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What must it return</a:t>
            </a:r>
            <a:r>
              <a:rPr 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350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350" dirty="0">
                <a:ea typeface="ＭＳ Ｐゴシック" panose="020B0600070205080204" pitchFamily="34" charset="-128"/>
                <a:cs typeface="Consolas" panose="020B0609020204030204" pitchFamily="49" charset="0"/>
              </a:rPr>
              <a:t>You can now use</a:t>
            </a:r>
            <a:r>
              <a:rPr lang="en-US" sz="135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350" dirty="0">
                <a:ea typeface="ＭＳ Ｐゴシック" panose="020B0600070205080204" pitchFamily="34" charset="-128"/>
                <a:cs typeface="Consolas" panose="020B0609020204030204" pitchFamily="49" charset="0"/>
              </a:rPr>
              <a:t>to read from myFile.txt just like you read from the keyboard:</a:t>
            </a:r>
          </a:p>
          <a:p>
            <a:pPr marL="0" lvl="1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x1 =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f1 =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in.nextFloat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d1 =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in.nextDouble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s1 =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</a:t>
            </a:r>
          </a:p>
          <a:p>
            <a:pPr marL="0" indent="0">
              <a:lnSpc>
                <a:spcPct val="120000"/>
              </a:lnSpc>
              <a:spcAft>
                <a:spcPts val="75"/>
              </a:spcAft>
              <a:buNone/>
            </a:pP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s2 = </a:t>
            </a:r>
            <a:r>
              <a:rPr lang="en-US" sz="13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</a:t>
            </a:r>
            <a:r>
              <a:rPr lang="en-U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endParaRPr lang="en-US" sz="1275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275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350" dirty="0">
              <a:ea typeface="ＭＳ Ｐゴシック" panose="020B0600070205080204" pitchFamily="34" charset="-128"/>
            </a:endParaRPr>
          </a:p>
          <a:p>
            <a:pPr marL="342900" lvl="1" indent="0">
              <a:buNone/>
            </a:pPr>
            <a:endParaRPr lang="en-US" sz="1275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1"/>
            <a:ext cx="7772400" cy="715861"/>
          </a:xfrm>
        </p:spPr>
        <p:txBody>
          <a:bodyPr/>
          <a:lstStyle/>
          <a:p>
            <a:r>
              <a:rPr lang="en-US" dirty="0" smtClean="0"/>
              <a:t>Scanning in a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25462"/>
            <a:ext cx="7772400" cy="4465739"/>
          </a:xfrm>
        </p:spPr>
        <p:txBody>
          <a:bodyPr anchor="t"/>
          <a:lstStyle/>
          <a:p>
            <a:r>
              <a:rPr lang="en-US" dirty="0" smtClean="0"/>
              <a:t>Now we may want to use a few other scanner class methods: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hasNext</a:t>
            </a:r>
            <a:r>
              <a:rPr lang="en-US" dirty="0" smtClean="0">
                <a:solidFill>
                  <a:srgbClr val="FFFF00"/>
                </a:solidFill>
              </a:rPr>
              <a:t>() // returns true if there is more data to be read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hasNextInt</a:t>
            </a:r>
            <a:r>
              <a:rPr lang="en-US" dirty="0" smtClean="0">
                <a:solidFill>
                  <a:srgbClr val="FFFF00"/>
                </a:solidFill>
              </a:rPr>
              <a:t>()  //returns true if the next value is an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hasNextFloat</a:t>
            </a:r>
            <a:r>
              <a:rPr lang="en-US" dirty="0" smtClean="0">
                <a:solidFill>
                  <a:srgbClr val="FFFF00"/>
                </a:solidFill>
              </a:rPr>
              <a:t>() // returns true if the next value is a float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hasNextDouble</a:t>
            </a:r>
            <a:r>
              <a:rPr lang="en-US" dirty="0" smtClean="0">
                <a:solidFill>
                  <a:srgbClr val="FFFF00"/>
                </a:solidFill>
              </a:rPr>
              <a:t>() // returns true if the next value is a double</a:t>
            </a:r>
          </a:p>
          <a:p>
            <a:endParaRPr lang="en-US" dirty="0" smtClean="0"/>
          </a:p>
          <a:p>
            <a:r>
              <a:rPr lang="en-US" dirty="0" smtClean="0"/>
              <a:t>We’ll likely use the .</a:t>
            </a:r>
            <a:r>
              <a:rPr lang="en-US" dirty="0" err="1" smtClean="0"/>
              <a:t>hasNext</a:t>
            </a:r>
            <a:r>
              <a:rPr lang="en-US" dirty="0" smtClean="0"/>
              <a:t> method (how?)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27953"/>
            <a:ext cx="7886700" cy="4988289"/>
          </a:xfrm>
        </p:spPr>
        <p:txBody>
          <a:bodyPr anchor="t">
            <a:noAutofit/>
          </a:bodyPr>
          <a:lstStyle/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matrix = new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File(filename);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fl.exists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file exists!");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row = 0;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fn.hasNext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line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fn.nextLine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("\t");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numarr.length;i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matrix[row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row++;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fn.close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14735" y="3637521"/>
            <a:ext cx="22949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2910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62794" y="440173"/>
            <a:ext cx="6847188" cy="741759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Exceptions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302476" y="1785938"/>
            <a:ext cx="6708174" cy="3643313"/>
          </a:xfrm>
        </p:spPr>
        <p:txBody>
          <a:bodyPr anchor="t"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What could go wrong when we are trying to write data to a file?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out of disk space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don't have permission to write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disk disconnected during our write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file "locked" by a different program (maybe another program is writing to it when you want to…)</a:t>
            </a:r>
          </a:p>
          <a:p>
            <a:pPr lvl="1"/>
            <a:r>
              <a:rPr lang="en-US" dirty="0" err="1" smtClean="0">
                <a:ea typeface="ＭＳ Ｐゴシック" panose="020B0600070205080204" pitchFamily="34" charset="-128"/>
              </a:rPr>
              <a:t>etc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1490</Words>
  <Application>Microsoft Office PowerPoint</Application>
  <PresentationFormat>Widescreen</PresentationFormat>
  <Paragraphs>282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Courier New</vt:lpstr>
      <vt:lpstr>Times New Roman</vt:lpstr>
      <vt:lpstr>Celestial</vt:lpstr>
      <vt:lpstr>PowerPoint Presentation</vt:lpstr>
      <vt:lpstr>User Input</vt:lpstr>
      <vt:lpstr>Scanner class</vt:lpstr>
      <vt:lpstr>What the Scanner reads:</vt:lpstr>
      <vt:lpstr>Example:</vt:lpstr>
      <vt:lpstr>Processing Files</vt:lpstr>
      <vt:lpstr>Scanning in a file:</vt:lpstr>
      <vt:lpstr>PowerPoint Presentation</vt:lpstr>
      <vt:lpstr>Exceptions</vt:lpstr>
      <vt:lpstr>Exceptions</vt:lpstr>
      <vt:lpstr>Try…Catch</vt:lpstr>
      <vt:lpstr>You can catch more than one exception:</vt:lpstr>
      <vt:lpstr>In general:</vt:lpstr>
      <vt:lpstr>Writing to a file:</vt:lpstr>
      <vt:lpstr>For example:</vt:lpstr>
      <vt:lpstr>How about formatting?</vt:lpstr>
      <vt:lpstr>Formatting:</vt:lpstr>
      <vt:lpstr>More formatting:</vt:lpstr>
      <vt:lpstr>Formatting Strings:</vt:lpstr>
      <vt:lpstr>Formatting, Special Characters:</vt:lpstr>
      <vt:lpstr>Try: Write a method that prints out a 3x4 Matrix of integers (random numbers)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2016-04-12T18:14:44Z</dcterms:created>
  <dcterms:modified xsi:type="dcterms:W3CDTF">2016-04-12T18:15:42Z</dcterms:modified>
</cp:coreProperties>
</file>