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61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6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5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4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6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686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8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44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5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9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2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737751-19E2-4C7C-BC55-9DF61F631E4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AAA1-A204-4440-8E42-EDBA2187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010150" y="5543550"/>
            <a:ext cx="21717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1638F72B-184B-4815-9AEF-B3DA4DF637FF}" type="slidenum">
              <a:rPr lang="en-US" altLang="en-US" sz="1050"/>
              <a:pPr algn="ctr" eaLnBrk="1" hangingPunct="1"/>
              <a:t>10</a:t>
            </a:fld>
            <a:endParaRPr lang="en-US" altLang="en-US" sz="105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"/>
            <a:ext cx="6929438" cy="51435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Define an Interface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22325"/>
            <a:ext cx="7272338" cy="7429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To distinguish an interface from a class, Java uses the following syntax to define an interface:</a:t>
            </a:r>
          </a:p>
        </p:txBody>
      </p:sp>
      <p:sp>
        <p:nvSpPr>
          <p:cNvPr id="27651" name="Slide Number Placeholder 4"/>
          <p:cNvSpPr txBox="1">
            <a:spLocks noGrp="1"/>
          </p:cNvSpPr>
          <p:nvPr/>
        </p:nvSpPr>
        <p:spPr bwMode="auto">
          <a:xfrm>
            <a:off x="7581900" y="565666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38FF24A-994F-4403-9704-9F3C487392C8}" type="slidenum">
              <a:rPr lang="en-US" altLang="en-US" sz="1050"/>
              <a:pPr algn="r" eaLnBrk="1" hangingPunct="1"/>
              <a:t>10</a:t>
            </a:fld>
            <a:endParaRPr lang="en-US" altLang="en-US" sz="1050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053209" y="1731716"/>
            <a:ext cx="8330184" cy="11435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69056" tIns="34529" rIns="69056" bIns="34529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en-US" sz="15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altLang="en-US" sz="15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InterfaceName</a:t>
            </a:r>
            <a:r>
              <a:rPr lang="en-US" alt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constant declarations; 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//constants!! Things you give a value to and never touch again other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//than to use the value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5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signatures;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2053209" y="3214688"/>
            <a:ext cx="645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dirty="0"/>
              <a:t>Example</a:t>
            </a:r>
            <a:r>
              <a:rPr lang="en-US" altLang="en-US" sz="2100" dirty="0"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2081784" y="3729038"/>
            <a:ext cx="7214616" cy="1757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69056" tIns="34529" rIns="69056" bIns="34529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en-US" sz="165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Edible {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Describe how to eat */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abstract String </a:t>
            </a:r>
            <a:r>
              <a:rPr lang="en-US" altLang="en-US" sz="16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howToEat</a:t>
            </a: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abstract String </a:t>
            </a:r>
            <a:r>
              <a:rPr lang="en-US" altLang="en-US" sz="16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howToDrink</a:t>
            </a: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abstract Boolean </a:t>
            </a:r>
            <a:r>
              <a:rPr lang="en-US" altLang="en-US" sz="16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isEdible</a:t>
            </a: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(Food </a:t>
            </a:r>
            <a:r>
              <a:rPr lang="en-US" altLang="en-US" sz="165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fooditem</a:t>
            </a: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6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5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Interfaces?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Remember, all subclasses of an interface must implement (make code for) each method  in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85850"/>
            <a:ext cx="66294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Laziness</a:t>
            </a:r>
            <a:endParaRPr lang="en-US" altLang="en-US" b="1" dirty="0" smtClean="0">
              <a:latin typeface="Courier" charset="0"/>
              <a:ea typeface="ＭＳ Ｐゴシック" panose="020B0600070205080204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57800" y="1714500"/>
            <a:ext cx="6934200" cy="1085850"/>
          </a:xfrm>
        </p:spPr>
        <p:txBody>
          <a:bodyPr>
            <a:normAutofit fontScale="62500" lnSpcReduction="20000"/>
          </a:bodyPr>
          <a:lstStyle/>
          <a:p>
            <a:pPr marL="428625" lvl="1" indent="-342900">
              <a:spcAft>
                <a:spcPts val="900"/>
              </a:spcAft>
            </a:pPr>
            <a:r>
              <a:rPr lang="en-US" altLang="en-US" sz="195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All fields in an interface MUST BE </a:t>
            </a:r>
            <a:r>
              <a:rPr lang="en-US" altLang="en-US" sz="1950" i="1" u="sng">
                <a:ea typeface="ＭＳ Ｐゴシック" panose="020B0600070205080204" pitchFamily="34" charset="-128"/>
                <a:cs typeface="Times New Roman" panose="02020603050405020304" pitchFamily="18" charset="0"/>
              </a:rPr>
              <a:t>public</a:t>
            </a:r>
            <a:r>
              <a:rPr lang="en-US" altLang="en-US" sz="1950" i="1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950" i="1" u="sng">
                <a:ea typeface="ＭＳ Ｐゴシック" panose="020B0600070205080204" pitchFamily="34" charset="-128"/>
                <a:cs typeface="Times New Roman" panose="02020603050405020304" pitchFamily="18" charset="0"/>
              </a:rPr>
              <a:t>static</a:t>
            </a:r>
            <a:r>
              <a:rPr lang="en-US" altLang="en-US" sz="1950"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195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(e.g., constants)</a:t>
            </a:r>
          </a:p>
          <a:p>
            <a:pPr marL="428625" lvl="1" indent="-342900">
              <a:spcAft>
                <a:spcPts val="900"/>
              </a:spcAft>
            </a:pPr>
            <a:r>
              <a:rPr lang="en-US" altLang="en-US" sz="195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All methods MUST BE </a:t>
            </a:r>
            <a:r>
              <a:rPr lang="en-US" altLang="en-US" sz="1950" i="1" u="sng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public</a:t>
            </a:r>
            <a:r>
              <a:rPr lang="en-US" altLang="en-US" sz="1950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950" i="1" u="sng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abstract</a:t>
            </a:r>
            <a:r>
              <a:rPr lang="en-US" altLang="en-US" sz="1950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 sz="195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85725" lvl="1" indent="0">
              <a:spcAft>
                <a:spcPts val="900"/>
              </a:spcAft>
              <a:buNone/>
            </a:pPr>
            <a:r>
              <a:rPr lang="en-US" altLang="en-US" sz="1950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For this reason, these modifiers can be omitted, as shown below: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4563666" y="3153966"/>
            <a:ext cx="6858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350"/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>
            <p:extLst/>
          </p:nvPr>
        </p:nvGraphicFramePr>
        <p:xfrm>
          <a:off x="3352802" y="3086101"/>
          <a:ext cx="5545931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4225320" imgH="754200" progId="Word.Picture.8">
                  <p:embed/>
                </p:oleObj>
              </mc:Choice>
              <mc:Fallback>
                <p:oleObj name="Picture" r:id="rId3" imgW="4225320" imgH="754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2" y="3086101"/>
                        <a:ext cx="5545931" cy="9953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2895600" y="4542282"/>
            <a:ext cx="6629400" cy="9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43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28625" lvl="1" indent="-342900" eaLnBrk="1" hangingPunct="1">
              <a:spcBef>
                <a:spcPct val="20000"/>
              </a:spcBef>
              <a:spcAft>
                <a:spcPts val="9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cs typeface="Times New Roman" panose="02020603050405020304" pitchFamily="18" charset="0"/>
              </a:rPr>
              <a:t>A constant defined in an interface can be accessed using syntax </a:t>
            </a:r>
            <a:r>
              <a:rPr lang="en-US" altLang="en-US" sz="1500" u="sng" dirty="0" err="1">
                <a:cs typeface="Times New Roman" panose="02020603050405020304" pitchFamily="18" charset="0"/>
              </a:rPr>
              <a:t>InterfaceName.CONSTANT_NAME</a:t>
            </a:r>
            <a:r>
              <a:rPr lang="en-US" altLang="en-US" sz="1500" dirty="0">
                <a:cs typeface="Times New Roman" panose="02020603050405020304" pitchFamily="18" charset="0"/>
              </a:rPr>
              <a:t> </a:t>
            </a:r>
          </a:p>
          <a:p>
            <a:pPr marL="1028700" lvl="2" indent="-342900" eaLnBrk="1" hangingPunct="1">
              <a:spcBef>
                <a:spcPct val="20000"/>
              </a:spcBef>
              <a:spcAft>
                <a:spcPts val="9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500" dirty="0">
                <a:cs typeface="Times New Roman" panose="02020603050405020304" pitchFamily="18" charset="0"/>
              </a:rPr>
              <a:t>e.g., </a:t>
            </a:r>
            <a:r>
              <a:rPr lang="en-US" altLang="en-US" sz="1500" u="sng" dirty="0">
                <a:cs typeface="Times New Roman" panose="02020603050405020304" pitchFamily="18" charset="0"/>
              </a:rPr>
              <a:t>T1.K</a:t>
            </a:r>
            <a:r>
              <a:rPr lang="en-US" altLang="en-US" sz="15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0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824067"/>
            <a:ext cx="4572000" cy="9146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AnimalInterface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abstract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talks();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abstract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eats();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abstract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moves();</a:t>
            </a:r>
            <a:endParaRPr lang="en-US" sz="1125" dirty="0"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25" dirty="0"/>
          </a:p>
        </p:txBody>
      </p:sp>
      <p:sp>
        <p:nvSpPr>
          <p:cNvPr id="3" name="Rectangle 2"/>
          <p:cNvSpPr/>
          <p:nvPr/>
        </p:nvSpPr>
        <p:spPr>
          <a:xfrm>
            <a:off x="1524000" y="1645426"/>
            <a:ext cx="4105656" cy="223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Cat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AnimalInterface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125" dirty="0">
              <a:latin typeface="Courier New" panose="020703090202050204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Cat() {</a:t>
            </a:r>
          </a:p>
          <a:p>
            <a:pPr lvl="1"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talks(){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b="1" dirty="0">
                <a:solidFill>
                  <a:srgbClr val="2A00FF"/>
                </a:solidFill>
                <a:latin typeface="Courier New" panose="02070309020205020404" pitchFamily="49" charset="0"/>
              </a:rPr>
              <a:t>"meow meow"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125" dirty="0">
              <a:latin typeface="Courier New" panose="020703090202050204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eats(){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b="1" dirty="0">
                <a:solidFill>
                  <a:srgbClr val="2A00FF"/>
                </a:solidFill>
                <a:latin typeface="Courier New" panose="02070309020205020404" pitchFamily="49" charset="0"/>
              </a:rPr>
              <a:t>"Eats mice"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moves(){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b="1" dirty="0">
                <a:solidFill>
                  <a:srgbClr val="2A00FF"/>
                </a:solidFill>
                <a:latin typeface="Courier New" panose="02070309020205020404" pitchFamily="49" charset="0"/>
              </a:rPr>
              <a:t>"prowls"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25" dirty="0"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841589"/>
            <a:ext cx="4864608" cy="223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Bunny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AnimalInterface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Bunny() {</a:t>
            </a:r>
          </a:p>
          <a:p>
            <a:pPr lvl="1"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talks(){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b="1" dirty="0">
                <a:solidFill>
                  <a:srgbClr val="2A00FF"/>
                </a:solidFill>
                <a:latin typeface="Courier New" panose="02070309020205020404" pitchFamily="49" charset="0"/>
              </a:rPr>
              <a:t>"no idea"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eats(){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b="1" dirty="0">
                <a:solidFill>
                  <a:srgbClr val="2A00FF"/>
                </a:solidFill>
                <a:latin typeface="Courier New" panose="02070309020205020404" pitchFamily="49" charset="0"/>
              </a:rPr>
              <a:t>"Eats hay"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moves(){</a:t>
            </a:r>
          </a:p>
          <a:p>
            <a:pPr lvl="1">
              <a:lnSpc>
                <a:spcPct val="95000"/>
              </a:lnSpc>
            </a:pP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b="1" dirty="0">
                <a:solidFill>
                  <a:srgbClr val="2A00FF"/>
                </a:solidFill>
                <a:latin typeface="Courier New" panose="02070309020205020404" pitchFamily="49" charset="0"/>
              </a:rPr>
              <a:t>"hops"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25" dirty="0"/>
          </a:p>
        </p:txBody>
      </p:sp>
      <p:sp>
        <p:nvSpPr>
          <p:cNvPr id="6" name="Rectangle 5"/>
          <p:cNvSpPr/>
          <p:nvPr/>
        </p:nvSpPr>
        <p:spPr>
          <a:xfrm>
            <a:off x="5775960" y="824067"/>
            <a:ext cx="5184648" cy="476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Cow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AnimalInterface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Cow() {</a:t>
            </a:r>
          </a:p>
          <a:p>
            <a:pPr lvl="1"/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talks(){</a:t>
            </a:r>
          </a:p>
          <a:p>
            <a:pPr lvl="1"/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b="1" dirty="0">
                <a:solidFill>
                  <a:srgbClr val="2A00FF"/>
                </a:solidFill>
                <a:latin typeface="Courier New" panose="02070309020205020404" pitchFamily="49" charset="0"/>
              </a:rPr>
              <a:t>"moo moo"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eats(){</a:t>
            </a:r>
          </a:p>
          <a:p>
            <a:pPr lvl="1"/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b="1" dirty="0">
                <a:solidFill>
                  <a:srgbClr val="2A00FF"/>
                </a:solidFill>
                <a:latin typeface="Courier New" panose="02070309020205020404" pitchFamily="49" charset="0"/>
              </a:rPr>
              <a:t>"Eats grass"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moves(){</a:t>
            </a:r>
          </a:p>
          <a:p>
            <a:pPr lvl="1"/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b="1" dirty="0">
                <a:solidFill>
                  <a:srgbClr val="2A00FF"/>
                </a:solidFill>
                <a:latin typeface="Courier New" panose="02070309020205020404" pitchFamily="49" charset="0"/>
              </a:rPr>
              <a:t>"rarely runs"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125" dirty="0">
              <a:latin typeface="Courier New" panose="02070309020205020404" pitchFamily="49" charset="0"/>
            </a:endParaRPr>
          </a:p>
          <a:p>
            <a:endParaRPr lang="en-US" sz="1125" dirty="0">
              <a:latin typeface="Courier New" panose="02070309020205020404" pitchFamily="49" charset="0"/>
            </a:endParaRPr>
          </a:p>
          <a:p>
            <a:endParaRPr lang="en-US" sz="1125" dirty="0">
              <a:latin typeface="Courier New" panose="02070309020205020404" pitchFamily="49" charset="0"/>
            </a:endParaRPr>
          </a:p>
          <a:p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125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sz="1125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AnimalInterface</a:t>
            </a: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1125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25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AnimalInterface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[3];</a:t>
            </a:r>
          </a:p>
          <a:p>
            <a:pPr lvl="1"/>
            <a:r>
              <a:rPr lang="en-US" sz="1125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[0] =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Cow();</a:t>
            </a:r>
          </a:p>
          <a:p>
            <a:pPr lvl="1"/>
            <a:r>
              <a:rPr lang="en-US" sz="1125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[1] =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Cat();</a:t>
            </a:r>
          </a:p>
          <a:p>
            <a:pPr lvl="1"/>
            <a:r>
              <a:rPr lang="en-US" sz="1125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[2] = </a:t>
            </a:r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Bunny();</a:t>
            </a:r>
          </a:p>
          <a:p>
            <a:pPr lvl="1"/>
            <a:r>
              <a:rPr lang="en-US" sz="1125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125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AnimalInterface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 x: </a:t>
            </a:r>
            <a:r>
              <a:rPr lang="en-US" sz="1125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125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2"/>
            <a:r>
              <a:rPr lang="en-US" sz="1125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125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125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125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x.talks</a:t>
            </a:r>
            <a:r>
              <a:rPr lang="en-US" sz="1125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2"/>
            <a:r>
              <a:rPr lang="en-US" sz="1125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125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125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125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x.moves</a:t>
            </a:r>
            <a:r>
              <a:rPr lang="en-US" sz="1125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2"/>
            <a:r>
              <a:rPr lang="en-US" sz="1125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125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125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125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25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x.eats</a:t>
            </a:r>
            <a:r>
              <a:rPr lang="en-US" sz="1125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25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77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063750" y="416108"/>
            <a:ext cx="5829300" cy="74175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Using interfaces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063750" y="1283856"/>
            <a:ext cx="6946900" cy="4145395"/>
          </a:xfrm>
        </p:spPr>
        <p:txBody>
          <a:bodyPr anchor="t"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Interfaces are not part of the class hierarchy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class may </a:t>
            </a:r>
            <a:r>
              <a:rPr lang="en-US" altLang="en-US" dirty="0">
                <a:solidFill>
                  <a:srgbClr val="00CC99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implement </a:t>
            </a:r>
            <a:r>
              <a:rPr lang="en-US" altLang="en-US" dirty="0">
                <a:ea typeface="ＭＳ Ｐゴシック" panose="020B0600070205080204" pitchFamily="34" charset="-128"/>
              </a:rPr>
              <a:t>many different interfaces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Polymorphism still holds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 instance of class X that implements interface Y can be used as the base interface type:</a:t>
            </a:r>
          </a:p>
          <a:p>
            <a:pPr lvl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Y </a:t>
            </a:r>
            <a:r>
              <a:rPr lang="en-US" altLang="en-US" dirty="0" err="1">
                <a:ea typeface="ＭＳ Ｐゴシック" panose="020B0600070205080204" pitchFamily="34" charset="-128"/>
              </a:rPr>
              <a:t>myY</a:t>
            </a:r>
            <a:r>
              <a:rPr lang="en-US" altLang="en-US" dirty="0">
                <a:ea typeface="ＭＳ Ｐゴシック" panose="020B0600070205080204" pitchFamily="34" charset="-128"/>
              </a:rPr>
              <a:t> = new X();</a:t>
            </a:r>
          </a:p>
        </p:txBody>
      </p:sp>
    </p:spTree>
    <p:extLst>
      <p:ext uri="{BB962C8B-B14F-4D97-AF65-F5344CB8AC3E}">
        <p14:creationId xmlns:p14="http://schemas.microsoft.com/office/powerpoint/2010/main" val="5612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628739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AnimalInterface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95000"/>
              </a:lnSpc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talks();</a:t>
            </a:r>
          </a:p>
          <a:p>
            <a:pPr lvl="1">
              <a:lnSpc>
                <a:spcPct val="95000"/>
              </a:lnSpc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eats();</a:t>
            </a:r>
          </a:p>
          <a:p>
            <a:pPr lvl="1">
              <a:lnSpc>
                <a:spcPct val="95000"/>
              </a:lnSpc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moves();</a:t>
            </a:r>
            <a:endParaRPr lang="en-US" sz="1200" dirty="0"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524000" y="282232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FarmThings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isaFarmTool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produces();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373624" y="1628739"/>
            <a:ext cx="52943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Cow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AnimalInterface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FarmThings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Cow()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talks(){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"moo moo"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eats(){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"Eats grass"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moves(){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"rarely runs"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isaFarmTool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produces(){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"milk"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9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772400" cy="804262"/>
          </a:xfrm>
        </p:spPr>
        <p:txBody>
          <a:bodyPr/>
          <a:lstStyle/>
          <a:p>
            <a:r>
              <a:rPr lang="en-US" dirty="0" smtClean="0"/>
              <a:t>Abstract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6072"/>
            <a:ext cx="7772400" cy="4285129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Use Abstract if:</a:t>
            </a:r>
          </a:p>
          <a:p>
            <a:pPr lvl="1"/>
            <a:r>
              <a:rPr lang="en-US" dirty="0" smtClean="0"/>
              <a:t>There’s sharable code that all subclasses will instantiate the same </a:t>
            </a:r>
          </a:p>
          <a:p>
            <a:pPr lvl="1"/>
            <a:r>
              <a:rPr lang="en-US" dirty="0" smtClean="0"/>
              <a:t>There’s sharable fields that all subclasses will want to have</a:t>
            </a:r>
          </a:p>
          <a:p>
            <a:pPr lvl="1"/>
            <a:r>
              <a:rPr lang="en-US" dirty="0" smtClean="0"/>
              <a:t>There are some methods or fields that you want to keep protected from outside code (or private, for that matter)</a:t>
            </a:r>
          </a:p>
          <a:p>
            <a:r>
              <a:rPr lang="en-US" dirty="0" smtClean="0"/>
              <a:t>Use Interfaces if:</a:t>
            </a:r>
          </a:p>
          <a:p>
            <a:pPr lvl="1"/>
            <a:r>
              <a:rPr lang="en-US" dirty="0" smtClean="0"/>
              <a:t>Classes that may not be terribly related will still use the same methods</a:t>
            </a:r>
          </a:p>
          <a:p>
            <a:pPr lvl="1"/>
            <a:r>
              <a:rPr lang="en-US" dirty="0" smtClean="0"/>
              <a:t>You want to be able to use methods (by knowing their input parameters and output type), but you’re not terribly concerned with how the method is implemented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br>
              <a:rPr lang="en-US" dirty="0" smtClean="0"/>
            </a:br>
            <a:r>
              <a:rPr lang="en-US" dirty="0" smtClean="0"/>
              <a:t>(Data Structures)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object: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454" y="1241572"/>
            <a:ext cx="9328400" cy="5006828"/>
          </a:xfrm>
        </p:spPr>
        <p:txBody>
          <a:bodyPr/>
          <a:lstStyle/>
          <a:p>
            <a:r>
              <a:rPr lang="en-US" dirty="0" smtClean="0"/>
              <a:t>An object that groups things.  We group things so we can store, retrieve, and manipulate data.</a:t>
            </a:r>
          </a:p>
          <a:p>
            <a:r>
              <a:rPr lang="en-US" dirty="0" smtClean="0"/>
              <a:t>Collections :</a:t>
            </a:r>
          </a:p>
          <a:p>
            <a:pPr lvl="1"/>
            <a:r>
              <a:rPr lang="en-US" dirty="0" smtClean="0"/>
              <a:t>Automatically grow in size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 objects </a:t>
            </a:r>
          </a:p>
          <a:p>
            <a:pPr lvl="1"/>
            <a:r>
              <a:rPr lang="en-US" dirty="0" smtClean="0"/>
              <a:t>Have a bunch of convenient methods written for us</a:t>
            </a:r>
          </a:p>
          <a:p>
            <a:pPr lvl="2"/>
            <a:r>
              <a:rPr lang="en-US" dirty="0" smtClean="0"/>
              <a:t>E.g., add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Sometimes referred to as Containers (interchangeably)</a:t>
            </a:r>
          </a:p>
        </p:txBody>
      </p:sp>
    </p:spTree>
    <p:extLst>
      <p:ext uri="{BB962C8B-B14F-4D97-AF65-F5344CB8AC3E}">
        <p14:creationId xmlns:p14="http://schemas.microsoft.com/office/powerpoint/2010/main" val="7952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 are an abstract class</a:t>
            </a:r>
          </a:p>
          <a:p>
            <a:pPr lvl="1"/>
            <a:r>
              <a:rPr lang="en-US" dirty="0" smtClean="0"/>
              <a:t>So we never make a collection object</a:t>
            </a:r>
          </a:p>
          <a:p>
            <a:r>
              <a:rPr lang="en-US" dirty="0" smtClean="0"/>
              <a:t>We have a bunch of methods that belong to all subclasses derived from the collection class.  </a:t>
            </a:r>
          </a:p>
          <a:p>
            <a:pPr lvl="1"/>
            <a:r>
              <a:rPr lang="en-US" dirty="0" smtClean="0"/>
              <a:t>Can override the methods depending on the type of collection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0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Remember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9255"/>
            <a:ext cx="8187070" cy="50841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Animal[] </a:t>
            </a: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 = new Animal[3];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[0]= </a:t>
            </a:r>
            <a:r>
              <a:rPr lang="en-US" dirty="0" err="1">
                <a:solidFill>
                  <a:srgbClr val="FFFF00"/>
                </a:solidFill>
              </a:rPr>
              <a:t>an_x</a:t>
            </a:r>
            <a:r>
              <a:rPr lang="en-US" dirty="0" smtClean="0">
                <a:solidFill>
                  <a:srgbClr val="FFFF00"/>
                </a:solidFill>
              </a:rPr>
              <a:t>; // of type Animal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[1] = </a:t>
            </a:r>
            <a:r>
              <a:rPr lang="en-US" dirty="0" err="1" smtClean="0">
                <a:solidFill>
                  <a:srgbClr val="FFFF00"/>
                </a:solidFill>
              </a:rPr>
              <a:t>a_dog</a:t>
            </a:r>
            <a:r>
              <a:rPr lang="en-US" dirty="0" smtClean="0">
                <a:solidFill>
                  <a:srgbClr val="FFFF00"/>
                </a:solidFill>
              </a:rPr>
              <a:t> ; //of type Dog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an_arr</a:t>
            </a:r>
            <a:r>
              <a:rPr lang="en-US" dirty="0">
                <a:solidFill>
                  <a:srgbClr val="FFFF00"/>
                </a:solidFill>
              </a:rPr>
              <a:t>[2] = </a:t>
            </a:r>
            <a:r>
              <a:rPr lang="en-US" dirty="0" err="1">
                <a:solidFill>
                  <a:srgbClr val="FFFF00"/>
                </a:solidFill>
              </a:rPr>
              <a:t>a_wolf</a:t>
            </a:r>
            <a:r>
              <a:rPr lang="en-US" dirty="0" smtClean="0">
                <a:solidFill>
                  <a:srgbClr val="FFFF00"/>
                </a:solidFill>
              </a:rPr>
              <a:t>;  // of type Wolf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nn-NO" dirty="0">
                <a:solidFill>
                  <a:srgbClr val="FFFF00"/>
                </a:solidFill>
              </a:rPr>
              <a:t>for (int i = 0; i &lt; 3; i++)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an_arr</a:t>
            </a:r>
            <a:r>
              <a:rPr lang="en-US" dirty="0" smtClean="0">
                <a:solidFill>
                  <a:srgbClr val="FFFF00"/>
                </a:solidFill>
              </a:rPr>
              <a:t>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].talk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if (</a:t>
            </a:r>
            <a:r>
              <a:rPr lang="en-US" dirty="0" err="1" smtClean="0">
                <a:solidFill>
                  <a:srgbClr val="FFFF00"/>
                </a:solidFill>
              </a:rPr>
              <a:t>an_arr</a:t>
            </a:r>
            <a:r>
              <a:rPr lang="en-US" dirty="0" smtClean="0">
                <a:solidFill>
                  <a:srgbClr val="FFFF00"/>
                </a:solidFill>
              </a:rPr>
              <a:t>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].</a:t>
            </a:r>
            <a:r>
              <a:rPr lang="en-US" dirty="0" err="1" smtClean="0">
                <a:solidFill>
                  <a:srgbClr val="FFFF00"/>
                </a:solidFill>
              </a:rPr>
              <a:t>isaPet</a:t>
            </a:r>
            <a:r>
              <a:rPr lang="en-US" dirty="0" smtClean="0">
                <a:solidFill>
                  <a:srgbClr val="FFFF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System.out.println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an_arr</a:t>
            </a:r>
            <a:r>
              <a:rPr lang="en-US" dirty="0" smtClean="0">
                <a:solidFill>
                  <a:srgbClr val="FFFF00"/>
                </a:solidFill>
              </a:rPr>
              <a:t>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].name);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Here we could use the loop because each derived class had the talk method and the name field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The subclasses had talk methods that overrode the parent class, but we could not do this loop unless all objects in the array had a talk method.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What if we want to ensure that every subclass has their own version of a method?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We want to force each subclass to have its own talk method?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/>
          <a:lstStyle/>
          <a:p>
            <a:r>
              <a:rPr lang="en-US" dirty="0" smtClean="0"/>
              <a:t>Collections: Many different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/>
          </a:bodyPr>
          <a:lstStyle/>
          <a:p>
            <a:r>
              <a:rPr lang="en-US" dirty="0" smtClean="0"/>
              <a:t>Lists:</a:t>
            </a:r>
          </a:p>
          <a:p>
            <a:pPr lvl="1"/>
            <a:r>
              <a:rPr lang="en-US" b="1" dirty="0" err="1" smtClean="0"/>
              <a:t>ArrayList</a:t>
            </a:r>
            <a:endParaRPr lang="en-US" b="1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Sets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No duplicates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No order (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TreeSets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happen to have an order)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Maps 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Mapping a key to a value</a:t>
            </a:r>
          </a:p>
          <a:p>
            <a:pPr lvl="2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E.g., our soccer players: map each player to a position</a:t>
            </a:r>
          </a:p>
          <a:p>
            <a:pPr lvl="3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Each player is unique, each position doesn’t have to be</a:t>
            </a:r>
          </a:p>
          <a:p>
            <a:pPr lvl="3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 player’s name should bring up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29314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17072"/>
            <a:ext cx="9403742" cy="4931327"/>
          </a:xfrm>
        </p:spPr>
        <p:txBody>
          <a:bodyPr/>
          <a:lstStyle/>
          <a:p>
            <a:r>
              <a:rPr lang="en-US" dirty="0" smtClean="0"/>
              <a:t>One example of a Collection: </a:t>
            </a:r>
          </a:p>
          <a:p>
            <a:pPr lvl="1"/>
            <a:r>
              <a:rPr lang="en-US" dirty="0" smtClean="0"/>
              <a:t>used to store a list of some objects</a:t>
            </a:r>
          </a:p>
          <a:p>
            <a:pPr lvl="1"/>
            <a:r>
              <a:rPr lang="en-US" dirty="0" smtClean="0"/>
              <a:t>Remember arrays?</a:t>
            </a:r>
          </a:p>
          <a:p>
            <a:pPr marL="457200" lvl="1" indent="0">
              <a:buNone/>
            </a:pPr>
            <a:r>
              <a:rPr lang="en-US" dirty="0" smtClean="0"/>
              <a:t>Student[] classroom = new Student[60];</a:t>
            </a:r>
          </a:p>
          <a:p>
            <a:pPr lvl="1"/>
            <a:r>
              <a:rPr lang="en-US" dirty="0" smtClean="0"/>
              <a:t>Why is this a pain? Do you see any difficulties with this array?</a:t>
            </a:r>
          </a:p>
          <a:p>
            <a:pPr lvl="2"/>
            <a:r>
              <a:rPr lang="en-US" dirty="0" smtClean="0"/>
              <a:t>How do you add a 61</a:t>
            </a:r>
            <a:r>
              <a:rPr lang="en-US" baseline="30000" dirty="0" smtClean="0"/>
              <a:t>st</a:t>
            </a:r>
            <a:r>
              <a:rPr lang="en-US" dirty="0" smtClean="0"/>
              <a:t> student?</a:t>
            </a:r>
          </a:p>
          <a:p>
            <a:pPr lvl="2"/>
            <a:r>
              <a:rPr lang="en-US" dirty="0" smtClean="0"/>
              <a:t>What if students drop?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5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379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ArrayLists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626" y="685800"/>
            <a:ext cx="11622374" cy="6172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r>
              <a:rPr lang="en-US" dirty="0" smtClean="0"/>
              <a:t> class has the following methods: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C000"/>
                </a:solidFill>
              </a:rPr>
              <a:t>add(o) </a:t>
            </a:r>
            <a:r>
              <a:rPr lang="en-US" dirty="0" smtClean="0"/>
              <a:t>appends the new object o to the end of the 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C000"/>
                </a:solidFill>
              </a:rPr>
              <a:t>add(</a:t>
            </a:r>
            <a:r>
              <a:rPr lang="en-US" dirty="0" err="1" smtClean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, o) </a:t>
            </a:r>
            <a:r>
              <a:rPr lang="en-US" dirty="0" smtClean="0"/>
              <a:t>adds the object o at the index </a:t>
            </a:r>
            <a:r>
              <a:rPr lang="en-US" dirty="0" err="1" smtClean="0"/>
              <a:t>i</a:t>
            </a:r>
            <a:r>
              <a:rPr lang="en-US" dirty="0" smtClean="0"/>
              <a:t> (an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C000"/>
                </a:solidFill>
              </a:rPr>
              <a:t>addAll</a:t>
            </a:r>
            <a:r>
              <a:rPr lang="en-US" dirty="0" smtClean="0">
                <a:solidFill>
                  <a:srgbClr val="FFC000"/>
                </a:solidFill>
              </a:rPr>
              <a:t>( c)  </a:t>
            </a:r>
            <a:r>
              <a:rPr lang="en-US" dirty="0" smtClean="0"/>
              <a:t>adds </a:t>
            </a:r>
            <a:r>
              <a:rPr lang="en-US" dirty="0" err="1" smtClean="0"/>
              <a:t>everythin</a:t>
            </a:r>
            <a:r>
              <a:rPr lang="en-US" dirty="0" smtClean="0"/>
              <a:t> from collection c to the </a:t>
            </a:r>
            <a:r>
              <a:rPr lang="en-US" dirty="0" err="1" smtClean="0"/>
              <a:t>ArrayList</a:t>
            </a:r>
            <a:r>
              <a:rPr lang="en-US" dirty="0" smtClean="0"/>
              <a:t> (at the end)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C000"/>
                </a:solidFill>
              </a:rPr>
              <a:t>clear() </a:t>
            </a:r>
            <a:r>
              <a:rPr lang="en-US" dirty="0" smtClean="0"/>
              <a:t>removes all elements from the 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C000"/>
                </a:solidFill>
              </a:rPr>
              <a:t>contains(o)</a:t>
            </a:r>
            <a:r>
              <a:rPr lang="en-US" dirty="0" smtClean="0"/>
              <a:t> returns true if the list contains the object o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C000"/>
                </a:solidFill>
              </a:rPr>
              <a:t>get(</a:t>
            </a:r>
            <a:r>
              <a:rPr lang="en-US" dirty="0" err="1" smtClean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returns the element located at index </a:t>
            </a:r>
            <a:r>
              <a:rPr lang="en-US" dirty="0" err="1" smtClean="0"/>
              <a:t>i</a:t>
            </a:r>
            <a:r>
              <a:rPr lang="en-US" dirty="0" smtClean="0"/>
              <a:t> in the 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C000"/>
                </a:solidFill>
              </a:rPr>
              <a:t>indexOf</a:t>
            </a:r>
            <a:r>
              <a:rPr lang="en-US" dirty="0" smtClean="0">
                <a:solidFill>
                  <a:srgbClr val="FFC000"/>
                </a:solidFill>
              </a:rPr>
              <a:t>(o) </a:t>
            </a:r>
            <a:r>
              <a:rPr lang="en-US" dirty="0" smtClean="0"/>
              <a:t>returns the index of the object o in the 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C000"/>
                </a:solidFill>
              </a:rPr>
              <a:t>isEmpty</a:t>
            </a:r>
            <a:r>
              <a:rPr lang="en-US" dirty="0" smtClean="0">
                <a:solidFill>
                  <a:srgbClr val="FFC000"/>
                </a:solidFill>
              </a:rPr>
              <a:t>() </a:t>
            </a:r>
            <a:r>
              <a:rPr lang="en-US" dirty="0" smtClean="0"/>
              <a:t>returns true if the list contains no elements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C000"/>
                </a:solidFill>
              </a:rPr>
              <a:t>lastIndexOf</a:t>
            </a:r>
            <a:r>
              <a:rPr lang="en-US" dirty="0" smtClean="0">
                <a:solidFill>
                  <a:srgbClr val="FFC000"/>
                </a:solidFill>
              </a:rPr>
              <a:t>(o) </a:t>
            </a:r>
            <a:r>
              <a:rPr lang="en-US" dirty="0" smtClean="0"/>
              <a:t>returns the index of the last matching element in the 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C000"/>
                </a:solidFill>
              </a:rPr>
              <a:t>remove(index) </a:t>
            </a:r>
            <a:r>
              <a:rPr lang="en-US" dirty="0" smtClean="0"/>
              <a:t>removes the element at index and returns it from the 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C000"/>
                </a:solidFill>
              </a:rPr>
              <a:t>remove(object) </a:t>
            </a:r>
            <a:r>
              <a:rPr lang="en-US" dirty="0" smtClean="0"/>
              <a:t>removes the object from the list and returns true if successful, false otherwise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C000"/>
                </a:solidFill>
              </a:rPr>
              <a:t>removeAll</a:t>
            </a:r>
            <a:r>
              <a:rPr lang="en-US" dirty="0" smtClean="0">
                <a:solidFill>
                  <a:srgbClr val="FFC000"/>
                </a:solidFill>
              </a:rPr>
              <a:t>(c) </a:t>
            </a:r>
            <a:r>
              <a:rPr lang="en-US" dirty="0" smtClean="0"/>
              <a:t>remove from this list all the elements in the collection 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C000"/>
                </a:solidFill>
              </a:rPr>
              <a:t>removeRange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fromindex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toindex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removes everything in the list from the </a:t>
            </a:r>
            <a:r>
              <a:rPr lang="en-US" dirty="0" err="1" smtClean="0"/>
              <a:t>fromindex</a:t>
            </a:r>
            <a:r>
              <a:rPr lang="en-US" dirty="0" smtClean="0"/>
              <a:t> to the </a:t>
            </a:r>
            <a:r>
              <a:rPr lang="en-US" dirty="0" err="1" smtClean="0"/>
              <a:t>toindex</a:t>
            </a:r>
            <a:r>
              <a:rPr lang="en-US" dirty="0" smtClean="0"/>
              <a:t> (excluding the </a:t>
            </a:r>
            <a:r>
              <a:rPr lang="en-US" dirty="0" err="1" smtClean="0"/>
              <a:t>toindex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C000"/>
                </a:solidFill>
              </a:rPr>
              <a:t>retainAll</a:t>
            </a:r>
            <a:r>
              <a:rPr lang="en-US" dirty="0" smtClean="0">
                <a:solidFill>
                  <a:srgbClr val="FFC000"/>
                </a:solidFill>
              </a:rPr>
              <a:t>(c) </a:t>
            </a:r>
            <a:r>
              <a:rPr lang="en-US" dirty="0" smtClean="0"/>
              <a:t>keeps in the list only objects in the collection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rgbClr val="FFC000"/>
                </a:solidFill>
              </a:rPr>
              <a:t>et(index, o) </a:t>
            </a:r>
            <a:r>
              <a:rPr lang="en-US" dirty="0" smtClean="0"/>
              <a:t>sets the element at the index to the object o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C000"/>
                </a:solidFill>
              </a:rPr>
              <a:t>size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/>
              <a:t>returns the number </a:t>
            </a:r>
            <a:r>
              <a:rPr lang="en-US" dirty="0" smtClean="0"/>
              <a:t>of </a:t>
            </a:r>
            <a:r>
              <a:rPr lang="en-US" dirty="0"/>
              <a:t>elements in the </a:t>
            </a:r>
            <a:r>
              <a:rPr lang="en-US" dirty="0" smtClean="0"/>
              <a:t>list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FFC000"/>
                </a:solidFill>
              </a:rPr>
              <a:t>subList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fromindex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toindex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returns a list from the from index to the </a:t>
            </a:r>
            <a:r>
              <a:rPr lang="en-US" dirty="0" err="1" smtClean="0"/>
              <a:t>toindex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8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147"/>
          </a:xfrm>
        </p:spPr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import </a:t>
            </a:r>
            <a:r>
              <a:rPr lang="en-US" dirty="0" err="1" smtClean="0">
                <a:solidFill>
                  <a:srgbClr val="FFC000"/>
                </a:solidFill>
              </a:rPr>
              <a:t>java.util.ArrayList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ArrayList</a:t>
            </a:r>
            <a:r>
              <a:rPr lang="en-US" dirty="0" smtClean="0">
                <a:solidFill>
                  <a:srgbClr val="FFC000"/>
                </a:solidFill>
              </a:rPr>
              <a:t> al = new </a:t>
            </a:r>
            <a:r>
              <a:rPr lang="en-US" dirty="0" err="1" smtClean="0">
                <a:solidFill>
                  <a:srgbClr val="FFC000"/>
                </a:solidFill>
              </a:rPr>
              <a:t>ArrayList</a:t>
            </a:r>
            <a:r>
              <a:rPr lang="en-US" dirty="0" smtClean="0">
                <a:solidFill>
                  <a:srgbClr val="FFC000"/>
                </a:solidFill>
              </a:rPr>
              <a:t>();  // this works…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What type is al?</a:t>
            </a:r>
          </a:p>
          <a:p>
            <a:r>
              <a:rPr lang="en-US" dirty="0" smtClean="0"/>
              <a:t>This is a collection: what is it a collection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08684"/>
            <a:ext cx="9403742" cy="4939716"/>
          </a:xfrm>
        </p:spPr>
        <p:txBody>
          <a:bodyPr/>
          <a:lstStyle/>
          <a:p>
            <a:pPr lvl="1"/>
            <a:r>
              <a:rPr lang="en-US" dirty="0" smtClean="0"/>
              <a:t>We don’t have to specify the type for the methods in </a:t>
            </a:r>
            <a:r>
              <a:rPr lang="en-US" dirty="0" err="1" smtClean="0"/>
              <a:t>ArrayList</a:t>
            </a:r>
            <a:r>
              <a:rPr lang="en-US" dirty="0" smtClean="0"/>
              <a:t> to work</a:t>
            </a:r>
          </a:p>
          <a:p>
            <a:pPr lvl="2"/>
            <a:r>
              <a:rPr lang="en-US" dirty="0" smtClean="0"/>
              <a:t>We can still use the methods associated with the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But we can…</a:t>
            </a:r>
          </a:p>
          <a:p>
            <a:pPr lvl="2"/>
            <a:r>
              <a:rPr lang="en-US" dirty="0" smtClean="0"/>
              <a:t>And then we can use the methods and values associated with the class type: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ArrayList</a:t>
            </a:r>
            <a:r>
              <a:rPr lang="en-US" dirty="0" smtClean="0">
                <a:solidFill>
                  <a:srgbClr val="FFC000"/>
                </a:solidFill>
              </a:rPr>
              <a:t>&lt;Dog&gt; al = new </a:t>
            </a:r>
            <a:r>
              <a:rPr lang="en-US" dirty="0" err="1" smtClean="0">
                <a:solidFill>
                  <a:srgbClr val="FFC000"/>
                </a:solidFill>
              </a:rPr>
              <a:t>ArrayList</a:t>
            </a:r>
            <a:r>
              <a:rPr lang="en-US" dirty="0" smtClean="0">
                <a:solidFill>
                  <a:srgbClr val="FFC000"/>
                </a:solidFill>
              </a:rPr>
              <a:t>&lt;Dog&gt;();</a:t>
            </a:r>
          </a:p>
          <a:p>
            <a:pPr lvl="1"/>
            <a:r>
              <a:rPr lang="en-US" dirty="0" smtClean="0"/>
              <a:t>Or the shortcut: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ArrayList</a:t>
            </a:r>
            <a:r>
              <a:rPr lang="en-US" dirty="0" smtClean="0">
                <a:solidFill>
                  <a:srgbClr val="FFC000"/>
                </a:solidFill>
              </a:rPr>
              <a:t>&lt;Dog&gt; </a:t>
            </a:r>
            <a:r>
              <a:rPr lang="en-US" dirty="0" err="1" smtClean="0">
                <a:solidFill>
                  <a:srgbClr val="FFC000"/>
                </a:solidFill>
              </a:rPr>
              <a:t>aI</a:t>
            </a:r>
            <a:r>
              <a:rPr lang="en-US" dirty="0" smtClean="0">
                <a:solidFill>
                  <a:srgbClr val="FFC000"/>
                </a:solidFill>
              </a:rPr>
              <a:t>= new </a:t>
            </a:r>
            <a:r>
              <a:rPr lang="en-US" dirty="0" err="1" smtClean="0">
                <a:solidFill>
                  <a:srgbClr val="FFC000"/>
                </a:solidFill>
              </a:rPr>
              <a:t>ArrayList</a:t>
            </a:r>
            <a:r>
              <a:rPr lang="en-US" dirty="0" smtClean="0">
                <a:solidFill>
                  <a:srgbClr val="FFC000"/>
                </a:solidFill>
              </a:rPr>
              <a:t>();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42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833" y="564265"/>
            <a:ext cx="92439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public static void main(String[]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&lt;Dog&gt; </a:t>
            </a:r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ArrayList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Dog("Spot"));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Dog("Fang"));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Dog("Puppy"));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Dog("Bernice"));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Dog("Sandy"));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out.println</a:t>
            </a:r>
            <a:r>
              <a:rPr lang="en-US" i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("List size? "+</a:t>
            </a:r>
            <a:r>
              <a:rPr lang="en-US" i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DogShowWinners.size</a:t>
            </a:r>
            <a:r>
              <a:rPr lang="en-US" i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(2,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Dog("Prince"));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 (Dog x: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out.println</a:t>
            </a:r>
            <a:r>
              <a:rPr lang="en-US" i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x.getName</a:t>
            </a:r>
            <a:r>
              <a:rPr lang="en-US" i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833" y="4524338"/>
            <a:ext cx="6096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List size? 5</a:t>
            </a:r>
          </a:p>
          <a:p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Spot</a:t>
            </a:r>
          </a:p>
          <a:p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Fang</a:t>
            </a:r>
          </a:p>
          <a:p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Prince</a:t>
            </a:r>
          </a:p>
          <a:p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Puppy</a:t>
            </a:r>
          </a:p>
          <a:p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Bernice</a:t>
            </a:r>
          </a:p>
          <a:p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Sandy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dog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3149"/>
            <a:ext cx="10515600" cy="723814"/>
          </a:xfrm>
        </p:spPr>
        <p:txBody>
          <a:bodyPr/>
          <a:lstStyle/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DogShowWinners.get</a:t>
            </a:r>
            <a:r>
              <a:rPr lang="en-US" i="1" dirty="0"/>
              <a:t>(3).</a:t>
            </a:r>
            <a:r>
              <a:rPr lang="en-US" i="1" dirty="0" err="1"/>
              <a:t>getName</a:t>
            </a:r>
            <a:r>
              <a:rPr lang="en-US" i="1" dirty="0" smtClean="0"/>
              <a:t>());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395538"/>
            <a:ext cx="92439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public static void main(String[]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&lt;Dog&gt; </a:t>
            </a:r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ArrayList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Dog("Spot"));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Dog("Fang"));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Dog("Puppy"));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Dog("Bernice"));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Dog("Sandy"));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out.println</a:t>
            </a:r>
            <a:r>
              <a:rPr lang="en-US" i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("List size? "+</a:t>
            </a:r>
            <a:r>
              <a:rPr lang="en-US" i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DogShowWinners.size</a:t>
            </a:r>
            <a:r>
              <a:rPr lang="en-US" i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DogShowWinners.add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(2,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new Dog("Prince"));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between arrays and </a:t>
            </a:r>
            <a:r>
              <a:rPr lang="en-US" dirty="0" err="1" smtClean="0"/>
              <a:t>ArrayLists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48887" y="1825625"/>
          <a:ext cx="11438313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974"/>
                <a:gridCol w="3689195"/>
                <a:gridCol w="4429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Creating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Accessing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Updating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Getting Size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Adding a new element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Inserting a new element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Removing an element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Removing all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String[] a = new String[10]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a[index]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smtClean="0"/>
                        <a:t>a[index]</a:t>
                      </a:r>
                      <a:r>
                        <a:rPr lang="en-US" baseline="0" dirty="0" smtClean="0"/>
                        <a:t> = “London”;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baseline="0" dirty="0" err="1" smtClean="0"/>
                        <a:t>a.length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list = new </a:t>
                      </a:r>
                      <a:r>
                        <a:rPr lang="en-US" baseline="0" dirty="0" err="1" smtClean="0"/>
                        <a:t>ArrayList</a:t>
                      </a:r>
                      <a:r>
                        <a:rPr lang="en-US" baseline="0" dirty="0" smtClean="0"/>
                        <a:t>();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baseline="0" dirty="0" err="1" smtClean="0"/>
                        <a:t>list.get</a:t>
                      </a:r>
                      <a:r>
                        <a:rPr lang="en-US" baseline="0" dirty="0" smtClean="0"/>
                        <a:t>(index);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baseline="0" dirty="0" err="1" smtClean="0"/>
                        <a:t>list.set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index,”London</a:t>
                      </a:r>
                      <a:r>
                        <a:rPr lang="en-US" baseline="0" dirty="0" smtClean="0"/>
                        <a:t>”);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baseline="0" dirty="0" err="1" smtClean="0"/>
                        <a:t>list.size</a:t>
                      </a:r>
                      <a:r>
                        <a:rPr lang="en-US" baseline="0" dirty="0" smtClean="0"/>
                        <a:t>();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baseline="0" dirty="0" err="1" smtClean="0"/>
                        <a:t>list.add</a:t>
                      </a:r>
                      <a:r>
                        <a:rPr lang="en-US" baseline="0" dirty="0" smtClean="0"/>
                        <a:t>(“London”);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baseline="0" dirty="0" err="1" smtClean="0"/>
                        <a:t>list.add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index,”London</a:t>
                      </a:r>
                      <a:r>
                        <a:rPr lang="en-US" baseline="0" dirty="0" smtClean="0"/>
                        <a:t>”);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baseline="0" dirty="0" err="1" smtClean="0"/>
                        <a:t>list.remove</a:t>
                      </a:r>
                      <a:r>
                        <a:rPr lang="en-US" baseline="0" dirty="0" smtClean="0"/>
                        <a:t>(index);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baseline="0" dirty="0" err="1" smtClean="0"/>
                        <a:t>list.clear</a:t>
                      </a:r>
                      <a:r>
                        <a:rPr lang="en-US" baseline="0" dirty="0" smtClean="0"/>
                        <a:t>();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20" y="1392572"/>
            <a:ext cx="9303233" cy="48558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Can’t do: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ArrayList</a:t>
            </a:r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&gt; x = new </a:t>
            </a:r>
            <a:r>
              <a:rPr lang="en-US" dirty="0" err="1" smtClean="0">
                <a:solidFill>
                  <a:srgbClr val="FFFF00"/>
                </a:solidFill>
              </a:rPr>
              <a:t>ArrayList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/>
              <a:t>(Can’t use primitive types, must use object types)</a:t>
            </a:r>
          </a:p>
          <a:p>
            <a:pPr marL="0" indent="0">
              <a:buNone/>
            </a:pPr>
            <a:r>
              <a:rPr lang="en-US" b="1" dirty="0" smtClean="0"/>
              <a:t>Instead: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ArrayList</a:t>
            </a:r>
            <a:r>
              <a:rPr lang="en-US" dirty="0" smtClean="0">
                <a:solidFill>
                  <a:srgbClr val="FFFF00"/>
                </a:solidFill>
              </a:rPr>
              <a:t>&lt;Integer&gt; x = new </a:t>
            </a:r>
            <a:r>
              <a:rPr lang="en-US" dirty="0" err="1" smtClean="0">
                <a:solidFill>
                  <a:srgbClr val="FFFF00"/>
                </a:solidFill>
              </a:rPr>
              <a:t>ArrayList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ArrayList</a:t>
            </a:r>
            <a:r>
              <a:rPr lang="en-US" dirty="0" smtClean="0">
                <a:solidFill>
                  <a:srgbClr val="FFFF00"/>
                </a:solidFill>
              </a:rPr>
              <a:t>&lt;Character&gt;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ArrayList</a:t>
            </a:r>
            <a:r>
              <a:rPr lang="en-US" dirty="0" smtClean="0">
                <a:solidFill>
                  <a:srgbClr val="FFFF00"/>
                </a:solidFill>
              </a:rPr>
              <a:t>&lt;Double&gt;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ArrayList</a:t>
            </a:r>
            <a:r>
              <a:rPr lang="en-US" dirty="0" smtClean="0">
                <a:solidFill>
                  <a:srgbClr val="FFFF00"/>
                </a:solidFill>
              </a:rPr>
              <a:t>&lt;Boolean&gt;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These are object versions of primitive types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42240"/>
            <a:ext cx="9403742" cy="4906160"/>
          </a:xfrm>
        </p:spPr>
        <p:txBody>
          <a:bodyPr/>
          <a:lstStyle/>
          <a:p>
            <a:r>
              <a:rPr lang="en-US" dirty="0" smtClean="0"/>
              <a:t>We create a relatively long array that can resize dynamically</a:t>
            </a:r>
          </a:p>
          <a:p>
            <a:r>
              <a:rPr lang="en-US" dirty="0" smtClean="0"/>
              <a:t>This means that if we add an object, we move everything from where we added it down by one</a:t>
            </a:r>
          </a:p>
          <a:p>
            <a:pPr lvl="1"/>
            <a:r>
              <a:rPr lang="en-US" dirty="0" smtClean="0"/>
              <a:t>If we’re adding to the end, how many operations do we need to do?</a:t>
            </a:r>
          </a:p>
          <a:p>
            <a:pPr lvl="1"/>
            <a:r>
              <a:rPr lang="en-US" dirty="0" smtClean="0"/>
              <a:t>If we add to the beginning of the list?</a:t>
            </a:r>
          </a:p>
          <a:p>
            <a:r>
              <a:rPr lang="en-US" dirty="0" smtClean="0"/>
              <a:t>Removing an object – how many operations will we need to remove the object from the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809173" y="302421"/>
            <a:ext cx="6665768" cy="741759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Abstract Methods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11928" y="1265383"/>
            <a:ext cx="7098723" cy="41638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Suppose you have many class behaviors that have a common first step and a common last step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middle step is different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Wouldn’t it be nice if you could write this code once:</a:t>
            </a:r>
          </a:p>
          <a:p>
            <a:pPr lvl="1">
              <a:buNone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void </a:t>
            </a:r>
            <a:r>
              <a:rPr lang="en-US" altLang="en-US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commonBehavior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{</a:t>
            </a:r>
          </a:p>
          <a:p>
            <a:pPr lvl="1">
              <a:buNone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// ... code that does first step</a:t>
            </a:r>
          </a:p>
          <a:p>
            <a:pPr lvl="1">
              <a:buNone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doMiddleStep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// ... code that does last step</a:t>
            </a:r>
          </a:p>
          <a:p>
            <a:pPr lvl="1">
              <a:buNone/>
            </a:pP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en-US" dirty="0" smtClean="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9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84" y="71718"/>
            <a:ext cx="9404723" cy="1400530"/>
          </a:xfrm>
        </p:spPr>
        <p:txBody>
          <a:bodyPr/>
          <a:lstStyle/>
          <a:p>
            <a:r>
              <a:rPr lang="en-US" dirty="0" err="1" smtClean="0"/>
              <a:t>ArrayLists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566" y="942110"/>
            <a:ext cx="10042670" cy="56110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are </a:t>
            </a:r>
            <a:r>
              <a:rPr lang="en-US" dirty="0" err="1" smtClean="0"/>
              <a:t>ArrayLists</a:t>
            </a:r>
            <a:r>
              <a:rPr lang="en-US" dirty="0" smtClean="0"/>
              <a:t> good at?</a:t>
            </a:r>
          </a:p>
          <a:p>
            <a:pPr lvl="1"/>
            <a:r>
              <a:rPr lang="en-US" dirty="0" smtClean="0"/>
              <a:t>Adding another item to the end of the list</a:t>
            </a:r>
          </a:p>
          <a:p>
            <a:pPr lvl="2"/>
            <a:r>
              <a:rPr lang="en-US" dirty="0" smtClean="0"/>
              <a:t>Except when have to double size</a:t>
            </a:r>
          </a:p>
          <a:p>
            <a:pPr lvl="1"/>
            <a:r>
              <a:rPr lang="en-US" dirty="0" smtClean="0"/>
              <a:t>Removing from the end of the list</a:t>
            </a:r>
          </a:p>
          <a:p>
            <a:pPr lvl="2"/>
            <a:r>
              <a:rPr lang="en-US" dirty="0" smtClean="0"/>
              <a:t>Except when have to halve the size</a:t>
            </a:r>
          </a:p>
          <a:p>
            <a:pPr lvl="1"/>
            <a:r>
              <a:rPr lang="en-US" dirty="0" smtClean="0"/>
              <a:t>Finding what is at a particular index</a:t>
            </a:r>
          </a:p>
          <a:p>
            <a:r>
              <a:rPr lang="en-US" dirty="0" smtClean="0"/>
              <a:t>Where are they inefficient?</a:t>
            </a:r>
          </a:p>
          <a:p>
            <a:pPr lvl="1"/>
            <a:r>
              <a:rPr lang="en-US" dirty="0" smtClean="0"/>
              <a:t>Adding another </a:t>
            </a:r>
            <a:r>
              <a:rPr lang="en-US" dirty="0" err="1" smtClean="0"/>
              <a:t>itme</a:t>
            </a:r>
            <a:endParaRPr lang="en-US" dirty="0" smtClean="0"/>
          </a:p>
          <a:p>
            <a:pPr lvl="2"/>
            <a:r>
              <a:rPr lang="en-US" dirty="0" smtClean="0"/>
              <a:t>When adding to the beginning of the list</a:t>
            </a:r>
          </a:p>
          <a:p>
            <a:pPr lvl="2"/>
            <a:r>
              <a:rPr lang="en-US" dirty="0" smtClean="0"/>
              <a:t>When you have to double the length of the list</a:t>
            </a:r>
          </a:p>
          <a:p>
            <a:pPr lvl="1"/>
            <a:r>
              <a:rPr lang="en-US" dirty="0" smtClean="0"/>
              <a:t>Removing</a:t>
            </a:r>
          </a:p>
          <a:p>
            <a:pPr lvl="2"/>
            <a:r>
              <a:rPr lang="en-US" dirty="0" smtClean="0"/>
              <a:t>When you have to halve the length of the list</a:t>
            </a:r>
          </a:p>
          <a:p>
            <a:pPr lvl="2"/>
            <a:r>
              <a:rPr lang="en-US" dirty="0" smtClean="0"/>
              <a:t>When you remove from the beginning of the list</a:t>
            </a:r>
          </a:p>
          <a:p>
            <a:pPr lvl="1"/>
            <a:r>
              <a:rPr lang="en-US" dirty="0" smtClean="0"/>
              <a:t>Joining two lists</a:t>
            </a:r>
          </a:p>
          <a:p>
            <a:pPr lvl="2"/>
            <a:r>
              <a:rPr lang="en-US" dirty="0" smtClean="0"/>
              <a:t>Inserting a new list into the middle of the list</a:t>
            </a:r>
          </a:p>
          <a:p>
            <a:pPr lvl="1"/>
            <a:r>
              <a:rPr lang="en-US" dirty="0" smtClean="0"/>
              <a:t>Finding if a particular object is in the list</a:t>
            </a:r>
          </a:p>
        </p:txBody>
      </p:sp>
    </p:spTree>
    <p:extLst>
      <p:ext uri="{BB962C8B-B14F-4D97-AF65-F5344CB8AC3E}">
        <p14:creationId xmlns:p14="http://schemas.microsoft.com/office/powerpoint/2010/main" val="28106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/>
          <a:lstStyle/>
          <a:p>
            <a:r>
              <a:rPr lang="en-US" dirty="0" smtClean="0"/>
              <a:t>Collections: Many different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/>
          </a:bodyPr>
          <a:lstStyle/>
          <a:p>
            <a:r>
              <a:rPr lang="en-US" dirty="0" smtClean="0"/>
              <a:t>Lists: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b="1" dirty="0" err="1" smtClean="0"/>
              <a:t>LinkedList</a:t>
            </a:r>
            <a:endParaRPr lang="en-US" b="1" dirty="0" smtClean="0"/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Sets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No duplicates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No order (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TreeSets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happen to have an order)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Maps 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Mapping a key to a value</a:t>
            </a:r>
          </a:p>
          <a:p>
            <a:pPr lvl="2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E.g., our soccer players: map each player to a position</a:t>
            </a:r>
          </a:p>
          <a:p>
            <a:pPr lvl="3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Each player is unique, each position doesn’t have to be</a:t>
            </a:r>
          </a:p>
          <a:p>
            <a:pPr lvl="3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 player’s name should bring up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30025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74" y="1853248"/>
            <a:ext cx="9496180" cy="4395152"/>
          </a:xfrm>
        </p:spPr>
        <p:txBody>
          <a:bodyPr/>
          <a:lstStyle/>
          <a:p>
            <a:r>
              <a:rPr lang="en-US" dirty="0" smtClean="0"/>
              <a:t>Another type of list in our collections</a:t>
            </a:r>
          </a:p>
        </p:txBody>
      </p:sp>
    </p:spTree>
    <p:extLst>
      <p:ext uri="{BB962C8B-B14F-4D97-AF65-F5344CB8AC3E}">
        <p14:creationId xmlns:p14="http://schemas.microsoft.com/office/powerpoint/2010/main" val="28528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884" y="251092"/>
            <a:ext cx="10515600" cy="725121"/>
          </a:xfrm>
        </p:spPr>
        <p:txBody>
          <a:bodyPr/>
          <a:lstStyle/>
          <a:p>
            <a:r>
              <a:rPr lang="en-US" dirty="0" smtClean="0"/>
              <a:t>Linked List methods: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3884" y="1107831"/>
            <a:ext cx="12058792" cy="5561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 err="1" smtClean="0"/>
              <a:t>LinkedList</a:t>
            </a:r>
            <a:r>
              <a:rPr lang="en-US" dirty="0" smtClean="0"/>
              <a:t> class has the following methods (and more):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add(o) </a:t>
            </a:r>
            <a:r>
              <a:rPr lang="en-US" dirty="0"/>
              <a:t>appends the new object o to the end of the list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add(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, o)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adds the object o at the index </a:t>
            </a:r>
            <a:r>
              <a:rPr lang="en-US" dirty="0" err="1"/>
              <a:t>i</a:t>
            </a:r>
            <a:r>
              <a:rPr lang="en-US" dirty="0"/>
              <a:t> (an 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addAll</a:t>
            </a:r>
            <a:r>
              <a:rPr lang="en-US" dirty="0" smtClean="0">
                <a:solidFill>
                  <a:srgbClr val="FFC000"/>
                </a:solidFill>
              </a:rPr>
              <a:t>(c) </a:t>
            </a:r>
            <a:r>
              <a:rPr lang="en-US" dirty="0" smtClean="0"/>
              <a:t>adds all of the elements in c to the end of the linked list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</a:rPr>
              <a:t>clear() </a:t>
            </a:r>
            <a:r>
              <a:rPr lang="en-US" dirty="0"/>
              <a:t>removes all elements from the list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contains(o) </a:t>
            </a:r>
            <a:r>
              <a:rPr lang="en-US" dirty="0"/>
              <a:t>returns true if the list contains the object o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get(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) </a:t>
            </a:r>
            <a:r>
              <a:rPr lang="en-US" dirty="0"/>
              <a:t>returns the element located at index </a:t>
            </a:r>
            <a:r>
              <a:rPr lang="en-US" dirty="0" err="1"/>
              <a:t>i</a:t>
            </a:r>
            <a:r>
              <a:rPr lang="en-US" dirty="0"/>
              <a:t> in the list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indexOf</a:t>
            </a:r>
            <a:r>
              <a:rPr lang="en-US" dirty="0">
                <a:solidFill>
                  <a:srgbClr val="FFC000"/>
                </a:solidFill>
              </a:rPr>
              <a:t>(o) </a:t>
            </a:r>
            <a:r>
              <a:rPr lang="en-US" dirty="0"/>
              <a:t>returns the index of the object o in the list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isEmpty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/>
              <a:t>returns true if the list contains no elements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lastIndexOf</a:t>
            </a:r>
            <a:r>
              <a:rPr lang="en-US" dirty="0">
                <a:solidFill>
                  <a:srgbClr val="FFC000"/>
                </a:solidFill>
              </a:rPr>
              <a:t>(o) </a:t>
            </a:r>
            <a:r>
              <a:rPr lang="en-US" dirty="0"/>
              <a:t>returns the index of the last matching element in the list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remove(index) </a:t>
            </a:r>
            <a:r>
              <a:rPr lang="en-US" dirty="0"/>
              <a:t>removes the element at index and returns it from the list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remove(object) </a:t>
            </a:r>
            <a:r>
              <a:rPr lang="en-US" dirty="0"/>
              <a:t>removes the object from the list and returns true if successful, false otherwise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removeAll</a:t>
            </a:r>
            <a:r>
              <a:rPr lang="en-US" dirty="0" smtClean="0">
                <a:solidFill>
                  <a:srgbClr val="FFC000"/>
                </a:solidFill>
              </a:rPr>
              <a:t>(c</a:t>
            </a:r>
            <a:r>
              <a:rPr lang="en-US" dirty="0">
                <a:solidFill>
                  <a:srgbClr val="FFC000"/>
                </a:solidFill>
              </a:rPr>
              <a:t>) </a:t>
            </a:r>
            <a:r>
              <a:rPr lang="en-US" dirty="0"/>
              <a:t>remove from this list all the elements in the collection list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retainAll</a:t>
            </a:r>
            <a:r>
              <a:rPr lang="en-US" dirty="0" smtClean="0">
                <a:solidFill>
                  <a:srgbClr val="FFC000"/>
                </a:solidFill>
              </a:rPr>
              <a:t>(c) </a:t>
            </a:r>
            <a:r>
              <a:rPr lang="en-US" dirty="0" smtClean="0"/>
              <a:t>keeps in the list only objects in the collection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set(index, o) </a:t>
            </a:r>
            <a:r>
              <a:rPr lang="en-US" dirty="0" smtClean="0"/>
              <a:t>sets the element at the index to the object o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size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/>
              <a:t>returns the number of elements in the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674" y="1451296"/>
            <a:ext cx="9496180" cy="4797104"/>
          </a:xfrm>
        </p:spPr>
        <p:txBody>
          <a:bodyPr/>
          <a:lstStyle/>
          <a:p>
            <a:r>
              <a:rPr lang="en-US" dirty="0" smtClean="0"/>
              <a:t>Both Implement the list interface</a:t>
            </a:r>
          </a:p>
          <a:p>
            <a:pPr lvl="1"/>
            <a:r>
              <a:rPr lang="en-US" dirty="0" smtClean="0"/>
              <a:t>What does that mean?</a:t>
            </a:r>
          </a:p>
          <a:p>
            <a:r>
              <a:rPr lang="en-US" dirty="0" smtClean="0"/>
              <a:t>Does pretty much what </a:t>
            </a:r>
            <a:r>
              <a:rPr lang="en-US" dirty="0" err="1" smtClean="0"/>
              <a:t>ArrayLists</a:t>
            </a:r>
            <a:r>
              <a:rPr lang="en-US" dirty="0" smtClean="0"/>
              <a:t> do:</a:t>
            </a:r>
          </a:p>
          <a:p>
            <a:pPr lvl="1"/>
            <a:r>
              <a:rPr lang="en-US" dirty="0" smtClean="0"/>
              <a:t>Just does it differently</a:t>
            </a:r>
          </a:p>
          <a:p>
            <a:pPr lvl="1"/>
            <a:r>
              <a:rPr lang="en-US" dirty="0" smtClean="0"/>
              <a:t>Trying to find ways of being efficient</a:t>
            </a:r>
          </a:p>
        </p:txBody>
      </p:sp>
    </p:spTree>
    <p:extLst>
      <p:ext uri="{BB962C8B-B14F-4D97-AF65-F5344CB8AC3E}">
        <p14:creationId xmlns:p14="http://schemas.microsoft.com/office/powerpoint/2010/main" val="23779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03" y="179109"/>
            <a:ext cx="11943760" cy="669303"/>
          </a:xfrm>
        </p:spPr>
        <p:txBody>
          <a:bodyPr/>
          <a:lstStyle/>
          <a:p>
            <a:r>
              <a:rPr lang="en-US" sz="3200" dirty="0" smtClean="0"/>
              <a:t>Why so many methods in common with </a:t>
            </a:r>
            <a:r>
              <a:rPr lang="en-US" sz="3200" dirty="0" err="1" smtClean="0"/>
              <a:t>ArrayLists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92" y="848412"/>
            <a:ext cx="10473179" cy="60095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spcAft>
                <a:spcPts val="100"/>
              </a:spcAft>
            </a:pPr>
            <a:r>
              <a:rPr lang="en-US" dirty="0" smtClean="0"/>
              <a:t>Both </a:t>
            </a:r>
            <a:r>
              <a:rPr lang="en-US" i="1" dirty="0" err="1" smtClean="0"/>
              <a:t>ArrayLists</a:t>
            </a:r>
            <a:r>
              <a:rPr lang="en-US" dirty="0" smtClean="0"/>
              <a:t> and </a:t>
            </a:r>
            <a:r>
              <a:rPr lang="en-US" i="1" dirty="0" err="1" smtClean="0"/>
              <a:t>LinkedLists</a:t>
            </a:r>
            <a:r>
              <a:rPr lang="en-US" i="1" dirty="0" smtClean="0"/>
              <a:t> </a:t>
            </a:r>
            <a:r>
              <a:rPr lang="en-US" dirty="0" smtClean="0"/>
              <a:t>implement the </a:t>
            </a:r>
            <a:r>
              <a:rPr lang="en-US" b="1" dirty="0" smtClean="0"/>
              <a:t>List Interface, which extends the collection interface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dirty="0" smtClean="0"/>
              <a:t>List Interface:</a:t>
            </a:r>
          </a:p>
          <a:p>
            <a:pPr lvl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add(x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addAll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clear()</a:t>
            </a:r>
          </a:p>
          <a:p>
            <a:pPr lvl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contains(x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containsAll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equals(x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hashCode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isEmpty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remove(x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removeAll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retainAll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Size()</a:t>
            </a:r>
          </a:p>
          <a:p>
            <a:pPr lvl="1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toArray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30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706"/>
          </a:xfrm>
        </p:spPr>
        <p:txBody>
          <a:bodyPr/>
          <a:lstStyle/>
          <a:p>
            <a:r>
              <a:rPr lang="en-US" dirty="0" smtClean="0"/>
              <a:t>Back to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832"/>
            <a:ext cx="10515600" cy="50691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LinkedList</a:t>
            </a:r>
            <a:r>
              <a:rPr lang="en-US" dirty="0" smtClean="0">
                <a:solidFill>
                  <a:srgbClr val="FFFF00"/>
                </a:solidFill>
              </a:rPr>
              <a:t>&lt;String&gt; x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b="1" dirty="0">
                <a:solidFill>
                  <a:srgbClr val="FFFF00"/>
                </a:solidFill>
              </a:rPr>
              <a:t>new </a:t>
            </a:r>
            <a:r>
              <a:rPr lang="en-US" dirty="0" err="1">
                <a:solidFill>
                  <a:srgbClr val="FFFF00"/>
                </a:solidFill>
              </a:rPr>
              <a:t>LinkedList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x.add</a:t>
            </a:r>
            <a:r>
              <a:rPr lang="en-US" dirty="0" smtClean="0">
                <a:solidFill>
                  <a:srgbClr val="FFFF00"/>
                </a:solidFill>
              </a:rPr>
              <a:t>(“cat”);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x.add</a:t>
            </a:r>
            <a:r>
              <a:rPr lang="en-US" dirty="0" smtClean="0">
                <a:solidFill>
                  <a:srgbClr val="FFFF00"/>
                </a:solidFill>
              </a:rPr>
              <a:t>(“dog”);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x.add</a:t>
            </a:r>
            <a:r>
              <a:rPr lang="en-US" dirty="0" smtClean="0">
                <a:solidFill>
                  <a:srgbClr val="FFFF00"/>
                </a:solidFill>
              </a:rPr>
              <a:t>(“bunny”);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x.remove</a:t>
            </a:r>
            <a:r>
              <a:rPr lang="en-US" dirty="0" smtClean="0">
                <a:solidFill>
                  <a:srgbClr val="FFFF00"/>
                </a:solidFill>
              </a:rPr>
              <a:t>(“dog”);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ArrayList</a:t>
            </a:r>
            <a:r>
              <a:rPr lang="en-US" dirty="0" smtClean="0">
                <a:solidFill>
                  <a:srgbClr val="FFFF00"/>
                </a:solidFill>
              </a:rPr>
              <a:t>&lt;String&gt; q = new </a:t>
            </a:r>
            <a:r>
              <a:rPr lang="en-US" dirty="0" err="1" smtClean="0">
                <a:solidFill>
                  <a:srgbClr val="FFFF00"/>
                </a:solidFill>
              </a:rPr>
              <a:t>ArrayList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q.add</a:t>
            </a:r>
            <a:r>
              <a:rPr lang="en-US" dirty="0" smtClean="0">
                <a:solidFill>
                  <a:srgbClr val="FFFF00"/>
                </a:solidFill>
              </a:rPr>
              <a:t>(“cat”);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q.add</a:t>
            </a:r>
            <a:r>
              <a:rPr lang="en-US" dirty="0" smtClean="0">
                <a:solidFill>
                  <a:srgbClr val="FFFF00"/>
                </a:solidFill>
              </a:rPr>
              <a:t>(“puppy”);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q.add</a:t>
            </a:r>
            <a:r>
              <a:rPr lang="en-US" dirty="0" smtClean="0">
                <a:solidFill>
                  <a:srgbClr val="FFFF00"/>
                </a:solidFill>
              </a:rPr>
              <a:t>(“bunny”);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q.add</a:t>
            </a:r>
            <a:r>
              <a:rPr lang="en-US" dirty="0" smtClean="0">
                <a:solidFill>
                  <a:srgbClr val="FFFF00"/>
                </a:solidFill>
              </a:rPr>
              <a:t>(“cow”);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if (</a:t>
            </a:r>
            <a:r>
              <a:rPr lang="en-US" dirty="0" err="1" smtClean="0">
                <a:solidFill>
                  <a:srgbClr val="FFFF00"/>
                </a:solidFill>
              </a:rPr>
              <a:t>q.containsAll</a:t>
            </a:r>
            <a:r>
              <a:rPr lang="en-US" dirty="0" smtClean="0">
                <a:solidFill>
                  <a:srgbClr val="FFFF00"/>
                </a:solidFill>
              </a:rPr>
              <a:t>(x) 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System.out.println</a:t>
            </a:r>
            <a:r>
              <a:rPr lang="en-US" dirty="0" smtClean="0">
                <a:solidFill>
                  <a:srgbClr val="FFFF00"/>
                </a:solidFill>
              </a:rPr>
              <a:t>(“all the animals are in the list”);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8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why do we have LinkedLists and ArrayLists?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Because of how they work…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26" y="149347"/>
            <a:ext cx="10515600" cy="834088"/>
          </a:xfrm>
        </p:spPr>
        <p:txBody>
          <a:bodyPr/>
          <a:lstStyle/>
          <a:p>
            <a:r>
              <a:rPr lang="en-US" b="1" dirty="0" smtClean="0"/>
              <a:t>Linked Lists (behind the scenes):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214"/>
            <a:ext cx="10515600" cy="4977749"/>
          </a:xfrm>
        </p:spPr>
        <p:txBody>
          <a:bodyPr/>
          <a:lstStyle/>
          <a:p>
            <a:r>
              <a:rPr lang="en-US" dirty="0" smtClean="0"/>
              <a:t>Linked Lists are a series of single objects, with each object having a pointer, or address (aka a link) to the next object.  </a:t>
            </a:r>
          </a:p>
          <a:p>
            <a:r>
              <a:rPr lang="en-US" dirty="0" smtClean="0"/>
              <a:t>Each element (node) consists of 2 things: data and a pointer to another node.  </a:t>
            </a:r>
          </a:p>
          <a:p>
            <a:r>
              <a:rPr lang="en-US" dirty="0" smtClean="0"/>
              <a:t>The first node is the head, and the last is the tail (pointing to null)</a:t>
            </a:r>
          </a:p>
          <a:p>
            <a:r>
              <a:rPr lang="en-US" dirty="0" smtClean="0"/>
              <a:t>This is a representation of a singly linked list (meaning each node points to the next node in the list).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47" y="4402170"/>
            <a:ext cx="9037505" cy="166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Singly Linked List class: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582" y="1274618"/>
            <a:ext cx="762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</a:rPr>
              <a:t>Behind the scenes: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public class Node&lt;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{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public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FFFF00"/>
                </a:solidFill>
                <a:latin typeface="Courier New" panose="02070309020205020404" pitchFamily="49" charset="0"/>
              </a:rPr>
              <a:t>data;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Node&lt;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&gt; </a:t>
            </a:r>
            <a:r>
              <a:rPr lang="en-US" b="1" u="sng" dirty="0">
                <a:solidFill>
                  <a:srgbClr val="FFFF00"/>
                </a:solidFill>
                <a:latin typeface="Courier New" panose="02070309020205020404" pitchFamily="49" charset="0"/>
              </a:rPr>
              <a:t>next;</a:t>
            </a:r>
          </a:p>
          <a:p>
            <a:endParaRPr lang="en-US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public Node(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data, Node&lt;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&gt; next)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{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this.data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= data;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this.next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= next;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Node(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data)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{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this.data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= data;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this.next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Null;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}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456873" y="748616"/>
            <a:ext cx="5829300" cy="74175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You can!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456874" y="1785938"/>
            <a:ext cx="6553777" cy="3643312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void </a:t>
            </a:r>
            <a:r>
              <a:rPr lang="en-US" altLang="en-US" dirty="0" err="1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commonBehavior</a:t>
            </a: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{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// ... code that does first step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</a:t>
            </a:r>
            <a:r>
              <a:rPr lang="en-US" altLang="en-US" dirty="0" err="1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doMiddleStep</a:t>
            </a: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// ... code that does last step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solidFill>
                <a:srgbClr val="FFFF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</a:t>
            </a:r>
            <a:r>
              <a:rPr lang="en-US" altLang="en-US" dirty="0" smtClean="0">
                <a:solidFill>
                  <a:srgbClr val="FFC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abstract</a:t>
            </a: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void </a:t>
            </a:r>
            <a:r>
              <a:rPr lang="en-US" altLang="en-US" dirty="0" err="1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doMiddleStep</a:t>
            </a:r>
            <a:r>
              <a:rPr lang="en-US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();</a:t>
            </a:r>
            <a:endParaRPr lang="en-US" altLang="en-US" dirty="0" smtClean="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solidFill>
                <a:srgbClr val="FFFF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3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79075" y="1093105"/>
            <a:ext cx="5893233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Node&lt;Integer</a:t>
            </a:r>
            <a:r>
              <a:rPr lang="en-US" dirty="0"/>
              <a:t>&gt; n1 = new </a:t>
            </a:r>
            <a:r>
              <a:rPr lang="en-US" dirty="0" smtClean="0"/>
              <a:t>Node(3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Node&lt;Integer</a:t>
            </a:r>
            <a:r>
              <a:rPr lang="en-US" dirty="0"/>
              <a:t>&gt; n2 = new </a:t>
            </a:r>
            <a:r>
              <a:rPr lang="en-US" dirty="0" smtClean="0"/>
              <a:t>Node(4,n1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Node&lt;Integer</a:t>
            </a:r>
            <a:r>
              <a:rPr lang="en-US" dirty="0"/>
              <a:t>&gt; n3 = new </a:t>
            </a:r>
            <a:r>
              <a:rPr lang="en-US" dirty="0" smtClean="0"/>
              <a:t>Node(7,n2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Node&lt;Integer</a:t>
            </a:r>
            <a:r>
              <a:rPr lang="en-US" dirty="0"/>
              <a:t>&gt; t = n3;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k = 0;</a:t>
            </a:r>
          </a:p>
          <a:p>
            <a:pPr marL="0" indent="0">
              <a:buNone/>
            </a:pPr>
            <a:r>
              <a:rPr lang="en-US" dirty="0"/>
              <a:t>		while (t != null)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t.data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			k = k + </a:t>
            </a:r>
            <a:r>
              <a:rPr lang="en-US" dirty="0" err="1"/>
              <a:t>t.data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t = </a:t>
            </a:r>
            <a:r>
              <a:rPr lang="en-US" dirty="0" err="1"/>
              <a:t>t.next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(k);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4158" y="1093105"/>
            <a:ext cx="72826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public class Node&lt;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{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public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FFFF00"/>
                </a:solidFill>
                <a:latin typeface="Courier New" panose="02070309020205020404" pitchFamily="49" charset="0"/>
              </a:rPr>
              <a:t>data;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Node&lt;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&gt; </a:t>
            </a:r>
            <a:r>
              <a:rPr lang="en-US" b="1" u="sng" dirty="0">
                <a:solidFill>
                  <a:srgbClr val="FFFF00"/>
                </a:solidFill>
                <a:latin typeface="Courier New" panose="02070309020205020404" pitchFamily="49" charset="0"/>
              </a:rPr>
              <a:t>next;</a:t>
            </a:r>
          </a:p>
          <a:p>
            <a:endParaRPr lang="en-US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public Node(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data, Node&lt;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&gt; next)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{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this.data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= data;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this.next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= next;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Node(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AnyType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data)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{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this.data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= data;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this.next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Null;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  }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3963" y="191944"/>
            <a:ext cx="10515600" cy="742706"/>
          </a:xfrm>
        </p:spPr>
        <p:txBody>
          <a:bodyPr/>
          <a:lstStyle/>
          <a:p>
            <a:r>
              <a:rPr lang="en-US" dirty="0" smtClean="0"/>
              <a:t>Behind the scenes…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209"/>
          </a:xfrm>
        </p:spPr>
        <p:txBody>
          <a:bodyPr/>
          <a:lstStyle/>
          <a:p>
            <a:r>
              <a:rPr lang="en-US" dirty="0" smtClean="0"/>
              <a:t>What you’d write: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9" y="1149928"/>
            <a:ext cx="5618018" cy="5098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>
                <a:solidFill>
                  <a:srgbClr val="FFFF00"/>
                </a:solidFill>
              </a:rPr>
              <a:t>LinkedList</a:t>
            </a:r>
            <a:r>
              <a:rPr lang="en-US" dirty="0" smtClean="0">
                <a:solidFill>
                  <a:srgbClr val="FFFF00"/>
                </a:solidFill>
              </a:rPr>
              <a:t>&lt;Integer</a:t>
            </a:r>
            <a:r>
              <a:rPr lang="en-US" dirty="0">
                <a:solidFill>
                  <a:srgbClr val="FFFF00"/>
                </a:solidFill>
              </a:rPr>
              <a:t>&gt; x = </a:t>
            </a:r>
            <a:r>
              <a:rPr lang="en-US" b="1" u="sng" dirty="0">
                <a:solidFill>
                  <a:srgbClr val="FFFF00"/>
                </a:solidFill>
              </a:rPr>
              <a:t>new </a:t>
            </a:r>
            <a:r>
              <a:rPr lang="en-US" b="1" u="sng" dirty="0" err="1">
                <a:solidFill>
                  <a:srgbClr val="FFFF00"/>
                </a:solidFill>
              </a:rPr>
              <a:t>LinkedList</a:t>
            </a:r>
            <a:r>
              <a:rPr lang="en-US" b="1" u="sng" dirty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x.add</a:t>
            </a:r>
            <a:r>
              <a:rPr lang="en-US" dirty="0" smtClean="0">
                <a:solidFill>
                  <a:srgbClr val="FFFF00"/>
                </a:solidFill>
              </a:rPr>
              <a:t>(7);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x.add</a:t>
            </a:r>
            <a:r>
              <a:rPr lang="en-US" dirty="0" smtClean="0">
                <a:solidFill>
                  <a:srgbClr val="FFFF00"/>
                </a:solidFill>
              </a:rPr>
              <a:t>(4);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x.add</a:t>
            </a:r>
            <a:r>
              <a:rPr lang="en-US" dirty="0" smtClean="0">
                <a:solidFill>
                  <a:srgbClr val="FFFF00"/>
                </a:solidFill>
              </a:rPr>
              <a:t>(3);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dirty="0" smtClean="0">
                <a:solidFill>
                  <a:srgbClr val="FFFF00"/>
                </a:solidFill>
              </a:rPr>
              <a:t>Iterator&lt;Integer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 err="1">
                <a:solidFill>
                  <a:srgbClr val="FFFF00"/>
                </a:solidFill>
              </a:rPr>
              <a:t>itr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x.iterator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k = 0;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b="1" dirty="0">
                <a:solidFill>
                  <a:srgbClr val="FFFF00"/>
                </a:solidFill>
              </a:rPr>
              <a:t>while(</a:t>
            </a:r>
            <a:r>
              <a:rPr lang="en-US" b="1" dirty="0" err="1">
                <a:solidFill>
                  <a:srgbClr val="FFFF00"/>
                </a:solidFill>
              </a:rPr>
              <a:t>itr.hasNext</a:t>
            </a:r>
            <a:r>
              <a:rPr lang="en-US" b="1" dirty="0">
                <a:solidFill>
                  <a:srgbClr val="FFFF00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dirty="0" smtClean="0">
                <a:solidFill>
                  <a:srgbClr val="FFFF00"/>
                </a:solidFill>
              </a:rPr>
              <a:t>    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y = </a:t>
            </a:r>
            <a:r>
              <a:rPr lang="en-US" b="1" dirty="0" err="1">
                <a:solidFill>
                  <a:srgbClr val="FFFF00"/>
                </a:solidFill>
              </a:rPr>
              <a:t>itr.next</a:t>
            </a:r>
            <a:r>
              <a:rPr lang="en-US" b="1" dirty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       </a:t>
            </a:r>
            <a:r>
              <a:rPr lang="en-US" dirty="0" err="1" smtClean="0">
                <a:solidFill>
                  <a:srgbClr val="FFFF00"/>
                </a:solidFill>
              </a:rPr>
              <a:t>System.</a:t>
            </a:r>
            <a:r>
              <a:rPr lang="en-US" b="1" i="1" dirty="0" err="1" smtClean="0">
                <a:solidFill>
                  <a:srgbClr val="FFFF00"/>
                </a:solidFill>
              </a:rPr>
              <a:t>out.println</a:t>
            </a:r>
            <a:r>
              <a:rPr lang="en-US" b="1" i="1" dirty="0" smtClean="0">
                <a:solidFill>
                  <a:srgbClr val="FFFF00"/>
                </a:solidFill>
              </a:rPr>
              <a:t>(y</a:t>
            </a:r>
            <a:r>
              <a:rPr lang="en-US" b="1" i="1" dirty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</a:t>
            </a:r>
            <a:r>
              <a:rPr lang="en-US" dirty="0" smtClean="0">
                <a:solidFill>
                  <a:srgbClr val="FFFF00"/>
                </a:solidFill>
              </a:rPr>
              <a:t>  k</a:t>
            </a:r>
            <a:r>
              <a:rPr lang="en-US" dirty="0">
                <a:solidFill>
                  <a:srgbClr val="FFFF00"/>
                </a:solidFill>
              </a:rPr>
              <a:t>+= y;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</a:t>
            </a: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b="1" i="1" dirty="0" err="1">
                <a:solidFill>
                  <a:srgbClr val="FFFF00"/>
                </a:solidFill>
              </a:rPr>
              <a:t>out.println</a:t>
            </a:r>
            <a:r>
              <a:rPr lang="en-US" b="1" i="1" dirty="0">
                <a:solidFill>
                  <a:srgbClr val="FFFF00"/>
                </a:solidFill>
              </a:rPr>
              <a:t>(k);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9434" y="452718"/>
            <a:ext cx="589323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Node&lt;Integer&gt; n1 = new Node(3);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Node&lt;Integer&gt; n2 = new Node(4,n1);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Node&lt;Integer&gt; n3 = new Node(7,n2);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Node&lt;Integer&gt; t = n3;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k = 0;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while (t != null) {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	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t.data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); 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	k = k +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t.data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	t =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t.next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}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(k);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5" y="71718"/>
            <a:ext cx="9404723" cy="738773"/>
          </a:xfrm>
        </p:spPr>
        <p:txBody>
          <a:bodyPr/>
          <a:lstStyle/>
          <a:p>
            <a:r>
              <a:rPr lang="en-US" dirty="0" smtClean="0"/>
              <a:t>Why Lists?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810491"/>
            <a:ext cx="10418617" cy="5770417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public </a:t>
            </a:r>
            <a:r>
              <a:rPr lang="en-US" sz="1600" b="1" dirty="0" smtClean="0">
                <a:solidFill>
                  <a:srgbClr val="FFFF00"/>
                </a:solidFill>
              </a:rPr>
              <a:t>void </a:t>
            </a:r>
            <a:r>
              <a:rPr lang="en-US" sz="1600" b="1" dirty="0">
                <a:solidFill>
                  <a:srgbClr val="FFFF00"/>
                </a:solidFill>
              </a:rPr>
              <a:t>f(</a:t>
            </a:r>
            <a:r>
              <a:rPr lang="en-US" sz="1600" b="1" u="sng" dirty="0">
                <a:solidFill>
                  <a:srgbClr val="FFFF00"/>
                </a:solidFill>
              </a:rPr>
              <a:t>List l ) {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u="sng" dirty="0" err="1">
                <a:solidFill>
                  <a:srgbClr val="FFFF00"/>
                </a:solidFill>
              </a:rPr>
              <a:t>l.add</a:t>
            </a:r>
            <a:r>
              <a:rPr lang="en-US" sz="1600" b="1" u="sng" dirty="0">
                <a:solidFill>
                  <a:srgbClr val="FFFF00"/>
                </a:solidFill>
              </a:rPr>
              <a:t>(3);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u="sng" dirty="0" err="1">
                <a:solidFill>
                  <a:srgbClr val="FFFF00"/>
                </a:solidFill>
              </a:rPr>
              <a:t>l.add</a:t>
            </a:r>
            <a:r>
              <a:rPr lang="en-US" sz="1600" b="1" u="sng" dirty="0">
                <a:solidFill>
                  <a:srgbClr val="FFFF00"/>
                </a:solidFill>
              </a:rPr>
              <a:t>(7);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u="sng" dirty="0" err="1">
                <a:solidFill>
                  <a:srgbClr val="FFFF00"/>
                </a:solidFill>
              </a:rPr>
              <a:t>l.add</a:t>
            </a:r>
            <a:r>
              <a:rPr lang="en-US" sz="1600" b="1" u="sng" dirty="0">
                <a:solidFill>
                  <a:srgbClr val="FFFF00"/>
                </a:solidFill>
              </a:rPr>
              <a:t>(4);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Iterator&lt;Integer&gt; </a:t>
            </a:r>
            <a:r>
              <a:rPr lang="en-US" sz="1600" b="1" dirty="0" err="1">
                <a:solidFill>
                  <a:srgbClr val="FFFF00"/>
                </a:solidFill>
              </a:rPr>
              <a:t>itr</a:t>
            </a:r>
            <a:r>
              <a:rPr lang="en-US" sz="1600" b="1" dirty="0">
                <a:solidFill>
                  <a:srgbClr val="FFFF00"/>
                </a:solidFill>
              </a:rPr>
              <a:t> = </a:t>
            </a:r>
            <a:r>
              <a:rPr lang="en-US" sz="1600" b="1" u="sng" dirty="0" err="1">
                <a:solidFill>
                  <a:srgbClr val="FFFF00"/>
                </a:solidFill>
              </a:rPr>
              <a:t>l.iterator</a:t>
            </a:r>
            <a:r>
              <a:rPr lang="en-US" sz="1600" b="1" u="sng" dirty="0">
                <a:solidFill>
                  <a:srgbClr val="FFFF00"/>
                </a:solidFill>
              </a:rPr>
              <a:t>();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k = 0;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while(</a:t>
            </a:r>
            <a:r>
              <a:rPr lang="en-US" sz="1600" b="1" dirty="0" err="1">
                <a:solidFill>
                  <a:srgbClr val="FFFF00"/>
                </a:solidFill>
              </a:rPr>
              <a:t>itr.hasNext</a:t>
            </a:r>
            <a:r>
              <a:rPr lang="en-US" sz="1600" b="1" dirty="0">
                <a:solidFill>
                  <a:srgbClr val="FFFF00"/>
                </a:solidFill>
              </a:rPr>
              <a:t>()) {</a:t>
            </a:r>
          </a:p>
          <a:p>
            <a:pPr marL="800100" lvl="2" indent="0">
              <a:spcBef>
                <a:spcPts val="400"/>
              </a:spcBef>
              <a:buNone/>
            </a:pP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y = </a:t>
            </a:r>
            <a:r>
              <a:rPr lang="en-US" b="1" dirty="0" err="1">
                <a:solidFill>
                  <a:srgbClr val="FFFF00"/>
                </a:solidFill>
              </a:rPr>
              <a:t>itr.next</a:t>
            </a:r>
            <a:r>
              <a:rPr lang="en-US" b="1" dirty="0">
                <a:solidFill>
                  <a:srgbClr val="FFFF00"/>
                </a:solidFill>
              </a:rPr>
              <a:t>();</a:t>
            </a:r>
          </a:p>
          <a:p>
            <a:pPr marL="800100" lvl="2" indent="0">
              <a:spcBef>
                <a:spcPts val="400"/>
              </a:spcBef>
              <a:buNone/>
            </a:pPr>
            <a:r>
              <a:rPr lang="en-US" b="1" dirty="0" err="1">
                <a:solidFill>
                  <a:srgbClr val="FFFF00"/>
                </a:solidFill>
              </a:rPr>
              <a:t>System.</a:t>
            </a:r>
            <a:r>
              <a:rPr lang="en-US" b="1" i="1" dirty="0" err="1">
                <a:solidFill>
                  <a:srgbClr val="FFFF00"/>
                </a:solidFill>
              </a:rPr>
              <a:t>out.println</a:t>
            </a:r>
            <a:r>
              <a:rPr lang="en-US" b="1" i="1" dirty="0">
                <a:solidFill>
                  <a:srgbClr val="FFFF00"/>
                </a:solidFill>
              </a:rPr>
              <a:t>(y);</a:t>
            </a:r>
          </a:p>
          <a:p>
            <a:pPr marL="800100" lvl="2" indent="0">
              <a:spcBef>
                <a:spcPts val="400"/>
              </a:spcBef>
              <a:buNone/>
            </a:pPr>
            <a:r>
              <a:rPr lang="en-US" b="1" dirty="0">
                <a:solidFill>
                  <a:srgbClr val="FFFF00"/>
                </a:solidFill>
              </a:rPr>
              <a:t>k+= y;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dirty="0" err="1">
                <a:solidFill>
                  <a:srgbClr val="FFFF00"/>
                </a:solidFill>
              </a:rPr>
              <a:t>System.</a:t>
            </a:r>
            <a:r>
              <a:rPr lang="en-US" sz="1600" b="1" i="1" dirty="0" err="1">
                <a:solidFill>
                  <a:srgbClr val="FFFF00"/>
                </a:solidFill>
              </a:rPr>
              <a:t>out.println</a:t>
            </a:r>
            <a:r>
              <a:rPr lang="en-US" sz="1600" b="1" i="1" dirty="0">
                <a:solidFill>
                  <a:srgbClr val="FFFF00"/>
                </a:solidFill>
              </a:rPr>
              <a:t>(k);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public static void main(String[] </a:t>
            </a:r>
            <a:r>
              <a:rPr lang="en-US" sz="1600" b="1" dirty="0" err="1">
                <a:solidFill>
                  <a:srgbClr val="FFFF00"/>
                </a:solidFill>
              </a:rPr>
              <a:t>args</a:t>
            </a:r>
            <a:r>
              <a:rPr lang="en-US" sz="1600" b="1" dirty="0">
                <a:solidFill>
                  <a:srgbClr val="FFFF00"/>
                </a:solidFill>
              </a:rPr>
              <a:t>) {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dirty="0" err="1" smtClean="0">
                <a:solidFill>
                  <a:srgbClr val="FFFF00"/>
                </a:solidFill>
              </a:rPr>
              <a:t>LinkedList</a:t>
            </a:r>
            <a:r>
              <a:rPr lang="en-US" sz="1600" b="1" dirty="0" smtClean="0">
                <a:solidFill>
                  <a:srgbClr val="FFFF00"/>
                </a:solidFill>
              </a:rPr>
              <a:t>&lt;Integer</a:t>
            </a:r>
            <a:r>
              <a:rPr lang="en-US" sz="1600" b="1" dirty="0">
                <a:solidFill>
                  <a:srgbClr val="FFFF00"/>
                </a:solidFill>
              </a:rPr>
              <a:t>&gt; x = </a:t>
            </a:r>
            <a:r>
              <a:rPr lang="en-US" sz="1600" b="1" u="sng" dirty="0">
                <a:solidFill>
                  <a:srgbClr val="FFFF00"/>
                </a:solidFill>
              </a:rPr>
              <a:t>new </a:t>
            </a:r>
            <a:r>
              <a:rPr lang="en-US" sz="1600" b="1" u="sng" dirty="0" err="1">
                <a:solidFill>
                  <a:srgbClr val="FFFF00"/>
                </a:solidFill>
              </a:rPr>
              <a:t>LinkedList</a:t>
            </a:r>
            <a:r>
              <a:rPr lang="en-US" sz="1600" b="1" u="sng" dirty="0">
                <a:solidFill>
                  <a:srgbClr val="FFFF00"/>
                </a:solidFill>
              </a:rPr>
              <a:t>();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dirty="0" err="1">
                <a:solidFill>
                  <a:srgbClr val="FFFF00"/>
                </a:solidFill>
              </a:rPr>
              <a:t>ArrayList</a:t>
            </a:r>
            <a:r>
              <a:rPr lang="en-US" sz="1600" b="1" dirty="0">
                <a:solidFill>
                  <a:srgbClr val="FFFF00"/>
                </a:solidFill>
              </a:rPr>
              <a:t>&lt;Integer&gt; y = </a:t>
            </a:r>
            <a:r>
              <a:rPr lang="en-US" sz="1600" b="1" u="sng" dirty="0">
                <a:solidFill>
                  <a:srgbClr val="FFFF00"/>
                </a:solidFill>
              </a:rPr>
              <a:t>new </a:t>
            </a:r>
            <a:r>
              <a:rPr lang="en-US" sz="1600" b="1" u="sng" dirty="0" err="1">
                <a:solidFill>
                  <a:srgbClr val="FFFF00"/>
                </a:solidFill>
              </a:rPr>
              <a:t>ArrayList</a:t>
            </a:r>
            <a:r>
              <a:rPr lang="en-US" sz="1600" b="1" u="sng" dirty="0">
                <a:solidFill>
                  <a:srgbClr val="FFFF00"/>
                </a:solidFill>
              </a:rPr>
              <a:t>();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i="1" dirty="0">
                <a:solidFill>
                  <a:srgbClr val="FFFF00"/>
                </a:solidFill>
              </a:rPr>
              <a:t>f(x);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sz="1600" b="1" i="1" dirty="0">
                <a:solidFill>
                  <a:srgbClr val="FFFF00"/>
                </a:solidFill>
              </a:rPr>
              <a:t>f(y</a:t>
            </a:r>
            <a:r>
              <a:rPr lang="en-US" sz="1600" b="1" i="1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b="1" i="1" dirty="0">
                <a:solidFill>
                  <a:srgbClr val="FFFF00"/>
                </a:solidFill>
              </a:rPr>
              <a:t>}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918"/>
          </a:xfrm>
        </p:spPr>
        <p:txBody>
          <a:bodyPr/>
          <a:lstStyle/>
          <a:p>
            <a:r>
              <a:rPr lang="en-US" dirty="0" smtClean="0"/>
              <a:t>Why linked lists?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60764"/>
            <a:ext cx="9403742" cy="4987635"/>
          </a:xfrm>
        </p:spPr>
        <p:txBody>
          <a:bodyPr/>
          <a:lstStyle/>
          <a:p>
            <a:r>
              <a:rPr lang="en-US" dirty="0" smtClean="0"/>
              <a:t>Better at:</a:t>
            </a:r>
          </a:p>
          <a:p>
            <a:pPr lvl="1"/>
            <a:r>
              <a:rPr lang="en-US" dirty="0" smtClean="0"/>
              <a:t>Inserting into the list</a:t>
            </a:r>
          </a:p>
          <a:p>
            <a:pPr lvl="2"/>
            <a:r>
              <a:rPr lang="en-US" dirty="0" smtClean="0"/>
              <a:t>Sort of – need to know where to insert</a:t>
            </a:r>
          </a:p>
          <a:p>
            <a:pPr lvl="2"/>
            <a:r>
              <a:rPr lang="en-US" dirty="0" smtClean="0"/>
              <a:t>Or need to insert at end or beginning</a:t>
            </a:r>
          </a:p>
          <a:p>
            <a:pPr lvl="3"/>
            <a:r>
              <a:rPr lang="en-US" dirty="0" smtClean="0"/>
              <a:t>Do we ever have to double or halve?</a:t>
            </a:r>
          </a:p>
          <a:p>
            <a:pPr lvl="1"/>
            <a:r>
              <a:rPr lang="en-US" dirty="0" smtClean="0"/>
              <a:t>Removing from the list</a:t>
            </a:r>
          </a:p>
          <a:p>
            <a:pPr lvl="2"/>
            <a:r>
              <a:rPr lang="en-US" dirty="0" smtClean="0"/>
              <a:t>Again, sort of...</a:t>
            </a:r>
          </a:p>
          <a:p>
            <a:pPr lvl="1"/>
            <a:r>
              <a:rPr lang="en-US" dirty="0" smtClean="0"/>
              <a:t>Really good at joining lists!</a:t>
            </a:r>
          </a:p>
          <a:p>
            <a:r>
              <a:rPr lang="en-US" dirty="0" smtClean="0"/>
              <a:t>Bad at:</a:t>
            </a:r>
          </a:p>
          <a:p>
            <a:pPr lvl="1"/>
            <a:r>
              <a:rPr lang="en-US" dirty="0" smtClean="0"/>
              <a:t>Finding what is at a particular index</a:t>
            </a:r>
          </a:p>
          <a:p>
            <a:pPr lvl="1"/>
            <a:r>
              <a:rPr lang="en-US" dirty="0" smtClean="0"/>
              <a:t>Finding if something is in the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Analysis: </a:t>
            </a:r>
            <a:br>
              <a:rPr lang="en-US" dirty="0" smtClean="0"/>
            </a:br>
            <a:r>
              <a:rPr lang="en-US" dirty="0" err="1" smtClean="0"/>
              <a:t>LinkedLists</a:t>
            </a:r>
            <a:r>
              <a:rPr lang="en-US" dirty="0" smtClean="0"/>
              <a:t> vs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0945" y="2409100"/>
            <a:ext cx="578960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&lt;E&gt;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index) is O(1) //main benefit of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&lt;E&gt;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add(E element) is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O(n) worst-case (since the array must be resized and copied)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index, E element) is O(n) worst-case (as above)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remove(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index) is O(n - index) (i.e. removing last is O(1))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altLang="en-US" dirty="0" smtClean="0"/>
              <a:t>Concatenating (</a:t>
            </a:r>
            <a:r>
              <a:rPr lang="en-US" altLang="en-US" dirty="0" err="1" smtClean="0"/>
              <a:t>addAll</a:t>
            </a:r>
            <a:r>
              <a:rPr lang="en-US" altLang="en-US" dirty="0" smtClean="0"/>
              <a:t>) – O(2n) or O(n)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313483" y="2409100"/>
            <a:ext cx="5716792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200" b="1" dirty="0" smtClean="0"/>
              <a:t>For </a:t>
            </a:r>
            <a:r>
              <a:rPr lang="en-US" altLang="en-US" sz="2200" b="1" dirty="0" err="1" smtClean="0"/>
              <a:t>LinkedList</a:t>
            </a:r>
            <a:r>
              <a:rPr lang="en-US" altLang="en-US" sz="2200" b="1" dirty="0" smtClean="0"/>
              <a:t>&lt;E&gt;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/>
              <a:t>get(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index) is O(n)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altLang="en-US" sz="1600" dirty="0" smtClean="0"/>
              <a:t>add(E element) is O(1) </a:t>
            </a:r>
            <a:r>
              <a:rPr lang="en-US" altLang="en-US" sz="1600" dirty="0"/>
              <a:t>// main benefit of </a:t>
            </a:r>
            <a:r>
              <a:rPr lang="en-US" altLang="en-US" sz="1600" dirty="0" err="1"/>
              <a:t>LinkedList</a:t>
            </a:r>
            <a:r>
              <a:rPr lang="en-US" altLang="en-US" sz="1600" dirty="0"/>
              <a:t>&lt;E</a:t>
            </a:r>
            <a:r>
              <a:rPr lang="en-US" altLang="en-US" sz="1600" dirty="0" smtClean="0"/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altLang="en-US" sz="2000" dirty="0"/>
              <a:t>Concatenating (</a:t>
            </a:r>
            <a:r>
              <a:rPr lang="en-US" altLang="en-US" sz="2000" dirty="0" err="1"/>
              <a:t>addall</a:t>
            </a:r>
            <a:r>
              <a:rPr lang="en-US" altLang="en-US" sz="2000" dirty="0"/>
              <a:t>) O(1) // main </a:t>
            </a:r>
            <a:r>
              <a:rPr lang="en-US" altLang="en-US" sz="2000" dirty="0" smtClean="0"/>
              <a:t>benefit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/>
              <a:t>add(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index, E element) is O(n)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/>
              <a:t>remove(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index) is O(n) </a:t>
            </a:r>
          </a:p>
        </p:txBody>
      </p:sp>
    </p:spTree>
    <p:extLst>
      <p:ext uri="{BB962C8B-B14F-4D97-AF65-F5344CB8AC3E}">
        <p14:creationId xmlns:p14="http://schemas.microsoft.com/office/powerpoint/2010/main" val="22935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711038" y="292029"/>
            <a:ext cx="7056781" cy="74175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Abstract Classes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711038" y="1394692"/>
            <a:ext cx="8801099" cy="44426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Declared using the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abstract </a:t>
            </a:r>
            <a:r>
              <a:rPr lang="en-US" altLang="en-US" dirty="0">
                <a:ea typeface="ＭＳ Ｐゴシック" panose="020B0600070205080204" pitchFamily="34" charset="-128"/>
              </a:rPr>
              <a:t>keyword</a:t>
            </a:r>
          </a:p>
          <a:p>
            <a:pPr eaLnBrk="1" hangingPunct="1"/>
            <a:r>
              <a:rPr lang="en-US" altLang="en-US" dirty="0">
                <a:solidFill>
                  <a:srgbClr val="00CC99"/>
                </a:solidFill>
                <a:ea typeface="ＭＳ Ｐゴシック" panose="020B0600070205080204" pitchFamily="34" charset="-128"/>
              </a:rPr>
              <a:t>abstract class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Cannot be instantiated (can’t make an object from this class)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Must be a superclass to other classes</a:t>
            </a:r>
          </a:p>
          <a:p>
            <a:pPr lvl="1"/>
            <a:r>
              <a:rPr lang="en-US" sz="1500" dirty="0"/>
              <a:t>fields, methods and constructors are accessed in the same way as with the other subclasses.</a:t>
            </a:r>
          </a:p>
          <a:p>
            <a:pPr lvl="1" eaLnBrk="1" hangingPunct="1"/>
            <a:endParaRPr lang="en-US" altLang="en-US" sz="15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0CC99"/>
                </a:solidFill>
                <a:ea typeface="ＭＳ Ｐゴシック" panose="020B0600070205080204" pitchFamily="34" charset="-128"/>
              </a:rPr>
              <a:t>abstract methods</a:t>
            </a:r>
          </a:p>
          <a:p>
            <a:pPr lvl="1"/>
            <a:r>
              <a:rPr lang="en-US" sz="1500" dirty="0"/>
              <a:t>methods without any implementation </a:t>
            </a:r>
          </a:p>
          <a:p>
            <a:pPr lvl="1"/>
            <a:r>
              <a:rPr lang="en-US" altLang="en-US" sz="1500" dirty="0">
                <a:ea typeface="ＭＳ Ｐゴシック" panose="020B0600070205080204" pitchFamily="34" charset="-128"/>
              </a:rPr>
              <a:t>must be overridden by a subclass  // forces you to write a definition of the method in the subclass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A </a:t>
            </a:r>
            <a:r>
              <a:rPr lang="en-US" altLang="en-US" sz="1500" dirty="0">
                <a:ea typeface="ＭＳ Ｐゴシック" panose="020B0600070205080204" pitchFamily="34" charset="-128"/>
              </a:rPr>
              <a:t>class must be abstract if it has abstract </a:t>
            </a:r>
            <a:r>
              <a:rPr lang="en-US" altLang="en-US" sz="1500" dirty="0">
                <a:ea typeface="ＭＳ Ｐゴシック" panose="020B0600070205080204" pitchFamily="34" charset="-128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587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24491"/>
            <a:ext cx="5829300" cy="29172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What is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055" y="655789"/>
            <a:ext cx="3333131" cy="6035963"/>
          </a:xfrm>
        </p:spPr>
        <p:txBody>
          <a:bodyPr anchor="t">
            <a:noAutofit/>
          </a:bodyPr>
          <a:lstStyle/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abstract class Animal {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</a:t>
            </a: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isaPet</a:t>
            </a:r>
            <a:r>
              <a:rPr lang="en-US" sz="1400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String name;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Animal()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this(</a:t>
            </a:r>
            <a:r>
              <a:rPr lang="en-US" dirty="0" err="1">
                <a:solidFill>
                  <a:srgbClr val="FFFF00"/>
                </a:solidFill>
              </a:rPr>
              <a:t>true,"Fred</a:t>
            </a:r>
            <a:r>
              <a:rPr lang="en-US" dirty="0">
                <a:solidFill>
                  <a:srgbClr val="FFFF00"/>
                </a:solidFill>
              </a:rPr>
              <a:t>");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spc="-45" dirty="0">
                <a:solidFill>
                  <a:srgbClr val="FFFF00"/>
                </a:solidFill>
              </a:rPr>
              <a:t>public Animal(</a:t>
            </a:r>
            <a:r>
              <a:rPr lang="en-US" sz="1400" spc="-45" dirty="0" err="1">
                <a:solidFill>
                  <a:srgbClr val="FFFF00"/>
                </a:solidFill>
              </a:rPr>
              <a:t>boolean</a:t>
            </a:r>
            <a:r>
              <a:rPr lang="en-US" sz="1400" spc="-45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isaPet</a:t>
            </a:r>
            <a:r>
              <a:rPr lang="en-US" dirty="0">
                <a:solidFill>
                  <a:srgbClr val="FFFF00"/>
                </a:solidFill>
              </a:rPr>
              <a:t> = pet;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this.name = name;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String </a:t>
            </a:r>
            <a:r>
              <a:rPr lang="en-US" sz="1400" dirty="0" err="1">
                <a:solidFill>
                  <a:srgbClr val="FFFF00"/>
                </a:solidFill>
              </a:rPr>
              <a:t>getName</a:t>
            </a:r>
            <a:r>
              <a:rPr lang="en-US" sz="1400" dirty="0">
                <a:solidFill>
                  <a:srgbClr val="FFFF00"/>
                </a:solidFill>
              </a:rPr>
              <a:t>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return name</a:t>
            </a:r>
            <a:r>
              <a:rPr lang="en-US" i="1" dirty="0">
                <a:solidFill>
                  <a:srgbClr val="FFFF00"/>
                </a:solidFill>
              </a:rPr>
              <a:t>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abstract </a:t>
            </a:r>
            <a:r>
              <a:rPr lang="en-US" sz="1400" dirty="0">
                <a:solidFill>
                  <a:srgbClr val="FFFF00"/>
                </a:solidFill>
              </a:rPr>
              <a:t>void talk</a:t>
            </a:r>
            <a:r>
              <a:rPr lang="en-US" sz="1400" dirty="0">
                <a:solidFill>
                  <a:srgbClr val="FFFF00"/>
                </a:solidFill>
              </a:rPr>
              <a:t>();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public void talking() {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System.</a:t>
            </a:r>
            <a:r>
              <a:rPr lang="en-US" i="1" dirty="0" err="1">
                <a:solidFill>
                  <a:srgbClr val="FFFF00"/>
                </a:solidFill>
              </a:rPr>
              <a:t>out.print</a:t>
            </a:r>
            <a:r>
              <a:rPr lang="en-US" i="1" dirty="0">
                <a:solidFill>
                  <a:srgbClr val="FFFF00"/>
                </a:solidFill>
              </a:rPr>
              <a:t>(“The animal says ");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i="1" dirty="0">
                <a:solidFill>
                  <a:srgbClr val="FFFF00"/>
                </a:solidFill>
              </a:rPr>
              <a:t>talk();</a:t>
            </a:r>
          </a:p>
          <a:p>
            <a:pPr marL="685800" lvl="2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i="1" dirty="0" err="1">
                <a:solidFill>
                  <a:srgbClr val="FFFF00"/>
                </a:solidFill>
              </a:rPr>
              <a:t>System.out.println</a:t>
            </a:r>
            <a:r>
              <a:rPr lang="en-US" i="1" dirty="0">
                <a:solidFill>
                  <a:srgbClr val="FFFF00"/>
                </a:solidFill>
              </a:rPr>
              <a:t>(“ and then it is quiet.”)</a:t>
            </a:r>
          </a:p>
          <a:p>
            <a:pPr marL="342900" lvl="1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75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70403" y="674260"/>
            <a:ext cx="3469298" cy="4289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class Dog extends Animal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isaDog</a:t>
            </a:r>
            <a:r>
              <a:rPr lang="en-US" sz="1400" dirty="0">
                <a:solidFill>
                  <a:srgbClr val="FFFF00"/>
                </a:solidFill>
              </a:rPr>
              <a:t> = true;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Dog(){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super();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Dog(String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super(true,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Dog(</a:t>
            </a:r>
            <a:r>
              <a:rPr lang="en-US" sz="1400" dirty="0" err="1">
                <a:solidFill>
                  <a:srgbClr val="FFFF00"/>
                </a:solidFill>
              </a:rPr>
              <a:t>boolean</a:t>
            </a:r>
            <a:r>
              <a:rPr lang="en-US" sz="1400" dirty="0">
                <a:solidFill>
                  <a:srgbClr val="FFFF00"/>
                </a:solidFill>
              </a:rPr>
              <a:t> pet, String name)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super(pet, name);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public void talk() {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FF00"/>
                </a:solidFill>
              </a:rPr>
              <a:t>System.</a:t>
            </a:r>
            <a:r>
              <a:rPr lang="en-US" sz="1400" i="1" dirty="0" err="1">
                <a:solidFill>
                  <a:srgbClr val="FFFF00"/>
                </a:solidFill>
              </a:rPr>
              <a:t>out.println</a:t>
            </a:r>
            <a:r>
              <a:rPr lang="en-US" sz="1400" i="1" dirty="0">
                <a:solidFill>
                  <a:srgbClr val="FFFF00"/>
                </a:solidFill>
              </a:rPr>
              <a:t>("bark bark");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36868" y="701961"/>
            <a:ext cx="3553804" cy="3932172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public class Main{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public static void main(String[] </a:t>
            </a:r>
            <a:r>
              <a:rPr lang="en-US" sz="1600" dirty="0" err="1">
                <a:solidFill>
                  <a:srgbClr val="FFFF00"/>
                </a:solidFill>
              </a:rPr>
              <a:t>args</a:t>
            </a:r>
            <a:r>
              <a:rPr lang="en-US" sz="1600" dirty="0">
                <a:solidFill>
                  <a:srgbClr val="FFFF00"/>
                </a:solidFill>
              </a:rPr>
              <a:t>) {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Dog </a:t>
            </a:r>
            <a:r>
              <a:rPr lang="en-US" sz="1600" dirty="0" err="1">
                <a:solidFill>
                  <a:srgbClr val="FFFF00"/>
                </a:solidFill>
              </a:rPr>
              <a:t>a_dog</a:t>
            </a:r>
            <a:r>
              <a:rPr lang="en-US" sz="1600" dirty="0">
                <a:solidFill>
                  <a:srgbClr val="FFFF00"/>
                </a:solidFill>
              </a:rPr>
              <a:t> = new Dog("Spot");</a:t>
            </a:r>
          </a:p>
          <a:p>
            <a:pPr marL="685800" lvl="2" indent="0">
              <a:buNone/>
            </a:pPr>
            <a:r>
              <a:rPr lang="en-US" sz="1600" dirty="0" err="1">
                <a:solidFill>
                  <a:srgbClr val="FFFF00"/>
                </a:solidFill>
              </a:rPr>
              <a:t>a_dog.talking</a:t>
            </a:r>
            <a:r>
              <a:rPr lang="en-US" sz="1600" dirty="0">
                <a:solidFill>
                  <a:srgbClr val="FFFF00"/>
                </a:solidFill>
              </a:rPr>
              <a:t>();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400" dirty="0"/>
              <a:t>The animal says:  bark </a:t>
            </a:r>
            <a:r>
              <a:rPr lang="en-US" sz="1400" dirty="0" err="1"/>
              <a:t>bark</a:t>
            </a:r>
            <a:r>
              <a:rPr lang="en-US" sz="1400" dirty="0"/>
              <a:t> and then it is quiet</a:t>
            </a:r>
          </a:p>
        </p:txBody>
      </p:sp>
    </p:spTree>
    <p:extLst>
      <p:ext uri="{BB962C8B-B14F-4D97-AF65-F5344CB8AC3E}">
        <p14:creationId xmlns:p14="http://schemas.microsoft.com/office/powerpoint/2010/main" val="12734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530" y="53419"/>
            <a:ext cx="7772400" cy="681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Example: Graphing: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30" y="609600"/>
            <a:ext cx="7772400" cy="6248400"/>
          </a:xfrm>
        </p:spPr>
        <p:txBody>
          <a:bodyPr anchor="t">
            <a:normAutofit fontScale="625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Circles</a:t>
            </a:r>
          </a:p>
          <a:p>
            <a:pPr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Rectangles</a:t>
            </a:r>
          </a:p>
          <a:p>
            <a:pPr>
              <a:spcAft>
                <a:spcPts val="300"/>
              </a:spcAft>
            </a:pPr>
            <a:r>
              <a:rPr lang="en-US" altLang="en-US" dirty="0">
                <a:latin typeface="Arial" panose="020B0604020202020204" pitchFamily="34" charset="0"/>
              </a:rPr>
              <a:t>L</a:t>
            </a:r>
            <a:r>
              <a:rPr lang="en-US" altLang="en-US" dirty="0" smtClean="0">
                <a:latin typeface="Arial" panose="020B0604020202020204" pitchFamily="34" charset="0"/>
              </a:rPr>
              <a:t>ines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many </a:t>
            </a:r>
            <a:r>
              <a:rPr lang="en-US" altLang="en-US" dirty="0">
                <a:latin typeface="Arial" panose="020B0604020202020204" pitchFamily="34" charset="0"/>
              </a:rPr>
              <a:t>other graphic objects.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all </a:t>
            </a:r>
            <a:r>
              <a:rPr lang="en-US" altLang="en-US" dirty="0">
                <a:latin typeface="Arial" panose="020B0604020202020204" pitchFamily="34" charset="0"/>
              </a:rPr>
              <a:t>have certain states </a:t>
            </a: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position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orientation,</a:t>
            </a: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line color</a:t>
            </a:r>
            <a:r>
              <a:rPr lang="en-US" altLang="en-US" dirty="0" smtClean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fill </a:t>
            </a:r>
            <a:r>
              <a:rPr lang="en-US" altLang="en-US" dirty="0" smtClean="0">
                <a:latin typeface="Arial" panose="020B0604020202020204" pitchFamily="34" charset="0"/>
              </a:rPr>
              <a:t>color 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All have certain behaviors </a:t>
            </a:r>
          </a:p>
          <a:p>
            <a:pPr lvl="2">
              <a:spcAft>
                <a:spcPts val="300"/>
              </a:spcAft>
            </a:pPr>
            <a:r>
              <a:rPr lang="en-US" altLang="en-US" dirty="0" err="1" smtClean="0">
                <a:latin typeface="Arial" panose="020B0604020202020204" pitchFamily="34" charset="0"/>
              </a:rPr>
              <a:t>moveTo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rotate,</a:t>
            </a: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resize,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Draw</a:t>
            </a:r>
          </a:p>
          <a:p>
            <a:pPr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Some </a:t>
            </a:r>
            <a:r>
              <a:rPr lang="en-US" altLang="en-US" dirty="0">
                <a:latin typeface="Arial" panose="020B0604020202020204" pitchFamily="34" charset="0"/>
              </a:rPr>
              <a:t>of these states and behaviors are the same for all graphic </a:t>
            </a:r>
            <a:r>
              <a:rPr lang="en-US" altLang="en-US" dirty="0" smtClean="0">
                <a:latin typeface="Arial" panose="020B0604020202020204" pitchFamily="34" charset="0"/>
              </a:rPr>
              <a:t>objects</a:t>
            </a: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(for </a:t>
            </a:r>
            <a:r>
              <a:rPr lang="en-US" altLang="en-US" dirty="0">
                <a:latin typeface="Arial" panose="020B0604020202020204" pitchFamily="34" charset="0"/>
              </a:rPr>
              <a:t>example: position, fill color, and </a:t>
            </a:r>
            <a:r>
              <a:rPr lang="en-US" altLang="en-US" dirty="0" err="1">
                <a:latin typeface="Arial" panose="020B0604020202020204" pitchFamily="34" charset="0"/>
              </a:rPr>
              <a:t>moveTo</a:t>
            </a:r>
            <a:r>
              <a:rPr lang="en-US" altLang="en-US" dirty="0">
                <a:latin typeface="Arial" panose="020B0604020202020204" pitchFamily="34" charset="0"/>
              </a:rPr>
              <a:t>).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Others </a:t>
            </a:r>
            <a:r>
              <a:rPr lang="en-US" altLang="en-US" dirty="0">
                <a:latin typeface="Arial" panose="020B0604020202020204" pitchFamily="34" charset="0"/>
              </a:rPr>
              <a:t>require different implementations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(</a:t>
            </a:r>
            <a:r>
              <a:rPr lang="en-US" altLang="en-US" dirty="0">
                <a:latin typeface="Arial" panose="020B0604020202020204" pitchFamily="34" charset="0"/>
              </a:rPr>
              <a:t>for example, resize or draw).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All Graphic Objects must be able to draw and resize</a:t>
            </a: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They just differ in how they do it.</a:t>
            </a:r>
          </a:p>
          <a:p>
            <a:pPr lvl="1">
              <a:spcAft>
                <a:spcPts val="300"/>
              </a:spcAft>
            </a:pPr>
            <a:endParaRPr lang="en-US" altLang="en-US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6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070" y="483781"/>
            <a:ext cx="3620386" cy="5307419"/>
          </a:xfrm>
        </p:spPr>
        <p:txBody>
          <a:bodyPr anchor="t"/>
          <a:lstStyle/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abstract class </a:t>
            </a:r>
            <a:r>
              <a:rPr lang="en-US" sz="1400" dirty="0" err="1">
                <a:solidFill>
                  <a:srgbClr val="FFFF00"/>
                </a:solidFill>
              </a:rPr>
              <a:t>GraphicObject</a:t>
            </a:r>
            <a:r>
              <a:rPr lang="en-US" sz="1400" dirty="0">
                <a:solidFill>
                  <a:srgbClr val="FFFF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</a:t>
            </a:r>
            <a:r>
              <a:rPr lang="en-US" sz="1400" dirty="0">
                <a:solidFill>
                  <a:srgbClr val="FFFF00"/>
                </a:solidFill>
              </a:rPr>
              <a:t>protected 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 x, y;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</a:t>
            </a:r>
            <a:r>
              <a:rPr lang="en-US" sz="1400" dirty="0">
                <a:solidFill>
                  <a:srgbClr val="FFFF00"/>
                </a:solidFill>
              </a:rPr>
              <a:t>protected String color;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…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</a:t>
            </a:r>
            <a:r>
              <a:rPr lang="en-US" sz="1400" dirty="0">
                <a:solidFill>
                  <a:srgbClr val="FFFF00"/>
                </a:solidFill>
              </a:rPr>
              <a:t>public </a:t>
            </a:r>
            <a:r>
              <a:rPr lang="en-US" sz="1400" dirty="0">
                <a:solidFill>
                  <a:srgbClr val="FFFF00"/>
                </a:solidFill>
              </a:rPr>
              <a:t>void </a:t>
            </a:r>
            <a:r>
              <a:rPr lang="en-US" sz="1400" dirty="0" err="1">
                <a:solidFill>
                  <a:srgbClr val="FFFF00"/>
                </a:solidFill>
              </a:rPr>
              <a:t>moveTo</a:t>
            </a:r>
            <a:r>
              <a:rPr lang="en-US" sz="1400" dirty="0">
                <a:solidFill>
                  <a:srgbClr val="FFFF00"/>
                </a:solidFill>
              </a:rPr>
              <a:t>(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newX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newY</a:t>
            </a:r>
            <a:r>
              <a:rPr lang="en-US" sz="1400" dirty="0">
                <a:solidFill>
                  <a:srgbClr val="FFFF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FF00"/>
                </a:solidFill>
              </a:rPr>
              <a:t>penup</a:t>
            </a:r>
            <a:r>
              <a:rPr lang="en-US" sz="1400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FF00"/>
                </a:solidFill>
              </a:rPr>
              <a:t>goto</a:t>
            </a:r>
            <a:r>
              <a:rPr lang="en-US" sz="1400" dirty="0">
                <a:solidFill>
                  <a:srgbClr val="FFFF00"/>
                </a:solidFill>
              </a:rPr>
              <a:t>(</a:t>
            </a:r>
            <a:r>
              <a:rPr lang="en-US" sz="1400" dirty="0" err="1">
                <a:solidFill>
                  <a:srgbClr val="FFFF00"/>
                </a:solidFill>
              </a:rPr>
              <a:t>x,y</a:t>
            </a:r>
            <a:r>
              <a:rPr lang="en-US" sz="1400" dirty="0">
                <a:solidFill>
                  <a:srgbClr val="FFFF00"/>
                </a:solidFill>
              </a:rPr>
              <a:t>);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public abstract </a:t>
            </a:r>
            <a:r>
              <a:rPr lang="en-US" sz="1400" dirty="0">
                <a:solidFill>
                  <a:srgbClr val="FFFF00"/>
                </a:solidFill>
              </a:rPr>
              <a:t>void draw();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public abstract </a:t>
            </a:r>
            <a:r>
              <a:rPr lang="en-US" sz="1400" dirty="0">
                <a:solidFill>
                  <a:srgbClr val="FFFF00"/>
                </a:solidFill>
              </a:rPr>
              <a:t>void </a:t>
            </a:r>
            <a:r>
              <a:rPr lang="en-US" sz="1400" dirty="0">
                <a:solidFill>
                  <a:srgbClr val="FFFF00"/>
                </a:solidFill>
              </a:rPr>
              <a:t>resize(</a:t>
            </a:r>
            <a:r>
              <a:rPr lang="en-US" sz="1400" dirty="0" err="1">
                <a:solidFill>
                  <a:srgbClr val="FFFF00"/>
                </a:solidFill>
              </a:rPr>
              <a:t>int</a:t>
            </a:r>
            <a:r>
              <a:rPr lang="en-US" sz="1400" dirty="0">
                <a:solidFill>
                  <a:srgbClr val="FFFF00"/>
                </a:solidFill>
              </a:rPr>
              <a:t> x);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33485" y="90378"/>
            <a:ext cx="4991985" cy="70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class Circle extends </a:t>
            </a:r>
            <a:r>
              <a:rPr lang="en-US" sz="1200" dirty="0" err="1">
                <a:solidFill>
                  <a:srgbClr val="FFFF00"/>
                </a:solidFill>
              </a:rPr>
              <a:t>GraphicObject</a:t>
            </a:r>
            <a:r>
              <a:rPr lang="en-US" sz="1200" dirty="0">
                <a:solidFill>
                  <a:srgbClr val="FFFF00"/>
                </a:solidFill>
              </a:rPr>
              <a:t> {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</a:t>
            </a:r>
            <a:r>
              <a:rPr lang="en-US" sz="1200" dirty="0" err="1">
                <a:solidFill>
                  <a:srgbClr val="FFFF00"/>
                </a:solidFill>
              </a:rPr>
              <a:t>int</a:t>
            </a:r>
            <a:r>
              <a:rPr lang="en-US" sz="1200" dirty="0">
                <a:solidFill>
                  <a:srgbClr val="FFFF00"/>
                </a:solidFill>
              </a:rPr>
              <a:t> radius;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…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public void </a:t>
            </a:r>
            <a:r>
              <a:rPr lang="en-US" sz="1200" dirty="0">
                <a:solidFill>
                  <a:srgbClr val="FFFF00"/>
                </a:solidFill>
              </a:rPr>
              <a:t>draw() {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    </a:t>
            </a:r>
            <a:r>
              <a:rPr lang="en-US" sz="1200" dirty="0" err="1">
                <a:solidFill>
                  <a:srgbClr val="FFFF00"/>
                </a:solidFill>
              </a:rPr>
              <a:t>pendown</a:t>
            </a:r>
            <a:r>
              <a:rPr lang="en-US" sz="1200" dirty="0">
                <a:solidFill>
                  <a:srgbClr val="FFFF00"/>
                </a:solidFill>
              </a:rPr>
              <a:t>();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 err="1">
                <a:solidFill>
                  <a:srgbClr val="FFFF00"/>
                </a:solidFill>
              </a:rPr>
              <a:t>drawCircle</a:t>
            </a:r>
            <a:r>
              <a:rPr lang="en-US" sz="1200" dirty="0">
                <a:solidFill>
                  <a:srgbClr val="FFFF00"/>
                </a:solidFill>
              </a:rPr>
              <a:t>(radius);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</a:t>
            </a:r>
            <a:r>
              <a:rPr lang="en-US" sz="1200" dirty="0">
                <a:solidFill>
                  <a:srgbClr val="FFFF00"/>
                </a:solidFill>
              </a:rPr>
              <a:t>public void resize(</a:t>
            </a:r>
            <a:r>
              <a:rPr lang="en-US" sz="1200" dirty="0" err="1">
                <a:solidFill>
                  <a:srgbClr val="FFFF00"/>
                </a:solidFill>
              </a:rPr>
              <a:t>int</a:t>
            </a:r>
            <a:r>
              <a:rPr lang="en-US" sz="1200" dirty="0">
                <a:solidFill>
                  <a:srgbClr val="FFFF00"/>
                </a:solidFill>
              </a:rPr>
              <a:t> x) {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 err="1">
                <a:solidFill>
                  <a:srgbClr val="FFFF00"/>
                </a:solidFill>
              </a:rPr>
              <a:t>eraseCircle</a:t>
            </a:r>
            <a:r>
              <a:rPr lang="en-US" sz="1200" dirty="0">
                <a:solidFill>
                  <a:srgbClr val="FFFF00"/>
                </a:solidFill>
              </a:rPr>
              <a:t>(radius);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radius = radius + radius * ((double)x/100</a:t>
            </a:r>
            <a:r>
              <a:rPr lang="en-US" sz="1200" dirty="0">
                <a:solidFill>
                  <a:srgbClr val="FFFF00"/>
                </a:solidFill>
              </a:rPr>
              <a:t>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 err="1">
                <a:solidFill>
                  <a:srgbClr val="FFFF00"/>
                </a:solidFill>
              </a:rPr>
              <a:t>drawCircle</a:t>
            </a:r>
            <a:r>
              <a:rPr lang="en-US" sz="1200" dirty="0">
                <a:solidFill>
                  <a:srgbClr val="FFFF00"/>
                </a:solidFill>
              </a:rPr>
              <a:t>(radius);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class Rectangle extends </a:t>
            </a:r>
            <a:r>
              <a:rPr lang="en-US" sz="1200" dirty="0" err="1">
                <a:solidFill>
                  <a:srgbClr val="FFFF00"/>
                </a:solidFill>
              </a:rPr>
              <a:t>GraphicObject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rgbClr val="FFFF00"/>
                </a:solidFill>
              </a:rPr>
              <a:t>{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</a:t>
            </a:r>
            <a:r>
              <a:rPr lang="en-US" sz="1200" dirty="0" err="1">
                <a:solidFill>
                  <a:srgbClr val="FFFF00"/>
                </a:solidFill>
              </a:rPr>
              <a:t>int</a:t>
            </a:r>
            <a:r>
              <a:rPr lang="en-US" sz="1200" dirty="0">
                <a:solidFill>
                  <a:srgbClr val="FFFF00"/>
                </a:solidFill>
              </a:rPr>
              <a:t> length;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</a:t>
            </a:r>
            <a:r>
              <a:rPr lang="en-US" sz="1200" dirty="0" err="1">
                <a:solidFill>
                  <a:srgbClr val="FFFF00"/>
                </a:solidFill>
              </a:rPr>
              <a:t>int</a:t>
            </a:r>
            <a:r>
              <a:rPr lang="en-US" sz="1200" dirty="0">
                <a:solidFill>
                  <a:srgbClr val="FFFF00"/>
                </a:solidFill>
              </a:rPr>
              <a:t> width;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rgbClr val="FFFF00"/>
                </a:solidFill>
              </a:rPr>
              <a:t>  …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</a:t>
            </a:r>
            <a:r>
              <a:rPr lang="en-US" sz="1200" dirty="0">
                <a:solidFill>
                  <a:srgbClr val="FFFF00"/>
                </a:solidFill>
              </a:rPr>
              <a:t>public void </a:t>
            </a:r>
            <a:r>
              <a:rPr lang="en-US" sz="1200" dirty="0">
                <a:solidFill>
                  <a:srgbClr val="FFFF00"/>
                </a:solidFill>
              </a:rPr>
              <a:t>draw() {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    </a:t>
            </a:r>
            <a:r>
              <a:rPr lang="en-US" sz="1200" dirty="0">
                <a:solidFill>
                  <a:srgbClr val="FFFF00"/>
                </a:solidFill>
              </a:rPr>
              <a:t>     </a:t>
            </a:r>
            <a:r>
              <a:rPr lang="en-US" sz="1200" dirty="0" err="1">
                <a:solidFill>
                  <a:srgbClr val="FFFF00"/>
                </a:solidFill>
              </a:rPr>
              <a:t>pendown</a:t>
            </a:r>
            <a:r>
              <a:rPr lang="en-US" sz="1200" dirty="0">
                <a:solidFill>
                  <a:srgbClr val="FFFF00"/>
                </a:solidFill>
              </a:rPr>
              <a:t>()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>
                <a:solidFill>
                  <a:srgbClr val="FFFF00"/>
                </a:solidFill>
              </a:rPr>
              <a:t>forward(length);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>
                <a:solidFill>
                  <a:srgbClr val="FFFF00"/>
                </a:solidFill>
              </a:rPr>
              <a:t>rotate(90);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>
                <a:solidFill>
                  <a:srgbClr val="FFFF00"/>
                </a:solidFill>
              </a:rPr>
              <a:t>forward(width);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>
                <a:solidFill>
                  <a:srgbClr val="FFFF00"/>
                </a:solidFill>
              </a:rPr>
              <a:t>rotate(90);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>
                <a:solidFill>
                  <a:srgbClr val="FFFF00"/>
                </a:solidFill>
              </a:rPr>
              <a:t>forward(length);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>
                <a:solidFill>
                  <a:srgbClr val="FFFF00"/>
                </a:solidFill>
              </a:rPr>
              <a:t>rotate(90);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>
                <a:solidFill>
                  <a:srgbClr val="FFFF00"/>
                </a:solidFill>
              </a:rPr>
              <a:t>forward(width);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	</a:t>
            </a:r>
            <a:r>
              <a:rPr lang="en-US" sz="1200" dirty="0">
                <a:solidFill>
                  <a:srgbClr val="FFFF00"/>
                </a:solidFill>
              </a:rPr>
              <a:t>rotate(90);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</a:t>
            </a:r>
            <a:r>
              <a:rPr lang="en-US" sz="1200" dirty="0">
                <a:solidFill>
                  <a:srgbClr val="FFFF00"/>
                </a:solidFill>
              </a:rPr>
              <a:t>public void resize(</a:t>
            </a:r>
            <a:r>
              <a:rPr lang="en-US" sz="1200" dirty="0" err="1">
                <a:solidFill>
                  <a:srgbClr val="FFFF00"/>
                </a:solidFill>
              </a:rPr>
              <a:t>int</a:t>
            </a:r>
            <a:r>
              <a:rPr lang="en-US" sz="1200" dirty="0">
                <a:solidFill>
                  <a:srgbClr val="FFFF00"/>
                </a:solidFill>
              </a:rPr>
              <a:t> x) {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>
                <a:solidFill>
                  <a:srgbClr val="FFFF00"/>
                </a:solidFill>
              </a:rPr>
              <a:t>       length = length * ((double)x/100);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    width = width * ((double)x/100);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    ...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    }</a:t>
            </a:r>
          </a:p>
          <a:p>
            <a:pPr marL="0" indent="0">
              <a:spcAft>
                <a:spcPts val="100"/>
              </a:spcAft>
              <a:buNone/>
            </a:pPr>
            <a:r>
              <a:rPr lang="en-US" sz="12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7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32709" y="425344"/>
            <a:ext cx="6800850" cy="741759"/>
          </a:xfrm>
        </p:spPr>
        <p:txBody>
          <a:bodyPr/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Interfaces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09800" y="1785938"/>
            <a:ext cx="6800850" cy="3643313"/>
          </a:xfrm>
        </p:spPr>
        <p:txBody>
          <a:bodyPr anchor="t"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contains only constants and abstract methods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Unlike abstract classes they cannot have fields (properties) or implemented methods 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(methods with code in them)</a:t>
            </a:r>
          </a:p>
        </p:txBody>
      </p:sp>
    </p:spTree>
    <p:extLst>
      <p:ext uri="{BB962C8B-B14F-4D97-AF65-F5344CB8AC3E}">
        <p14:creationId xmlns:p14="http://schemas.microsoft.com/office/powerpoint/2010/main" val="8959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2870</Words>
  <Application>Microsoft Office PowerPoint</Application>
  <PresentationFormat>Widescreen</PresentationFormat>
  <Paragraphs>650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Century Gothic</vt:lpstr>
      <vt:lpstr>Consolas</vt:lpstr>
      <vt:lpstr>Courier</vt:lpstr>
      <vt:lpstr>Courier New</vt:lpstr>
      <vt:lpstr>Monotype Sorts</vt:lpstr>
      <vt:lpstr>Times New Roman</vt:lpstr>
      <vt:lpstr>Wingdings 3</vt:lpstr>
      <vt:lpstr>Office Theme</vt:lpstr>
      <vt:lpstr>Ion</vt:lpstr>
      <vt:lpstr>Picture</vt:lpstr>
      <vt:lpstr>PowerPoint Presentation</vt:lpstr>
      <vt:lpstr>Remember this:</vt:lpstr>
      <vt:lpstr>Abstract Methods</vt:lpstr>
      <vt:lpstr>You can!</vt:lpstr>
      <vt:lpstr>Abstract Classes</vt:lpstr>
      <vt:lpstr>What is output?</vt:lpstr>
      <vt:lpstr>Another Example: Graphing:</vt:lpstr>
      <vt:lpstr>PowerPoint Presentation</vt:lpstr>
      <vt:lpstr>Interfaces</vt:lpstr>
      <vt:lpstr>Define an Interface</vt:lpstr>
      <vt:lpstr>Why Interfaces?</vt:lpstr>
      <vt:lpstr>Laziness</vt:lpstr>
      <vt:lpstr>PowerPoint Presentation</vt:lpstr>
      <vt:lpstr>Using interfaces</vt:lpstr>
      <vt:lpstr>PowerPoint Presentation</vt:lpstr>
      <vt:lpstr>Abstract vs Interface</vt:lpstr>
      <vt:lpstr>Collections (Data Structures)</vt:lpstr>
      <vt:lpstr>Collection object: data Structure</vt:lpstr>
      <vt:lpstr>Collections: </vt:lpstr>
      <vt:lpstr>Collections: Many different types</vt:lpstr>
      <vt:lpstr>ArrayLists:</vt:lpstr>
      <vt:lpstr>ArrayLists:</vt:lpstr>
      <vt:lpstr>ArrayLists: </vt:lpstr>
      <vt:lpstr>ArrayLists</vt:lpstr>
      <vt:lpstr>Example:</vt:lpstr>
      <vt:lpstr>Using dog methods?</vt:lpstr>
      <vt:lpstr>Diff between arrays and ArrayLists</vt:lpstr>
      <vt:lpstr>ArrayLists: </vt:lpstr>
      <vt:lpstr>Behind the scenes: </vt:lpstr>
      <vt:lpstr>ArrayLists: </vt:lpstr>
      <vt:lpstr>Collections: Many different types</vt:lpstr>
      <vt:lpstr>Linked Lists</vt:lpstr>
      <vt:lpstr>Linked List methods:</vt:lpstr>
      <vt:lpstr>Linked Lists</vt:lpstr>
      <vt:lpstr>Why so many methods in common with ArrayLists?</vt:lpstr>
      <vt:lpstr>Back to Linked Lists</vt:lpstr>
      <vt:lpstr>So why do we have LinkedLists and ArrayLists?</vt:lpstr>
      <vt:lpstr>Linked Lists (behind the scenes):</vt:lpstr>
      <vt:lpstr>Singly Linked List class:</vt:lpstr>
      <vt:lpstr>Behind the scenes…</vt:lpstr>
      <vt:lpstr>What you’d write:</vt:lpstr>
      <vt:lpstr>Why Lists?</vt:lpstr>
      <vt:lpstr>Why linked lists?</vt:lpstr>
      <vt:lpstr>Technical Analysis:  LinkedLists vs ArrayLists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2016-04-19T04:11:23Z</dcterms:created>
  <dcterms:modified xsi:type="dcterms:W3CDTF">2016-04-19T04:11:43Z</dcterms:modified>
</cp:coreProperties>
</file>