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4660"/>
  </p:normalViewPr>
  <p:slideViewPr>
    <p:cSldViewPr snapToGrid="0">
      <p:cViewPr varScale="1">
        <p:scale>
          <a:sx n="62" d="100"/>
          <a:sy n="62" d="100"/>
        </p:scale>
        <p:origin x="13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4/27/2016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027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4/27/2016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5253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4/27/2016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565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4/27/2016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65624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4/27/2016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072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86839-B9D8-4651-8783-F325ECE74E65}" type="datetimeFigureOut">
              <a:rPr lang="en-US" smtClean="0"/>
              <a:t>4/27/2016</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9393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484F64-32F6-45C5-931F-ADC1662401D0}" type="datetimeFigureOut">
              <a:rPr lang="en-US" smtClean="0"/>
              <a:t>4/27/2016</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8527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4/27/2016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3410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4/27/2016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1555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9C9CA7B-DFD4-44B5-8C60-D14B8CD1FB59}" type="datetimeFigureOut">
              <a:rPr lang="en-US" smtClean="0"/>
              <a:t>4/27/2016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005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4/27/2016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413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4/27/2016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212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4/27/2016</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6463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4/27/2016</a:t>
            </a:fld>
            <a:endParaRPr lang="en-US" dirty="0"/>
          </a:p>
        </p:txBody>
      </p:sp>
      <p:sp>
        <p:nvSpPr>
          <p:cNvPr id="5" name="Footer Placeholder 3"/>
          <p:cNvSpPr>
            <a:spLocks noGrp="1"/>
          </p:cNvSpPr>
          <p:nvPr>
            <p:ph type="ftr" sz="quarter" idx="11"/>
          </p:nvPr>
        </p:nvSpPr>
        <p:spPr/>
        <p:txBody>
          <a:bodyPr/>
          <a:lstStyle/>
          <a:p>
            <a:r>
              <a:rPr lang="en-US" smtClean="0"/>
              <a:t>
              </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1798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4/27/2016</a:t>
            </a:fld>
            <a:endParaRPr lang="en-US" dirty="0"/>
          </a:p>
        </p:txBody>
      </p:sp>
      <p:sp>
        <p:nvSpPr>
          <p:cNvPr id="5" name="Footer Placeholder 2"/>
          <p:cNvSpPr>
            <a:spLocks noGrp="1"/>
          </p:cNvSpPr>
          <p:nvPr>
            <p:ph type="ftr" sz="quarter" idx="11"/>
          </p:nvPr>
        </p:nvSpPr>
        <p:spPr/>
        <p:txBody>
          <a:bodyPr/>
          <a:lstStyle/>
          <a:p>
            <a:r>
              <a:rPr lang="en-US" smtClean="0"/>
              <a:t>
              </a:t>
            </a:r>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06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t>4/27/2016</a:t>
            </a:fld>
            <a:endParaRPr lang="en-US" dirty="0"/>
          </a:p>
        </p:txBody>
      </p:sp>
      <p:sp>
        <p:nvSpPr>
          <p:cNvPr id="5" name="Footer Placeholder 5"/>
          <p:cNvSpPr>
            <a:spLocks noGrp="1"/>
          </p:cNvSpPr>
          <p:nvPr>
            <p:ph type="ftr" sz="quarter" idx="11"/>
          </p:nvPr>
        </p:nvSpPr>
        <p:spPr/>
        <p:txBody>
          <a:bodyPr/>
          <a:lstStyle/>
          <a:p>
            <a:r>
              <a:rPr lang="en-US" smtClean="0"/>
              <a:t>
              </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6979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4/27/2016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410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4/27/2016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731250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15230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260" y="85061"/>
            <a:ext cx="10811540" cy="1020726"/>
          </a:xfrm>
        </p:spPr>
        <p:txBody>
          <a:bodyPr>
            <a:normAutofit/>
          </a:bodyPr>
          <a:lstStyle/>
          <a:p>
            <a:r>
              <a:rPr lang="en-US" sz="4800" b="1" dirty="0" smtClean="0"/>
              <a:t>Idea:</a:t>
            </a:r>
            <a:endParaRPr lang="en-US" sz="3600" i="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2310" y="1796902"/>
            <a:ext cx="8763690" cy="3899842"/>
          </a:xfrm>
          <a:solidFill>
            <a:schemeClr val="bg2">
              <a:lumMod val="20000"/>
              <a:lumOff val="80000"/>
            </a:schemeClr>
          </a:solidFill>
        </p:spPr>
      </p:pic>
      <p:sp>
        <p:nvSpPr>
          <p:cNvPr id="5" name="Title 1"/>
          <p:cNvSpPr txBox="1">
            <a:spLocks/>
          </p:cNvSpPr>
          <p:nvPr/>
        </p:nvSpPr>
        <p:spPr>
          <a:xfrm>
            <a:off x="542260" y="1105787"/>
            <a:ext cx="10515600" cy="51025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i="1" dirty="0" smtClean="0"/>
              <a:t>Add 51?  Add 15?</a:t>
            </a:r>
            <a:endParaRPr lang="en-US" sz="3600" i="1" dirty="0"/>
          </a:p>
        </p:txBody>
      </p:sp>
    </p:spTree>
    <p:extLst>
      <p:ext uri="{BB962C8B-B14F-4D97-AF65-F5344CB8AC3E}">
        <p14:creationId xmlns:p14="http://schemas.microsoft.com/office/powerpoint/2010/main" val="342729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387"/>
            <a:ext cx="10515600" cy="769083"/>
          </a:xfrm>
        </p:spPr>
        <p:txBody>
          <a:bodyPr/>
          <a:lstStyle/>
          <a:p>
            <a:r>
              <a:rPr lang="en-US" dirty="0" smtClean="0"/>
              <a:t>Methods:</a:t>
            </a:r>
            <a:endParaRPr lang="en-US" dirty="0"/>
          </a:p>
        </p:txBody>
      </p:sp>
      <p:sp>
        <p:nvSpPr>
          <p:cNvPr id="3" name="Content Placeholder 2"/>
          <p:cNvSpPr>
            <a:spLocks noGrp="1"/>
          </p:cNvSpPr>
          <p:nvPr>
            <p:ph idx="1"/>
          </p:nvPr>
        </p:nvSpPr>
        <p:spPr>
          <a:xfrm>
            <a:off x="0" y="568036"/>
            <a:ext cx="12192000" cy="6377050"/>
          </a:xfrm>
        </p:spPr>
        <p:txBody>
          <a:bodyPr>
            <a:normAutofit fontScale="85000" lnSpcReduction="20000"/>
          </a:bodyPr>
          <a:lstStyle/>
          <a:p>
            <a:pPr lvl="1">
              <a:lnSpc>
                <a:spcPct val="120000"/>
              </a:lnSpc>
              <a:spcBef>
                <a:spcPts val="200"/>
              </a:spcBef>
            </a:pPr>
            <a:r>
              <a:rPr lang="en-US" dirty="0" smtClean="0">
                <a:solidFill>
                  <a:srgbClr val="FFFF00"/>
                </a:solidFill>
              </a:rPr>
              <a:t>add(o</a:t>
            </a:r>
            <a:r>
              <a:rPr lang="en-US" dirty="0">
                <a:solidFill>
                  <a:srgbClr val="FFFF00"/>
                </a:solidFill>
              </a:rPr>
              <a:t>) </a:t>
            </a:r>
            <a:r>
              <a:rPr lang="en-US" dirty="0"/>
              <a:t>appends the new object o to </a:t>
            </a:r>
            <a:r>
              <a:rPr lang="en-US" dirty="0" smtClean="0"/>
              <a:t>the set</a:t>
            </a:r>
            <a:endParaRPr lang="en-US" dirty="0"/>
          </a:p>
          <a:p>
            <a:pPr lvl="1">
              <a:lnSpc>
                <a:spcPct val="120000"/>
              </a:lnSpc>
              <a:spcBef>
                <a:spcPts val="200"/>
              </a:spcBef>
            </a:pPr>
            <a:r>
              <a:rPr lang="en-US" dirty="0" err="1" smtClean="0">
                <a:solidFill>
                  <a:srgbClr val="FFFF00"/>
                </a:solidFill>
              </a:rPr>
              <a:t>addAll</a:t>
            </a:r>
            <a:r>
              <a:rPr lang="en-US" dirty="0" smtClean="0">
                <a:solidFill>
                  <a:srgbClr val="FFFF00"/>
                </a:solidFill>
              </a:rPr>
              <a:t>(c</a:t>
            </a:r>
            <a:r>
              <a:rPr lang="en-US" dirty="0">
                <a:solidFill>
                  <a:srgbClr val="FFFF00"/>
                </a:solidFill>
              </a:rPr>
              <a:t>)  </a:t>
            </a:r>
            <a:r>
              <a:rPr lang="en-US" dirty="0"/>
              <a:t>adds </a:t>
            </a:r>
            <a:r>
              <a:rPr lang="en-US" dirty="0" smtClean="0"/>
              <a:t>everything </a:t>
            </a:r>
            <a:r>
              <a:rPr lang="en-US" dirty="0"/>
              <a:t>from collection c to the </a:t>
            </a:r>
            <a:r>
              <a:rPr lang="en-US" dirty="0" err="1" smtClean="0"/>
              <a:t>HashSet</a:t>
            </a:r>
            <a:r>
              <a:rPr lang="en-US" dirty="0" smtClean="0"/>
              <a:t> </a:t>
            </a:r>
            <a:r>
              <a:rPr lang="en-US" dirty="0"/>
              <a:t>(at the end</a:t>
            </a:r>
            <a:r>
              <a:rPr lang="en-US" dirty="0" smtClean="0"/>
              <a:t>)</a:t>
            </a:r>
          </a:p>
          <a:p>
            <a:pPr lvl="1">
              <a:lnSpc>
                <a:spcPct val="120000"/>
              </a:lnSpc>
              <a:spcBef>
                <a:spcPts val="200"/>
              </a:spcBef>
            </a:pPr>
            <a:r>
              <a:rPr lang="en-US" dirty="0" smtClean="0">
                <a:solidFill>
                  <a:srgbClr val="FFFF00"/>
                </a:solidFill>
              </a:rPr>
              <a:t>ceiling(0)</a:t>
            </a:r>
            <a:r>
              <a:rPr lang="en-US" altLang="en-US" dirty="0">
                <a:solidFill>
                  <a:srgbClr val="FFFF00"/>
                </a:solidFill>
                <a:latin typeface="Arial" panose="020B0604020202020204" pitchFamily="34" charset="0"/>
              </a:rPr>
              <a:t> </a:t>
            </a:r>
            <a:r>
              <a:rPr lang="en-US" altLang="en-US" sz="2100" dirty="0">
                <a:latin typeface="Arial" panose="020B0604020202020204" pitchFamily="34" charset="0"/>
              </a:rPr>
              <a:t>Returns the least element in this set greater than or equal to the given element, or </a:t>
            </a:r>
            <a:r>
              <a:rPr lang="en-US" altLang="en-US" sz="2100" dirty="0">
                <a:latin typeface="Arial Unicode MS" panose="020B0604020202020204" pitchFamily="34" charset="-128"/>
              </a:rPr>
              <a:t>null</a:t>
            </a:r>
            <a:r>
              <a:rPr lang="en-US" altLang="en-US" sz="2100" dirty="0"/>
              <a:t> if there is no such element. </a:t>
            </a:r>
            <a:endParaRPr lang="en-US" dirty="0"/>
          </a:p>
          <a:p>
            <a:pPr lvl="1">
              <a:lnSpc>
                <a:spcPct val="120000"/>
              </a:lnSpc>
              <a:spcBef>
                <a:spcPts val="200"/>
              </a:spcBef>
            </a:pPr>
            <a:r>
              <a:rPr lang="en-US" dirty="0" smtClean="0">
                <a:solidFill>
                  <a:srgbClr val="FFFF00"/>
                </a:solidFill>
              </a:rPr>
              <a:t>clear</a:t>
            </a:r>
            <a:r>
              <a:rPr lang="en-US" dirty="0">
                <a:solidFill>
                  <a:srgbClr val="FFFF00"/>
                </a:solidFill>
              </a:rPr>
              <a:t>() </a:t>
            </a:r>
            <a:r>
              <a:rPr lang="en-US" dirty="0"/>
              <a:t>removes all elements from the </a:t>
            </a:r>
            <a:r>
              <a:rPr lang="en-US" dirty="0" smtClean="0"/>
              <a:t>set</a:t>
            </a:r>
            <a:endParaRPr lang="en-US" dirty="0"/>
          </a:p>
          <a:p>
            <a:pPr lvl="1">
              <a:lnSpc>
                <a:spcPct val="120000"/>
              </a:lnSpc>
              <a:spcBef>
                <a:spcPts val="200"/>
              </a:spcBef>
            </a:pPr>
            <a:r>
              <a:rPr lang="en-US" dirty="0" smtClean="0">
                <a:solidFill>
                  <a:srgbClr val="FFFF00"/>
                </a:solidFill>
              </a:rPr>
              <a:t>contains(o</a:t>
            </a:r>
            <a:r>
              <a:rPr lang="en-US" dirty="0">
                <a:solidFill>
                  <a:srgbClr val="FFFF00"/>
                </a:solidFill>
              </a:rPr>
              <a:t>) </a:t>
            </a:r>
            <a:r>
              <a:rPr lang="en-US" dirty="0"/>
              <a:t>returns true if the </a:t>
            </a:r>
            <a:r>
              <a:rPr lang="en-US" dirty="0" smtClean="0"/>
              <a:t>set </a:t>
            </a:r>
            <a:r>
              <a:rPr lang="en-US" dirty="0"/>
              <a:t>contains the object </a:t>
            </a:r>
            <a:r>
              <a:rPr lang="en-US" dirty="0" smtClean="0"/>
              <a:t>o</a:t>
            </a:r>
          </a:p>
          <a:p>
            <a:pPr lvl="1">
              <a:lnSpc>
                <a:spcPct val="120000"/>
              </a:lnSpc>
              <a:spcBef>
                <a:spcPts val="200"/>
              </a:spcBef>
            </a:pPr>
            <a:r>
              <a:rPr lang="en-US" dirty="0" err="1" smtClean="0">
                <a:solidFill>
                  <a:srgbClr val="FFFF00"/>
                </a:solidFill>
              </a:rPr>
              <a:t>containsAll</a:t>
            </a:r>
            <a:r>
              <a:rPr lang="en-US" dirty="0" smtClean="0">
                <a:solidFill>
                  <a:srgbClr val="FFFF00"/>
                </a:solidFill>
              </a:rPr>
              <a:t>( c) </a:t>
            </a:r>
            <a:r>
              <a:rPr lang="en-US" dirty="0" smtClean="0"/>
              <a:t>returns true if the set contains all the elements in the collection set</a:t>
            </a:r>
          </a:p>
          <a:p>
            <a:pPr lvl="1">
              <a:lnSpc>
                <a:spcPct val="120000"/>
              </a:lnSpc>
              <a:spcBef>
                <a:spcPts val="200"/>
              </a:spcBef>
            </a:pPr>
            <a:r>
              <a:rPr lang="en-US" dirty="0" err="1" smtClean="0">
                <a:solidFill>
                  <a:srgbClr val="FFFF00"/>
                </a:solidFill>
              </a:rPr>
              <a:t>descendingSet</a:t>
            </a:r>
            <a:r>
              <a:rPr lang="en-US" dirty="0" smtClean="0">
                <a:solidFill>
                  <a:srgbClr val="FFFF00"/>
                </a:solidFill>
              </a:rPr>
              <a:t>() </a:t>
            </a:r>
            <a:r>
              <a:rPr lang="en-US" dirty="0" smtClean="0"/>
              <a:t>– returns a reverse order view of the set</a:t>
            </a:r>
          </a:p>
          <a:p>
            <a:pPr lvl="1">
              <a:lnSpc>
                <a:spcPct val="120000"/>
              </a:lnSpc>
              <a:spcBef>
                <a:spcPts val="200"/>
              </a:spcBef>
            </a:pPr>
            <a:r>
              <a:rPr lang="en-US" dirty="0" smtClean="0">
                <a:solidFill>
                  <a:srgbClr val="FFFF00"/>
                </a:solidFill>
              </a:rPr>
              <a:t>equals(c)  </a:t>
            </a:r>
            <a:r>
              <a:rPr lang="en-US" dirty="0" smtClean="0"/>
              <a:t>checks if the collection c and the </a:t>
            </a:r>
            <a:r>
              <a:rPr lang="en-US" dirty="0" err="1" smtClean="0"/>
              <a:t>hashset</a:t>
            </a:r>
            <a:r>
              <a:rPr lang="en-US" dirty="0" smtClean="0"/>
              <a:t> have the same  set of objects</a:t>
            </a:r>
          </a:p>
          <a:p>
            <a:pPr lvl="1">
              <a:lnSpc>
                <a:spcPct val="120000"/>
              </a:lnSpc>
              <a:spcBef>
                <a:spcPts val="200"/>
              </a:spcBef>
            </a:pPr>
            <a:r>
              <a:rPr lang="en-US" dirty="0" smtClean="0">
                <a:solidFill>
                  <a:srgbClr val="FFFF00"/>
                </a:solidFill>
              </a:rPr>
              <a:t>first() </a:t>
            </a:r>
            <a:r>
              <a:rPr lang="en-US" dirty="0" smtClean="0"/>
              <a:t>returns the smallest element in the set</a:t>
            </a:r>
          </a:p>
          <a:p>
            <a:pPr lvl="1">
              <a:lnSpc>
                <a:spcPct val="120000"/>
              </a:lnSpc>
              <a:spcBef>
                <a:spcPts val="200"/>
              </a:spcBef>
            </a:pPr>
            <a:r>
              <a:rPr lang="en-US" dirty="0" smtClean="0">
                <a:solidFill>
                  <a:srgbClr val="FFFF00"/>
                </a:solidFill>
              </a:rPr>
              <a:t>floor( o) </a:t>
            </a:r>
            <a:r>
              <a:rPr lang="en-US" dirty="0" smtClean="0"/>
              <a:t>returns the greatest element in the set less than o</a:t>
            </a:r>
          </a:p>
          <a:p>
            <a:pPr lvl="1">
              <a:lnSpc>
                <a:spcPct val="120000"/>
              </a:lnSpc>
              <a:spcBef>
                <a:spcPts val="200"/>
              </a:spcBef>
            </a:pPr>
            <a:r>
              <a:rPr lang="en-US" dirty="0" smtClean="0">
                <a:solidFill>
                  <a:srgbClr val="FFFF00"/>
                </a:solidFill>
              </a:rPr>
              <a:t>higher( o) </a:t>
            </a:r>
            <a:r>
              <a:rPr lang="en-US" dirty="0" err="1" smtClean="0"/>
              <a:t>retuns</a:t>
            </a:r>
            <a:r>
              <a:rPr lang="en-US" dirty="0" smtClean="0"/>
              <a:t> the first element after o in the set</a:t>
            </a:r>
          </a:p>
          <a:p>
            <a:pPr lvl="1">
              <a:lnSpc>
                <a:spcPct val="120000"/>
              </a:lnSpc>
              <a:spcBef>
                <a:spcPts val="200"/>
              </a:spcBef>
            </a:pPr>
            <a:r>
              <a:rPr lang="en-US" dirty="0" err="1" smtClean="0">
                <a:solidFill>
                  <a:srgbClr val="FFFF00"/>
                </a:solidFill>
              </a:rPr>
              <a:t>isEmpty</a:t>
            </a:r>
            <a:r>
              <a:rPr lang="en-US" dirty="0">
                <a:solidFill>
                  <a:srgbClr val="FFFF00"/>
                </a:solidFill>
              </a:rPr>
              <a:t>() </a:t>
            </a:r>
            <a:r>
              <a:rPr lang="en-US" dirty="0"/>
              <a:t>returns true if the </a:t>
            </a:r>
            <a:r>
              <a:rPr lang="en-US" dirty="0" smtClean="0"/>
              <a:t>set contains </a:t>
            </a:r>
            <a:r>
              <a:rPr lang="en-US" dirty="0"/>
              <a:t>no </a:t>
            </a:r>
            <a:r>
              <a:rPr lang="en-US" dirty="0" smtClean="0"/>
              <a:t>elements</a:t>
            </a:r>
          </a:p>
          <a:p>
            <a:pPr lvl="1">
              <a:lnSpc>
                <a:spcPct val="120000"/>
              </a:lnSpc>
              <a:spcBef>
                <a:spcPts val="200"/>
              </a:spcBef>
            </a:pPr>
            <a:r>
              <a:rPr lang="en-US" dirty="0" smtClean="0">
                <a:solidFill>
                  <a:srgbClr val="FFFF00"/>
                </a:solidFill>
              </a:rPr>
              <a:t>last() </a:t>
            </a:r>
            <a:r>
              <a:rPr lang="en-US" dirty="0" smtClean="0"/>
              <a:t>– returns the last object in the set</a:t>
            </a:r>
          </a:p>
          <a:p>
            <a:pPr lvl="1">
              <a:lnSpc>
                <a:spcPct val="120000"/>
              </a:lnSpc>
              <a:spcBef>
                <a:spcPts val="200"/>
              </a:spcBef>
            </a:pPr>
            <a:r>
              <a:rPr lang="en-US" dirty="0" smtClean="0">
                <a:solidFill>
                  <a:srgbClr val="FFFF00"/>
                </a:solidFill>
              </a:rPr>
              <a:t>lower( o) </a:t>
            </a:r>
            <a:r>
              <a:rPr lang="en-US" dirty="0" smtClean="0"/>
              <a:t>– returns the greatest object in the set that is less than the object o</a:t>
            </a:r>
          </a:p>
          <a:p>
            <a:pPr lvl="1">
              <a:lnSpc>
                <a:spcPct val="120000"/>
              </a:lnSpc>
              <a:spcBef>
                <a:spcPts val="200"/>
              </a:spcBef>
            </a:pPr>
            <a:r>
              <a:rPr lang="en-US" dirty="0" smtClean="0">
                <a:solidFill>
                  <a:srgbClr val="FFFF00"/>
                </a:solidFill>
              </a:rPr>
              <a:t>remove(object</a:t>
            </a:r>
            <a:r>
              <a:rPr lang="en-US" dirty="0">
                <a:solidFill>
                  <a:srgbClr val="FFFF00"/>
                </a:solidFill>
              </a:rPr>
              <a:t>) </a:t>
            </a:r>
            <a:r>
              <a:rPr lang="en-US" dirty="0"/>
              <a:t>removes the object from the </a:t>
            </a:r>
            <a:r>
              <a:rPr lang="en-US" dirty="0" smtClean="0"/>
              <a:t>set </a:t>
            </a:r>
            <a:r>
              <a:rPr lang="en-US" dirty="0"/>
              <a:t>and returns true if successful, false otherwise</a:t>
            </a:r>
          </a:p>
          <a:p>
            <a:pPr lvl="1">
              <a:lnSpc>
                <a:spcPct val="120000"/>
              </a:lnSpc>
              <a:spcBef>
                <a:spcPts val="200"/>
              </a:spcBef>
            </a:pPr>
            <a:r>
              <a:rPr lang="en-US" dirty="0" err="1" smtClean="0">
                <a:solidFill>
                  <a:srgbClr val="FFFF00"/>
                </a:solidFill>
              </a:rPr>
              <a:t>removeAll</a:t>
            </a:r>
            <a:r>
              <a:rPr lang="en-US" dirty="0" smtClean="0">
                <a:solidFill>
                  <a:srgbClr val="FFFF00"/>
                </a:solidFill>
              </a:rPr>
              <a:t>( </a:t>
            </a:r>
            <a:r>
              <a:rPr lang="en-US" dirty="0">
                <a:solidFill>
                  <a:srgbClr val="FFFF00"/>
                </a:solidFill>
              </a:rPr>
              <a:t>c) </a:t>
            </a:r>
            <a:r>
              <a:rPr lang="en-US" dirty="0"/>
              <a:t>remove from this </a:t>
            </a:r>
            <a:r>
              <a:rPr lang="en-US" dirty="0" smtClean="0"/>
              <a:t>set all </a:t>
            </a:r>
            <a:r>
              <a:rPr lang="en-US" dirty="0"/>
              <a:t>the elements in the collection </a:t>
            </a:r>
            <a:r>
              <a:rPr lang="en-US" dirty="0" smtClean="0"/>
              <a:t>set</a:t>
            </a:r>
            <a:endParaRPr lang="en-US" dirty="0"/>
          </a:p>
          <a:p>
            <a:pPr lvl="1">
              <a:lnSpc>
                <a:spcPct val="120000"/>
              </a:lnSpc>
              <a:spcBef>
                <a:spcPts val="200"/>
              </a:spcBef>
            </a:pPr>
            <a:r>
              <a:rPr lang="en-US" dirty="0" err="1" smtClean="0">
                <a:solidFill>
                  <a:srgbClr val="FFFF00"/>
                </a:solidFill>
              </a:rPr>
              <a:t>retainAll</a:t>
            </a:r>
            <a:r>
              <a:rPr lang="en-US" dirty="0" smtClean="0">
                <a:solidFill>
                  <a:srgbClr val="FFFF00"/>
                </a:solidFill>
              </a:rPr>
              <a:t>( </a:t>
            </a:r>
            <a:r>
              <a:rPr lang="en-US" dirty="0">
                <a:solidFill>
                  <a:srgbClr val="FFFF00"/>
                </a:solidFill>
              </a:rPr>
              <a:t>c) </a:t>
            </a:r>
            <a:r>
              <a:rPr lang="en-US" dirty="0"/>
              <a:t>keeps in the </a:t>
            </a:r>
            <a:r>
              <a:rPr lang="en-US" dirty="0" smtClean="0"/>
              <a:t>set </a:t>
            </a:r>
            <a:r>
              <a:rPr lang="en-US" dirty="0"/>
              <a:t>only objects in the collection</a:t>
            </a:r>
          </a:p>
          <a:p>
            <a:pPr lvl="1">
              <a:lnSpc>
                <a:spcPct val="120000"/>
              </a:lnSpc>
              <a:spcBef>
                <a:spcPts val="200"/>
              </a:spcBef>
            </a:pPr>
            <a:r>
              <a:rPr lang="en-US" dirty="0" smtClean="0">
                <a:solidFill>
                  <a:srgbClr val="FFFF00"/>
                </a:solidFill>
              </a:rPr>
              <a:t>size</a:t>
            </a:r>
            <a:r>
              <a:rPr lang="en-US" dirty="0">
                <a:solidFill>
                  <a:srgbClr val="FFFF00"/>
                </a:solidFill>
              </a:rPr>
              <a:t>() </a:t>
            </a:r>
            <a:r>
              <a:rPr lang="en-US" dirty="0"/>
              <a:t>returns the number of elements in the </a:t>
            </a:r>
            <a:r>
              <a:rPr lang="en-US" dirty="0" smtClean="0"/>
              <a:t>set</a:t>
            </a:r>
          </a:p>
          <a:p>
            <a:pPr lvl="1">
              <a:lnSpc>
                <a:spcPct val="120000"/>
              </a:lnSpc>
              <a:spcBef>
                <a:spcPts val="200"/>
              </a:spcBef>
            </a:pPr>
            <a:r>
              <a:rPr lang="en-US" dirty="0" smtClean="0">
                <a:solidFill>
                  <a:srgbClr val="FFFF00"/>
                </a:solidFill>
              </a:rPr>
              <a:t>subset(o1, o2) </a:t>
            </a:r>
            <a:r>
              <a:rPr lang="en-US" dirty="0" smtClean="0"/>
              <a:t>– returns a view of the set of objects that range from the first object (inclusive) to the last object (exclusive)</a:t>
            </a:r>
          </a:p>
          <a:p>
            <a:pPr lvl="1">
              <a:lnSpc>
                <a:spcPct val="120000"/>
              </a:lnSpc>
              <a:spcBef>
                <a:spcPts val="200"/>
              </a:spcBef>
            </a:pPr>
            <a:r>
              <a:rPr lang="en-US" dirty="0" err="1" smtClean="0">
                <a:solidFill>
                  <a:srgbClr val="FFFF00"/>
                </a:solidFill>
              </a:rPr>
              <a:t>tailSet</a:t>
            </a:r>
            <a:r>
              <a:rPr lang="en-US" dirty="0" smtClean="0">
                <a:solidFill>
                  <a:srgbClr val="FFFF00"/>
                </a:solidFill>
              </a:rPr>
              <a:t>(o) </a:t>
            </a:r>
            <a:r>
              <a:rPr lang="en-US" dirty="0" smtClean="0"/>
              <a:t>– returns a view of the set whose elements are greater than or equal to the object</a:t>
            </a:r>
            <a:endParaRPr lang="en-US" dirty="0"/>
          </a:p>
          <a:p>
            <a:pPr lvl="1">
              <a:lnSpc>
                <a:spcPct val="120000"/>
              </a:lnSpc>
              <a:spcBef>
                <a:spcPts val="200"/>
              </a:spcBef>
            </a:pPr>
            <a:r>
              <a:rPr lang="en-US" dirty="0" err="1" smtClean="0">
                <a:solidFill>
                  <a:srgbClr val="FFFF00"/>
                </a:solidFill>
              </a:rPr>
              <a:t>toArray</a:t>
            </a:r>
            <a:r>
              <a:rPr lang="en-US" dirty="0" smtClean="0">
                <a:solidFill>
                  <a:srgbClr val="FFFF00"/>
                </a:solidFill>
              </a:rPr>
              <a:t>()</a:t>
            </a:r>
          </a:p>
          <a:p>
            <a:pPr lvl="1">
              <a:lnSpc>
                <a:spcPct val="120000"/>
              </a:lnSpc>
              <a:spcBef>
                <a:spcPts val="200"/>
              </a:spcBef>
            </a:pPr>
            <a:r>
              <a:rPr lang="en-US" dirty="0" err="1" smtClean="0">
                <a:solidFill>
                  <a:srgbClr val="FFFF00"/>
                </a:solidFill>
              </a:rPr>
              <a:t>toString</a:t>
            </a:r>
            <a:r>
              <a:rPr lang="en-US" dirty="0" smtClean="0">
                <a:solidFill>
                  <a:srgbClr val="FFFF00"/>
                </a:solidFill>
              </a:rPr>
              <a:t>()</a:t>
            </a:r>
            <a:endParaRPr lang="en-US" dirty="0">
              <a:solidFill>
                <a:srgbClr val="FFFF00"/>
              </a:solidFill>
            </a:endParaRPr>
          </a:p>
          <a:p>
            <a:endParaRPr lang="en-US" dirty="0"/>
          </a:p>
        </p:txBody>
      </p:sp>
    </p:spTree>
    <p:extLst>
      <p:ext uri="{BB962C8B-B14F-4D97-AF65-F5344CB8AC3E}">
        <p14:creationId xmlns:p14="http://schemas.microsoft.com/office/powerpoint/2010/main" val="2486599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6269" y="597878"/>
            <a:ext cx="2734408" cy="1037491"/>
          </a:xfrm>
          <a:solidFill>
            <a:schemeClr val="accent5">
              <a:lumMod val="75000"/>
            </a:schemeClr>
          </a:solidFill>
          <a:ln w="57150">
            <a:solidFill>
              <a:schemeClr val="accent6">
                <a:lumMod val="75000"/>
              </a:schemeClr>
            </a:solidFill>
          </a:ln>
        </p:spPr>
        <p:txBody>
          <a:bodyPr>
            <a:normAutofit/>
          </a:bodyPr>
          <a:lstStyle/>
          <a:p>
            <a:pPr algn="ctr"/>
            <a:r>
              <a:rPr lang="en-US" dirty="0" err="1" smtClean="0">
                <a:latin typeface="+mn-lt"/>
              </a:rPr>
              <a:t>TreeSet</a:t>
            </a:r>
            <a:endParaRPr lang="en-US" dirty="0">
              <a:latin typeface="+mn-lt"/>
            </a:endParaRPr>
          </a:p>
        </p:txBody>
      </p:sp>
      <p:sp>
        <p:nvSpPr>
          <p:cNvPr id="3" name="Content Placeholder 2"/>
          <p:cNvSpPr>
            <a:spLocks noGrp="1"/>
          </p:cNvSpPr>
          <p:nvPr>
            <p:ph idx="1"/>
          </p:nvPr>
        </p:nvSpPr>
        <p:spPr>
          <a:xfrm>
            <a:off x="262305" y="95250"/>
            <a:ext cx="6048848" cy="6762750"/>
          </a:xfrm>
        </p:spPr>
        <p:txBody>
          <a:bodyPr>
            <a:noAutofit/>
          </a:bodyPr>
          <a:lstStyle/>
          <a:p>
            <a:pPr marL="0" indent="0">
              <a:spcBef>
                <a:spcPts val="0"/>
              </a:spcBef>
              <a:buNone/>
            </a:pPr>
            <a:r>
              <a:rPr lang="en-US" sz="1200" dirty="0" err="1">
                <a:solidFill>
                  <a:srgbClr val="FFFF00"/>
                </a:solidFill>
              </a:rPr>
              <a:t>TreeSet</a:t>
            </a:r>
            <a:r>
              <a:rPr lang="en-US" sz="1200" dirty="0">
                <a:solidFill>
                  <a:srgbClr val="FFFF00"/>
                </a:solidFill>
              </a:rPr>
              <a:t>&lt;Integer&gt; tree = </a:t>
            </a:r>
            <a:r>
              <a:rPr lang="en-US" sz="1200" b="1" u="sng" dirty="0">
                <a:solidFill>
                  <a:srgbClr val="FFFF00"/>
                </a:solidFill>
              </a:rPr>
              <a:t>new </a:t>
            </a:r>
            <a:r>
              <a:rPr lang="en-US" sz="1200" b="1" u="sng" dirty="0" err="1">
                <a:solidFill>
                  <a:srgbClr val="FFFF00"/>
                </a:solidFill>
              </a:rPr>
              <a:t>TreeSet</a:t>
            </a:r>
            <a:r>
              <a:rPr lang="en-US" sz="1200" b="1" u="sng" dirty="0">
                <a:solidFill>
                  <a:srgbClr val="FFFF00"/>
                </a:solidFill>
              </a:rPr>
              <a:t>();</a:t>
            </a:r>
          </a:p>
          <a:p>
            <a:pPr marL="0" indent="0">
              <a:spcBef>
                <a:spcPts val="0"/>
              </a:spcBef>
              <a:buNone/>
            </a:pPr>
            <a:r>
              <a:rPr lang="en-US" sz="1200" dirty="0" err="1">
                <a:solidFill>
                  <a:srgbClr val="FFFF00"/>
                </a:solidFill>
              </a:rPr>
              <a:t>tree.add</a:t>
            </a:r>
            <a:r>
              <a:rPr lang="en-US" sz="1200" dirty="0">
                <a:solidFill>
                  <a:srgbClr val="FFFF00"/>
                </a:solidFill>
              </a:rPr>
              <a:t>(12);</a:t>
            </a:r>
          </a:p>
          <a:p>
            <a:pPr marL="0" indent="0">
              <a:spcBef>
                <a:spcPts val="0"/>
              </a:spcBef>
              <a:buNone/>
            </a:pPr>
            <a:r>
              <a:rPr lang="en-US" sz="1200" dirty="0" err="1">
                <a:solidFill>
                  <a:srgbClr val="FFFF00"/>
                </a:solidFill>
              </a:rPr>
              <a:t>tree.add</a:t>
            </a:r>
            <a:r>
              <a:rPr lang="en-US" sz="1200" dirty="0">
                <a:solidFill>
                  <a:srgbClr val="FFFF00"/>
                </a:solidFill>
              </a:rPr>
              <a:t>(63);</a:t>
            </a:r>
          </a:p>
          <a:p>
            <a:pPr marL="0" indent="0">
              <a:spcBef>
                <a:spcPts val="0"/>
              </a:spcBef>
              <a:buNone/>
            </a:pPr>
            <a:r>
              <a:rPr lang="en-US" sz="1200" dirty="0" err="1">
                <a:solidFill>
                  <a:srgbClr val="FFFF00"/>
                </a:solidFill>
              </a:rPr>
              <a:t>tree.add</a:t>
            </a:r>
            <a:r>
              <a:rPr lang="en-US" sz="1200" dirty="0">
                <a:solidFill>
                  <a:srgbClr val="FFFF00"/>
                </a:solidFill>
              </a:rPr>
              <a:t>(34);</a:t>
            </a:r>
          </a:p>
          <a:p>
            <a:pPr marL="0" indent="0">
              <a:spcBef>
                <a:spcPts val="0"/>
              </a:spcBef>
              <a:buNone/>
            </a:pPr>
            <a:r>
              <a:rPr lang="en-US" sz="1200" dirty="0" err="1">
                <a:solidFill>
                  <a:srgbClr val="FFFF00"/>
                </a:solidFill>
              </a:rPr>
              <a:t>tree.add</a:t>
            </a:r>
            <a:r>
              <a:rPr lang="en-US" sz="1200" dirty="0">
                <a:solidFill>
                  <a:srgbClr val="FFFF00"/>
                </a:solidFill>
              </a:rPr>
              <a:t>(45);</a:t>
            </a:r>
          </a:p>
          <a:p>
            <a:pPr marL="0" indent="0">
              <a:spcBef>
                <a:spcPts val="0"/>
              </a:spcBef>
              <a:buNone/>
            </a:pPr>
            <a:r>
              <a:rPr lang="en-US" sz="1200" dirty="0" err="1">
                <a:solidFill>
                  <a:srgbClr val="FFFF00"/>
                </a:solidFill>
              </a:rPr>
              <a:t>tree.add</a:t>
            </a:r>
            <a:r>
              <a:rPr lang="en-US" sz="1200" dirty="0">
                <a:solidFill>
                  <a:srgbClr val="FFFF00"/>
                </a:solidFill>
              </a:rPr>
              <a:t>(16);</a:t>
            </a:r>
          </a:p>
          <a:p>
            <a:pPr marL="0" indent="0">
              <a:spcBef>
                <a:spcPts val="0"/>
              </a:spcBef>
              <a:buNone/>
            </a:pPr>
            <a:r>
              <a:rPr lang="en-US" sz="1200" dirty="0" err="1">
                <a:solidFill>
                  <a:srgbClr val="FFFF00"/>
                </a:solidFill>
              </a:rPr>
              <a:t>tree.add</a:t>
            </a:r>
            <a:r>
              <a:rPr lang="en-US" sz="1200" dirty="0">
                <a:solidFill>
                  <a:srgbClr val="FFFF00"/>
                </a:solidFill>
              </a:rPr>
              <a:t>(22);</a:t>
            </a:r>
          </a:p>
          <a:p>
            <a:pPr marL="0" indent="0">
              <a:spcBef>
                <a:spcPts val="0"/>
              </a:spcBef>
              <a:buNone/>
            </a:pPr>
            <a:r>
              <a:rPr lang="en-US" sz="1200" dirty="0" err="1">
                <a:solidFill>
                  <a:srgbClr val="FFFF00"/>
                </a:solidFill>
              </a:rPr>
              <a:t>tree.add</a:t>
            </a:r>
            <a:r>
              <a:rPr lang="en-US" sz="1200" dirty="0">
                <a:solidFill>
                  <a:srgbClr val="FFFF00"/>
                </a:solidFill>
              </a:rPr>
              <a:t>(54</a:t>
            </a:r>
            <a:r>
              <a:rPr lang="en-US" sz="1200" dirty="0" smtClean="0">
                <a:solidFill>
                  <a:srgbClr val="FFFF00"/>
                </a:solidFill>
              </a:rPr>
              <a:t>);</a:t>
            </a:r>
          </a:p>
          <a:p>
            <a:pPr marL="0" indent="0">
              <a:spcBef>
                <a:spcPts val="0"/>
              </a:spcBef>
              <a:buNone/>
            </a:pPr>
            <a:endParaRPr lang="en-US" sz="600" dirty="0">
              <a:solidFill>
                <a:srgbClr val="FFFF00"/>
              </a:solidFill>
            </a:endParaRPr>
          </a:p>
          <a:p>
            <a:pPr marL="0" indent="0">
              <a:spcBef>
                <a:spcPts val="0"/>
              </a:spcBef>
              <a:buNone/>
            </a:pPr>
            <a:r>
              <a:rPr lang="en-US" sz="1300" dirty="0">
                <a:solidFill>
                  <a:srgbClr val="FFFF00"/>
                </a:solidFill>
              </a:rPr>
              <a:t>Iterator&lt;Integer&gt; it = </a:t>
            </a:r>
            <a:r>
              <a:rPr lang="en-US" sz="1300" dirty="0" err="1">
                <a:solidFill>
                  <a:srgbClr val="FFFF00"/>
                </a:solidFill>
              </a:rPr>
              <a:t>tree.iterator</a:t>
            </a:r>
            <a:r>
              <a:rPr lang="en-US" sz="1300" dirty="0">
                <a:solidFill>
                  <a:srgbClr val="FFFF00"/>
                </a:solidFill>
              </a:rPr>
              <a:t>();</a:t>
            </a:r>
          </a:p>
          <a:p>
            <a:pPr marL="0" indent="0">
              <a:spcBef>
                <a:spcPts val="0"/>
              </a:spcBef>
              <a:buNone/>
            </a:pPr>
            <a:r>
              <a:rPr lang="en-US" sz="1300" b="1" dirty="0">
                <a:solidFill>
                  <a:srgbClr val="FFFF00"/>
                </a:solidFill>
              </a:rPr>
              <a:t>while (</a:t>
            </a:r>
            <a:r>
              <a:rPr lang="en-US" sz="1300" b="1" dirty="0" err="1">
                <a:solidFill>
                  <a:srgbClr val="FFFF00"/>
                </a:solidFill>
              </a:rPr>
              <a:t>it.hasNext</a:t>
            </a:r>
            <a:r>
              <a:rPr lang="en-US" sz="1300" b="1" dirty="0">
                <a:solidFill>
                  <a:srgbClr val="FFFF00"/>
                </a:solidFill>
              </a:rPr>
              <a:t>()) { </a:t>
            </a:r>
          </a:p>
          <a:p>
            <a:pPr marL="0" indent="0">
              <a:spcBef>
                <a:spcPts val="0"/>
              </a:spcBef>
              <a:buNone/>
            </a:pPr>
            <a:r>
              <a:rPr lang="en-US" sz="1300" dirty="0">
                <a:solidFill>
                  <a:srgbClr val="FFFF00"/>
                </a:solidFill>
              </a:rPr>
              <a:t>     </a:t>
            </a:r>
            <a:r>
              <a:rPr lang="en-US" sz="1300" dirty="0" err="1">
                <a:solidFill>
                  <a:srgbClr val="FFFF00"/>
                </a:solidFill>
              </a:rPr>
              <a:t>System.</a:t>
            </a:r>
            <a:r>
              <a:rPr lang="en-US" sz="1300" b="1" i="1" dirty="0" err="1">
                <a:solidFill>
                  <a:srgbClr val="FFFF00"/>
                </a:solidFill>
              </a:rPr>
              <a:t>out.print</a:t>
            </a:r>
            <a:r>
              <a:rPr lang="en-US" sz="1300" b="1" i="1" dirty="0">
                <a:solidFill>
                  <a:srgbClr val="FFFF00"/>
                </a:solidFill>
              </a:rPr>
              <a:t>(</a:t>
            </a:r>
            <a:r>
              <a:rPr lang="en-US" sz="1300" b="1" i="1" dirty="0" err="1">
                <a:solidFill>
                  <a:srgbClr val="FFFF00"/>
                </a:solidFill>
              </a:rPr>
              <a:t>it.next</a:t>
            </a:r>
            <a:r>
              <a:rPr lang="en-US" sz="1300" b="1" i="1" dirty="0">
                <a:solidFill>
                  <a:srgbClr val="FFFF00"/>
                </a:solidFill>
              </a:rPr>
              <a:t>() + " ");</a:t>
            </a:r>
          </a:p>
          <a:p>
            <a:pPr marL="0" indent="0">
              <a:spcBef>
                <a:spcPts val="0"/>
              </a:spcBef>
              <a:buNone/>
            </a:pPr>
            <a:r>
              <a:rPr lang="en-US" sz="1300" dirty="0" smtClean="0">
                <a:solidFill>
                  <a:srgbClr val="FFFF00"/>
                </a:solidFill>
              </a:rPr>
              <a:t>}</a:t>
            </a:r>
          </a:p>
          <a:p>
            <a:pPr marL="0" indent="0">
              <a:spcBef>
                <a:spcPts val="0"/>
              </a:spcBef>
              <a:buNone/>
            </a:pPr>
            <a:endParaRPr lang="en-US" sz="400" dirty="0">
              <a:solidFill>
                <a:srgbClr val="FFFF00"/>
              </a:solidFill>
            </a:endParaRPr>
          </a:p>
          <a:p>
            <a:pPr marL="0" indent="0">
              <a:spcBef>
                <a:spcPts val="0"/>
              </a:spcBef>
              <a:buNone/>
            </a:pPr>
            <a:r>
              <a:rPr lang="en-US" sz="1300" dirty="0" err="1" smtClean="0">
                <a:solidFill>
                  <a:srgbClr val="FFFF00"/>
                </a:solidFill>
              </a:rPr>
              <a:t>System.</a:t>
            </a:r>
            <a:r>
              <a:rPr lang="en-US" sz="1300" b="1" i="1" dirty="0" err="1" smtClean="0">
                <a:solidFill>
                  <a:srgbClr val="FFFF00"/>
                </a:solidFill>
              </a:rPr>
              <a:t>out.println</a:t>
            </a:r>
            <a:r>
              <a:rPr lang="en-US" sz="1300" b="1" i="1" dirty="0" smtClean="0">
                <a:solidFill>
                  <a:srgbClr val="FFFF00"/>
                </a:solidFill>
              </a:rPr>
              <a:t>(</a:t>
            </a:r>
            <a:r>
              <a:rPr lang="en-US" sz="1300" b="1" i="1" dirty="0" err="1" smtClean="0">
                <a:solidFill>
                  <a:srgbClr val="FFFF00"/>
                </a:solidFill>
              </a:rPr>
              <a:t>tree.subSet</a:t>
            </a:r>
            <a:r>
              <a:rPr lang="en-US" sz="1300" b="1" i="1" dirty="0" smtClean="0">
                <a:solidFill>
                  <a:srgbClr val="FFFF00"/>
                </a:solidFill>
              </a:rPr>
              <a:t>(22,54));</a:t>
            </a:r>
          </a:p>
          <a:p>
            <a:pPr marL="0" indent="0">
              <a:spcBef>
                <a:spcPts val="0"/>
              </a:spcBef>
              <a:buNone/>
            </a:pPr>
            <a:endParaRPr lang="en-US" sz="600" b="1" i="1" dirty="0">
              <a:solidFill>
                <a:srgbClr val="FFFF00"/>
              </a:solidFill>
            </a:endParaRPr>
          </a:p>
          <a:p>
            <a:pPr marL="0" indent="0">
              <a:spcBef>
                <a:spcPts val="0"/>
              </a:spcBef>
              <a:buNone/>
            </a:pPr>
            <a:r>
              <a:rPr lang="en-US" sz="1300" b="1" dirty="0">
                <a:solidFill>
                  <a:srgbClr val="FFFF00"/>
                </a:solidFill>
              </a:rPr>
              <a:t>if (</a:t>
            </a:r>
            <a:r>
              <a:rPr lang="en-US" sz="1300" b="1" dirty="0" err="1">
                <a:solidFill>
                  <a:srgbClr val="FFFF00"/>
                </a:solidFill>
              </a:rPr>
              <a:t>tree.isEmpty</a:t>
            </a:r>
            <a:r>
              <a:rPr lang="en-US" sz="1300" b="1" dirty="0">
                <a:solidFill>
                  <a:srgbClr val="FFFF00"/>
                </a:solidFill>
              </a:rPr>
              <a:t>()) {</a:t>
            </a:r>
          </a:p>
          <a:p>
            <a:pPr marL="0" indent="0">
              <a:spcBef>
                <a:spcPts val="0"/>
              </a:spcBef>
              <a:buNone/>
            </a:pPr>
            <a:r>
              <a:rPr lang="en-US" sz="1300" dirty="0" smtClean="0">
                <a:solidFill>
                  <a:srgbClr val="FFFF00"/>
                </a:solidFill>
              </a:rPr>
              <a:t>     </a:t>
            </a:r>
            <a:r>
              <a:rPr lang="en-US" sz="1300" dirty="0" err="1" smtClean="0">
                <a:solidFill>
                  <a:srgbClr val="FFFF00"/>
                </a:solidFill>
              </a:rPr>
              <a:t>System.</a:t>
            </a:r>
            <a:r>
              <a:rPr lang="en-US" sz="1300" b="1" i="1" dirty="0" err="1" smtClean="0">
                <a:solidFill>
                  <a:srgbClr val="FFFF00"/>
                </a:solidFill>
              </a:rPr>
              <a:t>out.print</a:t>
            </a:r>
            <a:r>
              <a:rPr lang="en-US" sz="1300" b="1" i="1" dirty="0">
                <a:solidFill>
                  <a:srgbClr val="FFFF00"/>
                </a:solidFill>
              </a:rPr>
              <a:t>("Tree Set is empty.");</a:t>
            </a:r>
          </a:p>
          <a:p>
            <a:pPr marL="0" indent="0">
              <a:spcBef>
                <a:spcPts val="0"/>
              </a:spcBef>
              <a:buNone/>
            </a:pPr>
            <a:r>
              <a:rPr lang="en-US" sz="1300" dirty="0">
                <a:solidFill>
                  <a:srgbClr val="FFFF00"/>
                </a:solidFill>
              </a:rPr>
              <a:t>} </a:t>
            </a:r>
            <a:r>
              <a:rPr lang="en-US" sz="1300" b="1" dirty="0">
                <a:solidFill>
                  <a:srgbClr val="FFFF00"/>
                </a:solidFill>
              </a:rPr>
              <a:t>else {</a:t>
            </a:r>
          </a:p>
          <a:p>
            <a:pPr marL="0" indent="0">
              <a:spcBef>
                <a:spcPts val="0"/>
              </a:spcBef>
              <a:buNone/>
            </a:pPr>
            <a:r>
              <a:rPr lang="en-US" sz="1300" dirty="0" smtClean="0">
                <a:solidFill>
                  <a:srgbClr val="FFFF00"/>
                </a:solidFill>
              </a:rPr>
              <a:t>     </a:t>
            </a:r>
            <a:r>
              <a:rPr lang="en-US" sz="1300" dirty="0" err="1" smtClean="0">
                <a:solidFill>
                  <a:srgbClr val="FFFF00"/>
                </a:solidFill>
              </a:rPr>
              <a:t>System.</a:t>
            </a:r>
            <a:r>
              <a:rPr lang="en-US" sz="1300" b="1" i="1" dirty="0" err="1" smtClean="0">
                <a:solidFill>
                  <a:srgbClr val="FFFF00"/>
                </a:solidFill>
              </a:rPr>
              <a:t>out.println</a:t>
            </a:r>
            <a:r>
              <a:rPr lang="en-US" sz="1300" b="1" i="1" dirty="0">
                <a:solidFill>
                  <a:srgbClr val="FFFF00"/>
                </a:solidFill>
              </a:rPr>
              <a:t>("Tree Set size: " + </a:t>
            </a:r>
            <a:r>
              <a:rPr lang="en-US" sz="1300" b="1" i="1" dirty="0" err="1">
                <a:solidFill>
                  <a:srgbClr val="FFFF00"/>
                </a:solidFill>
              </a:rPr>
              <a:t>tree.size</a:t>
            </a:r>
            <a:r>
              <a:rPr lang="en-US" sz="1300" b="1" i="1" dirty="0">
                <a:solidFill>
                  <a:srgbClr val="FFFF00"/>
                </a:solidFill>
              </a:rPr>
              <a:t>());</a:t>
            </a:r>
          </a:p>
          <a:p>
            <a:pPr marL="0" indent="0">
              <a:spcBef>
                <a:spcPts val="0"/>
              </a:spcBef>
              <a:buNone/>
            </a:pPr>
            <a:r>
              <a:rPr lang="en-US" sz="1300" dirty="0" smtClean="0">
                <a:solidFill>
                  <a:srgbClr val="FFFF00"/>
                </a:solidFill>
              </a:rPr>
              <a:t>}</a:t>
            </a:r>
          </a:p>
          <a:p>
            <a:pPr marL="0" indent="0">
              <a:spcBef>
                <a:spcPts val="0"/>
              </a:spcBef>
              <a:buNone/>
            </a:pPr>
            <a:endParaRPr lang="en-US" sz="500" dirty="0">
              <a:solidFill>
                <a:srgbClr val="FFFF00"/>
              </a:solidFill>
            </a:endParaRPr>
          </a:p>
          <a:p>
            <a:pPr marL="0" indent="0">
              <a:spcBef>
                <a:spcPts val="0"/>
              </a:spcBef>
              <a:buNone/>
            </a:pPr>
            <a:r>
              <a:rPr lang="en-US" sz="1300" dirty="0" err="1" smtClean="0">
                <a:solidFill>
                  <a:srgbClr val="FFFF00"/>
                </a:solidFill>
              </a:rPr>
              <a:t>System.</a:t>
            </a:r>
            <a:r>
              <a:rPr lang="en-US" sz="1300" b="1" i="1" dirty="0" err="1" smtClean="0">
                <a:solidFill>
                  <a:srgbClr val="FFFF00"/>
                </a:solidFill>
              </a:rPr>
              <a:t>out.println</a:t>
            </a:r>
            <a:r>
              <a:rPr lang="en-US" sz="1300" b="1" i="1" dirty="0">
                <a:solidFill>
                  <a:srgbClr val="FFFF00"/>
                </a:solidFill>
              </a:rPr>
              <a:t>("First data: " + </a:t>
            </a:r>
            <a:r>
              <a:rPr lang="en-US" sz="1300" b="1" i="1" dirty="0" err="1">
                <a:solidFill>
                  <a:srgbClr val="FFFF00"/>
                </a:solidFill>
              </a:rPr>
              <a:t>tree.first</a:t>
            </a:r>
            <a:r>
              <a:rPr lang="en-US" sz="1300" b="1" i="1" dirty="0">
                <a:solidFill>
                  <a:srgbClr val="FFFF00"/>
                </a:solidFill>
              </a:rPr>
              <a:t>());</a:t>
            </a:r>
          </a:p>
          <a:p>
            <a:pPr marL="0" indent="0">
              <a:spcBef>
                <a:spcPts val="0"/>
              </a:spcBef>
              <a:buNone/>
            </a:pPr>
            <a:r>
              <a:rPr lang="en-US" sz="1300" dirty="0" err="1">
                <a:solidFill>
                  <a:srgbClr val="FFFF00"/>
                </a:solidFill>
              </a:rPr>
              <a:t>System.</a:t>
            </a:r>
            <a:r>
              <a:rPr lang="en-US" sz="1300" b="1" i="1" dirty="0" err="1">
                <a:solidFill>
                  <a:srgbClr val="FFFF00"/>
                </a:solidFill>
              </a:rPr>
              <a:t>out.println</a:t>
            </a:r>
            <a:r>
              <a:rPr lang="en-US" sz="1300" b="1" i="1" dirty="0">
                <a:solidFill>
                  <a:srgbClr val="FFFF00"/>
                </a:solidFill>
              </a:rPr>
              <a:t>("Last data: " + </a:t>
            </a:r>
            <a:r>
              <a:rPr lang="en-US" sz="1300" b="1" i="1" dirty="0" err="1">
                <a:solidFill>
                  <a:srgbClr val="FFFF00"/>
                </a:solidFill>
              </a:rPr>
              <a:t>tree.last</a:t>
            </a:r>
            <a:r>
              <a:rPr lang="en-US" sz="1300" b="1" i="1" dirty="0" smtClean="0">
                <a:solidFill>
                  <a:srgbClr val="FFFF00"/>
                </a:solidFill>
              </a:rPr>
              <a:t>());</a:t>
            </a:r>
          </a:p>
          <a:p>
            <a:pPr marL="0" indent="0">
              <a:spcBef>
                <a:spcPts val="0"/>
              </a:spcBef>
              <a:buNone/>
            </a:pPr>
            <a:endParaRPr lang="en-US" sz="500" b="1" i="1" dirty="0">
              <a:solidFill>
                <a:srgbClr val="FFFF00"/>
              </a:solidFill>
            </a:endParaRPr>
          </a:p>
          <a:p>
            <a:pPr marL="0" indent="0">
              <a:spcBef>
                <a:spcPts val="0"/>
              </a:spcBef>
              <a:buNone/>
            </a:pPr>
            <a:r>
              <a:rPr lang="en-US" sz="1300" b="1" dirty="0">
                <a:solidFill>
                  <a:srgbClr val="FFFF00"/>
                </a:solidFill>
              </a:rPr>
              <a:t>if (</a:t>
            </a:r>
            <a:r>
              <a:rPr lang="en-US" sz="1300" b="1" dirty="0" err="1">
                <a:solidFill>
                  <a:srgbClr val="FFFF00"/>
                </a:solidFill>
              </a:rPr>
              <a:t>tree.remove</a:t>
            </a:r>
            <a:r>
              <a:rPr lang="en-US" sz="1300" b="1" dirty="0">
                <a:solidFill>
                  <a:srgbClr val="FFFF00"/>
                </a:solidFill>
              </a:rPr>
              <a:t>(45)) {</a:t>
            </a:r>
          </a:p>
          <a:p>
            <a:pPr marL="0" indent="0">
              <a:spcBef>
                <a:spcPts val="0"/>
              </a:spcBef>
              <a:buNone/>
            </a:pPr>
            <a:r>
              <a:rPr lang="en-US" sz="1300" dirty="0" smtClean="0">
                <a:solidFill>
                  <a:srgbClr val="FFFF00"/>
                </a:solidFill>
              </a:rPr>
              <a:t>      </a:t>
            </a:r>
            <a:r>
              <a:rPr lang="en-US" sz="1300" dirty="0" err="1" smtClean="0">
                <a:solidFill>
                  <a:srgbClr val="FFFF00"/>
                </a:solidFill>
              </a:rPr>
              <a:t>System.</a:t>
            </a:r>
            <a:r>
              <a:rPr lang="en-US" sz="1300" b="1" i="1" dirty="0" err="1" smtClean="0">
                <a:solidFill>
                  <a:srgbClr val="FFFF00"/>
                </a:solidFill>
              </a:rPr>
              <a:t>out.println</a:t>
            </a:r>
            <a:r>
              <a:rPr lang="en-US" sz="1300" b="1" i="1" dirty="0">
                <a:solidFill>
                  <a:srgbClr val="FFFF00"/>
                </a:solidFill>
              </a:rPr>
              <a:t>("Data is removed from tree set");</a:t>
            </a:r>
          </a:p>
          <a:p>
            <a:pPr marL="0" indent="0">
              <a:spcBef>
                <a:spcPts val="0"/>
              </a:spcBef>
              <a:buNone/>
            </a:pPr>
            <a:r>
              <a:rPr lang="en-US" sz="1300" dirty="0">
                <a:solidFill>
                  <a:srgbClr val="FFFF00"/>
                </a:solidFill>
              </a:rPr>
              <a:t>} </a:t>
            </a:r>
            <a:r>
              <a:rPr lang="en-US" sz="1300" b="1" dirty="0">
                <a:solidFill>
                  <a:srgbClr val="FFFF00"/>
                </a:solidFill>
              </a:rPr>
              <a:t>else {</a:t>
            </a:r>
          </a:p>
          <a:p>
            <a:pPr marL="0" indent="0">
              <a:spcBef>
                <a:spcPts val="0"/>
              </a:spcBef>
              <a:buNone/>
            </a:pPr>
            <a:r>
              <a:rPr lang="en-US" sz="1300" dirty="0" smtClean="0">
                <a:solidFill>
                  <a:srgbClr val="FFFF00"/>
                </a:solidFill>
              </a:rPr>
              <a:t>      </a:t>
            </a:r>
            <a:r>
              <a:rPr lang="en-US" sz="1300" dirty="0" err="1" smtClean="0">
                <a:solidFill>
                  <a:srgbClr val="FFFF00"/>
                </a:solidFill>
              </a:rPr>
              <a:t>System.</a:t>
            </a:r>
            <a:r>
              <a:rPr lang="en-US" sz="1300" b="1" i="1" dirty="0" err="1" smtClean="0">
                <a:solidFill>
                  <a:srgbClr val="FFFF00"/>
                </a:solidFill>
              </a:rPr>
              <a:t>out.println</a:t>
            </a:r>
            <a:r>
              <a:rPr lang="en-US" sz="1300" b="1" i="1" dirty="0">
                <a:solidFill>
                  <a:srgbClr val="FFFF00"/>
                </a:solidFill>
              </a:rPr>
              <a:t>("Data doesn't exist!");</a:t>
            </a:r>
          </a:p>
          <a:p>
            <a:pPr marL="0" indent="0">
              <a:spcBef>
                <a:spcPts val="0"/>
              </a:spcBef>
              <a:buNone/>
            </a:pPr>
            <a:r>
              <a:rPr lang="en-US" sz="1300" dirty="0" smtClean="0">
                <a:solidFill>
                  <a:srgbClr val="FFFF00"/>
                </a:solidFill>
              </a:rPr>
              <a:t>}</a:t>
            </a:r>
          </a:p>
          <a:p>
            <a:pPr marL="0" indent="0">
              <a:spcBef>
                <a:spcPts val="0"/>
              </a:spcBef>
              <a:buNone/>
            </a:pPr>
            <a:endParaRPr lang="en-US" sz="500" dirty="0">
              <a:solidFill>
                <a:srgbClr val="FFFF00"/>
              </a:solidFill>
            </a:endParaRPr>
          </a:p>
          <a:p>
            <a:pPr marL="0" indent="0">
              <a:spcBef>
                <a:spcPts val="0"/>
              </a:spcBef>
              <a:buNone/>
            </a:pPr>
            <a:r>
              <a:rPr lang="en-US" sz="1300" dirty="0" err="1">
                <a:solidFill>
                  <a:srgbClr val="FFFF00"/>
                </a:solidFill>
              </a:rPr>
              <a:t>tree.clear</a:t>
            </a:r>
            <a:r>
              <a:rPr lang="en-US" sz="1300" dirty="0">
                <a:solidFill>
                  <a:srgbClr val="FFFF00"/>
                </a:solidFill>
              </a:rPr>
              <a:t>();</a:t>
            </a:r>
          </a:p>
          <a:p>
            <a:pPr marL="0" indent="0">
              <a:spcBef>
                <a:spcPts val="0"/>
              </a:spcBef>
              <a:buNone/>
            </a:pPr>
            <a:r>
              <a:rPr lang="en-US" sz="1300" b="1" dirty="0">
                <a:solidFill>
                  <a:srgbClr val="FFFF00"/>
                </a:solidFill>
              </a:rPr>
              <a:t>if (</a:t>
            </a:r>
            <a:r>
              <a:rPr lang="en-US" sz="1300" b="1" dirty="0" err="1">
                <a:solidFill>
                  <a:srgbClr val="FFFF00"/>
                </a:solidFill>
              </a:rPr>
              <a:t>tree.isEmpty</a:t>
            </a:r>
            <a:r>
              <a:rPr lang="en-US" sz="1300" b="1" dirty="0">
                <a:solidFill>
                  <a:srgbClr val="FFFF00"/>
                </a:solidFill>
              </a:rPr>
              <a:t>()) {</a:t>
            </a:r>
          </a:p>
          <a:p>
            <a:pPr marL="0" indent="0">
              <a:spcBef>
                <a:spcPts val="0"/>
              </a:spcBef>
              <a:buNone/>
            </a:pPr>
            <a:r>
              <a:rPr lang="en-US" sz="1300" dirty="0" smtClean="0">
                <a:solidFill>
                  <a:srgbClr val="FFFF00"/>
                </a:solidFill>
              </a:rPr>
              <a:t>      </a:t>
            </a:r>
            <a:r>
              <a:rPr lang="en-US" sz="1300" dirty="0" err="1" smtClean="0">
                <a:solidFill>
                  <a:srgbClr val="FFFF00"/>
                </a:solidFill>
              </a:rPr>
              <a:t>System.</a:t>
            </a:r>
            <a:r>
              <a:rPr lang="en-US" sz="1300" b="1" i="1" dirty="0" err="1" smtClean="0">
                <a:solidFill>
                  <a:srgbClr val="FFFF00"/>
                </a:solidFill>
              </a:rPr>
              <a:t>out.print</a:t>
            </a:r>
            <a:r>
              <a:rPr lang="en-US" sz="1300" b="1" i="1" dirty="0">
                <a:solidFill>
                  <a:srgbClr val="FFFF00"/>
                </a:solidFill>
              </a:rPr>
              <a:t>("Tree Set is empty.");</a:t>
            </a:r>
          </a:p>
          <a:p>
            <a:pPr marL="0" indent="0">
              <a:spcBef>
                <a:spcPts val="0"/>
              </a:spcBef>
              <a:buNone/>
            </a:pPr>
            <a:r>
              <a:rPr lang="en-US" sz="1300" dirty="0">
                <a:solidFill>
                  <a:srgbClr val="FFFF00"/>
                </a:solidFill>
              </a:rPr>
              <a:t>} </a:t>
            </a:r>
            <a:r>
              <a:rPr lang="en-US" sz="1300" b="1" dirty="0">
                <a:solidFill>
                  <a:srgbClr val="FFFF00"/>
                </a:solidFill>
              </a:rPr>
              <a:t>else {</a:t>
            </a:r>
          </a:p>
          <a:p>
            <a:pPr marL="0" indent="0">
              <a:spcBef>
                <a:spcPts val="0"/>
              </a:spcBef>
              <a:buNone/>
            </a:pPr>
            <a:r>
              <a:rPr lang="en-US" sz="1300" dirty="0" smtClean="0">
                <a:solidFill>
                  <a:srgbClr val="FFFF00"/>
                </a:solidFill>
              </a:rPr>
              <a:t>     </a:t>
            </a:r>
            <a:r>
              <a:rPr lang="en-US" sz="1300" dirty="0" err="1" smtClean="0">
                <a:solidFill>
                  <a:srgbClr val="FFFF00"/>
                </a:solidFill>
              </a:rPr>
              <a:t>System.</a:t>
            </a:r>
            <a:r>
              <a:rPr lang="en-US" sz="1300" b="1" i="1" dirty="0" err="1" smtClean="0">
                <a:solidFill>
                  <a:srgbClr val="FFFF00"/>
                </a:solidFill>
              </a:rPr>
              <a:t>out.println</a:t>
            </a:r>
            <a:r>
              <a:rPr lang="en-US" sz="1300" b="1" i="1" dirty="0">
                <a:solidFill>
                  <a:srgbClr val="FFFF00"/>
                </a:solidFill>
              </a:rPr>
              <a:t>("Tree Set size: " + </a:t>
            </a:r>
            <a:r>
              <a:rPr lang="en-US" sz="1300" b="1" i="1" dirty="0" err="1">
                <a:solidFill>
                  <a:srgbClr val="FFFF00"/>
                </a:solidFill>
              </a:rPr>
              <a:t>tree.size</a:t>
            </a:r>
            <a:r>
              <a:rPr lang="en-US" sz="1300" b="1" i="1" dirty="0">
                <a:solidFill>
                  <a:srgbClr val="FFFF00"/>
                </a:solidFill>
              </a:rPr>
              <a:t>());</a:t>
            </a:r>
          </a:p>
          <a:p>
            <a:pPr marL="0" indent="0">
              <a:spcBef>
                <a:spcPts val="0"/>
              </a:spcBef>
              <a:buNone/>
            </a:pPr>
            <a:r>
              <a:rPr lang="en-US" sz="1300" dirty="0">
                <a:solidFill>
                  <a:srgbClr val="FFFF00"/>
                </a:solidFill>
              </a:rPr>
              <a:t>}</a:t>
            </a:r>
          </a:p>
        </p:txBody>
      </p:sp>
      <p:sp>
        <p:nvSpPr>
          <p:cNvPr id="4" name="Content Placeholder 2"/>
          <p:cNvSpPr txBox="1">
            <a:spLocks/>
          </p:cNvSpPr>
          <p:nvPr/>
        </p:nvSpPr>
        <p:spPr>
          <a:xfrm>
            <a:off x="6890871" y="1840753"/>
            <a:ext cx="5047129" cy="47547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12 16 22 34 45 54 63 </a:t>
            </a:r>
          </a:p>
          <a:p>
            <a:r>
              <a:rPr lang="en-US" sz="1400" dirty="0"/>
              <a:t>[22, 34, 45]</a:t>
            </a:r>
          </a:p>
          <a:p>
            <a:r>
              <a:rPr lang="en-US" sz="1400" dirty="0"/>
              <a:t>Tree Set size: 7</a:t>
            </a:r>
          </a:p>
          <a:p>
            <a:r>
              <a:rPr lang="en-US" sz="1400" dirty="0"/>
              <a:t>First data: 12</a:t>
            </a:r>
          </a:p>
          <a:p>
            <a:r>
              <a:rPr lang="en-US" sz="1400" dirty="0"/>
              <a:t>Last data: 63</a:t>
            </a:r>
          </a:p>
          <a:p>
            <a:r>
              <a:rPr lang="en-US" sz="1400" dirty="0"/>
              <a:t>Data is removed from tree set</a:t>
            </a:r>
          </a:p>
          <a:p>
            <a:r>
              <a:rPr lang="en-US" sz="1400" dirty="0"/>
              <a:t>Tree Set is empty.</a:t>
            </a:r>
            <a:endParaRPr lang="en-US" sz="1400" dirty="0">
              <a:solidFill>
                <a:srgbClr val="FFFF00"/>
              </a:solidFill>
            </a:endParaRPr>
          </a:p>
          <a:p>
            <a:pPr marL="457200" lvl="1" indent="0">
              <a:lnSpc>
                <a:spcPct val="100000"/>
              </a:lnSpc>
              <a:spcBef>
                <a:spcPts val="0"/>
              </a:spcBef>
              <a:buNone/>
            </a:pPr>
            <a:endParaRPr lang="en-US" sz="1400" dirty="0">
              <a:solidFill>
                <a:srgbClr val="FFFF00"/>
              </a:solidFill>
            </a:endParaRPr>
          </a:p>
          <a:p>
            <a:pPr marL="0" indent="0">
              <a:lnSpc>
                <a:spcPct val="100000"/>
              </a:lnSpc>
              <a:spcBef>
                <a:spcPts val="0"/>
              </a:spcBef>
              <a:buNone/>
            </a:pPr>
            <a:endParaRPr lang="en-US" sz="1400" dirty="0" smtClean="0">
              <a:solidFill>
                <a:srgbClr val="FF0000"/>
              </a:solidFill>
            </a:endParaRPr>
          </a:p>
        </p:txBody>
      </p:sp>
    </p:spTree>
    <p:extLst>
      <p:ext uri="{BB962C8B-B14F-4D97-AF65-F5344CB8AC3E}">
        <p14:creationId xmlns:p14="http://schemas.microsoft.com/office/powerpoint/2010/main" val="58964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fade">
                                      <p:cBhvr>
                                        <p:cTn id="10" dur="500"/>
                                        <p:tgtEl>
                                          <p:spTgt spid="3">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fade">
                                      <p:cBhvr>
                                        <p:cTn id="13" dur="500"/>
                                        <p:tgtEl>
                                          <p:spTgt spid="3">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2" end="12"/>
                                            </p:txEl>
                                          </p:spTgt>
                                        </p:tgtEl>
                                        <p:attrNameLst>
                                          <p:attrName>style.visibility</p:attrName>
                                        </p:attrNameLst>
                                      </p:cBhvr>
                                      <p:to>
                                        <p:strVal val="visible"/>
                                      </p:to>
                                    </p:set>
                                    <p:animEffect transition="in" filter="fade">
                                      <p:cBhvr>
                                        <p:cTn id="16" dur="500"/>
                                        <p:tgtEl>
                                          <p:spTgt spid="3">
                                            <p:txEl>
                                              <p:pRg st="12" end="1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14" end="14"/>
                                            </p:txEl>
                                          </p:spTgt>
                                        </p:tgtEl>
                                        <p:attrNameLst>
                                          <p:attrName>style.visibility</p:attrName>
                                        </p:attrNameLst>
                                      </p:cBhvr>
                                      <p:to>
                                        <p:strVal val="visible"/>
                                      </p:to>
                                    </p:set>
                                    <p:animEffect transition="in" filter="fade">
                                      <p:cBhvr>
                                        <p:cTn id="26" dur="500"/>
                                        <p:tgtEl>
                                          <p:spTgt spid="3">
                                            <p:txEl>
                                              <p:pRg st="14" end="1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fade">
                                      <p:cBhvr>
                                        <p:cTn id="31" dur="500"/>
                                        <p:tgtEl>
                                          <p:spTgt spid="4">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16" end="16"/>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17" end="17"/>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18" end="18"/>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19" end="19"/>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fade">
                                      <p:cBhvr>
                                        <p:cTn id="48" dur="500"/>
                                        <p:tgtEl>
                                          <p:spTgt spid="4">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Effect transition="in" filter="fade">
                                      <p:cBhvr>
                                        <p:cTn id="61" dur="500"/>
                                        <p:tgtEl>
                                          <p:spTgt spid="4">
                                            <p:txEl>
                                              <p:pRg st="3" end="3"/>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4" end="4"/>
                                            </p:txEl>
                                          </p:spTgt>
                                        </p:tgtEl>
                                        <p:attrNameLst>
                                          <p:attrName>style.visibility</p:attrName>
                                        </p:attrNameLst>
                                      </p:cBhvr>
                                      <p:to>
                                        <p:strVal val="visible"/>
                                      </p:to>
                                    </p:set>
                                    <p:animEffect transition="in" filter="fade">
                                      <p:cBhvr>
                                        <p:cTn id="64" dur="500"/>
                                        <p:tgtEl>
                                          <p:spTgt spid="4">
                                            <p:txEl>
                                              <p:pRg st="4" end="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
                                            <p:txEl>
                                              <p:pRg st="25" end="25"/>
                                            </p:txEl>
                                          </p:spTgt>
                                        </p:tgtEl>
                                        <p:attrNameLst>
                                          <p:attrName>style.visibility</p:attrName>
                                        </p:attrNameLst>
                                      </p:cBhvr>
                                      <p:to>
                                        <p:strVal val="visible"/>
                                      </p:to>
                                    </p:set>
                                    <p:animEffect transition="in" filter="fade">
                                      <p:cBhvr>
                                        <p:cTn id="69" dur="500"/>
                                        <p:tgtEl>
                                          <p:spTgt spid="3">
                                            <p:txEl>
                                              <p:pRg st="25" end="25"/>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
                                            <p:txEl>
                                              <p:pRg st="26" end="26"/>
                                            </p:txEl>
                                          </p:spTgt>
                                        </p:tgtEl>
                                        <p:attrNameLst>
                                          <p:attrName>style.visibility</p:attrName>
                                        </p:attrNameLst>
                                      </p:cBhvr>
                                      <p:to>
                                        <p:strVal val="visible"/>
                                      </p:to>
                                    </p:set>
                                    <p:animEffect transition="in" filter="fade">
                                      <p:cBhvr>
                                        <p:cTn id="72" dur="500"/>
                                        <p:tgtEl>
                                          <p:spTgt spid="3">
                                            <p:txEl>
                                              <p:pRg st="26" end="26"/>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3">
                                            <p:txEl>
                                              <p:pRg st="27" end="27"/>
                                            </p:txEl>
                                          </p:spTgt>
                                        </p:tgtEl>
                                        <p:attrNameLst>
                                          <p:attrName>style.visibility</p:attrName>
                                        </p:attrNameLst>
                                      </p:cBhvr>
                                      <p:to>
                                        <p:strVal val="visible"/>
                                      </p:to>
                                    </p:set>
                                    <p:animEffect transition="in" filter="fade">
                                      <p:cBhvr>
                                        <p:cTn id="75" dur="500"/>
                                        <p:tgtEl>
                                          <p:spTgt spid="3">
                                            <p:txEl>
                                              <p:pRg st="27" end="27"/>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3">
                                            <p:txEl>
                                              <p:pRg st="28" end="28"/>
                                            </p:txEl>
                                          </p:spTgt>
                                        </p:tgtEl>
                                        <p:attrNameLst>
                                          <p:attrName>style.visibility</p:attrName>
                                        </p:attrNameLst>
                                      </p:cBhvr>
                                      <p:to>
                                        <p:strVal val="visible"/>
                                      </p:to>
                                    </p:set>
                                    <p:animEffect transition="in" filter="fade">
                                      <p:cBhvr>
                                        <p:cTn id="78" dur="500"/>
                                        <p:tgtEl>
                                          <p:spTgt spid="3">
                                            <p:txEl>
                                              <p:pRg st="28" end="28"/>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3">
                                            <p:txEl>
                                              <p:pRg st="29" end="29"/>
                                            </p:txEl>
                                          </p:spTgt>
                                        </p:tgtEl>
                                        <p:attrNameLst>
                                          <p:attrName>style.visibility</p:attrName>
                                        </p:attrNameLst>
                                      </p:cBhvr>
                                      <p:to>
                                        <p:strVal val="visible"/>
                                      </p:to>
                                    </p:set>
                                    <p:animEffect transition="in" filter="fade">
                                      <p:cBhvr>
                                        <p:cTn id="81" dur="500"/>
                                        <p:tgtEl>
                                          <p:spTgt spid="3">
                                            <p:txEl>
                                              <p:pRg st="29" end="29"/>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
                                            <p:txEl>
                                              <p:pRg st="5" end="5"/>
                                            </p:txEl>
                                          </p:spTgt>
                                        </p:tgtEl>
                                        <p:attrNameLst>
                                          <p:attrName>style.visibility</p:attrName>
                                        </p:attrNameLst>
                                      </p:cBhvr>
                                      <p:to>
                                        <p:strVal val="visible"/>
                                      </p:to>
                                    </p:set>
                                    <p:animEffect transition="in" filter="fade">
                                      <p:cBhvr>
                                        <p:cTn id="86" dur="500"/>
                                        <p:tgtEl>
                                          <p:spTgt spid="4">
                                            <p:txEl>
                                              <p:pRg st="5" end="5"/>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31" end="31"/>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
                                            <p:txEl>
                                              <p:pRg st="32" end="32"/>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
                                            <p:txEl>
                                              <p:pRg st="33" end="33"/>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
                                            <p:txEl>
                                              <p:pRg st="34" end="34"/>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
                                            <p:txEl>
                                              <p:pRg st="35" end="35"/>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
                                            <p:txEl>
                                              <p:pRg st="36" end="36"/>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50996" y="779387"/>
            <a:ext cx="6087817" cy="57854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b="1" dirty="0">
                <a:solidFill>
                  <a:srgbClr val="FFFF00"/>
                </a:solidFill>
                <a:latin typeface="Calibri" panose="020F0502020204030204" pitchFamily="34" charset="0"/>
              </a:rPr>
              <a:t>public class Node&lt;</a:t>
            </a:r>
            <a:r>
              <a:rPr lang="en-US" sz="1400" b="1" dirty="0" err="1">
                <a:solidFill>
                  <a:srgbClr val="FFFF00"/>
                </a:solidFill>
                <a:latin typeface="Calibri" panose="020F0502020204030204" pitchFamily="34" charset="0"/>
              </a:rPr>
              <a:t>AnyType</a:t>
            </a:r>
            <a:r>
              <a:rPr lang="en-US" sz="1400" b="1" dirty="0">
                <a:solidFill>
                  <a:srgbClr val="FFFF00"/>
                </a:solidFill>
                <a:latin typeface="Calibri" panose="020F0502020204030204" pitchFamily="34" charset="0"/>
              </a:rPr>
              <a:t>&gt;  </a:t>
            </a:r>
            <a:r>
              <a:rPr lang="en-US" sz="1400" dirty="0">
                <a:solidFill>
                  <a:srgbClr val="FFFF00"/>
                </a:solidFill>
                <a:latin typeface="Calibri" panose="020F0502020204030204" pitchFamily="34" charset="0"/>
              </a:rPr>
              <a:t>{</a:t>
            </a:r>
          </a:p>
          <a:p>
            <a:pPr marL="0" indent="0">
              <a:lnSpc>
                <a:spcPct val="100000"/>
              </a:lnSpc>
              <a:spcBef>
                <a:spcPts val="0"/>
              </a:spcBef>
              <a:buNone/>
            </a:pPr>
            <a:r>
              <a:rPr lang="en-US" sz="1400" dirty="0">
                <a:solidFill>
                  <a:srgbClr val="FFFF00"/>
                </a:solidFill>
                <a:latin typeface="Calibri" panose="020F0502020204030204" pitchFamily="34" charset="0"/>
              </a:rPr>
              <a:t>     </a:t>
            </a:r>
            <a:r>
              <a:rPr lang="en-US" sz="1400" dirty="0" smtClean="0">
                <a:solidFill>
                  <a:srgbClr val="FFFF00"/>
                </a:solidFill>
                <a:latin typeface="Calibri" panose="020F0502020204030204" pitchFamily="34" charset="0"/>
              </a:rPr>
              <a:t>      </a:t>
            </a:r>
            <a:r>
              <a:rPr lang="en-US" sz="1400" b="1" dirty="0" smtClean="0">
                <a:solidFill>
                  <a:srgbClr val="FFFF00"/>
                </a:solidFill>
                <a:latin typeface="Calibri" panose="020F0502020204030204" pitchFamily="34" charset="0"/>
              </a:rPr>
              <a:t>public </a:t>
            </a:r>
            <a:r>
              <a:rPr lang="en-US" sz="1400" b="1" dirty="0" err="1">
                <a:solidFill>
                  <a:srgbClr val="FFFF00"/>
                </a:solidFill>
                <a:latin typeface="Calibri" panose="020F0502020204030204" pitchFamily="34" charset="0"/>
              </a:rPr>
              <a:t>AnyType</a:t>
            </a:r>
            <a:r>
              <a:rPr lang="en-US" sz="1400" b="1" dirty="0">
                <a:solidFill>
                  <a:srgbClr val="FFFF00"/>
                </a:solidFill>
                <a:latin typeface="Calibri" panose="020F0502020204030204" pitchFamily="34" charset="0"/>
              </a:rPr>
              <a:t> </a:t>
            </a:r>
            <a:r>
              <a:rPr lang="en-US" sz="1400" b="1" u="sng" dirty="0">
                <a:solidFill>
                  <a:srgbClr val="FFFF00"/>
                </a:solidFill>
                <a:latin typeface="Calibri" panose="020F0502020204030204" pitchFamily="34" charset="0"/>
              </a:rPr>
              <a:t>data;</a:t>
            </a:r>
          </a:p>
          <a:p>
            <a:pPr marL="0" indent="0">
              <a:lnSpc>
                <a:spcPct val="100000"/>
              </a:lnSpc>
              <a:spcBef>
                <a:spcPts val="0"/>
              </a:spcBef>
              <a:buNone/>
            </a:pPr>
            <a:r>
              <a:rPr lang="en-US" sz="1400" dirty="0">
                <a:solidFill>
                  <a:srgbClr val="FFFF00"/>
                </a:solidFill>
                <a:latin typeface="Calibri" panose="020F0502020204030204" pitchFamily="34" charset="0"/>
              </a:rPr>
              <a:t>     </a:t>
            </a:r>
            <a:r>
              <a:rPr lang="en-US" sz="1400" dirty="0" smtClean="0">
                <a:solidFill>
                  <a:srgbClr val="FFFF00"/>
                </a:solidFill>
                <a:latin typeface="Calibri" panose="020F0502020204030204" pitchFamily="34" charset="0"/>
              </a:rPr>
              <a:t>      </a:t>
            </a:r>
            <a:r>
              <a:rPr lang="en-US" sz="1400" b="1" dirty="0" smtClean="0">
                <a:solidFill>
                  <a:srgbClr val="FFFF00"/>
                </a:solidFill>
                <a:latin typeface="Calibri" panose="020F0502020204030204" pitchFamily="34" charset="0"/>
              </a:rPr>
              <a:t>public </a:t>
            </a:r>
            <a:r>
              <a:rPr lang="en-US" sz="1400" b="1" dirty="0">
                <a:solidFill>
                  <a:srgbClr val="FFFF00"/>
                </a:solidFill>
                <a:latin typeface="Calibri" panose="020F0502020204030204" pitchFamily="34" charset="0"/>
              </a:rPr>
              <a:t>Node&lt;</a:t>
            </a:r>
            <a:r>
              <a:rPr lang="en-US" sz="1400" b="1" dirty="0" err="1">
                <a:solidFill>
                  <a:srgbClr val="FFFF00"/>
                </a:solidFill>
                <a:latin typeface="Calibri" panose="020F0502020204030204" pitchFamily="34" charset="0"/>
              </a:rPr>
              <a:t>AnyType</a:t>
            </a:r>
            <a:r>
              <a:rPr lang="en-US" sz="1400" b="1" dirty="0">
                <a:solidFill>
                  <a:srgbClr val="FFFF00"/>
                </a:solidFill>
                <a:latin typeface="Calibri" panose="020F0502020204030204" pitchFamily="34" charset="0"/>
              </a:rPr>
              <a:t>&gt; </a:t>
            </a:r>
            <a:r>
              <a:rPr lang="en-US" sz="1400" dirty="0" err="1" smtClean="0">
                <a:solidFill>
                  <a:srgbClr val="FFFF00"/>
                </a:solidFill>
              </a:rPr>
              <a:t>leftChild</a:t>
            </a:r>
            <a:r>
              <a:rPr lang="en-US" sz="1400" dirty="0">
                <a:solidFill>
                  <a:srgbClr val="FFFF00"/>
                </a:solidFill>
              </a:rPr>
              <a:t>;</a:t>
            </a:r>
          </a:p>
          <a:p>
            <a:pPr marL="457200" lvl="1" indent="0">
              <a:lnSpc>
                <a:spcPct val="100000"/>
              </a:lnSpc>
              <a:spcBef>
                <a:spcPts val="0"/>
              </a:spcBef>
              <a:buNone/>
            </a:pPr>
            <a:r>
              <a:rPr lang="en-US" sz="1400" b="1" dirty="0">
                <a:solidFill>
                  <a:srgbClr val="FFFF00"/>
                </a:solidFill>
                <a:latin typeface="Calibri" panose="020F0502020204030204" pitchFamily="34" charset="0"/>
              </a:rPr>
              <a:t>public Node&lt;</a:t>
            </a:r>
            <a:r>
              <a:rPr lang="en-US" sz="1400" b="1" dirty="0" err="1">
                <a:solidFill>
                  <a:srgbClr val="FFFF00"/>
                </a:solidFill>
                <a:latin typeface="Calibri" panose="020F0502020204030204" pitchFamily="34" charset="0"/>
              </a:rPr>
              <a:t>AnyType</a:t>
            </a:r>
            <a:r>
              <a:rPr lang="en-US" sz="1400" b="1" dirty="0">
                <a:solidFill>
                  <a:srgbClr val="FFFF00"/>
                </a:solidFill>
                <a:latin typeface="Calibri" panose="020F0502020204030204" pitchFamily="34" charset="0"/>
              </a:rPr>
              <a:t>&gt;</a:t>
            </a:r>
            <a:r>
              <a:rPr lang="en-US" sz="1400" dirty="0" smtClean="0">
                <a:solidFill>
                  <a:srgbClr val="FFFF00"/>
                </a:solidFill>
              </a:rPr>
              <a:t> </a:t>
            </a:r>
            <a:r>
              <a:rPr lang="en-US" sz="1400" dirty="0" err="1">
                <a:solidFill>
                  <a:srgbClr val="FFFF00"/>
                </a:solidFill>
              </a:rPr>
              <a:t>rightChild</a:t>
            </a:r>
            <a:r>
              <a:rPr lang="en-US" sz="1400" dirty="0">
                <a:solidFill>
                  <a:srgbClr val="FFFF00"/>
                </a:solidFill>
              </a:rPr>
              <a:t>;</a:t>
            </a:r>
          </a:p>
          <a:p>
            <a:pPr marL="457200" lvl="1" indent="0">
              <a:lnSpc>
                <a:spcPct val="100000"/>
              </a:lnSpc>
              <a:spcBef>
                <a:spcPts val="0"/>
              </a:spcBef>
              <a:buNone/>
            </a:pPr>
            <a:endParaRPr lang="en-US" sz="1400" dirty="0">
              <a:solidFill>
                <a:srgbClr val="FFFF00"/>
              </a:solidFill>
            </a:endParaRPr>
          </a:p>
          <a:p>
            <a:pPr marL="457200" lvl="1" indent="0">
              <a:lnSpc>
                <a:spcPct val="100000"/>
              </a:lnSpc>
              <a:spcBef>
                <a:spcPts val="0"/>
              </a:spcBef>
              <a:buNone/>
            </a:pPr>
            <a:r>
              <a:rPr lang="en-US" sz="1400" b="1" dirty="0">
                <a:solidFill>
                  <a:srgbClr val="FFFF00"/>
                </a:solidFill>
              </a:rPr>
              <a:t>public </a:t>
            </a:r>
            <a:r>
              <a:rPr lang="en-US" sz="1400" b="1" dirty="0" smtClean="0">
                <a:solidFill>
                  <a:srgbClr val="FFFF00"/>
                </a:solidFill>
              </a:rPr>
              <a:t>Node(</a:t>
            </a:r>
            <a:r>
              <a:rPr lang="en-US" sz="1400" b="1" dirty="0" err="1" smtClean="0">
                <a:solidFill>
                  <a:srgbClr val="FFFF00"/>
                </a:solidFill>
              </a:rPr>
              <a:t>AnyType</a:t>
            </a:r>
            <a:r>
              <a:rPr lang="en-US" sz="1400" b="1" dirty="0" smtClean="0">
                <a:solidFill>
                  <a:srgbClr val="FFFF00"/>
                </a:solidFill>
              </a:rPr>
              <a:t> key</a:t>
            </a:r>
            <a:r>
              <a:rPr lang="en-US" sz="1400" b="1" dirty="0">
                <a:solidFill>
                  <a:srgbClr val="FFFF00"/>
                </a:solidFill>
              </a:rPr>
              <a:t>) {</a:t>
            </a:r>
          </a:p>
          <a:p>
            <a:pPr marL="457200" lvl="1" indent="0">
              <a:lnSpc>
                <a:spcPct val="100000"/>
              </a:lnSpc>
              <a:spcBef>
                <a:spcPts val="0"/>
              </a:spcBef>
              <a:buNone/>
            </a:pPr>
            <a:r>
              <a:rPr lang="en-US" sz="1400" b="1" dirty="0" smtClean="0">
                <a:solidFill>
                  <a:srgbClr val="FFFF00"/>
                </a:solidFill>
              </a:rPr>
              <a:t>	</a:t>
            </a:r>
            <a:r>
              <a:rPr lang="en-US" sz="1400" b="1" dirty="0" err="1" smtClean="0">
                <a:solidFill>
                  <a:srgbClr val="FFFF00"/>
                </a:solidFill>
              </a:rPr>
              <a:t>this.key</a:t>
            </a:r>
            <a:r>
              <a:rPr lang="en-US" sz="1400" b="1" dirty="0" smtClean="0">
                <a:solidFill>
                  <a:srgbClr val="FFFF00"/>
                </a:solidFill>
              </a:rPr>
              <a:t> </a:t>
            </a:r>
            <a:r>
              <a:rPr lang="en-US" sz="1400" b="1" dirty="0">
                <a:solidFill>
                  <a:srgbClr val="FFFF00"/>
                </a:solidFill>
              </a:rPr>
              <a:t>= key</a:t>
            </a:r>
            <a:r>
              <a:rPr lang="en-US" sz="1400" b="1" dirty="0" smtClean="0">
                <a:solidFill>
                  <a:srgbClr val="FFFF00"/>
                </a:solidFill>
              </a:rPr>
              <a:t>;</a:t>
            </a:r>
          </a:p>
          <a:p>
            <a:pPr marL="457200" lvl="1" indent="0">
              <a:lnSpc>
                <a:spcPct val="100000"/>
              </a:lnSpc>
              <a:spcBef>
                <a:spcPts val="0"/>
              </a:spcBef>
              <a:buNone/>
            </a:pPr>
            <a:r>
              <a:rPr lang="en-US" sz="1400" b="1" dirty="0">
                <a:solidFill>
                  <a:srgbClr val="FFFF00"/>
                </a:solidFill>
              </a:rPr>
              <a:t>	</a:t>
            </a:r>
            <a:r>
              <a:rPr lang="en-US" sz="1400" b="1" dirty="0" err="1" smtClean="0">
                <a:solidFill>
                  <a:srgbClr val="FFFF00"/>
                </a:solidFill>
              </a:rPr>
              <a:t>this.leftChild</a:t>
            </a:r>
            <a:r>
              <a:rPr lang="en-US" sz="1400" b="1" dirty="0" smtClean="0">
                <a:solidFill>
                  <a:srgbClr val="FFFF00"/>
                </a:solidFill>
              </a:rPr>
              <a:t> = null;</a:t>
            </a:r>
          </a:p>
          <a:p>
            <a:pPr marL="457200" lvl="1" indent="0">
              <a:lnSpc>
                <a:spcPct val="100000"/>
              </a:lnSpc>
              <a:spcBef>
                <a:spcPts val="0"/>
              </a:spcBef>
              <a:buNone/>
            </a:pPr>
            <a:r>
              <a:rPr lang="en-US" sz="1400" b="1" dirty="0">
                <a:solidFill>
                  <a:srgbClr val="FFFF00"/>
                </a:solidFill>
              </a:rPr>
              <a:t>	</a:t>
            </a:r>
            <a:r>
              <a:rPr lang="en-US" sz="1400" b="1" dirty="0" err="1" smtClean="0">
                <a:solidFill>
                  <a:srgbClr val="FFFF00"/>
                </a:solidFill>
              </a:rPr>
              <a:t>this.rightChild</a:t>
            </a:r>
            <a:r>
              <a:rPr lang="en-US" sz="1400" b="1" dirty="0" smtClean="0">
                <a:solidFill>
                  <a:srgbClr val="FFFF00"/>
                </a:solidFill>
              </a:rPr>
              <a:t> = null;</a:t>
            </a:r>
            <a:endParaRPr lang="en-US" sz="1400" b="1" dirty="0">
              <a:solidFill>
                <a:srgbClr val="FFFF00"/>
              </a:solidFill>
            </a:endParaRPr>
          </a:p>
          <a:p>
            <a:pPr marL="457200" lvl="1" indent="0">
              <a:lnSpc>
                <a:spcPct val="100000"/>
              </a:lnSpc>
              <a:spcBef>
                <a:spcPts val="0"/>
              </a:spcBef>
              <a:buNone/>
            </a:pPr>
            <a:r>
              <a:rPr lang="en-US" sz="1400" dirty="0" smtClean="0">
                <a:solidFill>
                  <a:srgbClr val="FFFF00"/>
                </a:solidFill>
              </a:rPr>
              <a:t>}</a:t>
            </a:r>
          </a:p>
          <a:p>
            <a:pPr marL="457200" lvl="1" indent="0">
              <a:lnSpc>
                <a:spcPct val="100000"/>
              </a:lnSpc>
              <a:spcBef>
                <a:spcPts val="0"/>
              </a:spcBef>
              <a:buNone/>
            </a:pPr>
            <a:endParaRPr lang="en-US" sz="1400" dirty="0">
              <a:solidFill>
                <a:srgbClr val="FFFF00"/>
              </a:solidFill>
            </a:endParaRPr>
          </a:p>
          <a:p>
            <a:pPr marL="457200" lvl="1" indent="0">
              <a:lnSpc>
                <a:spcPct val="100000"/>
              </a:lnSpc>
              <a:spcBef>
                <a:spcPts val="0"/>
              </a:spcBef>
              <a:buNone/>
            </a:pPr>
            <a:r>
              <a:rPr lang="en-US" sz="1400" b="1" dirty="0">
                <a:solidFill>
                  <a:srgbClr val="FFFF00"/>
                </a:solidFill>
              </a:rPr>
              <a:t>public </a:t>
            </a:r>
            <a:r>
              <a:rPr lang="en-US" sz="1400" b="1" dirty="0">
                <a:solidFill>
                  <a:srgbClr val="FFFF00"/>
                </a:solidFill>
                <a:latin typeface="Calibri" panose="020F0502020204030204" pitchFamily="34" charset="0"/>
              </a:rPr>
              <a:t>Node(</a:t>
            </a:r>
            <a:r>
              <a:rPr lang="en-US" sz="1400" b="1" dirty="0" err="1">
                <a:solidFill>
                  <a:srgbClr val="FFFF00"/>
                </a:solidFill>
                <a:latin typeface="Calibri" panose="020F0502020204030204" pitchFamily="34" charset="0"/>
              </a:rPr>
              <a:t>AnyType</a:t>
            </a:r>
            <a:r>
              <a:rPr lang="en-US" sz="1400" b="1" dirty="0">
                <a:solidFill>
                  <a:srgbClr val="FFFF00"/>
                </a:solidFill>
                <a:latin typeface="Calibri" panose="020F0502020204030204" pitchFamily="34" charset="0"/>
              </a:rPr>
              <a:t> data, Node&lt;</a:t>
            </a:r>
            <a:r>
              <a:rPr lang="en-US" sz="1400" b="1" dirty="0" err="1">
                <a:solidFill>
                  <a:srgbClr val="FFFF00"/>
                </a:solidFill>
                <a:latin typeface="Calibri" panose="020F0502020204030204" pitchFamily="34" charset="0"/>
              </a:rPr>
              <a:t>AnyType</a:t>
            </a:r>
            <a:r>
              <a:rPr lang="en-US" sz="1400" b="1" dirty="0">
                <a:solidFill>
                  <a:srgbClr val="FFFF00"/>
                </a:solidFill>
                <a:latin typeface="Calibri" panose="020F0502020204030204" pitchFamily="34" charset="0"/>
              </a:rPr>
              <a:t>&gt; </a:t>
            </a:r>
            <a:r>
              <a:rPr lang="en-US" sz="1400" b="1" dirty="0" smtClean="0">
                <a:solidFill>
                  <a:srgbClr val="FFFF00"/>
                </a:solidFill>
                <a:latin typeface="Calibri" panose="020F0502020204030204" pitchFamily="34" charset="0"/>
              </a:rPr>
              <a:t>left, Node&lt;</a:t>
            </a:r>
            <a:r>
              <a:rPr lang="en-US" sz="1400" b="1" dirty="0" err="1" smtClean="0">
                <a:solidFill>
                  <a:srgbClr val="FFFF00"/>
                </a:solidFill>
                <a:latin typeface="Calibri" panose="020F0502020204030204" pitchFamily="34" charset="0"/>
              </a:rPr>
              <a:t>AnyType</a:t>
            </a:r>
            <a:r>
              <a:rPr lang="en-US" sz="1400" b="1" dirty="0" smtClean="0">
                <a:solidFill>
                  <a:srgbClr val="FFFF00"/>
                </a:solidFill>
                <a:latin typeface="Calibri" panose="020F0502020204030204" pitchFamily="34" charset="0"/>
              </a:rPr>
              <a:t>&gt; right)</a:t>
            </a:r>
            <a:r>
              <a:rPr lang="en-US" sz="1400" b="1" dirty="0" smtClean="0">
                <a:solidFill>
                  <a:srgbClr val="FFFF00"/>
                </a:solidFill>
              </a:rPr>
              <a:t> </a:t>
            </a:r>
          </a:p>
          <a:p>
            <a:pPr marL="457200" lvl="1" indent="0">
              <a:lnSpc>
                <a:spcPct val="100000"/>
              </a:lnSpc>
              <a:spcBef>
                <a:spcPts val="0"/>
              </a:spcBef>
              <a:buNone/>
            </a:pPr>
            <a:r>
              <a:rPr lang="en-US" sz="1400" b="1" dirty="0" smtClean="0">
                <a:solidFill>
                  <a:srgbClr val="FFFF00"/>
                </a:solidFill>
              </a:rPr>
              <a:t>{</a:t>
            </a:r>
            <a:endParaRPr lang="en-US" sz="1400" b="1" dirty="0">
              <a:solidFill>
                <a:srgbClr val="FFFF00"/>
              </a:solidFill>
            </a:endParaRPr>
          </a:p>
          <a:p>
            <a:pPr marL="457200" lvl="1" indent="0">
              <a:lnSpc>
                <a:spcPct val="100000"/>
              </a:lnSpc>
              <a:spcBef>
                <a:spcPts val="0"/>
              </a:spcBef>
              <a:buNone/>
            </a:pPr>
            <a:r>
              <a:rPr lang="en-US" sz="1400" b="1" dirty="0">
                <a:solidFill>
                  <a:srgbClr val="FFFF00"/>
                </a:solidFill>
              </a:rPr>
              <a:t>	</a:t>
            </a:r>
            <a:r>
              <a:rPr lang="en-US" sz="1400" b="1" dirty="0" err="1">
                <a:solidFill>
                  <a:srgbClr val="FFFF00"/>
                </a:solidFill>
              </a:rPr>
              <a:t>this.key</a:t>
            </a:r>
            <a:r>
              <a:rPr lang="en-US" sz="1400" b="1" dirty="0">
                <a:solidFill>
                  <a:srgbClr val="FFFF00"/>
                </a:solidFill>
              </a:rPr>
              <a:t> = key;</a:t>
            </a:r>
          </a:p>
          <a:p>
            <a:pPr marL="457200" lvl="1" indent="0">
              <a:lnSpc>
                <a:spcPct val="100000"/>
              </a:lnSpc>
              <a:spcBef>
                <a:spcPts val="0"/>
              </a:spcBef>
              <a:buNone/>
            </a:pPr>
            <a:r>
              <a:rPr lang="en-US" sz="1400" b="1" dirty="0">
                <a:solidFill>
                  <a:srgbClr val="FFFF00"/>
                </a:solidFill>
              </a:rPr>
              <a:t>	</a:t>
            </a:r>
            <a:r>
              <a:rPr lang="en-US" sz="1400" b="1" dirty="0" err="1">
                <a:solidFill>
                  <a:srgbClr val="FFFF00"/>
                </a:solidFill>
              </a:rPr>
              <a:t>this.leftChild</a:t>
            </a:r>
            <a:r>
              <a:rPr lang="en-US" sz="1400" b="1" dirty="0">
                <a:solidFill>
                  <a:srgbClr val="FFFF00"/>
                </a:solidFill>
              </a:rPr>
              <a:t> = </a:t>
            </a:r>
            <a:r>
              <a:rPr lang="en-US" sz="1400" b="1" dirty="0" smtClean="0">
                <a:solidFill>
                  <a:srgbClr val="FFFF00"/>
                </a:solidFill>
              </a:rPr>
              <a:t>left;</a:t>
            </a:r>
            <a:endParaRPr lang="en-US" sz="1400" b="1" dirty="0">
              <a:solidFill>
                <a:srgbClr val="FFFF00"/>
              </a:solidFill>
            </a:endParaRPr>
          </a:p>
          <a:p>
            <a:pPr marL="457200" lvl="1" indent="0">
              <a:lnSpc>
                <a:spcPct val="100000"/>
              </a:lnSpc>
              <a:spcBef>
                <a:spcPts val="0"/>
              </a:spcBef>
              <a:buNone/>
            </a:pPr>
            <a:r>
              <a:rPr lang="en-US" sz="1400" b="1" dirty="0">
                <a:solidFill>
                  <a:srgbClr val="FFFF00"/>
                </a:solidFill>
              </a:rPr>
              <a:t>	</a:t>
            </a:r>
            <a:r>
              <a:rPr lang="en-US" sz="1400" b="1" dirty="0" err="1">
                <a:solidFill>
                  <a:srgbClr val="FFFF00"/>
                </a:solidFill>
              </a:rPr>
              <a:t>this.rightChild</a:t>
            </a:r>
            <a:r>
              <a:rPr lang="en-US" sz="1400" b="1" dirty="0">
                <a:solidFill>
                  <a:srgbClr val="FFFF00"/>
                </a:solidFill>
              </a:rPr>
              <a:t> = </a:t>
            </a:r>
            <a:r>
              <a:rPr lang="en-US" sz="1400" b="1" dirty="0" smtClean="0">
                <a:solidFill>
                  <a:srgbClr val="FFFF00"/>
                </a:solidFill>
              </a:rPr>
              <a:t>right;</a:t>
            </a:r>
            <a:endParaRPr lang="en-US" sz="1400" b="1" dirty="0">
              <a:solidFill>
                <a:srgbClr val="FFFF00"/>
              </a:solidFill>
            </a:endParaRPr>
          </a:p>
          <a:p>
            <a:pPr marL="457200" lvl="1" indent="0">
              <a:lnSpc>
                <a:spcPct val="100000"/>
              </a:lnSpc>
              <a:spcBef>
                <a:spcPts val="0"/>
              </a:spcBef>
              <a:buNone/>
            </a:pPr>
            <a:r>
              <a:rPr lang="en-US" sz="1400" dirty="0" smtClean="0">
                <a:solidFill>
                  <a:srgbClr val="FFFF00"/>
                </a:solidFill>
              </a:rPr>
              <a:t>}</a:t>
            </a:r>
            <a:endParaRPr lang="en-US" sz="1400" dirty="0">
              <a:solidFill>
                <a:srgbClr val="FFFF00"/>
              </a:solidFill>
            </a:endParaRPr>
          </a:p>
          <a:p>
            <a:pPr marL="457200" lvl="1" indent="0">
              <a:lnSpc>
                <a:spcPct val="100000"/>
              </a:lnSpc>
              <a:spcBef>
                <a:spcPts val="0"/>
              </a:spcBef>
              <a:buNone/>
            </a:pPr>
            <a:endParaRPr lang="en-US" sz="1400" dirty="0">
              <a:solidFill>
                <a:srgbClr val="FFFF00"/>
              </a:solidFill>
            </a:endParaRPr>
          </a:p>
          <a:p>
            <a:pPr marL="457200" lvl="1" indent="0">
              <a:lnSpc>
                <a:spcPct val="100000"/>
              </a:lnSpc>
              <a:spcBef>
                <a:spcPts val="0"/>
              </a:spcBef>
              <a:buNone/>
            </a:pPr>
            <a:endParaRPr lang="en-US" sz="1400" dirty="0">
              <a:solidFill>
                <a:srgbClr val="FFFF00"/>
              </a:solidFill>
            </a:endParaRPr>
          </a:p>
          <a:p>
            <a:pPr marL="457200" lvl="1" indent="0">
              <a:lnSpc>
                <a:spcPct val="100000"/>
              </a:lnSpc>
              <a:spcBef>
                <a:spcPts val="0"/>
              </a:spcBef>
              <a:buNone/>
            </a:pPr>
            <a:endParaRPr lang="en-US" sz="1400" dirty="0">
              <a:solidFill>
                <a:srgbClr val="FFFF00"/>
              </a:solidFill>
            </a:endParaRPr>
          </a:p>
          <a:p>
            <a:pPr marL="0" indent="0">
              <a:lnSpc>
                <a:spcPct val="100000"/>
              </a:lnSpc>
              <a:spcBef>
                <a:spcPts val="0"/>
              </a:spcBef>
              <a:buNone/>
            </a:pPr>
            <a:endParaRPr lang="en-US" sz="1400" dirty="0" smtClean="0">
              <a:solidFill>
                <a:srgbClr val="FF0000"/>
              </a:solidFill>
            </a:endParaRPr>
          </a:p>
        </p:txBody>
      </p:sp>
      <p:sp>
        <p:nvSpPr>
          <p:cNvPr id="5" name="Rectangle 4"/>
          <p:cNvSpPr/>
          <p:nvPr/>
        </p:nvSpPr>
        <p:spPr>
          <a:xfrm>
            <a:off x="606299" y="232493"/>
            <a:ext cx="5286501" cy="4832092"/>
          </a:xfrm>
          <a:prstGeom prst="rect">
            <a:avLst/>
          </a:prstGeom>
        </p:spPr>
        <p:txBody>
          <a:bodyPr wrap="square">
            <a:spAutoFit/>
          </a:bodyPr>
          <a:lstStyle/>
          <a:p>
            <a:r>
              <a:rPr lang="en-US" sz="2000" b="1" dirty="0">
                <a:latin typeface="Calibri" panose="020F0502020204030204" pitchFamily="34" charset="0"/>
              </a:rPr>
              <a:t> </a:t>
            </a:r>
            <a:r>
              <a:rPr lang="en-US" sz="2000" b="1" dirty="0" smtClean="0">
                <a:latin typeface="Calibri" panose="020F0502020204030204" pitchFamily="34" charset="0"/>
              </a:rPr>
              <a:t>What is this the Node definition for?</a:t>
            </a:r>
          </a:p>
          <a:p>
            <a:endParaRPr lang="en-US" sz="1600" b="1" dirty="0">
              <a:solidFill>
                <a:srgbClr val="000000"/>
              </a:solidFill>
              <a:latin typeface="Courier New" panose="02070309020205020404" pitchFamily="49" charset="0"/>
            </a:endParaRPr>
          </a:p>
          <a:p>
            <a:r>
              <a:rPr lang="en-US" sz="1600" b="1" dirty="0" smtClean="0">
                <a:solidFill>
                  <a:srgbClr val="FFFF00"/>
                </a:solidFill>
                <a:latin typeface="Calibri" panose="020F0502020204030204" pitchFamily="34" charset="0"/>
              </a:rPr>
              <a:t>public </a:t>
            </a:r>
            <a:r>
              <a:rPr lang="en-US" sz="1600" b="1" dirty="0">
                <a:solidFill>
                  <a:srgbClr val="FFFF00"/>
                </a:solidFill>
                <a:latin typeface="Calibri" panose="020F0502020204030204" pitchFamily="34" charset="0"/>
              </a:rPr>
              <a:t>class Node&lt;</a:t>
            </a:r>
            <a:r>
              <a:rPr lang="en-US" sz="1600" b="1" dirty="0" err="1">
                <a:solidFill>
                  <a:srgbClr val="FFFF00"/>
                </a:solidFill>
                <a:latin typeface="Calibri" panose="020F0502020204030204" pitchFamily="34" charset="0"/>
              </a:rPr>
              <a:t>AnyType</a:t>
            </a:r>
            <a:r>
              <a:rPr lang="en-US" sz="1600" b="1" dirty="0" smtClean="0">
                <a:solidFill>
                  <a:srgbClr val="FFFF00"/>
                </a:solidFill>
                <a:latin typeface="Calibri" panose="020F0502020204030204" pitchFamily="34" charset="0"/>
              </a:rPr>
              <a:t>&gt;  </a:t>
            </a:r>
            <a:r>
              <a:rPr lang="en-US" sz="1600" dirty="0" smtClean="0">
                <a:solidFill>
                  <a:srgbClr val="FFFF00"/>
                </a:solidFill>
                <a:latin typeface="Calibri" panose="020F0502020204030204" pitchFamily="34" charset="0"/>
              </a:rPr>
              <a:t>{</a:t>
            </a:r>
            <a:endParaRPr lang="en-US" sz="1600" dirty="0">
              <a:solidFill>
                <a:srgbClr val="FFFF00"/>
              </a:solidFill>
              <a:latin typeface="Calibri" panose="020F0502020204030204" pitchFamily="34" charset="0"/>
            </a:endParaRPr>
          </a:p>
          <a:p>
            <a:r>
              <a:rPr lang="en-US" sz="1600" dirty="0">
                <a:solidFill>
                  <a:srgbClr val="FFFF00"/>
                </a:solidFill>
                <a:latin typeface="Calibri" panose="020F0502020204030204" pitchFamily="34" charset="0"/>
              </a:rPr>
              <a:t>     </a:t>
            </a:r>
            <a:r>
              <a:rPr lang="en-US" sz="1600" b="1" dirty="0" smtClean="0">
                <a:solidFill>
                  <a:srgbClr val="FFFF00"/>
                </a:solidFill>
                <a:latin typeface="Calibri" panose="020F0502020204030204" pitchFamily="34" charset="0"/>
              </a:rPr>
              <a:t>public </a:t>
            </a:r>
            <a:r>
              <a:rPr lang="en-US" sz="1600" b="1" dirty="0" err="1">
                <a:solidFill>
                  <a:srgbClr val="FFFF00"/>
                </a:solidFill>
                <a:latin typeface="Calibri" panose="020F0502020204030204" pitchFamily="34" charset="0"/>
              </a:rPr>
              <a:t>AnyType</a:t>
            </a:r>
            <a:r>
              <a:rPr lang="en-US" sz="1600" b="1" dirty="0">
                <a:solidFill>
                  <a:srgbClr val="FFFF00"/>
                </a:solidFill>
                <a:latin typeface="Calibri" panose="020F0502020204030204" pitchFamily="34" charset="0"/>
              </a:rPr>
              <a:t> </a:t>
            </a:r>
            <a:r>
              <a:rPr lang="en-US" sz="1600" b="1" u="sng" dirty="0">
                <a:solidFill>
                  <a:srgbClr val="FFFF00"/>
                </a:solidFill>
                <a:latin typeface="Calibri" panose="020F0502020204030204" pitchFamily="34" charset="0"/>
              </a:rPr>
              <a:t>data;</a:t>
            </a:r>
          </a:p>
          <a:p>
            <a:r>
              <a:rPr lang="en-US" sz="1600" dirty="0">
                <a:solidFill>
                  <a:srgbClr val="FFFF00"/>
                </a:solidFill>
                <a:latin typeface="Calibri" panose="020F0502020204030204" pitchFamily="34" charset="0"/>
              </a:rPr>
              <a:t>     </a:t>
            </a:r>
            <a:r>
              <a:rPr lang="en-US" sz="1600" b="1" dirty="0" smtClean="0">
                <a:solidFill>
                  <a:srgbClr val="FFFF00"/>
                </a:solidFill>
                <a:latin typeface="Calibri" panose="020F0502020204030204" pitchFamily="34" charset="0"/>
              </a:rPr>
              <a:t>public </a:t>
            </a:r>
            <a:r>
              <a:rPr lang="en-US" sz="1600" b="1" dirty="0">
                <a:solidFill>
                  <a:srgbClr val="FFFF00"/>
                </a:solidFill>
                <a:latin typeface="Calibri" panose="020F0502020204030204" pitchFamily="34" charset="0"/>
              </a:rPr>
              <a:t>Node&lt;</a:t>
            </a:r>
            <a:r>
              <a:rPr lang="en-US" sz="1600" b="1" dirty="0" err="1">
                <a:solidFill>
                  <a:srgbClr val="FFFF00"/>
                </a:solidFill>
                <a:latin typeface="Calibri" panose="020F0502020204030204" pitchFamily="34" charset="0"/>
              </a:rPr>
              <a:t>AnyType</a:t>
            </a:r>
            <a:r>
              <a:rPr lang="en-US" sz="1600" b="1" dirty="0">
                <a:solidFill>
                  <a:srgbClr val="FFFF00"/>
                </a:solidFill>
                <a:latin typeface="Calibri" panose="020F0502020204030204" pitchFamily="34" charset="0"/>
              </a:rPr>
              <a:t>&gt; </a:t>
            </a:r>
            <a:r>
              <a:rPr lang="en-US" sz="1600" b="1" u="sng" dirty="0">
                <a:solidFill>
                  <a:srgbClr val="FFFF00"/>
                </a:solidFill>
                <a:latin typeface="Calibri" panose="020F0502020204030204" pitchFamily="34" charset="0"/>
              </a:rPr>
              <a:t>next;</a:t>
            </a:r>
          </a:p>
          <a:p>
            <a:endParaRPr lang="en-US" sz="1600" dirty="0">
              <a:solidFill>
                <a:srgbClr val="FFFF00"/>
              </a:solidFill>
              <a:latin typeface="Calibri" panose="020F0502020204030204" pitchFamily="34" charset="0"/>
            </a:endParaRPr>
          </a:p>
          <a:p>
            <a:r>
              <a:rPr lang="en-US" sz="1600" dirty="0">
                <a:solidFill>
                  <a:srgbClr val="FFFF00"/>
                </a:solidFill>
                <a:latin typeface="Calibri" panose="020F0502020204030204" pitchFamily="34" charset="0"/>
              </a:rPr>
              <a:t>     </a:t>
            </a:r>
            <a:r>
              <a:rPr lang="en-US" sz="1600" b="1" dirty="0">
                <a:solidFill>
                  <a:srgbClr val="FFFF00"/>
                </a:solidFill>
                <a:latin typeface="Calibri" panose="020F0502020204030204" pitchFamily="34" charset="0"/>
              </a:rPr>
              <a:t>public Node(</a:t>
            </a:r>
            <a:r>
              <a:rPr lang="en-US" sz="1600" b="1" dirty="0" err="1">
                <a:solidFill>
                  <a:srgbClr val="FFFF00"/>
                </a:solidFill>
                <a:latin typeface="Calibri" panose="020F0502020204030204" pitchFamily="34" charset="0"/>
              </a:rPr>
              <a:t>AnyType</a:t>
            </a:r>
            <a:r>
              <a:rPr lang="en-US" sz="1600" b="1" dirty="0">
                <a:solidFill>
                  <a:srgbClr val="FFFF00"/>
                </a:solidFill>
                <a:latin typeface="Calibri" panose="020F0502020204030204" pitchFamily="34" charset="0"/>
              </a:rPr>
              <a:t> data, Node&lt;</a:t>
            </a:r>
            <a:r>
              <a:rPr lang="en-US" sz="1600" b="1" dirty="0" err="1">
                <a:solidFill>
                  <a:srgbClr val="FFFF00"/>
                </a:solidFill>
                <a:latin typeface="Calibri" panose="020F0502020204030204" pitchFamily="34" charset="0"/>
              </a:rPr>
              <a:t>AnyType</a:t>
            </a:r>
            <a:r>
              <a:rPr lang="en-US" sz="1600" b="1" dirty="0">
                <a:solidFill>
                  <a:srgbClr val="FFFF00"/>
                </a:solidFill>
                <a:latin typeface="Calibri" panose="020F0502020204030204" pitchFamily="34" charset="0"/>
              </a:rPr>
              <a:t>&gt; next)</a:t>
            </a:r>
          </a:p>
          <a:p>
            <a:r>
              <a:rPr lang="en-US" sz="1600" dirty="0">
                <a:solidFill>
                  <a:srgbClr val="FFFF00"/>
                </a:solidFill>
                <a:latin typeface="Calibri" panose="020F0502020204030204" pitchFamily="34" charset="0"/>
              </a:rPr>
              <a:t>     {</a:t>
            </a:r>
          </a:p>
          <a:p>
            <a:r>
              <a:rPr lang="en-US" sz="1600" dirty="0">
                <a:solidFill>
                  <a:srgbClr val="FFFF00"/>
                </a:solidFill>
                <a:latin typeface="Calibri" panose="020F0502020204030204" pitchFamily="34" charset="0"/>
              </a:rPr>
              <a:t>        </a:t>
            </a:r>
            <a:r>
              <a:rPr lang="en-US" sz="1600" dirty="0" smtClean="0">
                <a:solidFill>
                  <a:srgbClr val="FFFF00"/>
                </a:solidFill>
                <a:latin typeface="Calibri" panose="020F0502020204030204" pitchFamily="34" charset="0"/>
              </a:rPr>
              <a:t>     </a:t>
            </a:r>
            <a:r>
              <a:rPr lang="en-US" sz="1600" b="1" dirty="0" err="1" smtClean="0">
                <a:solidFill>
                  <a:srgbClr val="FFFF00"/>
                </a:solidFill>
                <a:latin typeface="Calibri" panose="020F0502020204030204" pitchFamily="34" charset="0"/>
              </a:rPr>
              <a:t>this.data</a:t>
            </a:r>
            <a:r>
              <a:rPr lang="en-US" sz="1600" b="1" dirty="0" smtClean="0">
                <a:solidFill>
                  <a:srgbClr val="FFFF00"/>
                </a:solidFill>
                <a:latin typeface="Calibri" panose="020F0502020204030204" pitchFamily="34" charset="0"/>
              </a:rPr>
              <a:t> </a:t>
            </a:r>
            <a:r>
              <a:rPr lang="en-US" sz="1600" b="1" dirty="0">
                <a:solidFill>
                  <a:srgbClr val="FFFF00"/>
                </a:solidFill>
                <a:latin typeface="Calibri" panose="020F0502020204030204" pitchFamily="34" charset="0"/>
              </a:rPr>
              <a:t>= data;</a:t>
            </a:r>
          </a:p>
          <a:p>
            <a:r>
              <a:rPr lang="en-US" sz="1600" dirty="0">
                <a:solidFill>
                  <a:srgbClr val="FFFF00"/>
                </a:solidFill>
                <a:latin typeface="Calibri" panose="020F0502020204030204" pitchFamily="34" charset="0"/>
              </a:rPr>
              <a:t>        </a:t>
            </a:r>
            <a:r>
              <a:rPr lang="en-US" sz="1600" dirty="0" smtClean="0">
                <a:solidFill>
                  <a:srgbClr val="FFFF00"/>
                </a:solidFill>
                <a:latin typeface="Calibri" panose="020F0502020204030204" pitchFamily="34" charset="0"/>
              </a:rPr>
              <a:t>     </a:t>
            </a:r>
            <a:r>
              <a:rPr lang="en-US" sz="1600" b="1" dirty="0" err="1" smtClean="0">
                <a:solidFill>
                  <a:srgbClr val="FFFF00"/>
                </a:solidFill>
                <a:latin typeface="Calibri" panose="020F0502020204030204" pitchFamily="34" charset="0"/>
              </a:rPr>
              <a:t>this.next</a:t>
            </a:r>
            <a:r>
              <a:rPr lang="en-US" sz="1600" b="1" dirty="0" smtClean="0">
                <a:solidFill>
                  <a:srgbClr val="FFFF00"/>
                </a:solidFill>
                <a:latin typeface="Calibri" panose="020F0502020204030204" pitchFamily="34" charset="0"/>
              </a:rPr>
              <a:t> </a:t>
            </a:r>
            <a:r>
              <a:rPr lang="en-US" sz="1600" b="1" dirty="0">
                <a:solidFill>
                  <a:srgbClr val="FFFF00"/>
                </a:solidFill>
                <a:latin typeface="Calibri" panose="020F0502020204030204" pitchFamily="34" charset="0"/>
              </a:rPr>
              <a:t>= next;</a:t>
            </a:r>
          </a:p>
          <a:p>
            <a:r>
              <a:rPr lang="en-US" sz="1600" dirty="0">
                <a:solidFill>
                  <a:srgbClr val="FFFF00"/>
                </a:solidFill>
                <a:latin typeface="Calibri" panose="020F0502020204030204" pitchFamily="34" charset="0"/>
              </a:rPr>
              <a:t>     </a:t>
            </a:r>
            <a:r>
              <a:rPr lang="en-US" sz="1600" dirty="0" smtClean="0">
                <a:solidFill>
                  <a:srgbClr val="FFFF00"/>
                </a:solidFill>
                <a:latin typeface="Calibri" panose="020F0502020204030204" pitchFamily="34" charset="0"/>
              </a:rPr>
              <a:t>}</a:t>
            </a:r>
          </a:p>
          <a:p>
            <a:r>
              <a:rPr lang="en-US" sz="1600" dirty="0">
                <a:solidFill>
                  <a:srgbClr val="FFFF00"/>
                </a:solidFill>
                <a:latin typeface="Calibri" panose="020F0502020204030204" pitchFamily="34" charset="0"/>
              </a:rPr>
              <a:t> </a:t>
            </a:r>
            <a:r>
              <a:rPr lang="en-US" sz="1600" dirty="0">
                <a:solidFill>
                  <a:srgbClr val="FFFF00"/>
                </a:solidFill>
                <a:latin typeface="Calibri" panose="020F0502020204030204" pitchFamily="34" charset="0"/>
              </a:rPr>
              <a:t> </a:t>
            </a:r>
            <a:r>
              <a:rPr lang="en-US" sz="1600" dirty="0" smtClean="0">
                <a:solidFill>
                  <a:srgbClr val="FFFF00"/>
                </a:solidFill>
                <a:latin typeface="Calibri" panose="020F0502020204030204" pitchFamily="34" charset="0"/>
              </a:rPr>
              <a:t>   </a:t>
            </a:r>
            <a:r>
              <a:rPr lang="en-US" sz="1600" b="1" dirty="0" smtClean="0">
                <a:solidFill>
                  <a:srgbClr val="FFFF00"/>
                </a:solidFill>
                <a:latin typeface="Calibri" panose="020F0502020204030204" pitchFamily="34" charset="0"/>
              </a:rPr>
              <a:t>public </a:t>
            </a:r>
            <a:r>
              <a:rPr lang="en-US" sz="1600" b="1" dirty="0">
                <a:solidFill>
                  <a:srgbClr val="FFFF00"/>
                </a:solidFill>
                <a:latin typeface="Calibri" panose="020F0502020204030204" pitchFamily="34" charset="0"/>
              </a:rPr>
              <a:t>Node(</a:t>
            </a:r>
            <a:r>
              <a:rPr lang="en-US" sz="1600" b="1" dirty="0" err="1">
                <a:solidFill>
                  <a:srgbClr val="FFFF00"/>
                </a:solidFill>
                <a:latin typeface="Calibri" panose="020F0502020204030204" pitchFamily="34" charset="0"/>
              </a:rPr>
              <a:t>AnyType</a:t>
            </a:r>
            <a:r>
              <a:rPr lang="en-US" sz="1600" b="1" dirty="0">
                <a:solidFill>
                  <a:srgbClr val="FFFF00"/>
                </a:solidFill>
                <a:latin typeface="Calibri" panose="020F0502020204030204" pitchFamily="34" charset="0"/>
              </a:rPr>
              <a:t> </a:t>
            </a:r>
            <a:r>
              <a:rPr lang="en-US" sz="1600" b="1" dirty="0" smtClean="0">
                <a:solidFill>
                  <a:srgbClr val="FFFF00"/>
                </a:solidFill>
                <a:latin typeface="Calibri" panose="020F0502020204030204" pitchFamily="34" charset="0"/>
              </a:rPr>
              <a:t>data)</a:t>
            </a:r>
            <a:endParaRPr lang="en-US" sz="1600" b="1" dirty="0">
              <a:solidFill>
                <a:srgbClr val="FFFF00"/>
              </a:solidFill>
              <a:latin typeface="Calibri" panose="020F0502020204030204" pitchFamily="34" charset="0"/>
            </a:endParaRPr>
          </a:p>
          <a:p>
            <a:r>
              <a:rPr lang="en-US" sz="1600" dirty="0">
                <a:solidFill>
                  <a:srgbClr val="FFFF00"/>
                </a:solidFill>
                <a:latin typeface="Calibri" panose="020F0502020204030204" pitchFamily="34" charset="0"/>
              </a:rPr>
              <a:t>     {</a:t>
            </a:r>
          </a:p>
          <a:p>
            <a:r>
              <a:rPr lang="en-US" sz="1600" dirty="0">
                <a:solidFill>
                  <a:srgbClr val="FFFF00"/>
                </a:solidFill>
                <a:latin typeface="Calibri" panose="020F0502020204030204" pitchFamily="34" charset="0"/>
              </a:rPr>
              <a:t>        </a:t>
            </a:r>
            <a:r>
              <a:rPr lang="en-US" sz="1600" dirty="0" smtClean="0">
                <a:solidFill>
                  <a:srgbClr val="FFFF00"/>
                </a:solidFill>
                <a:latin typeface="Calibri" panose="020F0502020204030204" pitchFamily="34" charset="0"/>
              </a:rPr>
              <a:t>     </a:t>
            </a:r>
            <a:r>
              <a:rPr lang="en-US" sz="1600" b="1" dirty="0" err="1" smtClean="0">
                <a:solidFill>
                  <a:srgbClr val="FFFF00"/>
                </a:solidFill>
                <a:latin typeface="Calibri" panose="020F0502020204030204" pitchFamily="34" charset="0"/>
              </a:rPr>
              <a:t>this.data</a:t>
            </a:r>
            <a:r>
              <a:rPr lang="en-US" sz="1600" b="1" dirty="0" smtClean="0">
                <a:solidFill>
                  <a:srgbClr val="FFFF00"/>
                </a:solidFill>
                <a:latin typeface="Calibri" panose="020F0502020204030204" pitchFamily="34" charset="0"/>
              </a:rPr>
              <a:t> </a:t>
            </a:r>
            <a:r>
              <a:rPr lang="en-US" sz="1600" b="1" dirty="0">
                <a:solidFill>
                  <a:srgbClr val="FFFF00"/>
                </a:solidFill>
                <a:latin typeface="Calibri" panose="020F0502020204030204" pitchFamily="34" charset="0"/>
              </a:rPr>
              <a:t>= data;</a:t>
            </a:r>
          </a:p>
          <a:p>
            <a:r>
              <a:rPr lang="en-US" sz="1600" dirty="0">
                <a:solidFill>
                  <a:srgbClr val="FFFF00"/>
                </a:solidFill>
                <a:latin typeface="Calibri" panose="020F0502020204030204" pitchFamily="34" charset="0"/>
              </a:rPr>
              <a:t>        </a:t>
            </a:r>
            <a:r>
              <a:rPr lang="en-US" sz="1600" dirty="0" smtClean="0">
                <a:solidFill>
                  <a:srgbClr val="FFFF00"/>
                </a:solidFill>
                <a:latin typeface="Calibri" panose="020F0502020204030204" pitchFamily="34" charset="0"/>
              </a:rPr>
              <a:t>     </a:t>
            </a:r>
            <a:r>
              <a:rPr lang="en-US" sz="1600" b="1" dirty="0" err="1" smtClean="0">
                <a:solidFill>
                  <a:srgbClr val="FFFF00"/>
                </a:solidFill>
                <a:latin typeface="Calibri" panose="020F0502020204030204" pitchFamily="34" charset="0"/>
              </a:rPr>
              <a:t>this.next</a:t>
            </a:r>
            <a:r>
              <a:rPr lang="en-US" sz="1600" b="1" dirty="0" smtClean="0">
                <a:solidFill>
                  <a:srgbClr val="FFFF00"/>
                </a:solidFill>
                <a:latin typeface="Calibri" panose="020F0502020204030204" pitchFamily="34" charset="0"/>
              </a:rPr>
              <a:t> </a:t>
            </a:r>
            <a:r>
              <a:rPr lang="en-US" sz="1600" b="1" dirty="0">
                <a:solidFill>
                  <a:srgbClr val="FFFF00"/>
                </a:solidFill>
                <a:latin typeface="Calibri" panose="020F0502020204030204" pitchFamily="34" charset="0"/>
              </a:rPr>
              <a:t>= </a:t>
            </a:r>
            <a:r>
              <a:rPr lang="en-US" sz="1600" b="1" dirty="0" smtClean="0">
                <a:solidFill>
                  <a:srgbClr val="FFFF00"/>
                </a:solidFill>
                <a:latin typeface="Calibri" panose="020F0502020204030204" pitchFamily="34" charset="0"/>
              </a:rPr>
              <a:t>null</a:t>
            </a:r>
            <a:r>
              <a:rPr lang="en-US" sz="1600" b="1" dirty="0" smtClean="0">
                <a:solidFill>
                  <a:srgbClr val="FFFF00"/>
                </a:solidFill>
                <a:latin typeface="Calibri" panose="020F0502020204030204" pitchFamily="34" charset="0"/>
              </a:rPr>
              <a:t>;</a:t>
            </a:r>
            <a:endParaRPr lang="en-US" sz="1600" b="1" dirty="0">
              <a:solidFill>
                <a:srgbClr val="FFFF00"/>
              </a:solidFill>
              <a:latin typeface="Calibri" panose="020F0502020204030204" pitchFamily="34" charset="0"/>
            </a:endParaRPr>
          </a:p>
          <a:p>
            <a:r>
              <a:rPr lang="en-US" sz="1600" dirty="0">
                <a:solidFill>
                  <a:srgbClr val="FFFF00"/>
                </a:solidFill>
                <a:latin typeface="Calibri" panose="020F0502020204030204" pitchFamily="34" charset="0"/>
              </a:rPr>
              <a:t>     </a:t>
            </a:r>
            <a:r>
              <a:rPr lang="en-US" sz="1600" dirty="0" smtClean="0">
                <a:solidFill>
                  <a:srgbClr val="FFFF00"/>
                </a:solidFill>
                <a:latin typeface="Calibri" panose="020F0502020204030204" pitchFamily="34" charset="0"/>
              </a:rPr>
              <a:t>}</a:t>
            </a:r>
          </a:p>
          <a:p>
            <a:r>
              <a:rPr lang="en-US" sz="1600" dirty="0" smtClean="0">
                <a:solidFill>
                  <a:srgbClr val="FFFF00"/>
                </a:solidFill>
                <a:latin typeface="Calibri" panose="020F0502020204030204" pitchFamily="34" charset="0"/>
              </a:rPr>
              <a:t>}</a:t>
            </a:r>
          </a:p>
          <a:p>
            <a:endParaRPr lang="en-US" sz="1600" dirty="0">
              <a:solidFill>
                <a:srgbClr val="FFFF00"/>
              </a:solidFill>
              <a:latin typeface="Calibri" panose="020F0502020204030204" pitchFamily="34" charset="0"/>
            </a:endParaRPr>
          </a:p>
          <a:p>
            <a:r>
              <a:rPr lang="en-US" sz="1600" b="1" dirty="0" smtClean="0">
                <a:latin typeface="Calibri" panose="020F0502020204030204" pitchFamily="34" charset="0"/>
              </a:rPr>
              <a:t>Can you modify it for a Node in a tree?</a:t>
            </a:r>
            <a:endParaRPr lang="en-US" sz="1600" b="1" dirty="0">
              <a:latin typeface="Calibri" panose="020F0502020204030204" pitchFamily="34" charset="0"/>
            </a:endParaRPr>
          </a:p>
        </p:txBody>
      </p:sp>
    </p:spTree>
    <p:extLst>
      <p:ext uri="{BB962C8B-B14F-4D97-AF65-F5344CB8AC3E}">
        <p14:creationId xmlns:p14="http://schemas.microsoft.com/office/powerpoint/2010/main" val="117416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8" end="18"/>
                                            </p:txEl>
                                          </p:spTgt>
                                        </p:tgtEl>
                                        <p:attrNameLst>
                                          <p:attrName>style.visibility</p:attrName>
                                        </p:attrNameLst>
                                      </p:cBhvr>
                                      <p:to>
                                        <p:strVal val="visible"/>
                                      </p:to>
                                    </p:set>
                                    <p:animEffect transition="in" filter="fade">
                                      <p:cBhvr>
                                        <p:cTn id="7" dur="500"/>
                                        <p:tgtEl>
                                          <p:spTgt spid="5">
                                            <p:txEl>
                                              <p:pRg st="18"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barn(inVertical)">
                                      <p:cBhvr>
                                        <p:cTn id="15" dur="500"/>
                                        <p:tgtEl>
                                          <p:spTgt spid="4">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barn(inVertical)">
                                      <p:cBhvr>
                                        <p:cTn id="18" dur="500"/>
                                        <p:tgtEl>
                                          <p:spTgt spid="4">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barn(inVertical)">
                                      <p:cBhvr>
                                        <p:cTn id="21" dur="500"/>
                                        <p:tgtEl>
                                          <p:spTgt spid="4">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barn(inVertical)">
                                      <p:cBhvr>
                                        <p:cTn id="24" dur="500"/>
                                        <p:tgtEl>
                                          <p:spTgt spid="4">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arn(inVertical)">
                                      <p:cBhvr>
                                        <p:cTn id="27" dur="500"/>
                                        <p:tgtEl>
                                          <p:spTgt spid="4">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barn(inVertical)">
                                      <p:cBhvr>
                                        <p:cTn id="30" dur="500"/>
                                        <p:tgtEl>
                                          <p:spTgt spid="4">
                                            <p:txEl>
                                              <p:pRg st="7" end="7"/>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barn(inVertical)">
                                      <p:cBhvr>
                                        <p:cTn id="33" dur="500"/>
                                        <p:tgtEl>
                                          <p:spTgt spid="4">
                                            <p:txEl>
                                              <p:pRg st="8" end="8"/>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barn(inVertical)">
                                      <p:cBhvr>
                                        <p:cTn id="36" dur="500"/>
                                        <p:tgtEl>
                                          <p:spTgt spid="4">
                                            <p:txEl>
                                              <p:pRg st="9" end="9"/>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animEffect transition="in" filter="barn(inVertical)">
                                      <p:cBhvr>
                                        <p:cTn id="39" dur="500"/>
                                        <p:tgtEl>
                                          <p:spTgt spid="4">
                                            <p:txEl>
                                              <p:pRg st="11" end="11"/>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4">
                                            <p:txEl>
                                              <p:pRg st="12" end="12"/>
                                            </p:txEl>
                                          </p:spTgt>
                                        </p:tgtEl>
                                        <p:attrNameLst>
                                          <p:attrName>style.visibility</p:attrName>
                                        </p:attrNameLst>
                                      </p:cBhvr>
                                      <p:to>
                                        <p:strVal val="visible"/>
                                      </p:to>
                                    </p:set>
                                    <p:animEffect transition="in" filter="barn(inVertical)">
                                      <p:cBhvr>
                                        <p:cTn id="42" dur="500"/>
                                        <p:tgtEl>
                                          <p:spTgt spid="4">
                                            <p:txEl>
                                              <p:pRg st="12" end="12"/>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animEffect transition="in" filter="barn(inVertical)">
                                      <p:cBhvr>
                                        <p:cTn id="45" dur="500"/>
                                        <p:tgtEl>
                                          <p:spTgt spid="4">
                                            <p:txEl>
                                              <p:pRg st="13" end="13"/>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4">
                                            <p:txEl>
                                              <p:pRg st="14" end="14"/>
                                            </p:txEl>
                                          </p:spTgt>
                                        </p:tgtEl>
                                        <p:attrNameLst>
                                          <p:attrName>style.visibility</p:attrName>
                                        </p:attrNameLst>
                                      </p:cBhvr>
                                      <p:to>
                                        <p:strVal val="visible"/>
                                      </p:to>
                                    </p:set>
                                    <p:animEffect transition="in" filter="barn(inVertical)">
                                      <p:cBhvr>
                                        <p:cTn id="48" dur="500"/>
                                        <p:tgtEl>
                                          <p:spTgt spid="4">
                                            <p:txEl>
                                              <p:pRg st="14" end="14"/>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barn(inVertical)">
                                      <p:cBhvr>
                                        <p:cTn id="51" dur="500"/>
                                        <p:tgtEl>
                                          <p:spTgt spid="4">
                                            <p:txEl>
                                              <p:pRg st="15" end="15"/>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barn(inVertical)">
                                      <p:cBhvr>
                                        <p:cTn id="54"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933"/>
            <a:ext cx="11445342" cy="6949439"/>
          </a:xfrm>
        </p:spPr>
        <p:txBody>
          <a:bodyPr>
            <a:noAutofit/>
          </a:bodyPr>
          <a:lstStyle/>
          <a:p>
            <a:pPr marL="0" indent="0" defTabSz="91440">
              <a:spcBef>
                <a:spcPts val="0"/>
              </a:spcBef>
              <a:spcAft>
                <a:spcPts val="200"/>
              </a:spcAft>
              <a:buNone/>
              <a:tabLst>
                <a:tab pos="91440" algn="l"/>
              </a:tabLst>
            </a:pPr>
            <a:r>
              <a:rPr lang="en-US" sz="1200" b="1" dirty="0">
                <a:solidFill>
                  <a:srgbClr val="FFFF00"/>
                </a:solidFill>
              </a:rPr>
              <a:t>public class Tree {</a:t>
            </a:r>
          </a:p>
          <a:p>
            <a:pPr marL="457200" lvl="1" indent="0" defTabSz="91440">
              <a:spcBef>
                <a:spcPts val="0"/>
              </a:spcBef>
              <a:spcAft>
                <a:spcPts val="200"/>
              </a:spcAft>
              <a:buNone/>
              <a:tabLst>
                <a:tab pos="91440" algn="l"/>
              </a:tabLst>
            </a:pPr>
            <a:r>
              <a:rPr lang="en-US" sz="1200" dirty="0">
                <a:solidFill>
                  <a:srgbClr val="FFFF00"/>
                </a:solidFill>
              </a:rPr>
              <a:t>Node root</a:t>
            </a:r>
            <a:r>
              <a:rPr lang="en-US" sz="1200" dirty="0" smtClean="0">
                <a:solidFill>
                  <a:srgbClr val="FFFF00"/>
                </a:solidFill>
              </a:rPr>
              <a:t>;</a:t>
            </a:r>
            <a:endParaRPr lang="en-US" sz="1200" dirty="0">
              <a:solidFill>
                <a:srgbClr val="FFFF00"/>
              </a:solidFill>
            </a:endParaRPr>
          </a:p>
          <a:p>
            <a:pPr marL="457200" lvl="1" indent="0" defTabSz="91440">
              <a:spcBef>
                <a:spcPts val="0"/>
              </a:spcBef>
              <a:spcAft>
                <a:spcPts val="200"/>
              </a:spcAft>
              <a:buNone/>
              <a:tabLst>
                <a:tab pos="91440" algn="l"/>
              </a:tabLst>
            </a:pPr>
            <a:r>
              <a:rPr lang="en-US" sz="1200" b="1" dirty="0">
                <a:solidFill>
                  <a:srgbClr val="FFFF00"/>
                </a:solidFill>
              </a:rPr>
              <a:t>public void </a:t>
            </a:r>
            <a:r>
              <a:rPr lang="en-US" sz="1200" b="1" dirty="0" err="1" smtClean="0">
                <a:solidFill>
                  <a:srgbClr val="FFFF00"/>
                </a:solidFill>
              </a:rPr>
              <a:t>addNode</a:t>
            </a:r>
            <a:r>
              <a:rPr lang="en-US" sz="1200" b="1" dirty="0" smtClean="0">
                <a:solidFill>
                  <a:srgbClr val="FFFF00"/>
                </a:solidFill>
              </a:rPr>
              <a:t>(Integer </a:t>
            </a:r>
            <a:r>
              <a:rPr lang="en-US" sz="1200" b="1" dirty="0">
                <a:solidFill>
                  <a:srgbClr val="FFFF00"/>
                </a:solidFill>
              </a:rPr>
              <a:t>key) {</a:t>
            </a:r>
          </a:p>
          <a:p>
            <a:pPr marL="914400" lvl="2" indent="0" defTabSz="91440">
              <a:spcBef>
                <a:spcPts val="0"/>
              </a:spcBef>
              <a:spcAft>
                <a:spcPts val="200"/>
              </a:spcAft>
              <a:buNone/>
              <a:tabLst>
                <a:tab pos="91440" algn="l"/>
              </a:tabLst>
            </a:pPr>
            <a:r>
              <a:rPr lang="en-US" sz="1200" dirty="0" smtClean="0">
                <a:solidFill>
                  <a:srgbClr val="FFFF00"/>
                </a:solidFill>
              </a:rPr>
              <a:t>Node&lt;Integer&gt; </a:t>
            </a:r>
            <a:r>
              <a:rPr lang="en-US" sz="1200" dirty="0" err="1">
                <a:solidFill>
                  <a:srgbClr val="FFFF00"/>
                </a:solidFill>
              </a:rPr>
              <a:t>newNode</a:t>
            </a:r>
            <a:r>
              <a:rPr lang="en-US" sz="1200" dirty="0">
                <a:solidFill>
                  <a:srgbClr val="FFFF00"/>
                </a:solidFill>
              </a:rPr>
              <a:t> = </a:t>
            </a:r>
            <a:r>
              <a:rPr lang="en-US" sz="1200" b="1" dirty="0">
                <a:solidFill>
                  <a:srgbClr val="FFFF00"/>
                </a:solidFill>
              </a:rPr>
              <a:t>new Node(key</a:t>
            </a:r>
            <a:r>
              <a:rPr lang="en-US" sz="1200" b="1" dirty="0" smtClean="0">
                <a:solidFill>
                  <a:srgbClr val="FFFF00"/>
                </a:solidFill>
              </a:rPr>
              <a:t>);</a:t>
            </a:r>
            <a:r>
              <a:rPr lang="en-US" sz="1200" dirty="0">
                <a:solidFill>
                  <a:srgbClr val="FFFF00"/>
                </a:solidFill>
              </a:rPr>
              <a:t> </a:t>
            </a:r>
            <a:r>
              <a:rPr lang="en-US" sz="1200" dirty="0" smtClean="0">
                <a:solidFill>
                  <a:srgbClr val="FFFF00"/>
                </a:solidFill>
              </a:rPr>
              <a:t>     </a:t>
            </a:r>
            <a:r>
              <a:rPr lang="en-US" sz="1200" dirty="0" smtClean="0">
                <a:solidFill>
                  <a:srgbClr val="FFFF00"/>
                </a:solidFill>
              </a:rPr>
              <a:t> 									// </a:t>
            </a:r>
            <a:r>
              <a:rPr lang="en-US" sz="1200" dirty="0">
                <a:solidFill>
                  <a:srgbClr val="FFFF00"/>
                </a:solidFill>
              </a:rPr>
              <a:t>Create </a:t>
            </a:r>
            <a:r>
              <a:rPr lang="en-US" sz="1200" dirty="0" smtClean="0">
                <a:solidFill>
                  <a:srgbClr val="FFFF00"/>
                </a:solidFill>
              </a:rPr>
              <a:t>a new Node and initialize </a:t>
            </a:r>
            <a:endParaRPr lang="en-US" sz="1200" b="1" dirty="0" smtClean="0">
              <a:solidFill>
                <a:srgbClr val="FFFF00"/>
              </a:solidFill>
            </a:endParaRPr>
          </a:p>
          <a:p>
            <a:pPr marL="914400" lvl="2" indent="0" defTabSz="91440">
              <a:spcBef>
                <a:spcPts val="0"/>
              </a:spcBef>
              <a:spcAft>
                <a:spcPts val="200"/>
              </a:spcAft>
              <a:buNone/>
              <a:tabLst>
                <a:tab pos="91440" algn="l"/>
              </a:tabLst>
            </a:pPr>
            <a:r>
              <a:rPr lang="en-US" sz="1200" b="1" dirty="0" smtClean="0">
                <a:solidFill>
                  <a:srgbClr val="FFFF00"/>
                </a:solidFill>
              </a:rPr>
              <a:t>if (root == null) {                                       </a:t>
            </a:r>
            <a:r>
              <a:rPr lang="en-US" sz="1200" b="1" dirty="0" smtClean="0">
                <a:solidFill>
                  <a:srgbClr val="FFFF00"/>
                </a:solidFill>
              </a:rPr>
              <a:t> 																	</a:t>
            </a:r>
            <a:r>
              <a:rPr lang="en-US" sz="1200" dirty="0" smtClean="0">
                <a:solidFill>
                  <a:srgbClr val="FFFF00"/>
                </a:solidFill>
              </a:rPr>
              <a:t>// </a:t>
            </a:r>
            <a:r>
              <a:rPr lang="en-US" sz="1200" dirty="0">
                <a:solidFill>
                  <a:srgbClr val="FFFF00"/>
                </a:solidFill>
              </a:rPr>
              <a:t>If there is no root this becomes </a:t>
            </a:r>
            <a:r>
              <a:rPr lang="en-US" sz="1200" dirty="0" smtClean="0">
                <a:solidFill>
                  <a:srgbClr val="FFFF00"/>
                </a:solidFill>
              </a:rPr>
              <a:t>root</a:t>
            </a:r>
            <a:endParaRPr lang="en-US" sz="1200" b="1" dirty="0" smtClean="0">
              <a:solidFill>
                <a:srgbClr val="FFFF00"/>
              </a:solidFill>
            </a:endParaRPr>
          </a:p>
          <a:p>
            <a:pPr marL="1371600" lvl="3" indent="0" defTabSz="91440">
              <a:spcBef>
                <a:spcPts val="0"/>
              </a:spcBef>
              <a:spcAft>
                <a:spcPts val="200"/>
              </a:spcAft>
              <a:buNone/>
              <a:tabLst>
                <a:tab pos="91440" algn="l"/>
              </a:tabLst>
            </a:pPr>
            <a:r>
              <a:rPr lang="en-US" sz="1200" dirty="0" smtClean="0">
                <a:solidFill>
                  <a:srgbClr val="FFFF00"/>
                </a:solidFill>
              </a:rPr>
              <a:t>root </a:t>
            </a:r>
            <a:r>
              <a:rPr lang="en-US" sz="1200" dirty="0">
                <a:solidFill>
                  <a:srgbClr val="FFFF00"/>
                </a:solidFill>
              </a:rPr>
              <a:t>= </a:t>
            </a:r>
            <a:r>
              <a:rPr lang="en-US" sz="1200" dirty="0" err="1">
                <a:solidFill>
                  <a:srgbClr val="FFFF00"/>
                </a:solidFill>
              </a:rPr>
              <a:t>newNode</a:t>
            </a:r>
            <a:r>
              <a:rPr lang="en-US" sz="1200" dirty="0">
                <a:solidFill>
                  <a:srgbClr val="FFFF00"/>
                </a:solidFill>
              </a:rPr>
              <a:t>;</a:t>
            </a:r>
          </a:p>
          <a:p>
            <a:pPr marL="914400" lvl="2" indent="0" defTabSz="91440">
              <a:spcBef>
                <a:spcPts val="0"/>
              </a:spcBef>
              <a:spcAft>
                <a:spcPts val="200"/>
              </a:spcAft>
              <a:buNone/>
              <a:tabLst>
                <a:tab pos="91440" algn="l"/>
              </a:tabLst>
            </a:pPr>
            <a:r>
              <a:rPr lang="en-US" sz="1200" dirty="0">
                <a:solidFill>
                  <a:srgbClr val="FFFF00"/>
                </a:solidFill>
              </a:rPr>
              <a:t>} </a:t>
            </a:r>
            <a:endParaRPr lang="en-US" sz="1200" dirty="0" smtClean="0">
              <a:solidFill>
                <a:srgbClr val="FFFF00"/>
              </a:solidFill>
            </a:endParaRPr>
          </a:p>
          <a:p>
            <a:pPr marL="914400" lvl="2" indent="0" defTabSz="91440">
              <a:spcBef>
                <a:spcPts val="0"/>
              </a:spcBef>
              <a:spcAft>
                <a:spcPts val="200"/>
              </a:spcAft>
              <a:buNone/>
              <a:tabLst>
                <a:tab pos="91440" algn="l"/>
              </a:tabLst>
            </a:pPr>
            <a:r>
              <a:rPr lang="en-US" sz="1200" b="1" dirty="0" smtClean="0">
                <a:solidFill>
                  <a:srgbClr val="FFFF00"/>
                </a:solidFill>
              </a:rPr>
              <a:t>else </a:t>
            </a:r>
            <a:r>
              <a:rPr lang="en-US" sz="1200" b="1" dirty="0" smtClean="0">
                <a:solidFill>
                  <a:srgbClr val="FFFF00"/>
                </a:solidFill>
              </a:rPr>
              <a:t>{        </a:t>
            </a:r>
            <a:r>
              <a:rPr lang="en-US" sz="1200" b="1" dirty="0" smtClean="0">
                <a:solidFill>
                  <a:srgbClr val="FFFF00"/>
                </a:solidFill>
              </a:rPr>
              <a:t> 																																								</a:t>
            </a:r>
            <a:r>
              <a:rPr lang="en-US" sz="1200" dirty="0" smtClean="0">
                <a:solidFill>
                  <a:srgbClr val="FFFF00"/>
                </a:solidFill>
              </a:rPr>
              <a:t>// </a:t>
            </a:r>
            <a:r>
              <a:rPr lang="en-US" sz="1200" dirty="0">
                <a:solidFill>
                  <a:srgbClr val="FFFF00"/>
                </a:solidFill>
              </a:rPr>
              <a:t>Set root as the Node we will start with as we traverse the </a:t>
            </a:r>
            <a:r>
              <a:rPr lang="en-US" sz="1200" dirty="0" smtClean="0">
                <a:solidFill>
                  <a:srgbClr val="FFFF00"/>
                </a:solidFill>
              </a:rPr>
              <a:t>tree</a:t>
            </a:r>
            <a:endParaRPr lang="en-US" sz="1200" b="1" dirty="0">
              <a:solidFill>
                <a:srgbClr val="FFFF00"/>
              </a:solidFill>
            </a:endParaRPr>
          </a:p>
          <a:p>
            <a:pPr marL="1371600" lvl="3" indent="0" defTabSz="91440">
              <a:spcBef>
                <a:spcPts val="0"/>
              </a:spcBef>
              <a:spcAft>
                <a:spcPts val="200"/>
              </a:spcAft>
              <a:buNone/>
              <a:tabLst>
                <a:tab pos="91440" algn="l"/>
              </a:tabLst>
            </a:pPr>
            <a:r>
              <a:rPr lang="en-US" sz="1200" dirty="0" smtClean="0">
                <a:solidFill>
                  <a:srgbClr val="FFFF00"/>
                </a:solidFill>
              </a:rPr>
              <a:t>Node&lt;Integer&gt; </a:t>
            </a:r>
            <a:r>
              <a:rPr lang="en-US" sz="1200" dirty="0" err="1">
                <a:solidFill>
                  <a:srgbClr val="FFFF00"/>
                </a:solidFill>
              </a:rPr>
              <a:t>focusNode</a:t>
            </a:r>
            <a:r>
              <a:rPr lang="en-US" sz="1200" dirty="0">
                <a:solidFill>
                  <a:srgbClr val="FFFF00"/>
                </a:solidFill>
              </a:rPr>
              <a:t> = root;</a:t>
            </a:r>
          </a:p>
          <a:p>
            <a:pPr marL="1371600" lvl="3" indent="0" defTabSz="91440">
              <a:spcBef>
                <a:spcPts val="0"/>
              </a:spcBef>
              <a:spcAft>
                <a:spcPts val="200"/>
              </a:spcAft>
              <a:buNone/>
              <a:tabLst>
                <a:tab pos="91440" algn="l"/>
              </a:tabLst>
            </a:pPr>
            <a:r>
              <a:rPr lang="en-US" sz="1200" dirty="0" smtClean="0">
                <a:solidFill>
                  <a:srgbClr val="FFFF00"/>
                </a:solidFill>
              </a:rPr>
              <a:t>Node&lt;</a:t>
            </a:r>
            <a:r>
              <a:rPr lang="en-US" sz="1200" dirty="0" smtClean="0">
                <a:solidFill>
                  <a:srgbClr val="FFFF00"/>
                </a:solidFill>
              </a:rPr>
              <a:t>Integer&gt;</a:t>
            </a:r>
            <a:r>
              <a:rPr lang="en-US" sz="1200" dirty="0" smtClean="0">
                <a:solidFill>
                  <a:srgbClr val="FFFF00"/>
                </a:solidFill>
              </a:rPr>
              <a:t> </a:t>
            </a:r>
            <a:r>
              <a:rPr lang="en-US" sz="1200" dirty="0">
                <a:solidFill>
                  <a:srgbClr val="FFFF00"/>
                </a:solidFill>
              </a:rPr>
              <a:t>parent</a:t>
            </a:r>
            <a:r>
              <a:rPr lang="en-US" sz="1200" dirty="0" smtClean="0">
                <a:solidFill>
                  <a:srgbClr val="FFFF00"/>
                </a:solidFill>
              </a:rPr>
              <a:t>;                       </a:t>
            </a:r>
            <a:r>
              <a:rPr lang="en-US" sz="1200" dirty="0" smtClean="0">
                <a:solidFill>
                  <a:srgbClr val="FFFF00"/>
                </a:solidFill>
              </a:rPr>
              <a:t>                  						// </a:t>
            </a:r>
            <a:r>
              <a:rPr lang="en-US" sz="1200" dirty="0">
                <a:solidFill>
                  <a:srgbClr val="FFFF00"/>
                </a:solidFill>
              </a:rPr>
              <a:t>Future parent for our new </a:t>
            </a:r>
            <a:r>
              <a:rPr lang="en-US" sz="1200" dirty="0" smtClean="0">
                <a:solidFill>
                  <a:srgbClr val="FFFF00"/>
                </a:solidFill>
              </a:rPr>
              <a:t>Node</a:t>
            </a:r>
            <a:endParaRPr lang="en-US" sz="1200" dirty="0">
              <a:solidFill>
                <a:srgbClr val="FFFF00"/>
              </a:solidFill>
            </a:endParaRPr>
          </a:p>
          <a:p>
            <a:pPr marL="1371600" lvl="3" indent="0" defTabSz="91440">
              <a:spcBef>
                <a:spcPts val="0"/>
              </a:spcBef>
              <a:spcAft>
                <a:spcPts val="200"/>
              </a:spcAft>
              <a:buNone/>
              <a:tabLst>
                <a:tab pos="91440" algn="l"/>
              </a:tabLst>
            </a:pPr>
            <a:r>
              <a:rPr lang="en-US" sz="1200" b="1" dirty="0">
                <a:solidFill>
                  <a:srgbClr val="FFFF00"/>
                </a:solidFill>
              </a:rPr>
              <a:t>while (true) {</a:t>
            </a:r>
          </a:p>
          <a:p>
            <a:pPr marL="1828800" lvl="4" indent="0" defTabSz="91440">
              <a:spcBef>
                <a:spcPts val="0"/>
              </a:spcBef>
              <a:spcAft>
                <a:spcPts val="200"/>
              </a:spcAft>
              <a:buNone/>
              <a:tabLst>
                <a:tab pos="91440" algn="l"/>
              </a:tabLst>
            </a:pPr>
            <a:r>
              <a:rPr lang="en-US" sz="1200" dirty="0" smtClean="0">
                <a:solidFill>
                  <a:srgbClr val="FFFF00"/>
                </a:solidFill>
              </a:rPr>
              <a:t>parent </a:t>
            </a:r>
            <a:r>
              <a:rPr lang="en-US" sz="1200" dirty="0">
                <a:solidFill>
                  <a:srgbClr val="FFFF00"/>
                </a:solidFill>
              </a:rPr>
              <a:t>= </a:t>
            </a:r>
            <a:r>
              <a:rPr lang="en-US" sz="1200" dirty="0" err="1">
                <a:solidFill>
                  <a:srgbClr val="FFFF00"/>
                </a:solidFill>
              </a:rPr>
              <a:t>focusNode</a:t>
            </a:r>
            <a:r>
              <a:rPr lang="en-US" sz="1200" dirty="0" smtClean="0">
                <a:solidFill>
                  <a:srgbClr val="FFFF00"/>
                </a:solidFill>
              </a:rPr>
              <a:t>;                  </a:t>
            </a:r>
            <a:r>
              <a:rPr lang="en-US" sz="1200" dirty="0" smtClean="0">
                <a:solidFill>
                  <a:srgbClr val="FFFF00"/>
                </a:solidFill>
              </a:rPr>
              <a:t>				 									// </a:t>
            </a:r>
            <a:r>
              <a:rPr lang="en-US" sz="1200" dirty="0">
                <a:solidFill>
                  <a:srgbClr val="FFFF00"/>
                </a:solidFill>
              </a:rPr>
              <a:t>root is the top parent so we start </a:t>
            </a:r>
            <a:r>
              <a:rPr lang="en-US" sz="1200" dirty="0" smtClean="0">
                <a:solidFill>
                  <a:srgbClr val="FFFF00"/>
                </a:solidFill>
              </a:rPr>
              <a:t>there</a:t>
            </a:r>
            <a:endParaRPr lang="en-US" sz="1200" dirty="0">
              <a:solidFill>
                <a:srgbClr val="FFFF00"/>
              </a:solidFill>
            </a:endParaRPr>
          </a:p>
          <a:p>
            <a:pPr marL="1828800" lvl="4" indent="0" defTabSz="91440">
              <a:spcBef>
                <a:spcPts val="0"/>
              </a:spcBef>
              <a:spcAft>
                <a:spcPts val="200"/>
              </a:spcAft>
              <a:buNone/>
              <a:tabLst>
                <a:tab pos="91440" algn="l"/>
              </a:tabLst>
            </a:pPr>
            <a:r>
              <a:rPr lang="en-US" sz="1200" b="1" dirty="0" smtClean="0">
                <a:solidFill>
                  <a:srgbClr val="FFFF00"/>
                </a:solidFill>
              </a:rPr>
              <a:t>if </a:t>
            </a:r>
            <a:r>
              <a:rPr lang="en-US" sz="1200" b="1" dirty="0">
                <a:solidFill>
                  <a:srgbClr val="FFFF00"/>
                </a:solidFill>
              </a:rPr>
              <a:t>(key &lt; </a:t>
            </a:r>
            <a:r>
              <a:rPr lang="en-US" sz="1200" b="1" dirty="0" err="1">
                <a:solidFill>
                  <a:srgbClr val="FFFF00"/>
                </a:solidFill>
              </a:rPr>
              <a:t>focusNode.key</a:t>
            </a:r>
            <a:r>
              <a:rPr lang="en-US" sz="1200" b="1" dirty="0">
                <a:solidFill>
                  <a:srgbClr val="FFFF00"/>
                </a:solidFill>
              </a:rPr>
              <a:t>) </a:t>
            </a:r>
            <a:r>
              <a:rPr lang="en-US" sz="1200" b="1" dirty="0" smtClean="0">
                <a:solidFill>
                  <a:srgbClr val="FFFF00"/>
                </a:solidFill>
              </a:rPr>
              <a:t>{         </a:t>
            </a:r>
            <a:r>
              <a:rPr lang="en-US" sz="1200" b="1" dirty="0" smtClean="0">
                <a:solidFill>
                  <a:srgbClr val="FFFF00"/>
                </a:solidFill>
              </a:rPr>
              <a:t>													</a:t>
            </a:r>
            <a:r>
              <a:rPr lang="en-US" sz="1200" dirty="0" smtClean="0">
                <a:solidFill>
                  <a:srgbClr val="FFFF00"/>
                </a:solidFill>
              </a:rPr>
              <a:t>// </a:t>
            </a:r>
            <a:r>
              <a:rPr lang="en-US" sz="1200" dirty="0">
                <a:solidFill>
                  <a:srgbClr val="FFFF00"/>
                </a:solidFill>
              </a:rPr>
              <a:t>Check if the new node should go on </a:t>
            </a:r>
            <a:r>
              <a:rPr lang="en-US" sz="1200" dirty="0" smtClean="0">
                <a:solidFill>
                  <a:srgbClr val="FFFF00"/>
                </a:solidFill>
              </a:rPr>
              <a:t>the </a:t>
            </a:r>
            <a:r>
              <a:rPr lang="en-US" sz="1200" dirty="0">
                <a:solidFill>
                  <a:srgbClr val="FFFF00"/>
                </a:solidFill>
              </a:rPr>
              <a:t>left side of the parent </a:t>
            </a:r>
            <a:r>
              <a:rPr lang="en-US" sz="1200" dirty="0" smtClean="0">
                <a:solidFill>
                  <a:srgbClr val="FFFF00"/>
                </a:solidFill>
              </a:rPr>
              <a:t>nod</a:t>
            </a:r>
            <a:endParaRPr lang="en-US" sz="1200" b="1" dirty="0">
              <a:solidFill>
                <a:srgbClr val="FFFF00"/>
              </a:solidFill>
            </a:endParaRPr>
          </a:p>
          <a:p>
            <a:pPr marL="2286000" lvl="5" indent="0" defTabSz="91440">
              <a:spcBef>
                <a:spcPts val="0"/>
              </a:spcBef>
              <a:spcAft>
                <a:spcPts val="200"/>
              </a:spcAft>
              <a:buNone/>
              <a:tabLst>
                <a:tab pos="91440" algn="l"/>
              </a:tabLst>
            </a:pPr>
            <a:r>
              <a:rPr lang="en-US" sz="1200" dirty="0" err="1" smtClean="0">
                <a:solidFill>
                  <a:srgbClr val="FFFF00"/>
                </a:solidFill>
              </a:rPr>
              <a:t>focusNode</a:t>
            </a:r>
            <a:r>
              <a:rPr lang="en-US" sz="1200" dirty="0" smtClean="0">
                <a:solidFill>
                  <a:srgbClr val="FFFF00"/>
                </a:solidFill>
              </a:rPr>
              <a:t> </a:t>
            </a:r>
            <a:r>
              <a:rPr lang="en-US" sz="1200" dirty="0">
                <a:solidFill>
                  <a:srgbClr val="FFFF00"/>
                </a:solidFill>
              </a:rPr>
              <a:t>= </a:t>
            </a:r>
            <a:r>
              <a:rPr lang="en-US" sz="1200" dirty="0" err="1">
                <a:solidFill>
                  <a:srgbClr val="FFFF00"/>
                </a:solidFill>
              </a:rPr>
              <a:t>focusNode.leftChild</a:t>
            </a:r>
            <a:r>
              <a:rPr lang="en-US" sz="1200" dirty="0" smtClean="0">
                <a:solidFill>
                  <a:srgbClr val="FFFF00"/>
                </a:solidFill>
              </a:rPr>
              <a:t>;    </a:t>
            </a:r>
            <a:r>
              <a:rPr lang="en-US" sz="1200" dirty="0" smtClean="0">
                <a:solidFill>
                  <a:srgbClr val="FFFF00"/>
                </a:solidFill>
              </a:rPr>
              <a:t> 				// </a:t>
            </a:r>
            <a:r>
              <a:rPr lang="en-US" sz="1200" dirty="0">
                <a:solidFill>
                  <a:srgbClr val="FFFF00"/>
                </a:solidFill>
              </a:rPr>
              <a:t>Switch focus to the left </a:t>
            </a:r>
            <a:r>
              <a:rPr lang="en-US" sz="1200" dirty="0" smtClean="0">
                <a:solidFill>
                  <a:srgbClr val="FFFF00"/>
                </a:solidFill>
              </a:rPr>
              <a:t>child</a:t>
            </a:r>
            <a:endParaRPr lang="en-US" sz="1200" dirty="0">
              <a:solidFill>
                <a:srgbClr val="FFFF00"/>
              </a:solidFill>
            </a:endParaRPr>
          </a:p>
          <a:p>
            <a:pPr marL="2286000" lvl="5" indent="0" defTabSz="91440">
              <a:spcBef>
                <a:spcPts val="0"/>
              </a:spcBef>
              <a:spcAft>
                <a:spcPts val="200"/>
              </a:spcAft>
              <a:buNone/>
              <a:tabLst>
                <a:tab pos="91440" algn="l"/>
              </a:tabLst>
            </a:pPr>
            <a:r>
              <a:rPr lang="en-US" sz="1200" b="1" dirty="0" smtClean="0">
                <a:solidFill>
                  <a:srgbClr val="FFFF00"/>
                </a:solidFill>
              </a:rPr>
              <a:t>if </a:t>
            </a:r>
            <a:r>
              <a:rPr lang="en-US" sz="1200" b="1" dirty="0">
                <a:solidFill>
                  <a:srgbClr val="FFFF00"/>
                </a:solidFill>
              </a:rPr>
              <a:t>(</a:t>
            </a:r>
            <a:r>
              <a:rPr lang="en-US" sz="1200" b="1" dirty="0" err="1">
                <a:solidFill>
                  <a:srgbClr val="FFFF00"/>
                </a:solidFill>
              </a:rPr>
              <a:t>focusNode</a:t>
            </a:r>
            <a:r>
              <a:rPr lang="en-US" sz="1200" b="1" dirty="0">
                <a:solidFill>
                  <a:srgbClr val="FFFF00"/>
                </a:solidFill>
              </a:rPr>
              <a:t> == null) </a:t>
            </a:r>
            <a:r>
              <a:rPr lang="en-US" sz="1200" b="1" dirty="0" smtClean="0">
                <a:solidFill>
                  <a:srgbClr val="FFFF00"/>
                </a:solidFill>
              </a:rPr>
              <a:t>{               </a:t>
            </a:r>
            <a:r>
              <a:rPr lang="en-US" sz="1200" b="1" dirty="0" smtClean="0">
                <a:solidFill>
                  <a:srgbClr val="FFFF00"/>
                </a:solidFill>
              </a:rPr>
              <a:t> 								</a:t>
            </a:r>
            <a:r>
              <a:rPr lang="en-US" sz="1200" dirty="0" smtClean="0">
                <a:solidFill>
                  <a:srgbClr val="FFFF00"/>
                </a:solidFill>
              </a:rPr>
              <a:t>// </a:t>
            </a:r>
            <a:r>
              <a:rPr lang="en-US" sz="1200" dirty="0">
                <a:solidFill>
                  <a:srgbClr val="FFFF00"/>
                </a:solidFill>
              </a:rPr>
              <a:t>If the left child has no </a:t>
            </a:r>
            <a:r>
              <a:rPr lang="en-US" sz="1200" dirty="0" smtClean="0">
                <a:solidFill>
                  <a:srgbClr val="FFFF00"/>
                </a:solidFill>
              </a:rPr>
              <a:t>children</a:t>
            </a:r>
            <a:endParaRPr lang="en-US" sz="1200" b="1" dirty="0">
              <a:solidFill>
                <a:srgbClr val="FFFF00"/>
              </a:solidFill>
            </a:endParaRPr>
          </a:p>
          <a:p>
            <a:pPr marL="2743200" lvl="6" indent="0" defTabSz="91440">
              <a:spcBef>
                <a:spcPts val="0"/>
              </a:spcBef>
              <a:spcAft>
                <a:spcPts val="200"/>
              </a:spcAft>
              <a:buNone/>
              <a:tabLst>
                <a:tab pos="91440" algn="l"/>
              </a:tabLst>
            </a:pPr>
            <a:r>
              <a:rPr lang="en-US" sz="1200" dirty="0" err="1" smtClean="0">
                <a:solidFill>
                  <a:srgbClr val="FFFF00"/>
                </a:solidFill>
              </a:rPr>
              <a:t>parent.leftChild</a:t>
            </a:r>
            <a:r>
              <a:rPr lang="en-US" sz="1200" dirty="0" smtClean="0">
                <a:solidFill>
                  <a:srgbClr val="FFFF00"/>
                </a:solidFill>
              </a:rPr>
              <a:t> </a:t>
            </a:r>
            <a:r>
              <a:rPr lang="en-US" sz="1200" dirty="0">
                <a:solidFill>
                  <a:srgbClr val="FFFF00"/>
                </a:solidFill>
              </a:rPr>
              <a:t>= </a:t>
            </a:r>
            <a:r>
              <a:rPr lang="en-US" sz="1200" dirty="0" err="1" smtClean="0">
                <a:solidFill>
                  <a:srgbClr val="FFFF00"/>
                </a:solidFill>
              </a:rPr>
              <a:t>newNode</a:t>
            </a:r>
            <a:r>
              <a:rPr lang="en-US" sz="1200" dirty="0" smtClean="0">
                <a:solidFill>
                  <a:srgbClr val="FFFF00"/>
                </a:solidFill>
              </a:rPr>
              <a:t>;       </a:t>
            </a:r>
            <a:r>
              <a:rPr lang="en-US" sz="1200" dirty="0" smtClean="0">
                <a:solidFill>
                  <a:srgbClr val="FFFF00"/>
                </a:solidFill>
              </a:rPr>
              <a:t>		// </a:t>
            </a:r>
            <a:r>
              <a:rPr lang="en-US" sz="1200" dirty="0">
                <a:solidFill>
                  <a:srgbClr val="FFFF00"/>
                </a:solidFill>
              </a:rPr>
              <a:t>then place the new node on </a:t>
            </a:r>
            <a:r>
              <a:rPr lang="en-US" sz="1200" dirty="0" smtClean="0">
                <a:solidFill>
                  <a:srgbClr val="FFFF00"/>
                </a:solidFill>
              </a:rPr>
              <a:t> the </a:t>
            </a:r>
            <a:r>
              <a:rPr lang="en-US" sz="1200" dirty="0">
                <a:solidFill>
                  <a:srgbClr val="FFFF00"/>
                </a:solidFill>
              </a:rPr>
              <a:t>left of </a:t>
            </a:r>
            <a:r>
              <a:rPr lang="en-US" sz="1200" dirty="0" smtClean="0">
                <a:solidFill>
                  <a:srgbClr val="FFFF00"/>
                </a:solidFill>
              </a:rPr>
              <a:t>it</a:t>
            </a:r>
            <a:endParaRPr lang="en-US" sz="1200" dirty="0">
              <a:solidFill>
                <a:srgbClr val="FFFF00"/>
              </a:solidFill>
            </a:endParaRPr>
          </a:p>
          <a:p>
            <a:pPr marL="2743200" lvl="6" indent="0" defTabSz="91440">
              <a:spcBef>
                <a:spcPts val="0"/>
              </a:spcBef>
              <a:spcAft>
                <a:spcPts val="200"/>
              </a:spcAft>
              <a:buNone/>
              <a:tabLst>
                <a:tab pos="91440" algn="l"/>
              </a:tabLst>
            </a:pPr>
            <a:r>
              <a:rPr lang="en-US" sz="1200" b="1" dirty="0">
                <a:solidFill>
                  <a:srgbClr val="FFFF00"/>
                </a:solidFill>
              </a:rPr>
              <a:t>return; </a:t>
            </a:r>
            <a:r>
              <a:rPr lang="en-US" sz="1200" b="1" dirty="0" smtClean="0">
                <a:solidFill>
                  <a:srgbClr val="FFFF00"/>
                </a:solidFill>
              </a:rPr>
              <a:t>                                            </a:t>
            </a:r>
            <a:r>
              <a:rPr lang="en-US" sz="1200" b="1" dirty="0" smtClean="0">
                <a:solidFill>
                  <a:srgbClr val="FFFF00"/>
                </a:solidFill>
              </a:rPr>
              <a:t>		// </a:t>
            </a:r>
            <a:r>
              <a:rPr lang="en-US" sz="1200" b="1" dirty="0">
                <a:solidFill>
                  <a:srgbClr val="FFFF00"/>
                </a:solidFill>
              </a:rPr>
              <a:t>All Done</a:t>
            </a:r>
          </a:p>
          <a:p>
            <a:pPr marL="2286000" lvl="5" indent="0" defTabSz="91440">
              <a:spcBef>
                <a:spcPts val="0"/>
              </a:spcBef>
              <a:spcAft>
                <a:spcPts val="200"/>
              </a:spcAft>
              <a:buNone/>
              <a:tabLst>
                <a:tab pos="91440" algn="l"/>
              </a:tabLst>
            </a:pPr>
            <a:r>
              <a:rPr lang="en-US" sz="1200" dirty="0">
                <a:solidFill>
                  <a:srgbClr val="FFFF00"/>
                </a:solidFill>
              </a:rPr>
              <a:t>}</a:t>
            </a:r>
          </a:p>
          <a:p>
            <a:pPr marL="1828800" lvl="4" indent="0" defTabSz="91440">
              <a:spcBef>
                <a:spcPts val="0"/>
              </a:spcBef>
              <a:spcAft>
                <a:spcPts val="200"/>
              </a:spcAft>
              <a:buNone/>
              <a:tabLst>
                <a:tab pos="91440" algn="l"/>
              </a:tabLst>
            </a:pPr>
            <a:r>
              <a:rPr lang="en-US" sz="1200" dirty="0">
                <a:solidFill>
                  <a:srgbClr val="FFFF00"/>
                </a:solidFill>
              </a:rPr>
              <a:t>} </a:t>
            </a:r>
          </a:p>
          <a:p>
            <a:pPr marL="1828800" lvl="4" indent="0" defTabSz="91440">
              <a:spcBef>
                <a:spcPts val="0"/>
              </a:spcBef>
              <a:spcAft>
                <a:spcPts val="200"/>
              </a:spcAft>
              <a:buNone/>
              <a:tabLst>
                <a:tab pos="91440" algn="l"/>
              </a:tabLst>
            </a:pPr>
            <a:r>
              <a:rPr lang="en-US" sz="1200" b="1" dirty="0">
                <a:solidFill>
                  <a:srgbClr val="FFFF00"/>
                </a:solidFill>
              </a:rPr>
              <a:t>else if (key &gt; </a:t>
            </a:r>
            <a:r>
              <a:rPr lang="en-US" sz="1200" b="1" dirty="0" err="1">
                <a:solidFill>
                  <a:srgbClr val="FFFF00"/>
                </a:solidFill>
              </a:rPr>
              <a:t>focusNode.key</a:t>
            </a:r>
            <a:r>
              <a:rPr lang="en-US" sz="1200" b="1" dirty="0">
                <a:solidFill>
                  <a:srgbClr val="FFFF00"/>
                </a:solidFill>
              </a:rPr>
              <a:t>){ </a:t>
            </a:r>
            <a:r>
              <a:rPr lang="en-US" sz="1200" b="1" dirty="0" smtClean="0">
                <a:solidFill>
                  <a:srgbClr val="FFFF00"/>
                </a:solidFill>
              </a:rPr>
              <a:t>        </a:t>
            </a:r>
            <a:r>
              <a:rPr lang="en-US" sz="1200" b="1" dirty="0" smtClean="0">
                <a:solidFill>
                  <a:srgbClr val="FFFF00"/>
                </a:solidFill>
              </a:rPr>
              <a:t> 										// </a:t>
            </a:r>
            <a:r>
              <a:rPr lang="en-US" sz="1200" b="1" dirty="0">
                <a:solidFill>
                  <a:srgbClr val="FFFF00"/>
                </a:solidFill>
              </a:rPr>
              <a:t>If we get here put the node on the right</a:t>
            </a:r>
          </a:p>
          <a:p>
            <a:pPr marL="2286000" lvl="5" indent="0" defTabSz="91440">
              <a:spcBef>
                <a:spcPts val="0"/>
              </a:spcBef>
              <a:spcAft>
                <a:spcPts val="200"/>
              </a:spcAft>
              <a:buNone/>
              <a:tabLst>
                <a:tab pos="91440" algn="l"/>
              </a:tabLst>
            </a:pPr>
            <a:r>
              <a:rPr lang="en-US" sz="1200" dirty="0" err="1">
                <a:solidFill>
                  <a:srgbClr val="FFFF00"/>
                </a:solidFill>
              </a:rPr>
              <a:t>focusNode</a:t>
            </a:r>
            <a:r>
              <a:rPr lang="en-US" sz="1200" dirty="0">
                <a:solidFill>
                  <a:srgbClr val="FFFF00"/>
                </a:solidFill>
              </a:rPr>
              <a:t> = </a:t>
            </a:r>
            <a:r>
              <a:rPr lang="en-US" sz="1200" dirty="0" err="1">
                <a:solidFill>
                  <a:srgbClr val="FFFF00"/>
                </a:solidFill>
              </a:rPr>
              <a:t>focusNode.rightChild</a:t>
            </a:r>
            <a:r>
              <a:rPr lang="en-US" sz="1200" dirty="0">
                <a:solidFill>
                  <a:srgbClr val="FFFF00"/>
                </a:solidFill>
              </a:rPr>
              <a:t>;</a:t>
            </a:r>
          </a:p>
          <a:p>
            <a:pPr marL="2286000" lvl="5" indent="0" defTabSz="91440">
              <a:spcBef>
                <a:spcPts val="0"/>
              </a:spcBef>
              <a:spcAft>
                <a:spcPts val="200"/>
              </a:spcAft>
              <a:buNone/>
              <a:tabLst>
                <a:tab pos="91440" algn="l"/>
              </a:tabLst>
            </a:pPr>
            <a:r>
              <a:rPr lang="en-US" sz="1200" b="1" dirty="0" smtClean="0">
                <a:solidFill>
                  <a:srgbClr val="FFFF00"/>
                </a:solidFill>
              </a:rPr>
              <a:t>if </a:t>
            </a:r>
            <a:r>
              <a:rPr lang="en-US" sz="1200" b="1" dirty="0">
                <a:solidFill>
                  <a:srgbClr val="FFFF00"/>
                </a:solidFill>
              </a:rPr>
              <a:t>(</a:t>
            </a:r>
            <a:r>
              <a:rPr lang="en-US" sz="1200" b="1" dirty="0" err="1">
                <a:solidFill>
                  <a:srgbClr val="FFFF00"/>
                </a:solidFill>
              </a:rPr>
              <a:t>focusNode</a:t>
            </a:r>
            <a:r>
              <a:rPr lang="en-US" sz="1200" b="1" dirty="0">
                <a:solidFill>
                  <a:srgbClr val="FFFF00"/>
                </a:solidFill>
              </a:rPr>
              <a:t> == null) </a:t>
            </a:r>
            <a:r>
              <a:rPr lang="en-US" sz="1200" b="1" dirty="0" smtClean="0">
                <a:solidFill>
                  <a:srgbClr val="FFFF00"/>
                </a:solidFill>
              </a:rPr>
              <a:t>{                     </a:t>
            </a:r>
            <a:r>
              <a:rPr lang="en-US" sz="1200" b="1" dirty="0" smtClean="0">
                <a:solidFill>
                  <a:srgbClr val="FFFF00"/>
                </a:solidFill>
              </a:rPr>
              <a:t> 					</a:t>
            </a:r>
            <a:r>
              <a:rPr lang="en-US" sz="1200" dirty="0" smtClean="0">
                <a:solidFill>
                  <a:srgbClr val="FFFF00"/>
                </a:solidFill>
              </a:rPr>
              <a:t>// </a:t>
            </a:r>
            <a:r>
              <a:rPr lang="en-US" sz="1200" dirty="0">
                <a:solidFill>
                  <a:srgbClr val="FFFF00"/>
                </a:solidFill>
              </a:rPr>
              <a:t>If the right child has no </a:t>
            </a:r>
            <a:r>
              <a:rPr lang="en-US" sz="1200" dirty="0" smtClean="0">
                <a:solidFill>
                  <a:srgbClr val="FFFF00"/>
                </a:solidFill>
              </a:rPr>
              <a:t>children</a:t>
            </a:r>
            <a:endParaRPr lang="en-US" sz="1200" b="1" dirty="0">
              <a:solidFill>
                <a:srgbClr val="FFFF00"/>
              </a:solidFill>
            </a:endParaRPr>
          </a:p>
          <a:p>
            <a:pPr marL="2743200" lvl="6" indent="0" defTabSz="91440">
              <a:spcBef>
                <a:spcPts val="0"/>
              </a:spcBef>
              <a:spcAft>
                <a:spcPts val="200"/>
              </a:spcAft>
              <a:buNone/>
              <a:tabLst>
                <a:tab pos="91440" algn="l"/>
              </a:tabLst>
            </a:pPr>
            <a:r>
              <a:rPr lang="en-US" sz="1200" dirty="0" err="1" smtClean="0">
                <a:solidFill>
                  <a:srgbClr val="FFFF00"/>
                </a:solidFill>
              </a:rPr>
              <a:t>parent.rightChild</a:t>
            </a:r>
            <a:r>
              <a:rPr lang="en-US" sz="1200" dirty="0" smtClean="0">
                <a:solidFill>
                  <a:srgbClr val="FFFF00"/>
                </a:solidFill>
              </a:rPr>
              <a:t> </a:t>
            </a:r>
            <a:r>
              <a:rPr lang="en-US" sz="1200" dirty="0">
                <a:solidFill>
                  <a:srgbClr val="FFFF00"/>
                </a:solidFill>
              </a:rPr>
              <a:t>= </a:t>
            </a:r>
            <a:r>
              <a:rPr lang="en-US" sz="1200" dirty="0" err="1">
                <a:solidFill>
                  <a:srgbClr val="FFFF00"/>
                </a:solidFill>
              </a:rPr>
              <a:t>newNode</a:t>
            </a:r>
            <a:r>
              <a:rPr lang="en-US" sz="1200" dirty="0">
                <a:solidFill>
                  <a:srgbClr val="FFFF00"/>
                </a:solidFill>
              </a:rPr>
              <a:t>; </a:t>
            </a:r>
            <a:r>
              <a:rPr lang="en-US" sz="1200" dirty="0" smtClean="0">
                <a:solidFill>
                  <a:srgbClr val="FFFF00"/>
                </a:solidFill>
              </a:rPr>
              <a:t>    </a:t>
            </a:r>
            <a:r>
              <a:rPr lang="en-US" sz="1200" dirty="0" smtClean="0">
                <a:solidFill>
                  <a:srgbClr val="FFFF00"/>
                </a:solidFill>
              </a:rPr>
              <a:t>		// </a:t>
            </a:r>
            <a:r>
              <a:rPr lang="en-US" sz="1200" dirty="0">
                <a:solidFill>
                  <a:srgbClr val="FFFF00"/>
                </a:solidFill>
              </a:rPr>
              <a:t>then place the new node on </a:t>
            </a:r>
            <a:r>
              <a:rPr lang="en-US" sz="1200" dirty="0" smtClean="0">
                <a:solidFill>
                  <a:srgbClr val="FFFF00"/>
                </a:solidFill>
              </a:rPr>
              <a:t>the </a:t>
            </a:r>
            <a:r>
              <a:rPr lang="en-US" sz="1200" dirty="0">
                <a:solidFill>
                  <a:srgbClr val="FFFF00"/>
                </a:solidFill>
              </a:rPr>
              <a:t>right of </a:t>
            </a:r>
            <a:r>
              <a:rPr lang="en-US" sz="1200" dirty="0" smtClean="0">
                <a:solidFill>
                  <a:srgbClr val="FFFF00"/>
                </a:solidFill>
              </a:rPr>
              <a:t>it</a:t>
            </a:r>
            <a:endParaRPr lang="en-US" sz="1200" dirty="0">
              <a:solidFill>
                <a:srgbClr val="FFFF00"/>
              </a:solidFill>
            </a:endParaRPr>
          </a:p>
          <a:p>
            <a:pPr marL="2743200" lvl="6" indent="0" defTabSz="91440">
              <a:spcBef>
                <a:spcPts val="0"/>
              </a:spcBef>
              <a:spcAft>
                <a:spcPts val="200"/>
              </a:spcAft>
              <a:buNone/>
              <a:tabLst>
                <a:tab pos="91440" algn="l"/>
              </a:tabLst>
            </a:pPr>
            <a:r>
              <a:rPr lang="en-US" sz="1200" b="1" dirty="0">
                <a:solidFill>
                  <a:srgbClr val="FFFF00"/>
                </a:solidFill>
              </a:rPr>
              <a:t>return; </a:t>
            </a:r>
            <a:r>
              <a:rPr lang="en-US" sz="1200" b="1" dirty="0" smtClean="0">
                <a:solidFill>
                  <a:srgbClr val="FFFF00"/>
                </a:solidFill>
              </a:rPr>
              <a:t>                                            </a:t>
            </a:r>
            <a:r>
              <a:rPr lang="en-US" sz="1200" b="1" dirty="0" smtClean="0">
                <a:solidFill>
                  <a:srgbClr val="FFFF00"/>
                </a:solidFill>
              </a:rPr>
              <a:t>		// </a:t>
            </a:r>
            <a:r>
              <a:rPr lang="en-US" sz="1200" b="1" dirty="0">
                <a:solidFill>
                  <a:srgbClr val="FFFF00"/>
                </a:solidFill>
              </a:rPr>
              <a:t>All Done</a:t>
            </a:r>
          </a:p>
          <a:p>
            <a:pPr marL="2286000" lvl="5" indent="0" defTabSz="91440">
              <a:spcBef>
                <a:spcPts val="0"/>
              </a:spcBef>
              <a:spcAft>
                <a:spcPts val="200"/>
              </a:spcAft>
              <a:buNone/>
              <a:tabLst>
                <a:tab pos="91440" algn="l"/>
              </a:tabLst>
            </a:pPr>
            <a:r>
              <a:rPr lang="en-US" sz="1200" dirty="0">
                <a:solidFill>
                  <a:srgbClr val="FFFF00"/>
                </a:solidFill>
              </a:rPr>
              <a:t>}</a:t>
            </a:r>
          </a:p>
          <a:p>
            <a:pPr marL="1828800" lvl="4" indent="0" defTabSz="91440">
              <a:spcBef>
                <a:spcPts val="0"/>
              </a:spcBef>
              <a:spcAft>
                <a:spcPts val="200"/>
              </a:spcAft>
              <a:buNone/>
              <a:tabLst>
                <a:tab pos="91440" algn="l"/>
              </a:tabLst>
            </a:pPr>
            <a:r>
              <a:rPr lang="en-US" sz="1200" dirty="0">
                <a:solidFill>
                  <a:srgbClr val="FFFF00"/>
                </a:solidFill>
              </a:rPr>
              <a:t>}</a:t>
            </a:r>
          </a:p>
          <a:p>
            <a:pPr marL="1828800" lvl="4" indent="0" defTabSz="91440">
              <a:spcBef>
                <a:spcPts val="0"/>
              </a:spcBef>
              <a:spcAft>
                <a:spcPts val="200"/>
              </a:spcAft>
              <a:buNone/>
              <a:tabLst>
                <a:tab pos="91440" algn="l"/>
              </a:tabLst>
            </a:pPr>
            <a:r>
              <a:rPr lang="en-US" sz="1200" b="1" dirty="0">
                <a:solidFill>
                  <a:srgbClr val="FFFF00"/>
                </a:solidFill>
              </a:rPr>
              <a:t>else {  </a:t>
            </a:r>
            <a:r>
              <a:rPr lang="en-US" sz="1200" b="1" dirty="0" smtClean="0">
                <a:solidFill>
                  <a:srgbClr val="FFFF00"/>
                </a:solidFill>
              </a:rPr>
              <a:t>                                          </a:t>
            </a:r>
            <a:r>
              <a:rPr lang="en-US" sz="1200" b="1" dirty="0" smtClean="0">
                <a:solidFill>
                  <a:srgbClr val="FFFF00"/>
                </a:solidFill>
              </a:rPr>
              <a:t>														//</a:t>
            </a:r>
            <a:r>
              <a:rPr lang="en-US" sz="1200" b="1" dirty="0">
                <a:solidFill>
                  <a:srgbClr val="FFFF00"/>
                </a:solidFill>
              </a:rPr>
              <a:t>already in </a:t>
            </a:r>
            <a:r>
              <a:rPr lang="en-US" sz="1200" b="1" dirty="0" smtClean="0">
                <a:solidFill>
                  <a:srgbClr val="FFFF00"/>
                </a:solidFill>
              </a:rPr>
              <a:t>tree</a:t>
            </a:r>
            <a:endParaRPr lang="en-US" sz="1200" i="1" dirty="0" smtClean="0">
              <a:solidFill>
                <a:srgbClr val="FFFF00"/>
              </a:solidFill>
            </a:endParaRPr>
          </a:p>
          <a:p>
            <a:pPr marL="2286000" lvl="5" indent="0" defTabSz="91440">
              <a:spcBef>
                <a:spcPts val="0"/>
              </a:spcBef>
              <a:spcAft>
                <a:spcPts val="200"/>
              </a:spcAft>
              <a:buNone/>
              <a:tabLst>
                <a:tab pos="91440" algn="l"/>
              </a:tabLst>
            </a:pPr>
            <a:r>
              <a:rPr lang="en-US" sz="1200" b="1" dirty="0" smtClean="0">
                <a:solidFill>
                  <a:srgbClr val="FFFF00"/>
                </a:solidFill>
              </a:rPr>
              <a:t>return;</a:t>
            </a:r>
          </a:p>
          <a:p>
            <a:pPr marL="1828800" lvl="4" indent="0" defTabSz="91440">
              <a:spcBef>
                <a:spcPts val="0"/>
              </a:spcBef>
              <a:spcAft>
                <a:spcPts val="200"/>
              </a:spcAft>
              <a:buNone/>
              <a:tabLst>
                <a:tab pos="91440" algn="l"/>
              </a:tabLst>
            </a:pPr>
            <a:r>
              <a:rPr lang="en-US" sz="1200" dirty="0" smtClean="0">
                <a:solidFill>
                  <a:srgbClr val="FFFF00"/>
                </a:solidFill>
              </a:rPr>
              <a:t>}</a:t>
            </a:r>
            <a:endParaRPr lang="en-US" sz="1200" dirty="0">
              <a:solidFill>
                <a:srgbClr val="FFFF00"/>
              </a:solidFill>
            </a:endParaRPr>
          </a:p>
          <a:p>
            <a:pPr marL="1371600" lvl="3" indent="0" defTabSz="91440">
              <a:spcBef>
                <a:spcPts val="0"/>
              </a:spcBef>
              <a:spcAft>
                <a:spcPts val="200"/>
              </a:spcAft>
              <a:buNone/>
              <a:tabLst>
                <a:tab pos="91440" algn="l"/>
              </a:tabLst>
            </a:pPr>
            <a:r>
              <a:rPr lang="en-US" sz="1200" dirty="0">
                <a:solidFill>
                  <a:srgbClr val="FFFF00"/>
                </a:solidFill>
              </a:rPr>
              <a:t>}</a:t>
            </a:r>
          </a:p>
          <a:p>
            <a:pPr marL="914400" lvl="2" indent="0" defTabSz="91440">
              <a:spcBef>
                <a:spcPts val="0"/>
              </a:spcBef>
              <a:spcAft>
                <a:spcPts val="200"/>
              </a:spcAft>
              <a:buNone/>
              <a:tabLst>
                <a:tab pos="91440" algn="l"/>
              </a:tabLst>
            </a:pPr>
            <a:r>
              <a:rPr lang="en-US" sz="1200" dirty="0">
                <a:solidFill>
                  <a:srgbClr val="FFFF00"/>
                </a:solidFill>
              </a:rPr>
              <a:t>}</a:t>
            </a:r>
          </a:p>
          <a:p>
            <a:pPr marL="457200" lvl="1" indent="0" defTabSz="91440">
              <a:spcBef>
                <a:spcPts val="0"/>
              </a:spcBef>
              <a:spcAft>
                <a:spcPts val="200"/>
              </a:spcAft>
              <a:buNone/>
              <a:tabLst>
                <a:tab pos="91440" algn="l"/>
              </a:tabLst>
            </a:pPr>
            <a:r>
              <a:rPr lang="en-US" sz="1200" dirty="0" smtClean="0">
                <a:solidFill>
                  <a:srgbClr val="FFFF00"/>
                </a:solidFill>
              </a:rPr>
              <a:t>}</a:t>
            </a:r>
            <a:endParaRPr lang="en-US" sz="1200" b="1" dirty="0">
              <a:solidFill>
                <a:srgbClr val="FFFF00"/>
              </a:solidFill>
            </a:endParaRPr>
          </a:p>
          <a:p>
            <a:pPr marL="457200" lvl="1" indent="0" defTabSz="91440">
              <a:spcBef>
                <a:spcPts val="0"/>
              </a:spcBef>
              <a:spcAft>
                <a:spcPts val="100"/>
              </a:spcAft>
              <a:buNone/>
              <a:tabLst>
                <a:tab pos="91440" algn="l"/>
              </a:tabLst>
            </a:pPr>
            <a:r>
              <a:rPr lang="en-US" sz="1200" b="1" dirty="0" smtClean="0">
                <a:solidFill>
                  <a:srgbClr val="FFFF00"/>
                </a:solidFill>
              </a:rPr>
              <a:t>...</a:t>
            </a:r>
            <a:endParaRPr lang="en-US" sz="1200" dirty="0">
              <a:solidFill>
                <a:srgbClr val="FFFF00"/>
              </a:solidFill>
            </a:endParaRPr>
          </a:p>
        </p:txBody>
      </p:sp>
    </p:spTree>
    <p:extLst>
      <p:ext uri="{BB962C8B-B14F-4D97-AF65-F5344CB8AC3E}">
        <p14:creationId xmlns:p14="http://schemas.microsoft.com/office/powerpoint/2010/main" val="1424056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02051" y="3160510"/>
            <a:ext cx="9262306" cy="3771996"/>
          </a:xfrm>
        </p:spPr>
        <p:txBody>
          <a:bodyPr>
            <a:noAutofit/>
          </a:bodyPr>
          <a:lstStyle/>
          <a:p>
            <a:pPr marL="457200" lvl="1" indent="0" defTabSz="91440">
              <a:spcBef>
                <a:spcPts val="0"/>
              </a:spcBef>
              <a:spcAft>
                <a:spcPts val="300"/>
              </a:spcAft>
              <a:buNone/>
              <a:tabLst>
                <a:tab pos="182880" algn="l"/>
              </a:tabLst>
            </a:pPr>
            <a:r>
              <a:rPr lang="en-US" sz="1200" b="1" dirty="0" smtClean="0">
                <a:solidFill>
                  <a:srgbClr val="FFFF00"/>
                </a:solidFill>
              </a:rPr>
              <a:t>public </a:t>
            </a:r>
            <a:r>
              <a:rPr lang="en-US" sz="1200" b="1" dirty="0">
                <a:solidFill>
                  <a:srgbClr val="FFFF00"/>
                </a:solidFill>
              </a:rPr>
              <a:t>void </a:t>
            </a:r>
            <a:r>
              <a:rPr lang="en-US" sz="1200" b="1" dirty="0" err="1">
                <a:solidFill>
                  <a:srgbClr val="FFFF00"/>
                </a:solidFill>
              </a:rPr>
              <a:t>PrintTree</a:t>
            </a:r>
            <a:r>
              <a:rPr lang="en-US" sz="1200" b="1" dirty="0">
                <a:solidFill>
                  <a:srgbClr val="FFFF00"/>
                </a:solidFill>
              </a:rPr>
              <a:t>(Node </a:t>
            </a:r>
            <a:r>
              <a:rPr lang="en-US" sz="1200" b="1" dirty="0" err="1">
                <a:solidFill>
                  <a:srgbClr val="FFFF00"/>
                </a:solidFill>
              </a:rPr>
              <a:t>focusNode</a:t>
            </a:r>
            <a:r>
              <a:rPr lang="en-US" sz="1200" b="1" dirty="0">
                <a:solidFill>
                  <a:srgbClr val="FFFF00"/>
                </a:solidFill>
              </a:rPr>
              <a:t>) {  </a:t>
            </a:r>
            <a:endParaRPr lang="en-US" sz="1200" b="1" dirty="0" smtClean="0">
              <a:solidFill>
                <a:srgbClr val="FFFF00"/>
              </a:solidFill>
            </a:endParaRPr>
          </a:p>
          <a:p>
            <a:pPr marL="457200" lvl="1" indent="0" defTabSz="91440">
              <a:spcBef>
                <a:spcPts val="0"/>
              </a:spcBef>
              <a:spcAft>
                <a:spcPts val="300"/>
              </a:spcAft>
              <a:buNone/>
              <a:tabLst>
                <a:tab pos="182880" algn="l"/>
              </a:tabLst>
            </a:pPr>
            <a:r>
              <a:rPr lang="en-US" sz="1200" dirty="0" smtClean="0">
                <a:solidFill>
                  <a:srgbClr val="FFFF00"/>
                </a:solidFill>
              </a:rPr>
              <a:t>// </a:t>
            </a:r>
            <a:r>
              <a:rPr lang="en-US" sz="1200" dirty="0">
                <a:solidFill>
                  <a:srgbClr val="FFFF00"/>
                </a:solidFill>
              </a:rPr>
              <a:t>Recursion is used to go to one node and then go to its child nodes and so forth</a:t>
            </a:r>
            <a:endParaRPr lang="en-US" sz="1200" b="1" dirty="0">
              <a:solidFill>
                <a:srgbClr val="FFFF00"/>
              </a:solidFill>
            </a:endParaRPr>
          </a:p>
          <a:p>
            <a:pPr marL="914400" lvl="2" indent="0" defTabSz="91440">
              <a:spcBef>
                <a:spcPts val="0"/>
              </a:spcBef>
              <a:spcAft>
                <a:spcPts val="300"/>
              </a:spcAft>
              <a:buNone/>
              <a:tabLst>
                <a:tab pos="182880" algn="l"/>
              </a:tabLst>
            </a:pPr>
            <a:r>
              <a:rPr lang="en-US" sz="1200" b="1" dirty="0">
                <a:solidFill>
                  <a:srgbClr val="FFFF00"/>
                </a:solidFill>
              </a:rPr>
              <a:t>if (</a:t>
            </a:r>
            <a:r>
              <a:rPr lang="en-US" sz="1200" b="1" dirty="0" err="1">
                <a:solidFill>
                  <a:srgbClr val="FFFF00"/>
                </a:solidFill>
              </a:rPr>
              <a:t>focusNode</a:t>
            </a:r>
            <a:r>
              <a:rPr lang="en-US" sz="1200" b="1" dirty="0">
                <a:solidFill>
                  <a:srgbClr val="FFFF00"/>
                </a:solidFill>
              </a:rPr>
              <a:t> != null) {</a:t>
            </a:r>
          </a:p>
          <a:p>
            <a:pPr marL="1371600" lvl="3" indent="0" defTabSz="91440">
              <a:spcBef>
                <a:spcPts val="0"/>
              </a:spcBef>
              <a:spcAft>
                <a:spcPts val="300"/>
              </a:spcAft>
              <a:buNone/>
              <a:tabLst>
                <a:tab pos="182880" algn="l"/>
              </a:tabLst>
            </a:pPr>
            <a:r>
              <a:rPr lang="en-US" sz="1200" dirty="0" err="1">
                <a:solidFill>
                  <a:srgbClr val="FFFF00"/>
                </a:solidFill>
              </a:rPr>
              <a:t>PrintTree</a:t>
            </a:r>
            <a:r>
              <a:rPr lang="en-US" sz="1200" dirty="0">
                <a:solidFill>
                  <a:srgbClr val="FFFF00"/>
                </a:solidFill>
              </a:rPr>
              <a:t>(</a:t>
            </a:r>
            <a:r>
              <a:rPr lang="en-US" sz="1200" dirty="0" err="1">
                <a:solidFill>
                  <a:srgbClr val="FFFF00"/>
                </a:solidFill>
              </a:rPr>
              <a:t>focusNode.leftChild</a:t>
            </a:r>
            <a:r>
              <a:rPr lang="en-US" sz="1200" dirty="0">
                <a:solidFill>
                  <a:srgbClr val="FFFF00"/>
                </a:solidFill>
              </a:rPr>
              <a:t>);                             </a:t>
            </a:r>
            <a:r>
              <a:rPr lang="en-US" sz="1200" dirty="0" smtClean="0">
                <a:solidFill>
                  <a:srgbClr val="FFFF00"/>
                </a:solidFill>
              </a:rPr>
              <a:t>   </a:t>
            </a:r>
            <a:r>
              <a:rPr lang="en-US" sz="1200" dirty="0">
                <a:solidFill>
                  <a:srgbClr val="FFFF00"/>
                </a:solidFill>
              </a:rPr>
              <a:t>// Traverse the left </a:t>
            </a:r>
            <a:r>
              <a:rPr lang="en-US" sz="1200" dirty="0" smtClean="0">
                <a:solidFill>
                  <a:srgbClr val="FFFF00"/>
                </a:solidFill>
              </a:rPr>
              <a:t>node</a:t>
            </a:r>
            <a:endParaRPr lang="en-US" sz="1200" dirty="0">
              <a:solidFill>
                <a:srgbClr val="FFFF00"/>
              </a:solidFill>
            </a:endParaRPr>
          </a:p>
          <a:p>
            <a:pPr marL="1371600" lvl="3" indent="0" defTabSz="91440">
              <a:spcBef>
                <a:spcPts val="0"/>
              </a:spcBef>
              <a:spcAft>
                <a:spcPts val="300"/>
              </a:spcAft>
              <a:buNone/>
              <a:tabLst>
                <a:tab pos="182880" algn="l"/>
              </a:tabLst>
            </a:pPr>
            <a:r>
              <a:rPr lang="en-US" sz="1200" dirty="0" err="1">
                <a:solidFill>
                  <a:srgbClr val="FFFF00"/>
                </a:solidFill>
              </a:rPr>
              <a:t>System.</a:t>
            </a:r>
            <a:r>
              <a:rPr lang="en-US" sz="1200" i="1" dirty="0" err="1">
                <a:solidFill>
                  <a:srgbClr val="FFFF00"/>
                </a:solidFill>
              </a:rPr>
              <a:t>out.print</a:t>
            </a:r>
            <a:r>
              <a:rPr lang="en-US" sz="1200" i="1" dirty="0">
                <a:solidFill>
                  <a:srgbClr val="FFFF00"/>
                </a:solidFill>
              </a:rPr>
              <a:t>(</a:t>
            </a:r>
            <a:r>
              <a:rPr lang="en-US" sz="1200" i="1" dirty="0" err="1">
                <a:solidFill>
                  <a:srgbClr val="FFFF00"/>
                </a:solidFill>
              </a:rPr>
              <a:t>focusNode</a:t>
            </a:r>
            <a:r>
              <a:rPr lang="en-US" sz="1200" i="1" dirty="0">
                <a:solidFill>
                  <a:srgbClr val="FFFF00"/>
                </a:solidFill>
              </a:rPr>
              <a:t> + " ");                          </a:t>
            </a:r>
            <a:r>
              <a:rPr lang="en-US" sz="1200" dirty="0" smtClean="0">
                <a:solidFill>
                  <a:srgbClr val="FFFF00"/>
                </a:solidFill>
              </a:rPr>
              <a:t>// </a:t>
            </a:r>
            <a:r>
              <a:rPr lang="en-US" sz="1200" dirty="0">
                <a:solidFill>
                  <a:srgbClr val="FFFF00"/>
                </a:solidFill>
              </a:rPr>
              <a:t>Visit the currently focused on node</a:t>
            </a:r>
            <a:endParaRPr lang="en-US" sz="1200" i="1" dirty="0">
              <a:solidFill>
                <a:srgbClr val="FFFF00"/>
              </a:solidFill>
            </a:endParaRPr>
          </a:p>
          <a:p>
            <a:pPr marL="1371600" lvl="3" indent="0" defTabSz="91440">
              <a:spcBef>
                <a:spcPts val="0"/>
              </a:spcBef>
              <a:spcAft>
                <a:spcPts val="300"/>
              </a:spcAft>
              <a:buNone/>
              <a:tabLst>
                <a:tab pos="182880" algn="l"/>
              </a:tabLst>
            </a:pPr>
            <a:r>
              <a:rPr lang="en-US" sz="1200" dirty="0" err="1">
                <a:solidFill>
                  <a:srgbClr val="FFFF00"/>
                </a:solidFill>
              </a:rPr>
              <a:t>PrintTree</a:t>
            </a:r>
            <a:r>
              <a:rPr lang="en-US" sz="1200" dirty="0">
                <a:solidFill>
                  <a:srgbClr val="FFFF00"/>
                </a:solidFill>
              </a:rPr>
              <a:t>(</a:t>
            </a:r>
            <a:r>
              <a:rPr lang="en-US" sz="1200" dirty="0" err="1">
                <a:solidFill>
                  <a:srgbClr val="FFFF00"/>
                </a:solidFill>
              </a:rPr>
              <a:t>focusNode.rightChild</a:t>
            </a:r>
            <a:r>
              <a:rPr lang="en-US" sz="1200" dirty="0">
                <a:solidFill>
                  <a:srgbClr val="FFFF00"/>
                </a:solidFill>
              </a:rPr>
              <a:t>);                            </a:t>
            </a:r>
            <a:r>
              <a:rPr lang="en-US" sz="1200" dirty="0" smtClean="0">
                <a:solidFill>
                  <a:srgbClr val="FFFF00"/>
                </a:solidFill>
              </a:rPr>
              <a:t> </a:t>
            </a:r>
            <a:r>
              <a:rPr lang="en-US" sz="1200" dirty="0">
                <a:solidFill>
                  <a:srgbClr val="FFFF00"/>
                </a:solidFill>
              </a:rPr>
              <a:t>// Traverse the right node</a:t>
            </a:r>
          </a:p>
          <a:p>
            <a:pPr marL="914400" lvl="2" indent="0" defTabSz="91440">
              <a:spcBef>
                <a:spcPts val="0"/>
              </a:spcBef>
              <a:spcAft>
                <a:spcPts val="300"/>
              </a:spcAft>
              <a:buNone/>
              <a:tabLst>
                <a:tab pos="182880" algn="l"/>
              </a:tabLst>
            </a:pPr>
            <a:r>
              <a:rPr lang="en-US" sz="1200" dirty="0">
                <a:solidFill>
                  <a:srgbClr val="FFFF00"/>
                </a:solidFill>
              </a:rPr>
              <a:t>}</a:t>
            </a:r>
          </a:p>
          <a:p>
            <a:pPr marL="457200" lvl="1" indent="0" defTabSz="91440">
              <a:spcBef>
                <a:spcPts val="0"/>
              </a:spcBef>
              <a:spcAft>
                <a:spcPts val="300"/>
              </a:spcAft>
              <a:buNone/>
              <a:tabLst>
                <a:tab pos="182880" algn="l"/>
              </a:tabLst>
            </a:pPr>
            <a:r>
              <a:rPr lang="en-US" sz="1200" dirty="0">
                <a:solidFill>
                  <a:srgbClr val="FFFF00"/>
                </a:solidFill>
              </a:rPr>
              <a:t>}</a:t>
            </a:r>
          </a:p>
          <a:p>
            <a:pPr marL="457200" lvl="1" indent="0" defTabSz="91440">
              <a:lnSpc>
                <a:spcPct val="100000"/>
              </a:lnSpc>
              <a:spcBef>
                <a:spcPts val="0"/>
              </a:spcBef>
              <a:buNone/>
              <a:tabLst>
                <a:tab pos="182880" algn="l"/>
              </a:tabLst>
            </a:pPr>
            <a:endParaRPr lang="en-US" sz="1100" dirty="0">
              <a:solidFill>
                <a:srgbClr val="FF0000"/>
              </a:solidFill>
            </a:endParaRPr>
          </a:p>
        </p:txBody>
      </p:sp>
      <p:sp>
        <p:nvSpPr>
          <p:cNvPr id="4" name="Content Placeholder 2"/>
          <p:cNvSpPr txBox="1">
            <a:spLocks/>
          </p:cNvSpPr>
          <p:nvPr/>
        </p:nvSpPr>
        <p:spPr>
          <a:xfrm>
            <a:off x="7698757" y="889852"/>
            <a:ext cx="4165600" cy="49262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endParaRPr lang="en-US" sz="1400" dirty="0">
              <a:solidFill>
                <a:srgbClr val="FFFF00"/>
              </a:solidFill>
            </a:endParaRPr>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1575" y="434507"/>
            <a:ext cx="5405776" cy="2405570"/>
          </a:xfrm>
          <a:prstGeom prst="rect">
            <a:avLst/>
          </a:prstGeom>
          <a:solidFill>
            <a:schemeClr val="bg2">
              <a:lumMod val="20000"/>
              <a:lumOff val="80000"/>
            </a:schemeClr>
          </a:solidFill>
        </p:spPr>
      </p:pic>
    </p:spTree>
    <p:extLst>
      <p:ext uri="{BB962C8B-B14F-4D97-AF65-F5344CB8AC3E}">
        <p14:creationId xmlns:p14="http://schemas.microsoft.com/office/powerpoint/2010/main" val="2568320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37843"/>
          </a:xfrm>
        </p:spPr>
        <p:txBody>
          <a:bodyPr/>
          <a:lstStyle/>
          <a:p>
            <a:r>
              <a:rPr lang="en-US" dirty="0" smtClean="0"/>
              <a:t>What did I just do?</a:t>
            </a:r>
            <a:endParaRPr lang="en-US" dirty="0"/>
          </a:p>
        </p:txBody>
      </p:sp>
      <p:sp>
        <p:nvSpPr>
          <p:cNvPr id="3" name="Content Placeholder 2"/>
          <p:cNvSpPr>
            <a:spLocks noGrp="1"/>
          </p:cNvSpPr>
          <p:nvPr>
            <p:ph idx="1"/>
          </p:nvPr>
        </p:nvSpPr>
        <p:spPr>
          <a:xfrm>
            <a:off x="791662" y="1589460"/>
            <a:ext cx="9258191" cy="4658939"/>
          </a:xfrm>
        </p:spPr>
        <p:txBody>
          <a:bodyPr>
            <a:normAutofit/>
          </a:bodyPr>
          <a:lstStyle/>
          <a:p>
            <a:r>
              <a:rPr lang="en-US" dirty="0"/>
              <a:t> </a:t>
            </a:r>
            <a:r>
              <a:rPr lang="en-US" dirty="0">
                <a:solidFill>
                  <a:srgbClr val="FFFF00"/>
                </a:solidFill>
              </a:rPr>
              <a:t>public </a:t>
            </a:r>
            <a:r>
              <a:rPr lang="en-US" dirty="0" err="1" smtClean="0">
                <a:solidFill>
                  <a:srgbClr val="FFFF00"/>
                </a:solidFill>
              </a:rPr>
              <a:t>ArrayList</a:t>
            </a:r>
            <a:r>
              <a:rPr lang="en-US" dirty="0" smtClean="0">
                <a:solidFill>
                  <a:srgbClr val="FFFF00"/>
                </a:solidFill>
              </a:rPr>
              <a:t>&lt;String&gt; </a:t>
            </a:r>
            <a:r>
              <a:rPr lang="en-US" dirty="0" err="1" smtClean="0">
                <a:solidFill>
                  <a:srgbClr val="FFFF00"/>
                </a:solidFill>
              </a:rPr>
              <a:t>fn</a:t>
            </a:r>
            <a:r>
              <a:rPr lang="en-US" dirty="0" smtClean="0">
                <a:solidFill>
                  <a:srgbClr val="FFFF00"/>
                </a:solidFill>
              </a:rPr>
              <a:t>(</a:t>
            </a:r>
            <a:r>
              <a:rPr lang="en-US" dirty="0" err="1" smtClean="0">
                <a:solidFill>
                  <a:srgbClr val="FFFF00"/>
                </a:solidFill>
              </a:rPr>
              <a:t>ArrayList</a:t>
            </a:r>
            <a:r>
              <a:rPr lang="en-US" dirty="0" smtClean="0">
                <a:solidFill>
                  <a:srgbClr val="FFFF00"/>
                </a:solidFill>
              </a:rPr>
              <a:t>&lt;String&gt; al) </a:t>
            </a:r>
            <a:r>
              <a:rPr lang="en-US" dirty="0">
                <a:solidFill>
                  <a:srgbClr val="FFFF00"/>
                </a:solidFill>
              </a:rPr>
              <a:t>{</a:t>
            </a:r>
          </a:p>
          <a:p>
            <a:pPr marL="0" indent="0">
              <a:buNone/>
            </a:pPr>
            <a:r>
              <a:rPr lang="en-US" dirty="0">
                <a:solidFill>
                  <a:srgbClr val="FFFF00"/>
                </a:solidFill>
              </a:rPr>
              <a:t>		</a:t>
            </a:r>
            <a:r>
              <a:rPr lang="en-US" dirty="0" err="1">
                <a:solidFill>
                  <a:srgbClr val="FFFF00"/>
                </a:solidFill>
              </a:rPr>
              <a:t>HashSet</a:t>
            </a:r>
            <a:r>
              <a:rPr lang="en-US" dirty="0">
                <a:solidFill>
                  <a:srgbClr val="FFFF00"/>
                </a:solidFill>
              </a:rPr>
              <a:t>&lt;String&gt; </a:t>
            </a:r>
            <a:r>
              <a:rPr lang="en-US" dirty="0" smtClean="0">
                <a:solidFill>
                  <a:srgbClr val="FFFF00"/>
                </a:solidFill>
              </a:rPr>
              <a:t>set = new </a:t>
            </a:r>
            <a:r>
              <a:rPr lang="en-US" dirty="0" err="1" smtClean="0">
                <a:solidFill>
                  <a:srgbClr val="FFFF00"/>
                </a:solidFill>
              </a:rPr>
              <a:t>HashSet</a:t>
            </a:r>
            <a:r>
              <a:rPr lang="en-US" dirty="0" smtClean="0">
                <a:solidFill>
                  <a:srgbClr val="FFFF00"/>
                </a:solidFill>
              </a:rPr>
              <a:t>();</a:t>
            </a:r>
          </a:p>
          <a:p>
            <a:pPr marL="0" indent="0">
              <a:buNone/>
            </a:pPr>
            <a:r>
              <a:rPr lang="en-US" dirty="0">
                <a:solidFill>
                  <a:srgbClr val="FFFF00"/>
                </a:solidFill>
              </a:rPr>
              <a:t>	</a:t>
            </a:r>
            <a:r>
              <a:rPr lang="en-US" dirty="0" smtClean="0">
                <a:solidFill>
                  <a:srgbClr val="FFFF00"/>
                </a:solidFill>
              </a:rPr>
              <a:t>	</a:t>
            </a:r>
            <a:r>
              <a:rPr lang="en-US" dirty="0" err="1" smtClean="0">
                <a:solidFill>
                  <a:srgbClr val="FFFF00"/>
                </a:solidFill>
              </a:rPr>
              <a:t>set.addAll</a:t>
            </a:r>
            <a:r>
              <a:rPr lang="en-US" dirty="0" smtClean="0">
                <a:solidFill>
                  <a:srgbClr val="FFFF00"/>
                </a:solidFill>
              </a:rPr>
              <a:t>(al);</a:t>
            </a:r>
          </a:p>
          <a:p>
            <a:pPr marL="0" indent="0">
              <a:buNone/>
            </a:pPr>
            <a:r>
              <a:rPr lang="en-US" dirty="0">
                <a:solidFill>
                  <a:srgbClr val="FFFF00"/>
                </a:solidFill>
              </a:rPr>
              <a:t>	</a:t>
            </a:r>
            <a:r>
              <a:rPr lang="en-US" dirty="0" smtClean="0">
                <a:solidFill>
                  <a:srgbClr val="FFFF00"/>
                </a:solidFill>
              </a:rPr>
              <a:t>	</a:t>
            </a:r>
            <a:r>
              <a:rPr lang="en-US" dirty="0" err="1" smtClean="0">
                <a:solidFill>
                  <a:srgbClr val="FFFF00"/>
                </a:solidFill>
              </a:rPr>
              <a:t>al.clear</a:t>
            </a:r>
            <a:r>
              <a:rPr lang="en-US" dirty="0" smtClean="0">
                <a:solidFill>
                  <a:srgbClr val="FFFF00"/>
                </a:solidFill>
              </a:rPr>
              <a:t>();</a:t>
            </a:r>
          </a:p>
          <a:p>
            <a:pPr marL="0" indent="0">
              <a:buNone/>
            </a:pPr>
            <a:r>
              <a:rPr lang="en-US" dirty="0">
                <a:solidFill>
                  <a:srgbClr val="FFFF00"/>
                </a:solidFill>
              </a:rPr>
              <a:t>	</a:t>
            </a:r>
            <a:r>
              <a:rPr lang="en-US" dirty="0" smtClean="0">
                <a:solidFill>
                  <a:srgbClr val="FFFF00"/>
                </a:solidFill>
              </a:rPr>
              <a:t>	</a:t>
            </a:r>
            <a:r>
              <a:rPr lang="en-US" dirty="0" err="1" smtClean="0">
                <a:solidFill>
                  <a:srgbClr val="FFFF00"/>
                </a:solidFill>
              </a:rPr>
              <a:t>al.addAll</a:t>
            </a:r>
            <a:r>
              <a:rPr lang="en-US" dirty="0" smtClean="0">
                <a:solidFill>
                  <a:srgbClr val="FFFF00"/>
                </a:solidFill>
              </a:rPr>
              <a:t>(set);</a:t>
            </a:r>
          </a:p>
          <a:p>
            <a:pPr marL="0" indent="0">
              <a:buNone/>
            </a:pPr>
            <a:r>
              <a:rPr lang="en-US" dirty="0">
                <a:solidFill>
                  <a:srgbClr val="FFFF00"/>
                </a:solidFill>
              </a:rPr>
              <a:t>	</a:t>
            </a:r>
            <a:r>
              <a:rPr lang="en-US" dirty="0" smtClean="0">
                <a:solidFill>
                  <a:srgbClr val="FFFF00"/>
                </a:solidFill>
              </a:rPr>
              <a:t>	return(al);</a:t>
            </a:r>
            <a:endParaRPr lang="en-US" dirty="0">
              <a:solidFill>
                <a:srgbClr val="FFFF00"/>
              </a:solidFill>
            </a:endParaRPr>
          </a:p>
          <a:p>
            <a:pPr marL="0" indent="0">
              <a:buNone/>
            </a:pPr>
            <a:r>
              <a:rPr lang="en-US" dirty="0" smtClean="0">
                <a:solidFill>
                  <a:srgbClr val="FFFF00"/>
                </a:solidFill>
              </a:rPr>
              <a:t>	}</a:t>
            </a:r>
            <a:endParaRPr lang="en-US" dirty="0">
              <a:solidFill>
                <a:srgbClr val="FFFF00"/>
              </a:solidFill>
            </a:endParaRPr>
          </a:p>
        </p:txBody>
      </p:sp>
    </p:spTree>
    <p:extLst>
      <p:ext uri="{BB962C8B-B14F-4D97-AF65-F5344CB8AC3E}">
        <p14:creationId xmlns:p14="http://schemas.microsoft.com/office/powerpoint/2010/main" val="2947607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157"/>
          </a:xfrm>
        </p:spPr>
        <p:txBody>
          <a:bodyPr/>
          <a:lstStyle/>
          <a:p>
            <a:r>
              <a:rPr lang="en-US" dirty="0" smtClean="0"/>
              <a:t>Back to Collections</a:t>
            </a:r>
            <a:endParaRPr lang="en-US" dirty="0"/>
          </a:p>
        </p:txBody>
      </p:sp>
      <p:sp>
        <p:nvSpPr>
          <p:cNvPr id="3" name="Content Placeholder 2"/>
          <p:cNvSpPr>
            <a:spLocks noGrp="1"/>
          </p:cNvSpPr>
          <p:nvPr>
            <p:ph idx="1"/>
          </p:nvPr>
        </p:nvSpPr>
        <p:spPr>
          <a:xfrm>
            <a:off x="838200" y="1259174"/>
            <a:ext cx="10515600" cy="4917789"/>
          </a:xfrm>
        </p:spPr>
        <p:txBody>
          <a:bodyPr>
            <a:normAutofit/>
          </a:bodyPr>
          <a:lstStyle/>
          <a:p>
            <a:r>
              <a:rPr lang="en-US" dirty="0" smtClean="0">
                <a:solidFill>
                  <a:schemeClr val="bg2">
                    <a:lumMod val="40000"/>
                    <a:lumOff val="60000"/>
                  </a:schemeClr>
                </a:solidFill>
              </a:rPr>
              <a:t>Lists:</a:t>
            </a:r>
          </a:p>
          <a:p>
            <a:pPr lvl="1"/>
            <a:r>
              <a:rPr lang="en-US" dirty="0" err="1" smtClean="0">
                <a:solidFill>
                  <a:schemeClr val="bg2">
                    <a:lumMod val="40000"/>
                    <a:lumOff val="60000"/>
                  </a:schemeClr>
                </a:solidFill>
              </a:rPr>
              <a:t>ArrayList</a:t>
            </a:r>
            <a:endParaRPr lang="en-US" dirty="0" smtClean="0">
              <a:solidFill>
                <a:schemeClr val="bg2">
                  <a:lumMod val="40000"/>
                  <a:lumOff val="60000"/>
                </a:schemeClr>
              </a:solidFill>
            </a:endParaRPr>
          </a:p>
          <a:p>
            <a:pPr lvl="1"/>
            <a:r>
              <a:rPr lang="en-US" dirty="0" err="1" smtClean="0">
                <a:solidFill>
                  <a:schemeClr val="bg2">
                    <a:lumMod val="40000"/>
                    <a:lumOff val="60000"/>
                  </a:schemeClr>
                </a:solidFill>
              </a:rPr>
              <a:t>LinkedList</a:t>
            </a:r>
            <a:endParaRPr lang="en-US" dirty="0" smtClean="0">
              <a:solidFill>
                <a:schemeClr val="bg2">
                  <a:lumMod val="40000"/>
                  <a:lumOff val="60000"/>
                </a:schemeClr>
              </a:solidFill>
            </a:endParaRPr>
          </a:p>
          <a:p>
            <a:r>
              <a:rPr lang="en-US" b="1" dirty="0" smtClean="0"/>
              <a:t>Sets</a:t>
            </a:r>
          </a:p>
          <a:p>
            <a:pPr lvl="1"/>
            <a:r>
              <a:rPr lang="en-US" b="1" dirty="0" smtClean="0"/>
              <a:t>No duplicates</a:t>
            </a:r>
          </a:p>
          <a:p>
            <a:pPr lvl="1"/>
            <a:r>
              <a:rPr lang="en-US" b="1" dirty="0" smtClean="0"/>
              <a:t>No order (</a:t>
            </a:r>
            <a:r>
              <a:rPr lang="en-US" b="1" dirty="0" err="1" smtClean="0"/>
              <a:t>TreeSets</a:t>
            </a:r>
            <a:r>
              <a:rPr lang="en-US" b="1" dirty="0" smtClean="0"/>
              <a:t> happen to have an order)</a:t>
            </a:r>
          </a:p>
          <a:p>
            <a:r>
              <a:rPr lang="en-US" dirty="0" smtClean="0">
                <a:solidFill>
                  <a:srgbClr val="FFC000"/>
                </a:solidFill>
              </a:rPr>
              <a:t>Maps (more to come)</a:t>
            </a:r>
          </a:p>
          <a:p>
            <a:pPr lvl="1"/>
            <a:r>
              <a:rPr lang="en-US" dirty="0" smtClean="0">
                <a:solidFill>
                  <a:srgbClr val="FFC000"/>
                </a:solidFill>
              </a:rPr>
              <a:t>Mapping a key to a value</a:t>
            </a:r>
          </a:p>
          <a:p>
            <a:pPr lvl="2"/>
            <a:r>
              <a:rPr lang="en-US" dirty="0" smtClean="0">
                <a:solidFill>
                  <a:srgbClr val="FFC000"/>
                </a:solidFill>
              </a:rPr>
              <a:t>E.g., our soccer players: map each player to a position</a:t>
            </a:r>
          </a:p>
          <a:p>
            <a:pPr lvl="3"/>
            <a:r>
              <a:rPr lang="en-US" dirty="0" smtClean="0">
                <a:solidFill>
                  <a:srgbClr val="FFC000"/>
                </a:solidFill>
              </a:rPr>
              <a:t>Each player is unique, each position doesn’t have to be</a:t>
            </a:r>
          </a:p>
          <a:p>
            <a:pPr lvl="3"/>
            <a:r>
              <a:rPr lang="en-US" dirty="0" smtClean="0">
                <a:solidFill>
                  <a:srgbClr val="FFC000"/>
                </a:solidFill>
              </a:rPr>
              <a:t>The player’s name should bring up their position</a:t>
            </a:r>
          </a:p>
        </p:txBody>
      </p:sp>
    </p:spTree>
    <p:extLst>
      <p:ext uri="{BB962C8B-B14F-4D97-AF65-F5344CB8AC3E}">
        <p14:creationId xmlns:p14="http://schemas.microsoft.com/office/powerpoint/2010/main" val="410570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 Definition</a:t>
            </a:r>
            <a:endParaRPr lang="en-US" dirty="0"/>
          </a:p>
        </p:txBody>
      </p:sp>
      <p:sp>
        <p:nvSpPr>
          <p:cNvPr id="3" name="Content Placeholder 2"/>
          <p:cNvSpPr>
            <a:spLocks noGrp="1"/>
          </p:cNvSpPr>
          <p:nvPr>
            <p:ph idx="1"/>
          </p:nvPr>
        </p:nvSpPr>
        <p:spPr>
          <a:xfrm>
            <a:off x="706582" y="1371600"/>
            <a:ext cx="9343271" cy="4876799"/>
          </a:xfrm>
        </p:spPr>
        <p:txBody>
          <a:bodyPr>
            <a:normAutofit/>
          </a:bodyPr>
          <a:lstStyle/>
          <a:p>
            <a:r>
              <a:rPr lang="en-US" dirty="0"/>
              <a:t>A Set is a Collection that cannot contain duplicate elements. </a:t>
            </a:r>
          </a:p>
          <a:p>
            <a:pPr lvl="1"/>
            <a:r>
              <a:rPr lang="en-US" sz="2000" dirty="0"/>
              <a:t>It models the mathematical set abstraction. </a:t>
            </a:r>
          </a:p>
          <a:p>
            <a:r>
              <a:rPr lang="en-US" dirty="0"/>
              <a:t>The Set interface contains only methods inherited from </a:t>
            </a:r>
            <a:r>
              <a:rPr lang="en-US" dirty="0" smtClean="0"/>
              <a:t>Collection</a:t>
            </a:r>
          </a:p>
          <a:p>
            <a:pPr marL="800100" lvl="3" indent="-342900"/>
            <a:r>
              <a:rPr lang="en-US" sz="1800" dirty="0"/>
              <a:t>But not the list interface</a:t>
            </a:r>
            <a:r>
              <a:rPr lang="en-US" sz="1800" dirty="0" smtClean="0"/>
              <a:t>…</a:t>
            </a:r>
          </a:p>
          <a:p>
            <a:pPr marL="800100" lvl="3" indent="-342900"/>
            <a:r>
              <a:rPr lang="en-US" sz="1800" dirty="0" smtClean="0"/>
              <a:t>They’re not structured like lists!</a:t>
            </a:r>
            <a:endParaRPr lang="en-US" sz="1800" dirty="0"/>
          </a:p>
          <a:p>
            <a:r>
              <a:rPr lang="en-US" dirty="0" smtClean="0"/>
              <a:t> adds </a:t>
            </a:r>
            <a:r>
              <a:rPr lang="en-US" dirty="0"/>
              <a:t>the restriction that duplicate elements </a:t>
            </a:r>
            <a:r>
              <a:rPr lang="en-US" dirty="0" smtClean="0"/>
              <a:t>are </a:t>
            </a:r>
            <a:r>
              <a:rPr lang="en-US" dirty="0"/>
              <a:t>prohibited</a:t>
            </a:r>
            <a:r>
              <a:rPr lang="en-US" dirty="0" smtClean="0"/>
              <a:t>.</a:t>
            </a:r>
          </a:p>
          <a:p>
            <a:endParaRPr lang="en-US" dirty="0"/>
          </a:p>
          <a:p>
            <a:r>
              <a:rPr lang="en-US" dirty="0" smtClean="0"/>
              <a:t>Set elements are not ordered in the way that elements in a list are ordered…</a:t>
            </a:r>
          </a:p>
          <a:p>
            <a:pPr lvl="1"/>
            <a:r>
              <a:rPr lang="en-US" dirty="0" smtClean="0"/>
              <a:t>They may actually have an order, but we don’t think of a set as being ordered</a:t>
            </a:r>
          </a:p>
          <a:p>
            <a:pPr lvl="2"/>
            <a:r>
              <a:rPr lang="en-US" dirty="0" smtClean="0"/>
              <a:t>E.g., events occurring over time</a:t>
            </a:r>
            <a:endParaRPr lang="en-US" dirty="0"/>
          </a:p>
        </p:txBody>
      </p:sp>
    </p:spTree>
    <p:extLst>
      <p:ext uri="{BB962C8B-B14F-4D97-AF65-F5344CB8AC3E}">
        <p14:creationId xmlns:p14="http://schemas.microsoft.com/office/powerpoint/2010/main" val="962385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US" dirty="0"/>
          </a:p>
        </p:txBody>
      </p:sp>
      <p:sp>
        <p:nvSpPr>
          <p:cNvPr id="3" name="Content Placeholder 2"/>
          <p:cNvSpPr>
            <a:spLocks noGrp="1"/>
          </p:cNvSpPr>
          <p:nvPr>
            <p:ph idx="1"/>
          </p:nvPr>
        </p:nvSpPr>
        <p:spPr>
          <a:xfrm>
            <a:off x="646112" y="1305018"/>
            <a:ext cx="9403742" cy="4943382"/>
          </a:xfrm>
        </p:spPr>
        <p:txBody>
          <a:bodyPr>
            <a:normAutofit/>
          </a:bodyPr>
          <a:lstStyle/>
          <a:p>
            <a:r>
              <a:rPr lang="en-US" dirty="0" smtClean="0"/>
              <a:t>Uses the Collection interface</a:t>
            </a:r>
          </a:p>
          <a:p>
            <a:pPr lvl="1"/>
            <a:r>
              <a:rPr lang="en-US" dirty="0" smtClean="0"/>
              <a:t>So has to implement the method signatures in the Collection interface</a:t>
            </a:r>
          </a:p>
          <a:p>
            <a:pPr lvl="2"/>
            <a:r>
              <a:rPr lang="en-US" dirty="0" smtClean="0"/>
              <a:t>E.g., add, remove, contains, </a:t>
            </a:r>
          </a:p>
          <a:p>
            <a:pPr lvl="2"/>
            <a:r>
              <a:rPr lang="en-US" dirty="0" smtClean="0"/>
              <a:t>In this case, the add method must not only add the object to the set, it must check to see if the object is already in the set and only add it if it is not already in the set)</a:t>
            </a:r>
          </a:p>
          <a:p>
            <a:pPr lvl="2"/>
            <a:r>
              <a:rPr lang="en-US" dirty="0" smtClean="0"/>
              <a:t>Note that we don’t have a get method </a:t>
            </a:r>
            <a:endParaRPr lang="en-US" dirty="0" smtClean="0"/>
          </a:p>
          <a:p>
            <a:pPr lvl="3"/>
            <a:r>
              <a:rPr lang="en-US" dirty="0" smtClean="0"/>
              <a:t>does </a:t>
            </a:r>
            <a:r>
              <a:rPr lang="en-US" dirty="0" smtClean="0"/>
              <a:t>Collection interface have a get signature</a:t>
            </a:r>
            <a:r>
              <a:rPr lang="en-US" dirty="0" smtClean="0"/>
              <a:t>?</a:t>
            </a:r>
            <a:endParaRPr lang="en-US" dirty="0" smtClean="0"/>
          </a:p>
          <a:p>
            <a:pPr lvl="3"/>
            <a:r>
              <a:rPr lang="en-US" dirty="0" smtClean="0"/>
              <a:t>Get doesn’t make sense with sets:</a:t>
            </a:r>
          </a:p>
          <a:p>
            <a:pPr lvl="3"/>
            <a:r>
              <a:rPr lang="en-US" dirty="0" err="1" smtClean="0"/>
              <a:t>Set.get</a:t>
            </a:r>
            <a:r>
              <a:rPr lang="en-US" dirty="0" smtClean="0"/>
              <a:t>(index)</a:t>
            </a:r>
          </a:p>
          <a:p>
            <a:pPr lvl="4"/>
            <a:r>
              <a:rPr lang="en-US" dirty="0" smtClean="0"/>
              <a:t>There’s no order to a set</a:t>
            </a:r>
          </a:p>
          <a:p>
            <a:r>
              <a:rPr lang="en-US" dirty="0" err="1" smtClean="0"/>
              <a:t>TreeSet</a:t>
            </a:r>
            <a:r>
              <a:rPr lang="en-US" dirty="0" smtClean="0"/>
              <a:t>/</a:t>
            </a:r>
            <a:r>
              <a:rPr lang="en-US" dirty="0" err="1" smtClean="0"/>
              <a:t>HashSet</a:t>
            </a:r>
            <a:endParaRPr lang="en-US" dirty="0" smtClean="0"/>
          </a:p>
          <a:p>
            <a:pPr lvl="1"/>
            <a:r>
              <a:rPr lang="en-US" dirty="0" smtClean="0"/>
              <a:t>Both sets implemented by java using the Collection interface</a:t>
            </a:r>
          </a:p>
          <a:p>
            <a:pPr lvl="2"/>
            <a:endParaRPr lang="en-US" dirty="0"/>
          </a:p>
        </p:txBody>
      </p:sp>
    </p:spTree>
    <p:extLst>
      <p:ext uri="{BB962C8B-B14F-4D97-AF65-F5344CB8AC3E}">
        <p14:creationId xmlns:p14="http://schemas.microsoft.com/office/powerpoint/2010/main" val="2007968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838200" y="365125"/>
            <a:ext cx="10515600" cy="646929"/>
          </a:xfrm>
        </p:spPr>
        <p:txBody>
          <a:bodyPr>
            <a:normAutofit fontScale="90000"/>
          </a:bodyPr>
          <a:lstStyle/>
          <a:p>
            <a:pPr eaLnBrk="1" hangingPunct="1">
              <a:defRPr/>
            </a:pPr>
            <a:r>
              <a:rPr lang="en-US" b="1" dirty="0" smtClean="0">
                <a:latin typeface="Courier New" charset="0"/>
                <a:ea typeface="+mj-ea"/>
              </a:rPr>
              <a:t>Hash Set</a:t>
            </a:r>
            <a:endParaRPr lang="en-US" b="1" dirty="0">
              <a:ea typeface="+mj-ea"/>
            </a:endParaRPr>
          </a:p>
        </p:txBody>
      </p:sp>
      <p:sp>
        <p:nvSpPr>
          <p:cNvPr id="67587" name="Rectangle 3"/>
          <p:cNvSpPr>
            <a:spLocks noGrp="1" noChangeArrowheads="1"/>
          </p:cNvSpPr>
          <p:nvPr>
            <p:ph idx="1"/>
          </p:nvPr>
        </p:nvSpPr>
        <p:spPr>
          <a:xfrm>
            <a:off x="763480" y="1182913"/>
            <a:ext cx="10590320" cy="4994049"/>
          </a:xfrm>
        </p:spPr>
        <p:txBody>
          <a:bodyPr>
            <a:normAutofit/>
          </a:bodyPr>
          <a:lstStyle/>
          <a:p>
            <a:pPr lvl="1" eaLnBrk="1" hangingPunct="1"/>
            <a:r>
              <a:rPr lang="en-US" altLang="en-US" dirty="0" smtClean="0">
                <a:effectLst>
                  <a:outerShdw blurRad="38100" dist="38100" dir="2700000" algn="tl">
                    <a:srgbClr val="C0C0C0"/>
                  </a:outerShdw>
                </a:effectLst>
                <a:latin typeface="Helvetica" panose="020B0604020202020204" pitchFamily="34" charset="0"/>
              </a:rPr>
              <a:t>Used </a:t>
            </a:r>
            <a:r>
              <a:rPr lang="en-US" altLang="en-US" dirty="0">
                <a:effectLst>
                  <a:outerShdw blurRad="38100" dist="38100" dir="2700000" algn="tl">
                    <a:srgbClr val="C0C0C0"/>
                  </a:outerShdw>
                </a:effectLst>
                <a:latin typeface="Helvetica" panose="020B0604020202020204" pitchFamily="34" charset="0"/>
              </a:rPr>
              <a:t>more frequently</a:t>
            </a:r>
          </a:p>
          <a:p>
            <a:pPr lvl="1" eaLnBrk="1" hangingPunct="1"/>
            <a:r>
              <a:rPr lang="en-US" altLang="en-US" dirty="0">
                <a:effectLst>
                  <a:outerShdw blurRad="38100" dist="38100" dir="2700000" algn="tl">
                    <a:srgbClr val="C0C0C0"/>
                  </a:outerShdw>
                </a:effectLst>
                <a:latin typeface="Helvetica" panose="020B0604020202020204" pitchFamily="34" charset="0"/>
              </a:rPr>
              <a:t>Faster than </a:t>
            </a:r>
            <a:r>
              <a:rPr lang="en-US" altLang="en-US" dirty="0" err="1">
                <a:effectLst>
                  <a:outerShdw blurRad="38100" dist="38100" dir="2700000" algn="tl">
                    <a:srgbClr val="C0C0C0"/>
                  </a:outerShdw>
                </a:effectLst>
                <a:latin typeface="Helvetica" panose="020B0604020202020204" pitchFamily="34" charset="0"/>
              </a:rPr>
              <a:t>TreeSet</a:t>
            </a:r>
            <a:r>
              <a:rPr lang="en-US" altLang="en-US" dirty="0">
                <a:effectLst>
                  <a:outerShdw blurRad="38100" dist="38100" dir="2700000" algn="tl">
                    <a:srgbClr val="C0C0C0"/>
                  </a:outerShdw>
                </a:effectLst>
                <a:latin typeface="Helvetica" panose="020B0604020202020204" pitchFamily="34" charset="0"/>
              </a:rPr>
              <a:t> for contains, add, </a:t>
            </a:r>
            <a:r>
              <a:rPr lang="en-US" altLang="en-US" dirty="0" smtClean="0">
                <a:effectLst>
                  <a:outerShdw blurRad="38100" dist="38100" dir="2700000" algn="tl">
                    <a:srgbClr val="C0C0C0"/>
                  </a:outerShdw>
                </a:effectLst>
                <a:latin typeface="Helvetica" panose="020B0604020202020204" pitchFamily="34" charset="0"/>
              </a:rPr>
              <a:t>remove</a:t>
            </a:r>
          </a:p>
          <a:p>
            <a:pPr lvl="2"/>
            <a:r>
              <a:rPr lang="en-US" altLang="en-US" dirty="0" smtClean="0">
                <a:effectLst>
                  <a:outerShdw blurRad="38100" dist="38100" dir="2700000" algn="tl">
                    <a:srgbClr val="C0C0C0"/>
                  </a:outerShdw>
                </a:effectLst>
                <a:latin typeface="Helvetica" panose="020B0604020202020204" pitchFamily="34" charset="0"/>
              </a:rPr>
              <a:t>Generally faster than lists too! (but not the same as lists)</a:t>
            </a:r>
            <a:endParaRPr lang="en-US" altLang="en-US" dirty="0">
              <a:effectLst>
                <a:outerShdw blurRad="38100" dist="38100" dir="2700000" algn="tl">
                  <a:srgbClr val="C0C0C0"/>
                </a:outerShdw>
              </a:effectLst>
              <a:latin typeface="Helvetica" panose="020B0604020202020204" pitchFamily="34" charset="0"/>
            </a:endParaRPr>
          </a:p>
          <a:p>
            <a:pPr lvl="1" eaLnBrk="1" hangingPunct="1"/>
            <a:r>
              <a:rPr lang="en-US" altLang="en-US" dirty="0">
                <a:effectLst>
                  <a:outerShdw blurRad="38100" dist="38100" dir="2700000" algn="tl">
                    <a:srgbClr val="C0C0C0"/>
                  </a:outerShdw>
                </a:effectLst>
                <a:latin typeface="Helvetica" panose="020B0604020202020204" pitchFamily="34" charset="0"/>
              </a:rPr>
              <a:t>No </a:t>
            </a:r>
            <a:r>
              <a:rPr lang="en-US" altLang="en-US" dirty="0" smtClean="0">
                <a:effectLst>
                  <a:outerShdw blurRad="38100" dist="38100" dir="2700000" algn="tl">
                    <a:srgbClr val="C0C0C0"/>
                  </a:outerShdw>
                </a:effectLst>
                <a:latin typeface="Helvetica" panose="020B0604020202020204" pitchFamily="34" charset="0"/>
              </a:rPr>
              <a:t>ordering</a:t>
            </a:r>
          </a:p>
          <a:p>
            <a:pPr lvl="1" eaLnBrk="1" hangingPunct="1"/>
            <a:r>
              <a:rPr lang="en-US" altLang="en-US" dirty="0" smtClean="0">
                <a:effectLst>
                  <a:outerShdw blurRad="38100" dist="38100" dir="2700000" algn="tl">
                    <a:srgbClr val="C0C0C0"/>
                  </a:outerShdw>
                </a:effectLst>
                <a:latin typeface="Helvetica" panose="020B0604020202020204" pitchFamily="34" charset="0"/>
              </a:rPr>
              <a:t>Idea: we take an object that we want to place into the set, then use a “hashing function” on the object to get a unique index (hopefully).  The object is then placed at that unique index in an array.</a:t>
            </a:r>
          </a:p>
          <a:p>
            <a:pPr lvl="2"/>
            <a:r>
              <a:rPr lang="en-US" altLang="en-US" dirty="0" smtClean="0">
                <a:effectLst>
                  <a:outerShdw blurRad="38100" dist="38100" dir="2700000" algn="tl">
                    <a:srgbClr val="C0C0C0"/>
                  </a:outerShdw>
                </a:effectLst>
                <a:latin typeface="Helvetica" panose="020B0604020202020204" pitchFamily="34" charset="0"/>
              </a:rPr>
              <a:t>E.g., a ridiculously simple hashing function (that no one would ever use) is:</a:t>
            </a:r>
          </a:p>
          <a:p>
            <a:pPr lvl="3"/>
            <a:r>
              <a:rPr lang="en-US" altLang="en-US" dirty="0" smtClean="0">
                <a:effectLst>
                  <a:outerShdw blurRad="38100" dist="38100" dir="2700000" algn="tl">
                    <a:srgbClr val="C0C0C0"/>
                  </a:outerShdw>
                </a:effectLst>
                <a:latin typeface="Helvetica" panose="020B0604020202020204" pitchFamily="34" charset="0"/>
              </a:rPr>
              <a:t>take the numeric equivalent of all the characters in an object’s fields, </a:t>
            </a:r>
          </a:p>
          <a:p>
            <a:pPr lvl="3"/>
            <a:r>
              <a:rPr lang="en-US" altLang="en-US" dirty="0" smtClean="0">
                <a:effectLst>
                  <a:outerShdw blurRad="38100" dist="38100" dir="2700000" algn="tl">
                    <a:srgbClr val="C0C0C0"/>
                  </a:outerShdw>
                </a:effectLst>
                <a:latin typeface="Helvetica" panose="020B0604020202020204" pitchFamily="34" charset="0"/>
              </a:rPr>
              <a:t>add them together, </a:t>
            </a:r>
          </a:p>
          <a:p>
            <a:pPr lvl="3"/>
            <a:r>
              <a:rPr lang="en-US" altLang="en-US" dirty="0" smtClean="0">
                <a:effectLst>
                  <a:outerShdw blurRad="38100" dist="38100" dir="2700000" algn="tl">
                    <a:srgbClr val="C0C0C0"/>
                  </a:outerShdw>
                </a:effectLst>
                <a:latin typeface="Helvetica" panose="020B0604020202020204" pitchFamily="34" charset="0"/>
              </a:rPr>
              <a:t>and then take that number modulus the length of the array into which we are placing the object.</a:t>
            </a:r>
          </a:p>
          <a:p>
            <a:pPr lvl="1" eaLnBrk="1" hangingPunct="1">
              <a:buFont typeface="Wingdings" panose="05000000000000000000" pitchFamily="2" charset="2"/>
              <a:buNone/>
            </a:pPr>
            <a:endParaRPr lang="en-US" altLang="en-US" dirty="0">
              <a:effectLst>
                <a:outerShdw blurRad="38100" dist="38100" dir="2700000" algn="tl">
                  <a:srgbClr val="C0C0C0"/>
                </a:outerShdw>
              </a:effectLst>
              <a:latin typeface="Helvetica" panose="020B0604020202020204" pitchFamily="34" charset="0"/>
            </a:endParaRPr>
          </a:p>
        </p:txBody>
      </p:sp>
    </p:spTree>
    <p:extLst>
      <p:ext uri="{BB962C8B-B14F-4D97-AF65-F5344CB8AC3E}">
        <p14:creationId xmlns:p14="http://schemas.microsoft.com/office/powerpoint/2010/main" val="1513573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0094"/>
          </a:xfrm>
        </p:spPr>
        <p:txBody>
          <a:bodyPr/>
          <a:lstStyle/>
          <a:p>
            <a:r>
              <a:rPr lang="en-US" dirty="0" err="1" smtClean="0"/>
              <a:t>HashSets</a:t>
            </a:r>
            <a:endParaRPr lang="en-US" dirty="0"/>
          </a:p>
        </p:txBody>
      </p:sp>
      <p:sp>
        <p:nvSpPr>
          <p:cNvPr id="3" name="Content Placeholder 2"/>
          <p:cNvSpPr>
            <a:spLocks noGrp="1"/>
          </p:cNvSpPr>
          <p:nvPr>
            <p:ph idx="1"/>
          </p:nvPr>
        </p:nvSpPr>
        <p:spPr>
          <a:xfrm>
            <a:off x="304800" y="1357086"/>
            <a:ext cx="11049000" cy="4811000"/>
          </a:xfrm>
        </p:spPr>
        <p:txBody>
          <a:bodyPr/>
          <a:lstStyle/>
          <a:p>
            <a:pPr lvl="1"/>
            <a:r>
              <a:rPr lang="en-US" altLang="en-US" dirty="0">
                <a:effectLst>
                  <a:outerShdw blurRad="38100" dist="38100" dir="2700000" algn="tl">
                    <a:srgbClr val="C0C0C0"/>
                  </a:outerShdw>
                </a:effectLst>
                <a:latin typeface="Helvetica" panose="020B0604020202020204" pitchFamily="34" charset="0"/>
              </a:rPr>
              <a:t>Idea: </a:t>
            </a:r>
            <a:r>
              <a:rPr lang="en-US" altLang="en-US" dirty="0" smtClean="0">
                <a:effectLst>
                  <a:outerShdw blurRad="38100" dist="38100" dir="2700000" algn="tl">
                    <a:srgbClr val="C0C0C0"/>
                  </a:outerShdw>
                </a:effectLst>
                <a:latin typeface="Helvetica" panose="020B0604020202020204" pitchFamily="34" charset="0"/>
              </a:rPr>
              <a:t>Use a </a:t>
            </a:r>
            <a:r>
              <a:rPr lang="en-US" altLang="en-US" dirty="0">
                <a:effectLst>
                  <a:outerShdw blurRad="38100" dist="38100" dir="2700000" algn="tl">
                    <a:srgbClr val="C0C0C0"/>
                  </a:outerShdw>
                </a:effectLst>
                <a:latin typeface="Helvetica" panose="020B0604020202020204" pitchFamily="34" charset="0"/>
              </a:rPr>
              <a:t>“hashing function” on </a:t>
            </a:r>
            <a:r>
              <a:rPr lang="en-US" altLang="en-US" dirty="0" smtClean="0">
                <a:effectLst>
                  <a:outerShdw blurRad="38100" dist="38100" dir="2700000" algn="tl">
                    <a:srgbClr val="C0C0C0"/>
                  </a:outerShdw>
                </a:effectLst>
                <a:latin typeface="Helvetica" panose="020B0604020202020204" pitchFamily="34" charset="0"/>
              </a:rPr>
              <a:t>an object </a:t>
            </a:r>
            <a:r>
              <a:rPr lang="en-US" altLang="en-US" dirty="0">
                <a:effectLst>
                  <a:outerShdw blurRad="38100" dist="38100" dir="2700000" algn="tl">
                    <a:srgbClr val="C0C0C0"/>
                  </a:outerShdw>
                </a:effectLst>
                <a:latin typeface="Helvetica" panose="020B0604020202020204" pitchFamily="34" charset="0"/>
              </a:rPr>
              <a:t>to get a unique index </a:t>
            </a:r>
            <a:r>
              <a:rPr lang="en-US" altLang="en-US" dirty="0" smtClean="0">
                <a:effectLst>
                  <a:outerShdw blurRad="38100" dist="38100" dir="2700000" algn="tl">
                    <a:srgbClr val="C0C0C0"/>
                  </a:outerShdw>
                </a:effectLst>
                <a:latin typeface="Helvetica" panose="020B0604020202020204" pitchFamily="34" charset="0"/>
              </a:rPr>
              <a:t>and place the object </a:t>
            </a:r>
            <a:r>
              <a:rPr lang="en-US" altLang="en-US" dirty="0">
                <a:effectLst>
                  <a:outerShdw blurRad="38100" dist="38100" dir="2700000" algn="tl">
                    <a:srgbClr val="C0C0C0"/>
                  </a:outerShdw>
                </a:effectLst>
                <a:latin typeface="Helvetica" panose="020B0604020202020204" pitchFamily="34" charset="0"/>
              </a:rPr>
              <a:t>at that unique index in an array.</a:t>
            </a:r>
          </a:p>
          <a:p>
            <a:pPr lvl="2"/>
            <a:r>
              <a:rPr lang="en-US" altLang="en-US" dirty="0">
                <a:effectLst>
                  <a:outerShdw blurRad="38100" dist="38100" dir="2700000" algn="tl">
                    <a:srgbClr val="C0C0C0"/>
                  </a:outerShdw>
                </a:effectLst>
                <a:latin typeface="Helvetica" panose="020B0604020202020204" pitchFamily="34" charset="0"/>
              </a:rPr>
              <a:t>Issues to think about :</a:t>
            </a:r>
          </a:p>
          <a:p>
            <a:pPr lvl="3"/>
            <a:r>
              <a:rPr lang="en-US" altLang="en-US" dirty="0">
                <a:effectLst>
                  <a:outerShdw blurRad="38100" dist="38100" dir="2700000" algn="tl">
                    <a:srgbClr val="C0C0C0"/>
                  </a:outerShdw>
                </a:effectLst>
                <a:latin typeface="Helvetica" panose="020B0604020202020204" pitchFamily="34" charset="0"/>
              </a:rPr>
              <a:t>What if more than one object generates the same index?  What do we want to do then?</a:t>
            </a:r>
          </a:p>
          <a:p>
            <a:pPr lvl="3"/>
            <a:r>
              <a:rPr lang="en-US" altLang="en-US" dirty="0">
                <a:effectLst>
                  <a:outerShdw blurRad="38100" dist="38100" dir="2700000" algn="tl">
                    <a:srgbClr val="C0C0C0"/>
                  </a:outerShdw>
                </a:effectLst>
                <a:latin typeface="Helvetica" panose="020B0604020202020204" pitchFamily="34" charset="0"/>
              </a:rPr>
              <a:t>How big should we make the original array? </a:t>
            </a:r>
            <a:r>
              <a:rPr lang="en-US" altLang="en-US" dirty="0" smtClean="0">
                <a:effectLst>
                  <a:outerShdw blurRad="38100" dist="38100" dir="2700000" algn="tl">
                    <a:srgbClr val="C0C0C0"/>
                  </a:outerShdw>
                </a:effectLst>
                <a:latin typeface="Helvetica" panose="020B0604020202020204" pitchFamily="34" charset="0"/>
              </a:rPr>
              <a:t>Is this wasteful?</a:t>
            </a:r>
            <a:endParaRPr lang="en-US" altLang="en-US" dirty="0">
              <a:effectLst>
                <a:outerShdw blurRad="38100" dist="38100" dir="2700000" algn="tl">
                  <a:srgbClr val="C0C0C0"/>
                </a:outerShdw>
              </a:effectLst>
              <a:latin typeface="Helvetica" panose="020B0604020202020204" pitchFamily="34" charset="0"/>
            </a:endParaRPr>
          </a:p>
          <a:p>
            <a:pPr lvl="4"/>
            <a:r>
              <a:rPr lang="en-US" altLang="en-US" dirty="0">
                <a:effectLst>
                  <a:outerShdw blurRad="38100" dist="38100" dir="2700000" algn="tl">
                    <a:srgbClr val="C0C0C0"/>
                  </a:outerShdw>
                </a:effectLst>
                <a:latin typeface="Helvetica" panose="020B0604020202020204" pitchFamily="34" charset="0"/>
              </a:rPr>
              <a:t>How do we make sure the hash function doesn’t generate index values outside of the range of the array?</a:t>
            </a:r>
          </a:p>
          <a:p>
            <a:pPr lvl="2"/>
            <a:r>
              <a:rPr lang="en-US" altLang="en-US" dirty="0">
                <a:effectLst>
                  <a:outerShdw blurRad="38100" dist="38100" dir="2700000" algn="tl">
                    <a:srgbClr val="C0C0C0"/>
                  </a:outerShdw>
                </a:effectLst>
                <a:latin typeface="Helvetica" panose="020B0604020202020204" pitchFamily="34" charset="0"/>
              </a:rPr>
              <a:t>Goal: to be able to locate objects quickly </a:t>
            </a:r>
          </a:p>
          <a:p>
            <a:pPr lvl="3"/>
            <a:r>
              <a:rPr lang="en-US" altLang="en-US" dirty="0">
                <a:effectLst>
                  <a:outerShdw blurRad="38100" dist="38100" dir="2700000" algn="tl">
                    <a:srgbClr val="C0C0C0"/>
                  </a:outerShdw>
                </a:effectLst>
                <a:latin typeface="Helvetica" panose="020B0604020202020204" pitchFamily="34" charset="0"/>
              </a:rPr>
              <a:t>The hash function should generate the same index for all objects that are equal</a:t>
            </a:r>
          </a:p>
          <a:p>
            <a:endParaRPr lang="en-US" dirty="0"/>
          </a:p>
        </p:txBody>
      </p:sp>
    </p:spTree>
    <p:extLst>
      <p:ext uri="{BB962C8B-B14F-4D97-AF65-F5344CB8AC3E}">
        <p14:creationId xmlns:p14="http://schemas.microsoft.com/office/powerpoint/2010/main" val="859782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9083"/>
          </a:xfrm>
        </p:spPr>
        <p:txBody>
          <a:bodyPr/>
          <a:lstStyle/>
          <a:p>
            <a:r>
              <a:rPr lang="en-US" dirty="0" smtClean="0"/>
              <a:t>Methods:</a:t>
            </a:r>
            <a:endParaRPr lang="en-US" dirty="0"/>
          </a:p>
        </p:txBody>
      </p:sp>
      <p:sp>
        <p:nvSpPr>
          <p:cNvPr id="3" name="Content Placeholder 2"/>
          <p:cNvSpPr>
            <a:spLocks noGrp="1"/>
          </p:cNvSpPr>
          <p:nvPr>
            <p:ph idx="1"/>
          </p:nvPr>
        </p:nvSpPr>
        <p:spPr>
          <a:xfrm>
            <a:off x="838200" y="1134208"/>
            <a:ext cx="10515600" cy="5042755"/>
          </a:xfrm>
        </p:spPr>
        <p:txBody>
          <a:bodyPr>
            <a:normAutofit fontScale="92500" lnSpcReduction="10000"/>
          </a:bodyPr>
          <a:lstStyle/>
          <a:p>
            <a:pPr lvl="1"/>
            <a:r>
              <a:rPr lang="en-US" dirty="0" smtClean="0">
                <a:solidFill>
                  <a:srgbClr val="FFFF00"/>
                </a:solidFill>
              </a:rPr>
              <a:t>add(o</a:t>
            </a:r>
            <a:r>
              <a:rPr lang="en-US" dirty="0">
                <a:solidFill>
                  <a:srgbClr val="FFFF00"/>
                </a:solidFill>
              </a:rPr>
              <a:t>) </a:t>
            </a:r>
            <a:r>
              <a:rPr lang="en-US" dirty="0"/>
              <a:t>appends the new object o to </a:t>
            </a:r>
            <a:r>
              <a:rPr lang="en-US" dirty="0" smtClean="0"/>
              <a:t>the set</a:t>
            </a:r>
            <a:endParaRPr lang="en-US" dirty="0"/>
          </a:p>
          <a:p>
            <a:pPr lvl="1"/>
            <a:r>
              <a:rPr lang="en-US" dirty="0" err="1" smtClean="0">
                <a:solidFill>
                  <a:srgbClr val="FFFF00"/>
                </a:solidFill>
              </a:rPr>
              <a:t>addAll</a:t>
            </a:r>
            <a:r>
              <a:rPr lang="en-US" dirty="0">
                <a:solidFill>
                  <a:srgbClr val="FFFF00"/>
                </a:solidFill>
              </a:rPr>
              <a:t>(</a:t>
            </a:r>
            <a:r>
              <a:rPr lang="en-US" dirty="0" smtClean="0">
                <a:solidFill>
                  <a:srgbClr val="FFFF00"/>
                </a:solidFill>
              </a:rPr>
              <a:t>c</a:t>
            </a:r>
            <a:r>
              <a:rPr lang="en-US" dirty="0">
                <a:solidFill>
                  <a:srgbClr val="FFFF00"/>
                </a:solidFill>
              </a:rPr>
              <a:t>)  </a:t>
            </a:r>
            <a:r>
              <a:rPr lang="en-US" dirty="0"/>
              <a:t>adds </a:t>
            </a:r>
            <a:r>
              <a:rPr lang="en-US" dirty="0" smtClean="0"/>
              <a:t>everything </a:t>
            </a:r>
            <a:r>
              <a:rPr lang="en-US" dirty="0"/>
              <a:t>from collection c to the </a:t>
            </a:r>
            <a:r>
              <a:rPr lang="en-US" dirty="0" err="1" smtClean="0"/>
              <a:t>HashSet</a:t>
            </a:r>
            <a:r>
              <a:rPr lang="en-US" dirty="0" smtClean="0"/>
              <a:t> </a:t>
            </a:r>
            <a:r>
              <a:rPr lang="en-US" dirty="0"/>
              <a:t>(at the end)</a:t>
            </a:r>
          </a:p>
          <a:p>
            <a:pPr lvl="1"/>
            <a:r>
              <a:rPr lang="en-US" dirty="0" smtClean="0">
                <a:solidFill>
                  <a:srgbClr val="FFFF00"/>
                </a:solidFill>
              </a:rPr>
              <a:t>clear</a:t>
            </a:r>
            <a:r>
              <a:rPr lang="en-US" dirty="0">
                <a:solidFill>
                  <a:srgbClr val="FFFF00"/>
                </a:solidFill>
              </a:rPr>
              <a:t>() </a:t>
            </a:r>
            <a:r>
              <a:rPr lang="en-US" dirty="0"/>
              <a:t>removes all elements from the </a:t>
            </a:r>
            <a:r>
              <a:rPr lang="en-US" dirty="0" smtClean="0"/>
              <a:t>set</a:t>
            </a:r>
            <a:endParaRPr lang="en-US" dirty="0"/>
          </a:p>
          <a:p>
            <a:pPr lvl="1"/>
            <a:r>
              <a:rPr lang="en-US" dirty="0" smtClean="0">
                <a:solidFill>
                  <a:srgbClr val="FFFF00"/>
                </a:solidFill>
              </a:rPr>
              <a:t>contains(o</a:t>
            </a:r>
            <a:r>
              <a:rPr lang="en-US" dirty="0">
                <a:solidFill>
                  <a:srgbClr val="FFFF00"/>
                </a:solidFill>
              </a:rPr>
              <a:t>) </a:t>
            </a:r>
            <a:r>
              <a:rPr lang="en-US" dirty="0"/>
              <a:t>returns true if the </a:t>
            </a:r>
            <a:r>
              <a:rPr lang="en-US" dirty="0" smtClean="0"/>
              <a:t>set </a:t>
            </a:r>
            <a:r>
              <a:rPr lang="en-US" dirty="0"/>
              <a:t>contains the object </a:t>
            </a:r>
            <a:r>
              <a:rPr lang="en-US" dirty="0" smtClean="0"/>
              <a:t>o</a:t>
            </a:r>
          </a:p>
          <a:p>
            <a:pPr lvl="1"/>
            <a:r>
              <a:rPr lang="en-US" dirty="0" err="1" smtClean="0">
                <a:solidFill>
                  <a:srgbClr val="FFFF00"/>
                </a:solidFill>
              </a:rPr>
              <a:t>containsAll</a:t>
            </a:r>
            <a:r>
              <a:rPr lang="en-US" dirty="0" smtClean="0">
                <a:solidFill>
                  <a:srgbClr val="FFFF00"/>
                </a:solidFill>
              </a:rPr>
              <a:t>( c) </a:t>
            </a:r>
            <a:r>
              <a:rPr lang="en-US" dirty="0" smtClean="0"/>
              <a:t>returns true if the set contains all the elements in the collection set</a:t>
            </a:r>
          </a:p>
          <a:p>
            <a:pPr lvl="1"/>
            <a:r>
              <a:rPr lang="en-US" dirty="0" smtClean="0">
                <a:solidFill>
                  <a:srgbClr val="FFFF00"/>
                </a:solidFill>
              </a:rPr>
              <a:t>equals( c)  </a:t>
            </a:r>
            <a:r>
              <a:rPr lang="en-US" dirty="0" smtClean="0"/>
              <a:t>checks if the collection c and the </a:t>
            </a:r>
            <a:r>
              <a:rPr lang="en-US" dirty="0" err="1" smtClean="0"/>
              <a:t>hashset</a:t>
            </a:r>
            <a:r>
              <a:rPr lang="en-US" dirty="0" smtClean="0"/>
              <a:t> have the same  set of objects</a:t>
            </a:r>
          </a:p>
          <a:p>
            <a:pPr lvl="1"/>
            <a:r>
              <a:rPr lang="en-US" dirty="0" err="1" smtClean="0">
                <a:solidFill>
                  <a:srgbClr val="FFFF00"/>
                </a:solidFill>
              </a:rPr>
              <a:t>isEmpty</a:t>
            </a:r>
            <a:r>
              <a:rPr lang="en-US" dirty="0">
                <a:solidFill>
                  <a:srgbClr val="FFFF00"/>
                </a:solidFill>
              </a:rPr>
              <a:t>() </a:t>
            </a:r>
            <a:r>
              <a:rPr lang="en-US" dirty="0"/>
              <a:t>returns true if the </a:t>
            </a:r>
            <a:r>
              <a:rPr lang="en-US" dirty="0" smtClean="0"/>
              <a:t>set contains </a:t>
            </a:r>
            <a:r>
              <a:rPr lang="en-US" dirty="0"/>
              <a:t>no elements</a:t>
            </a:r>
          </a:p>
          <a:p>
            <a:pPr lvl="1"/>
            <a:r>
              <a:rPr lang="en-US" dirty="0" smtClean="0">
                <a:solidFill>
                  <a:srgbClr val="FFFF00"/>
                </a:solidFill>
              </a:rPr>
              <a:t>remove(object</a:t>
            </a:r>
            <a:r>
              <a:rPr lang="en-US" dirty="0">
                <a:solidFill>
                  <a:srgbClr val="FFFF00"/>
                </a:solidFill>
              </a:rPr>
              <a:t>) </a:t>
            </a:r>
            <a:r>
              <a:rPr lang="en-US" dirty="0"/>
              <a:t>removes the object from the </a:t>
            </a:r>
            <a:r>
              <a:rPr lang="en-US" dirty="0" smtClean="0"/>
              <a:t>set </a:t>
            </a:r>
            <a:r>
              <a:rPr lang="en-US" dirty="0"/>
              <a:t>and returns true if successful, false otherwise</a:t>
            </a:r>
          </a:p>
          <a:p>
            <a:pPr lvl="1"/>
            <a:r>
              <a:rPr lang="en-US" dirty="0" err="1" smtClean="0">
                <a:solidFill>
                  <a:srgbClr val="FFFF00"/>
                </a:solidFill>
              </a:rPr>
              <a:t>removeAll</a:t>
            </a:r>
            <a:r>
              <a:rPr lang="en-US" dirty="0" smtClean="0">
                <a:solidFill>
                  <a:srgbClr val="FFFF00"/>
                </a:solidFill>
              </a:rPr>
              <a:t>(c</a:t>
            </a:r>
            <a:r>
              <a:rPr lang="en-US" dirty="0">
                <a:solidFill>
                  <a:srgbClr val="FFFF00"/>
                </a:solidFill>
              </a:rPr>
              <a:t>) </a:t>
            </a:r>
            <a:r>
              <a:rPr lang="en-US" dirty="0"/>
              <a:t>remove from this </a:t>
            </a:r>
            <a:r>
              <a:rPr lang="en-US" dirty="0" smtClean="0"/>
              <a:t>set all </a:t>
            </a:r>
            <a:r>
              <a:rPr lang="en-US" dirty="0"/>
              <a:t>the elements in the collection </a:t>
            </a:r>
            <a:r>
              <a:rPr lang="en-US" dirty="0" smtClean="0"/>
              <a:t>set</a:t>
            </a:r>
            <a:endParaRPr lang="en-US" dirty="0"/>
          </a:p>
          <a:p>
            <a:pPr lvl="1"/>
            <a:r>
              <a:rPr lang="en-US" dirty="0" err="1" smtClean="0">
                <a:solidFill>
                  <a:srgbClr val="FFFF00"/>
                </a:solidFill>
              </a:rPr>
              <a:t>retainAll</a:t>
            </a:r>
            <a:r>
              <a:rPr lang="en-US" dirty="0" smtClean="0">
                <a:solidFill>
                  <a:srgbClr val="FFFF00"/>
                </a:solidFill>
              </a:rPr>
              <a:t>(c</a:t>
            </a:r>
            <a:r>
              <a:rPr lang="en-US" dirty="0">
                <a:solidFill>
                  <a:srgbClr val="FFFF00"/>
                </a:solidFill>
              </a:rPr>
              <a:t>) </a:t>
            </a:r>
            <a:r>
              <a:rPr lang="en-US" dirty="0"/>
              <a:t>keeps in the </a:t>
            </a:r>
            <a:r>
              <a:rPr lang="en-US" dirty="0" smtClean="0"/>
              <a:t>set </a:t>
            </a:r>
            <a:r>
              <a:rPr lang="en-US" dirty="0"/>
              <a:t>only objects in the collection</a:t>
            </a:r>
          </a:p>
          <a:p>
            <a:pPr lvl="1"/>
            <a:r>
              <a:rPr lang="en-US" dirty="0" smtClean="0">
                <a:solidFill>
                  <a:srgbClr val="FFFF00"/>
                </a:solidFill>
              </a:rPr>
              <a:t>size</a:t>
            </a:r>
            <a:r>
              <a:rPr lang="en-US" dirty="0">
                <a:solidFill>
                  <a:srgbClr val="FFFF00"/>
                </a:solidFill>
              </a:rPr>
              <a:t>() </a:t>
            </a:r>
            <a:r>
              <a:rPr lang="en-US" dirty="0"/>
              <a:t>returns the number of elements in the </a:t>
            </a:r>
            <a:r>
              <a:rPr lang="en-US" dirty="0" smtClean="0"/>
              <a:t>set</a:t>
            </a:r>
            <a:endParaRPr lang="en-US" dirty="0"/>
          </a:p>
          <a:p>
            <a:pPr lvl="1"/>
            <a:r>
              <a:rPr lang="en-US" dirty="0" err="1" smtClean="0">
                <a:solidFill>
                  <a:srgbClr val="FFFF00"/>
                </a:solidFill>
              </a:rPr>
              <a:t>toArray</a:t>
            </a:r>
            <a:r>
              <a:rPr lang="en-US" dirty="0" smtClean="0">
                <a:solidFill>
                  <a:srgbClr val="FFFF00"/>
                </a:solidFill>
              </a:rPr>
              <a:t>()</a:t>
            </a:r>
          </a:p>
          <a:p>
            <a:pPr lvl="1"/>
            <a:r>
              <a:rPr lang="en-US" dirty="0" err="1" smtClean="0">
                <a:solidFill>
                  <a:srgbClr val="FFFF00"/>
                </a:solidFill>
              </a:rPr>
              <a:t>toString</a:t>
            </a:r>
            <a:r>
              <a:rPr lang="en-US" dirty="0" smtClean="0">
                <a:solidFill>
                  <a:srgbClr val="FFFF00"/>
                </a:solidFill>
              </a:rPr>
              <a:t>()</a:t>
            </a:r>
            <a:endParaRPr lang="en-US" dirty="0">
              <a:solidFill>
                <a:srgbClr val="FFFF00"/>
              </a:solidFill>
            </a:endParaRPr>
          </a:p>
          <a:p>
            <a:endParaRPr lang="en-US" dirty="0"/>
          </a:p>
        </p:txBody>
      </p:sp>
    </p:spTree>
    <p:extLst>
      <p:ext uri="{BB962C8B-B14F-4D97-AF65-F5344CB8AC3E}">
        <p14:creationId xmlns:p14="http://schemas.microsoft.com/office/powerpoint/2010/main" val="777443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74159" y="583604"/>
            <a:ext cx="10779642"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1800" dirty="0" err="1" smtClean="0">
                <a:solidFill>
                  <a:srgbClr val="FFFF00"/>
                </a:solidFill>
                <a:latin typeface="Arial Unicode MS" panose="020B0604020202020204" pitchFamily="34" charset="-128"/>
              </a:rPr>
              <a:t>HashSet</a:t>
            </a:r>
            <a:r>
              <a:rPr lang="en-US" altLang="en-US" sz="1800" dirty="0" smtClean="0">
                <a:solidFill>
                  <a:srgbClr val="FFFF00"/>
                </a:solidFill>
                <a:latin typeface="Arial Unicode MS" panose="020B0604020202020204" pitchFamily="34" charset="-128"/>
              </a:rPr>
              <a:t>&lt;String&gt; </a:t>
            </a:r>
            <a:r>
              <a:rPr lang="en-US" altLang="en-US" sz="1800" dirty="0" err="1" smtClean="0">
                <a:solidFill>
                  <a:srgbClr val="FFFF00"/>
                </a:solidFill>
                <a:latin typeface="Arial Unicode MS" panose="020B0604020202020204" pitchFamily="34" charset="-128"/>
              </a:rPr>
              <a:t>hs</a:t>
            </a:r>
            <a:r>
              <a:rPr lang="en-US" altLang="en-US" sz="1800" dirty="0" smtClean="0">
                <a:solidFill>
                  <a:srgbClr val="FFFF00"/>
                </a:solidFill>
                <a:latin typeface="Arial Unicode MS" panose="020B0604020202020204" pitchFamily="34" charset="-128"/>
              </a:rPr>
              <a:t> </a:t>
            </a:r>
            <a:r>
              <a:rPr lang="en-US" altLang="en-US" sz="1800" dirty="0">
                <a:solidFill>
                  <a:srgbClr val="FFFF00"/>
                </a:solidFill>
                <a:latin typeface="Arial Unicode MS" panose="020B0604020202020204" pitchFamily="34" charset="-128"/>
              </a:rPr>
              <a:t>= new </a:t>
            </a:r>
            <a:r>
              <a:rPr lang="en-US" altLang="en-US" sz="1800" dirty="0" err="1">
                <a:solidFill>
                  <a:srgbClr val="FFFF00"/>
                </a:solidFill>
                <a:latin typeface="Arial Unicode MS" panose="020B0604020202020204" pitchFamily="34" charset="-128"/>
              </a:rPr>
              <a:t>HashSet</a:t>
            </a:r>
            <a:r>
              <a:rPr lang="en-US" altLang="en-US" sz="1800" dirty="0">
                <a:solidFill>
                  <a:srgbClr val="FFFF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800" dirty="0">
                <a:solidFill>
                  <a:srgbClr val="FFFF00"/>
                </a:solidFill>
                <a:latin typeface="Arial Unicode MS" panose="020B0604020202020204" pitchFamily="34" charset="-128"/>
              </a:rPr>
              <a:t>// add elements to the hash set </a:t>
            </a:r>
          </a:p>
          <a:p>
            <a:pPr marL="0" lvl="0" indent="0" eaLnBrk="0" fontAlgn="base" hangingPunct="0">
              <a:lnSpc>
                <a:spcPct val="100000"/>
              </a:lnSpc>
              <a:spcBef>
                <a:spcPct val="0"/>
              </a:spcBef>
              <a:spcAft>
                <a:spcPct val="0"/>
              </a:spcAft>
              <a:buNone/>
            </a:pPr>
            <a:r>
              <a:rPr lang="en-US" altLang="en-US" sz="1800" dirty="0" err="1">
                <a:solidFill>
                  <a:srgbClr val="FFFF00"/>
                </a:solidFill>
                <a:latin typeface="Arial Unicode MS" panose="020B0604020202020204" pitchFamily="34" charset="-128"/>
              </a:rPr>
              <a:t>hs.add</a:t>
            </a:r>
            <a:r>
              <a:rPr lang="en-US" altLang="en-US" sz="1800" dirty="0" smtClean="0">
                <a:solidFill>
                  <a:srgbClr val="FFFF00"/>
                </a:solidFill>
                <a:latin typeface="Arial Unicode MS" panose="020B0604020202020204" pitchFamily="34" charset="-128"/>
              </a:rPr>
              <a:t>("B"); </a:t>
            </a:r>
            <a:endParaRPr lang="en-US" altLang="en-US" sz="1800" dirty="0">
              <a:solidFill>
                <a:srgbClr val="FFFF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1800" dirty="0" err="1">
                <a:solidFill>
                  <a:srgbClr val="FFFF00"/>
                </a:solidFill>
                <a:latin typeface="Arial Unicode MS" panose="020B0604020202020204" pitchFamily="34" charset="-128"/>
              </a:rPr>
              <a:t>hs.add</a:t>
            </a:r>
            <a:r>
              <a:rPr lang="en-US" altLang="en-US" sz="1800" dirty="0" smtClean="0">
                <a:solidFill>
                  <a:srgbClr val="FFFF00"/>
                </a:solidFill>
                <a:latin typeface="Arial Unicode MS" panose="020B0604020202020204" pitchFamily="34" charset="-128"/>
              </a:rPr>
              <a:t>("A"); </a:t>
            </a:r>
            <a:endParaRPr lang="en-US" altLang="en-US" sz="1800" dirty="0" smtClean="0">
              <a:solidFill>
                <a:srgbClr val="FFFF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1800" dirty="0" err="1" smtClean="0">
                <a:solidFill>
                  <a:srgbClr val="FFFF00"/>
                </a:solidFill>
                <a:latin typeface="Arial Unicode MS" panose="020B0604020202020204" pitchFamily="34" charset="-128"/>
              </a:rPr>
              <a:t>hs.clear</a:t>
            </a:r>
            <a:r>
              <a:rPr lang="en-US" altLang="en-US" sz="1800" dirty="0" smtClean="0">
                <a:solidFill>
                  <a:srgbClr val="FFFF00"/>
                </a:solidFill>
                <a:latin typeface="Arial Unicode MS" panose="020B0604020202020204" pitchFamily="34" charset="-128"/>
              </a:rPr>
              <a:t>();</a:t>
            </a:r>
            <a:endParaRPr lang="en-US" altLang="en-US" sz="1800" dirty="0">
              <a:solidFill>
                <a:srgbClr val="FFFF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1800" dirty="0" err="1">
                <a:solidFill>
                  <a:srgbClr val="FFFF00"/>
                </a:solidFill>
                <a:latin typeface="Arial Unicode MS" panose="020B0604020202020204" pitchFamily="34" charset="-128"/>
              </a:rPr>
              <a:t>hs.add</a:t>
            </a:r>
            <a:r>
              <a:rPr lang="en-US" altLang="en-US" sz="1800" dirty="0" smtClean="0">
                <a:solidFill>
                  <a:srgbClr val="FFFF00"/>
                </a:solidFill>
                <a:latin typeface="Arial Unicode MS" panose="020B0604020202020204" pitchFamily="34" charset="-128"/>
              </a:rPr>
              <a:t>("D"); </a:t>
            </a:r>
            <a:endParaRPr lang="en-US" altLang="en-US" sz="1800" dirty="0">
              <a:solidFill>
                <a:srgbClr val="FFFF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1800" dirty="0" err="1" smtClean="0">
                <a:solidFill>
                  <a:srgbClr val="FFFF00"/>
                </a:solidFill>
                <a:latin typeface="Arial Unicode MS" panose="020B0604020202020204" pitchFamily="34" charset="-128"/>
              </a:rPr>
              <a:t>hs.add</a:t>
            </a:r>
            <a:r>
              <a:rPr lang="en-US" altLang="en-US" sz="1800" dirty="0" smtClean="0">
                <a:solidFill>
                  <a:srgbClr val="FFFF00"/>
                </a:solidFill>
                <a:latin typeface="Arial Unicode MS" panose="020B0604020202020204" pitchFamily="34" charset="-128"/>
              </a:rPr>
              <a:t>(“U"); </a:t>
            </a:r>
          </a:p>
          <a:p>
            <a:pPr marL="0" lvl="0" indent="0" eaLnBrk="0" fontAlgn="base" hangingPunct="0">
              <a:lnSpc>
                <a:spcPct val="100000"/>
              </a:lnSpc>
              <a:spcBef>
                <a:spcPct val="0"/>
              </a:spcBef>
              <a:spcAft>
                <a:spcPct val="0"/>
              </a:spcAft>
              <a:buNone/>
            </a:pPr>
            <a:r>
              <a:rPr lang="en-US" altLang="en-US" sz="1800" dirty="0" err="1" smtClean="0">
                <a:solidFill>
                  <a:srgbClr val="FFFF00"/>
                </a:solidFill>
                <a:latin typeface="Arial Unicode MS" panose="020B0604020202020204" pitchFamily="34" charset="-128"/>
              </a:rPr>
              <a:t>hs.add</a:t>
            </a:r>
            <a:r>
              <a:rPr lang="en-US" altLang="en-US" sz="1800" dirty="0" smtClean="0">
                <a:solidFill>
                  <a:srgbClr val="FFFF00"/>
                </a:solidFill>
                <a:latin typeface="Arial Unicode MS" panose="020B0604020202020204" pitchFamily="34" charset="-128"/>
              </a:rPr>
              <a:t>("C"); </a:t>
            </a:r>
          </a:p>
          <a:p>
            <a:pPr marL="0" lvl="0" indent="0" eaLnBrk="0" fontAlgn="base" hangingPunct="0">
              <a:lnSpc>
                <a:spcPct val="100000"/>
              </a:lnSpc>
              <a:spcBef>
                <a:spcPct val="0"/>
              </a:spcBef>
              <a:spcAft>
                <a:spcPct val="0"/>
              </a:spcAft>
              <a:buNone/>
            </a:pPr>
            <a:r>
              <a:rPr lang="en-US" altLang="en-US" sz="1800" dirty="0" err="1" smtClean="0">
                <a:solidFill>
                  <a:srgbClr val="FFFF00"/>
                </a:solidFill>
                <a:latin typeface="Arial Unicode MS" panose="020B0604020202020204" pitchFamily="34" charset="-128"/>
              </a:rPr>
              <a:t>hs.add</a:t>
            </a:r>
            <a:r>
              <a:rPr lang="en-US" altLang="en-US" sz="1800" dirty="0" smtClean="0">
                <a:solidFill>
                  <a:srgbClr val="FFFF00"/>
                </a:solidFill>
                <a:latin typeface="Arial Unicode MS" panose="020B0604020202020204" pitchFamily="34" charset="-128"/>
              </a:rPr>
              <a:t>("F"); </a:t>
            </a:r>
          </a:p>
          <a:p>
            <a:pPr marL="0" lvl="0" indent="0" eaLnBrk="0" fontAlgn="base" hangingPunct="0">
              <a:lnSpc>
                <a:spcPct val="100000"/>
              </a:lnSpc>
              <a:spcBef>
                <a:spcPct val="0"/>
              </a:spcBef>
              <a:spcAft>
                <a:spcPct val="0"/>
              </a:spcAft>
              <a:buNone/>
            </a:pPr>
            <a:r>
              <a:rPr lang="en-US" altLang="en-US" sz="1800" dirty="0" err="1" smtClean="0">
                <a:solidFill>
                  <a:srgbClr val="FFFF00"/>
                </a:solidFill>
                <a:latin typeface="Arial Unicode MS" panose="020B0604020202020204" pitchFamily="34" charset="-128"/>
              </a:rPr>
              <a:t>hs.remove</a:t>
            </a:r>
            <a:r>
              <a:rPr lang="en-US" altLang="en-US" sz="1800" dirty="0">
                <a:solidFill>
                  <a:srgbClr val="FFFF00"/>
                </a:solidFill>
                <a:latin typeface="Arial Unicode MS" panose="020B0604020202020204" pitchFamily="34" charset="-128"/>
              </a:rPr>
              <a:t>("F"); </a:t>
            </a:r>
          </a:p>
          <a:p>
            <a:pPr marL="0" lvl="0" indent="0" eaLnBrk="0" fontAlgn="base" hangingPunct="0">
              <a:lnSpc>
                <a:spcPct val="100000"/>
              </a:lnSpc>
              <a:spcBef>
                <a:spcPct val="0"/>
              </a:spcBef>
              <a:spcAft>
                <a:spcPct val="0"/>
              </a:spcAft>
              <a:buNone/>
            </a:pPr>
            <a:r>
              <a:rPr lang="en-US" altLang="en-US" sz="1800" dirty="0" err="1" smtClean="0">
                <a:solidFill>
                  <a:srgbClr val="FFFF00"/>
                </a:solidFill>
                <a:latin typeface="Arial Unicode MS" panose="020B0604020202020204" pitchFamily="34" charset="-128"/>
              </a:rPr>
              <a:t>hs.remove</a:t>
            </a:r>
            <a:r>
              <a:rPr lang="en-US" altLang="en-US" sz="1800" dirty="0" smtClean="0">
                <a:solidFill>
                  <a:srgbClr val="FFFF00"/>
                </a:solidFill>
                <a:latin typeface="Arial Unicode MS" panose="020B0604020202020204" pitchFamily="34" charset="-128"/>
              </a:rPr>
              <a:t>(1);</a:t>
            </a:r>
          </a:p>
          <a:p>
            <a:pPr marL="0" lvl="0" indent="0" eaLnBrk="0" fontAlgn="base" hangingPunct="0">
              <a:lnSpc>
                <a:spcPct val="100000"/>
              </a:lnSpc>
              <a:spcBef>
                <a:spcPct val="0"/>
              </a:spcBef>
              <a:spcAft>
                <a:spcPct val="0"/>
              </a:spcAft>
              <a:buNone/>
            </a:pPr>
            <a:r>
              <a:rPr lang="en-US" altLang="en-US" sz="1800" dirty="0" err="1" smtClean="0">
                <a:solidFill>
                  <a:srgbClr val="FFFF00"/>
                </a:solidFill>
                <a:latin typeface="Arial Unicode MS" panose="020B0604020202020204" pitchFamily="34" charset="-128"/>
              </a:rPr>
              <a:t>hs.add</a:t>
            </a:r>
            <a:r>
              <a:rPr lang="en-US" altLang="en-US" sz="1800" dirty="0" smtClean="0">
                <a:solidFill>
                  <a:srgbClr val="FFFF00"/>
                </a:solidFill>
                <a:latin typeface="Arial Unicode MS" panose="020B0604020202020204" pitchFamily="34" charset="-128"/>
              </a:rPr>
              <a:t>("D</a:t>
            </a:r>
            <a:r>
              <a:rPr lang="en-US" altLang="en-US" sz="1800" dirty="0">
                <a:solidFill>
                  <a:srgbClr val="FFFF00"/>
                </a:solidFill>
                <a:latin typeface="Arial Unicode MS" panose="020B0604020202020204" pitchFamily="34" charset="-128"/>
              </a:rPr>
              <a:t>"); </a:t>
            </a:r>
            <a:endParaRPr lang="en-US" altLang="en-US" sz="1800" dirty="0" smtClean="0">
              <a:solidFill>
                <a:srgbClr val="FFFF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1800" dirty="0" err="1" smtClean="0">
                <a:solidFill>
                  <a:srgbClr val="FFFF00"/>
                </a:solidFill>
                <a:latin typeface="Arial Unicode MS" panose="020B0604020202020204" pitchFamily="34" charset="-128"/>
              </a:rPr>
              <a:t>hs.add</a:t>
            </a:r>
            <a:r>
              <a:rPr lang="en-US" altLang="en-US" sz="1800" dirty="0" smtClean="0">
                <a:solidFill>
                  <a:srgbClr val="FFFF00"/>
                </a:solidFill>
                <a:latin typeface="Arial Unicode MS" panose="020B0604020202020204" pitchFamily="34" charset="-128"/>
              </a:rPr>
              <a:t>(1, “E"); </a:t>
            </a:r>
            <a:endParaRPr lang="en-US" altLang="en-US" sz="1800" dirty="0">
              <a:solidFill>
                <a:srgbClr val="FFFF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1800" dirty="0" err="1" smtClean="0">
                <a:solidFill>
                  <a:srgbClr val="FFFF00"/>
                </a:solidFill>
                <a:latin typeface="Arial Unicode MS" panose="020B0604020202020204" pitchFamily="34" charset="-128"/>
              </a:rPr>
              <a:t>hs.add</a:t>
            </a:r>
            <a:r>
              <a:rPr lang="en-US" altLang="en-US" sz="1800" dirty="0" smtClean="0">
                <a:solidFill>
                  <a:srgbClr val="FFFF00"/>
                </a:solidFill>
                <a:latin typeface="Arial Unicode MS" panose="020B0604020202020204" pitchFamily="34" charset="-128"/>
              </a:rPr>
              <a:t> ("K"); </a:t>
            </a:r>
          </a:p>
          <a:p>
            <a:pPr marL="0" lvl="0" indent="0" eaLnBrk="0" fontAlgn="base" hangingPunct="0">
              <a:lnSpc>
                <a:spcPct val="100000"/>
              </a:lnSpc>
              <a:spcBef>
                <a:spcPct val="0"/>
              </a:spcBef>
              <a:spcAft>
                <a:spcPct val="0"/>
              </a:spcAft>
              <a:buNone/>
            </a:pPr>
            <a:r>
              <a:rPr lang="en-US" altLang="en-US" sz="1800" dirty="0" err="1" smtClean="0">
                <a:solidFill>
                  <a:srgbClr val="FFFF00"/>
                </a:solidFill>
                <a:latin typeface="Arial Unicode MS" panose="020B0604020202020204" pitchFamily="34" charset="-128"/>
              </a:rPr>
              <a:t>System.out.println</a:t>
            </a:r>
            <a:r>
              <a:rPr lang="en-US" altLang="en-US" sz="1800" dirty="0" smtClean="0">
                <a:solidFill>
                  <a:srgbClr val="FFFF00"/>
                </a:solidFill>
                <a:latin typeface="Arial Unicode MS" panose="020B0604020202020204" pitchFamily="34" charset="-128"/>
              </a:rPr>
              <a:t>(</a:t>
            </a:r>
            <a:r>
              <a:rPr lang="en-US" altLang="en-US" sz="1800" dirty="0" err="1" smtClean="0">
                <a:solidFill>
                  <a:srgbClr val="FFFF00"/>
                </a:solidFill>
                <a:latin typeface="Arial Unicode MS" panose="020B0604020202020204" pitchFamily="34" charset="-128"/>
              </a:rPr>
              <a:t>hs</a:t>
            </a:r>
            <a:r>
              <a:rPr lang="en-US" altLang="en-US" sz="1800" dirty="0">
                <a:solidFill>
                  <a:srgbClr val="FFFF00"/>
                </a:solidFill>
                <a:latin typeface="Arial Unicode MS" panose="020B0604020202020204" pitchFamily="34" charset="-128"/>
              </a:rPr>
              <a:t>);</a:t>
            </a:r>
            <a:r>
              <a:rPr lang="en-US" altLang="en-US" sz="1400" dirty="0">
                <a:solidFill>
                  <a:srgbClr val="FFFF00"/>
                </a:solidFill>
              </a:rPr>
              <a:t> </a:t>
            </a:r>
            <a:r>
              <a:rPr lang="en-US" altLang="en-US" sz="1400" dirty="0" smtClean="0">
                <a:solidFill>
                  <a:srgbClr val="FFFF00"/>
                </a:solidFill>
              </a:rPr>
              <a:t>  </a:t>
            </a:r>
          </a:p>
          <a:p>
            <a:pPr marL="0" lvl="0" indent="0" eaLnBrk="0" fontAlgn="base" hangingPunct="0">
              <a:lnSpc>
                <a:spcPct val="100000"/>
              </a:lnSpc>
              <a:spcBef>
                <a:spcPct val="0"/>
              </a:spcBef>
              <a:spcAft>
                <a:spcPct val="0"/>
              </a:spcAft>
              <a:buNone/>
            </a:pPr>
            <a:endParaRPr lang="en-US" altLang="en-US" sz="1400" dirty="0" smtClean="0"/>
          </a:p>
          <a:p>
            <a:pPr marL="0" lvl="0" indent="0" eaLnBrk="0" fontAlgn="base" hangingPunct="0">
              <a:lnSpc>
                <a:spcPct val="100000"/>
              </a:lnSpc>
              <a:spcBef>
                <a:spcPct val="0"/>
              </a:spcBef>
              <a:spcAft>
                <a:spcPct val="0"/>
              </a:spcAft>
              <a:buNone/>
            </a:pPr>
            <a:r>
              <a:rPr lang="en-US" altLang="en-US" sz="2400" dirty="0" smtClean="0"/>
              <a:t>// What does this give you?</a:t>
            </a:r>
            <a:endParaRPr lang="en-US" altLang="en-US" sz="6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2524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1294"/>
          </a:xfrm>
        </p:spPr>
        <p:txBody>
          <a:bodyPr/>
          <a:lstStyle/>
          <a:p>
            <a:r>
              <a:rPr lang="en-US" altLang="en-US" b="1" dirty="0" err="1" smtClean="0">
                <a:effectLst>
                  <a:outerShdw blurRad="38100" dist="38100" dir="2700000" algn="tl">
                    <a:srgbClr val="C0C0C0"/>
                  </a:outerShdw>
                </a:effectLst>
                <a:latin typeface="Courier New" panose="02070309020205020404" pitchFamily="49" charset="0"/>
              </a:rPr>
              <a:t>TreeSet</a:t>
            </a:r>
            <a:endParaRPr lang="en-US" b="1" dirty="0"/>
          </a:p>
        </p:txBody>
      </p:sp>
      <p:sp>
        <p:nvSpPr>
          <p:cNvPr id="3" name="Content Placeholder 2"/>
          <p:cNvSpPr>
            <a:spLocks noGrp="1"/>
          </p:cNvSpPr>
          <p:nvPr>
            <p:ph idx="1"/>
          </p:nvPr>
        </p:nvSpPr>
        <p:spPr>
          <a:xfrm>
            <a:off x="701749" y="1233377"/>
            <a:ext cx="10652051" cy="4943586"/>
          </a:xfrm>
        </p:spPr>
        <p:txBody>
          <a:bodyPr/>
          <a:lstStyle/>
          <a:p>
            <a:r>
              <a:rPr lang="en-US" altLang="en-US" dirty="0" smtClean="0">
                <a:effectLst>
                  <a:outerShdw blurRad="38100" dist="38100" dir="2700000" algn="tl">
                    <a:srgbClr val="C0C0C0"/>
                  </a:outerShdw>
                </a:effectLst>
                <a:latin typeface="Helvetica" panose="020B0604020202020204" pitchFamily="34" charset="0"/>
              </a:rPr>
              <a:t>Tree </a:t>
            </a:r>
            <a:endParaRPr lang="en-US" altLang="en-US" dirty="0">
              <a:effectLst>
                <a:outerShdw blurRad="38100" dist="38100" dir="2700000" algn="tl">
                  <a:srgbClr val="C0C0C0"/>
                </a:outerShdw>
              </a:effectLst>
              <a:latin typeface="Helvetica" panose="020B0604020202020204" pitchFamily="34" charset="0"/>
            </a:endParaRPr>
          </a:p>
          <a:p>
            <a:r>
              <a:rPr lang="en-US" altLang="en-US" dirty="0">
                <a:effectLst>
                  <a:outerShdw blurRad="38100" dist="38100" dir="2700000" algn="tl">
                    <a:srgbClr val="C0C0C0"/>
                  </a:outerShdw>
                </a:effectLst>
                <a:latin typeface="Helvetica" panose="020B0604020202020204" pitchFamily="34" charset="0"/>
              </a:rPr>
              <a:t>Faster than </a:t>
            </a:r>
            <a:r>
              <a:rPr lang="en-US" altLang="en-US" dirty="0" err="1">
                <a:effectLst>
                  <a:outerShdw blurRad="38100" dist="38100" dir="2700000" algn="tl">
                    <a:srgbClr val="C0C0C0"/>
                  </a:outerShdw>
                </a:effectLst>
                <a:latin typeface="Helvetica" panose="020B0604020202020204" pitchFamily="34" charset="0"/>
              </a:rPr>
              <a:t>HashSet</a:t>
            </a:r>
            <a:r>
              <a:rPr lang="en-US" altLang="en-US" dirty="0">
                <a:effectLst>
                  <a:outerShdw blurRad="38100" dist="38100" dir="2700000" algn="tl">
                    <a:srgbClr val="C0C0C0"/>
                  </a:outerShdw>
                </a:effectLst>
                <a:latin typeface="Helvetica" panose="020B0604020202020204" pitchFamily="34" charset="0"/>
              </a:rPr>
              <a:t> for subset</a:t>
            </a:r>
          </a:p>
          <a:p>
            <a:r>
              <a:rPr lang="en-US" altLang="en-US" dirty="0">
                <a:effectLst>
                  <a:outerShdw blurRad="38100" dist="38100" dir="2700000" algn="tl">
                    <a:srgbClr val="C0C0C0"/>
                  </a:outerShdw>
                </a:effectLst>
                <a:latin typeface="Helvetica" panose="020B0604020202020204" pitchFamily="34" charset="0"/>
              </a:rPr>
              <a:t>Ordered!</a:t>
            </a:r>
          </a:p>
          <a:p>
            <a:r>
              <a:rPr lang="en-US" dirty="0" smtClean="0"/>
              <a:t>Theoretically should be pretty quick for adding, removing, and contains (log n time), even while maintaining sorted order</a:t>
            </a:r>
            <a:endParaRPr lang="en-US" dirty="0"/>
          </a:p>
        </p:txBody>
      </p:sp>
    </p:spTree>
    <p:extLst>
      <p:ext uri="{BB962C8B-B14F-4D97-AF65-F5344CB8AC3E}">
        <p14:creationId xmlns:p14="http://schemas.microsoft.com/office/powerpoint/2010/main" val="36050127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1431</Words>
  <Application>Microsoft Office PowerPoint</Application>
  <PresentationFormat>Widescreen</PresentationFormat>
  <Paragraphs>246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 Unicode MS</vt:lpstr>
      <vt:lpstr>Arial</vt:lpstr>
      <vt:lpstr>Calibri</vt:lpstr>
      <vt:lpstr>Century Gothic</vt:lpstr>
      <vt:lpstr>Courier New</vt:lpstr>
      <vt:lpstr>Helvetica</vt:lpstr>
      <vt:lpstr>Wingdings</vt:lpstr>
      <vt:lpstr>Wingdings 3</vt:lpstr>
      <vt:lpstr>Ion</vt:lpstr>
      <vt:lpstr>PowerPoint Presentation</vt:lpstr>
      <vt:lpstr>Back to Collections</vt:lpstr>
      <vt:lpstr>Sets: Definition</vt:lpstr>
      <vt:lpstr>Sets</vt:lpstr>
      <vt:lpstr>Hash Set</vt:lpstr>
      <vt:lpstr>HashSets</vt:lpstr>
      <vt:lpstr>Methods:</vt:lpstr>
      <vt:lpstr>PowerPoint Presentation</vt:lpstr>
      <vt:lpstr>TreeSet</vt:lpstr>
      <vt:lpstr>Idea:</vt:lpstr>
      <vt:lpstr>Methods:</vt:lpstr>
      <vt:lpstr>TreeSet</vt:lpstr>
      <vt:lpstr>PowerPoint Presentation</vt:lpstr>
      <vt:lpstr>PowerPoint Presentation</vt:lpstr>
      <vt:lpstr>PowerPoint Presentation</vt:lpstr>
      <vt:lpstr>What did I just do?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Debra Yarrington</dc:creator>
  <cp:lastModifiedBy>Debra Yarrington</cp:lastModifiedBy>
  <cp:revision>1</cp:revision>
  <dcterms:created xsi:type="dcterms:W3CDTF">2016-04-27T21:11:41Z</dcterms:created>
  <dcterms:modified xsi:type="dcterms:W3CDTF">2016-04-27T21:12:34Z</dcterms:modified>
</cp:coreProperties>
</file>