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468" r:id="rId2"/>
    <p:sldId id="442" r:id="rId3"/>
    <p:sldId id="469" r:id="rId4"/>
    <p:sldId id="513" r:id="rId5"/>
    <p:sldId id="514" r:id="rId6"/>
    <p:sldId id="515" r:id="rId7"/>
    <p:sldId id="474" r:id="rId8"/>
    <p:sldId id="475" r:id="rId9"/>
    <p:sldId id="476" r:id="rId10"/>
    <p:sldId id="477" r:id="rId11"/>
    <p:sldId id="478" r:id="rId12"/>
    <p:sldId id="521" r:id="rId13"/>
    <p:sldId id="522" r:id="rId14"/>
    <p:sldId id="523" r:id="rId15"/>
    <p:sldId id="479" r:id="rId16"/>
    <p:sldId id="510" r:id="rId17"/>
    <p:sldId id="500" r:id="rId18"/>
    <p:sldId id="511" r:id="rId19"/>
    <p:sldId id="512" r:id="rId20"/>
    <p:sldId id="509" r:id="rId21"/>
    <p:sldId id="506" r:id="rId22"/>
    <p:sldId id="516" r:id="rId23"/>
    <p:sldId id="517" r:id="rId24"/>
    <p:sldId id="518" r:id="rId25"/>
    <p:sldId id="519" r:id="rId26"/>
    <p:sldId id="520" r:id="rId27"/>
    <p:sldId id="508" r:id="rId28"/>
    <p:sldId id="480" r:id="rId29"/>
    <p:sldId id="50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E1FD"/>
    <a:srgbClr val="FBC096"/>
    <a:srgbClr val="D9D9D9"/>
    <a:srgbClr val="FF9966"/>
    <a:srgbClr val="FF5050"/>
    <a:srgbClr val="45C8DC"/>
    <a:srgbClr val="E3E5E9"/>
    <a:srgbClr val="BDC1CB"/>
    <a:srgbClr val="262A33"/>
    <a:srgbClr val="8D8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2" autoAdjust="0"/>
    <p:restoredTop sz="65640" autoAdjust="0"/>
  </p:normalViewPr>
  <p:slideViewPr>
    <p:cSldViewPr snapToGrid="0">
      <p:cViewPr varScale="1">
        <p:scale>
          <a:sx n="50" d="100"/>
          <a:sy n="50" d="100"/>
        </p:scale>
        <p:origin x="29" y="6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3CDED-5458-45FD-9303-246933922ADE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2F168-E24C-49F6-B6CC-C0D5D670D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inclasse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neClick-Corona-BigDataCapstone/OneClick-Corona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220467" y="2155287"/>
            <a:ext cx="5798809" cy="994334"/>
            <a:chOff x="2359539" y="2172504"/>
            <a:chExt cx="7499032" cy="1285875"/>
          </a:xfrm>
        </p:grpSpPr>
        <p:sp>
          <p:nvSpPr>
            <p:cNvPr id="12" name="자유형 11"/>
            <p:cNvSpPr/>
            <p:nvPr/>
          </p:nvSpPr>
          <p:spPr>
            <a:xfrm>
              <a:off x="2765940" y="2172504"/>
              <a:ext cx="3000375" cy="523875"/>
            </a:xfrm>
            <a:custGeom>
              <a:avLst/>
              <a:gdLst>
                <a:gd name="connsiteX0" fmla="*/ 308768 w 3000375"/>
                <a:gd name="connsiteY0" fmla="*/ 0 h 523875"/>
                <a:gd name="connsiteX1" fmla="*/ 2690813 w 3000375"/>
                <a:gd name="connsiteY1" fmla="*/ 0 h 523875"/>
                <a:gd name="connsiteX2" fmla="*/ 2901449 w 3000375"/>
                <a:gd name="connsiteY2" fmla="*/ 139619 h 523875"/>
                <a:gd name="connsiteX3" fmla="*/ 2904853 w 3000375"/>
                <a:gd name="connsiteY3" fmla="*/ 156481 h 523875"/>
                <a:gd name="connsiteX4" fmla="*/ 2908527 w 3000375"/>
                <a:gd name="connsiteY4" fmla="*/ 156481 h 523875"/>
                <a:gd name="connsiteX5" fmla="*/ 3000375 w 3000375"/>
                <a:gd name="connsiteY5" fmla="*/ 523875 h 523875"/>
                <a:gd name="connsiteX6" fmla="*/ 0 w 3000375"/>
                <a:gd name="connsiteY6" fmla="*/ 523875 h 523875"/>
                <a:gd name="connsiteX7" fmla="*/ 91849 w 3000375"/>
                <a:gd name="connsiteY7" fmla="*/ 156481 h 523875"/>
                <a:gd name="connsiteX8" fmla="*/ 94728 w 3000375"/>
                <a:gd name="connsiteY8" fmla="*/ 156481 h 523875"/>
                <a:gd name="connsiteX9" fmla="*/ 98133 w 3000375"/>
                <a:gd name="connsiteY9" fmla="*/ 139619 h 523875"/>
                <a:gd name="connsiteX10" fmla="*/ 308768 w 3000375"/>
                <a:gd name="connsiteY10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00375" h="523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rgbClr val="FFCFB7"/>
            </a:solidFill>
            <a:ln w="22225">
              <a:solidFill>
                <a:srgbClr val="774001"/>
              </a:solidFill>
            </a:ln>
            <a:effectLst>
              <a:outerShdw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2359539" y="2172504"/>
              <a:ext cx="7499032" cy="1285875"/>
            </a:xfrm>
            <a:custGeom>
              <a:avLst/>
              <a:gdLst>
                <a:gd name="connsiteX0" fmla="*/ 308768 w 7499032"/>
                <a:gd name="connsiteY0" fmla="*/ 0 h 1285875"/>
                <a:gd name="connsiteX1" fmla="*/ 2690813 w 7499032"/>
                <a:gd name="connsiteY1" fmla="*/ 0 h 1285875"/>
                <a:gd name="connsiteX2" fmla="*/ 2901449 w 7499032"/>
                <a:gd name="connsiteY2" fmla="*/ 139619 h 1285875"/>
                <a:gd name="connsiteX3" fmla="*/ 2904853 w 7499032"/>
                <a:gd name="connsiteY3" fmla="*/ 156481 h 1285875"/>
                <a:gd name="connsiteX4" fmla="*/ 2908527 w 7499032"/>
                <a:gd name="connsiteY4" fmla="*/ 156481 h 1285875"/>
                <a:gd name="connsiteX5" fmla="*/ 3000375 w 7499032"/>
                <a:gd name="connsiteY5" fmla="*/ 523875 h 1285875"/>
                <a:gd name="connsiteX6" fmla="*/ 7318851 w 7499032"/>
                <a:gd name="connsiteY6" fmla="*/ 523875 h 1285875"/>
                <a:gd name="connsiteX7" fmla="*/ 7372029 w 7499032"/>
                <a:gd name="connsiteY7" fmla="*/ 523875 h 1285875"/>
                <a:gd name="connsiteX8" fmla="*/ 7499032 w 7499032"/>
                <a:gd name="connsiteY8" fmla="*/ 650878 h 1285875"/>
                <a:gd name="connsiteX9" fmla="*/ 7499032 w 7499032"/>
                <a:gd name="connsiteY9" fmla="*/ 1285875 h 1285875"/>
                <a:gd name="connsiteX10" fmla="*/ 7318851 w 7499032"/>
                <a:gd name="connsiteY10" fmla="*/ 1285875 h 1285875"/>
                <a:gd name="connsiteX11" fmla="*/ 1373187 w 7499032"/>
                <a:gd name="connsiteY11" fmla="*/ 1285875 h 1285875"/>
                <a:gd name="connsiteX12" fmla="*/ 0 w 7499032"/>
                <a:gd name="connsiteY12" fmla="*/ 1285875 h 1285875"/>
                <a:gd name="connsiteX13" fmla="*/ 0 w 7499032"/>
                <a:gd name="connsiteY13" fmla="*/ 523875 h 1285875"/>
                <a:gd name="connsiteX14" fmla="*/ 91849 w 7499032"/>
                <a:gd name="connsiteY14" fmla="*/ 156481 h 1285875"/>
                <a:gd name="connsiteX15" fmla="*/ 94728 w 7499032"/>
                <a:gd name="connsiteY15" fmla="*/ 156481 h 1285875"/>
                <a:gd name="connsiteX16" fmla="*/ 98133 w 7499032"/>
                <a:gd name="connsiteY16" fmla="*/ 139619 h 1285875"/>
                <a:gd name="connsiteX17" fmla="*/ 308768 w 7499032"/>
                <a:gd name="connsiteY17" fmla="*/ 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499032" h="1285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7318851" y="523875"/>
                  </a:lnTo>
                  <a:lnTo>
                    <a:pt x="7372029" y="523875"/>
                  </a:lnTo>
                  <a:cubicBezTo>
                    <a:pt x="7442171" y="523875"/>
                    <a:pt x="7499032" y="580736"/>
                    <a:pt x="7499032" y="650878"/>
                  </a:cubicBezTo>
                  <a:lnTo>
                    <a:pt x="7499032" y="1285875"/>
                  </a:lnTo>
                  <a:lnTo>
                    <a:pt x="7318851" y="1285875"/>
                  </a:lnTo>
                  <a:lnTo>
                    <a:pt x="1373187" y="1285875"/>
                  </a:lnTo>
                  <a:lnTo>
                    <a:pt x="0" y="1285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rgbClr val="FF9966"/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149931" y="2848779"/>
              <a:ext cx="4661560" cy="431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200" kern="0" dirty="0" smtClean="0">
                  <a:solidFill>
                    <a:srgbClr val="915E4D"/>
                  </a:solidFill>
                  <a:ea typeface="야놀자 야체 B" panose="02020603020101020101" pitchFamily="18" charset="-127"/>
                </a:rPr>
                <a:t> One Click-Corona</a:t>
              </a:r>
              <a:endParaRPr lang="en-US" altLang="ko-KR" sz="2200" kern="0" dirty="0">
                <a:solidFill>
                  <a:srgbClr val="915E4D"/>
                </a:solidFill>
                <a:ea typeface="야놀자 야체 B" panose="02020603020101020101" pitchFamily="18" charset="-127"/>
              </a:endParaRPr>
            </a:p>
          </p:txBody>
        </p:sp>
        <p:sp>
          <p:nvSpPr>
            <p:cNvPr id="13" name="포인트가 5개인 별 12"/>
            <p:cNvSpPr/>
            <p:nvPr/>
          </p:nvSpPr>
          <p:spPr>
            <a:xfrm>
              <a:off x="9241048" y="2895861"/>
              <a:ext cx="300037" cy="300037"/>
            </a:xfrm>
            <a:prstGeom prst="star5">
              <a:avLst>
                <a:gd name="adj" fmla="val 25480"/>
                <a:gd name="hf" fmla="val 105146"/>
                <a:gd name="vf" fmla="val 110557"/>
              </a:avLst>
            </a:prstGeom>
            <a:solidFill>
              <a:srgbClr val="FFCFB7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713274" y="2936032"/>
              <a:ext cx="219697" cy="2196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113152" y="2936032"/>
              <a:ext cx="219697" cy="219697"/>
            </a:xfrm>
            <a:prstGeom prst="ellipse">
              <a:avLst/>
            </a:prstGeom>
            <a:solidFill>
              <a:srgbClr val="FB5D74"/>
            </a:solidFill>
            <a:ln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513030" y="2936032"/>
              <a:ext cx="219697" cy="21969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838273" y="3478398"/>
            <a:ext cx="65632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b="1" dirty="0" smtClean="0">
                <a:ln>
                  <a:solidFill>
                    <a:srgbClr val="FF9966"/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 Click-Corona</a:t>
            </a:r>
            <a:endParaRPr lang="en-US" altLang="ko-KR" sz="6000" b="1" dirty="0">
              <a:ln>
                <a:solidFill>
                  <a:srgbClr val="FF9966"/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16101" y="5167086"/>
            <a:ext cx="3471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4</a:t>
            </a:r>
            <a:r>
              <a:rPr lang="ko-KR" altLang="en-US" b="1" dirty="0" smtClean="0">
                <a:latin typeface="+mn-ea"/>
              </a:rPr>
              <a:t>조 코로나 이길 수 </a:t>
            </a:r>
            <a:r>
              <a:rPr lang="ko-KR" altLang="en-US" b="1" dirty="0" err="1" smtClean="0">
                <a:latin typeface="+mn-ea"/>
              </a:rPr>
              <a:t>있조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김민찬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 err="1" smtClean="0">
                <a:latin typeface="+mn-ea"/>
              </a:rPr>
              <a:t>오병웅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err="1" smtClean="0">
                <a:latin typeface="+mn-ea"/>
              </a:rPr>
              <a:t>고장완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 err="1" smtClean="0">
                <a:latin typeface="+mn-ea"/>
              </a:rPr>
              <a:t>제출날짜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</a:t>
            </a:r>
            <a:r>
              <a:rPr lang="en-US" altLang="ko-KR" b="1" dirty="0" smtClean="0">
                <a:latin typeface="+mn-ea"/>
              </a:rPr>
              <a:t>20. 04. 22</a:t>
            </a:r>
          </a:p>
          <a:p>
            <a:r>
              <a:rPr lang="ko-KR" altLang="en-US" b="1" dirty="0" smtClean="0">
                <a:latin typeface="+mn-ea"/>
              </a:rPr>
              <a:t>발표자 </a:t>
            </a:r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err="1" smtClean="0">
                <a:latin typeface="+mn-ea"/>
              </a:rPr>
              <a:t>오병웅</a:t>
            </a:r>
            <a:r>
              <a:rPr lang="en-US" altLang="ko-KR" b="1" dirty="0" smtClean="0">
                <a:latin typeface="+mn-ea"/>
              </a:rPr>
              <a:t> 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담당교수님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 smtClean="0">
                <a:latin typeface="+mn-ea"/>
              </a:rPr>
              <a:t>정현숙교수님</a:t>
            </a:r>
            <a:endParaRPr lang="ko-KR" altLang="en-US" b="1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82318" y="4394285"/>
            <a:ext cx="348364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schemeClr val="bg1"/>
                </a:solidFill>
              </a:rPr>
              <a:t>03 </a:t>
            </a:r>
            <a:r>
              <a:rPr lang="ko-KR" altLang="en-US" b="1" kern="0" dirty="0">
                <a:solidFill>
                  <a:schemeClr val="bg1"/>
                </a:solidFill>
              </a:rPr>
              <a:t>분반 </a:t>
            </a:r>
            <a:r>
              <a:rPr lang="en-US" altLang="ko-KR" b="1" kern="0" dirty="0">
                <a:solidFill>
                  <a:schemeClr val="bg1"/>
                </a:solidFill>
              </a:rPr>
              <a:t>/ </a:t>
            </a:r>
            <a:r>
              <a:rPr lang="ko-KR" altLang="en-US" b="1" kern="0" dirty="0">
                <a:solidFill>
                  <a:schemeClr val="bg1"/>
                </a:solidFill>
              </a:rPr>
              <a:t>산학 </a:t>
            </a:r>
            <a:r>
              <a:rPr lang="ko-KR" altLang="en-US" b="1" kern="0" dirty="0" err="1">
                <a:solidFill>
                  <a:schemeClr val="bg1"/>
                </a:solidFill>
              </a:rPr>
              <a:t>캡스톤</a:t>
            </a:r>
            <a:r>
              <a:rPr lang="ko-KR" altLang="en-US" b="1" kern="0" dirty="0">
                <a:solidFill>
                  <a:schemeClr val="bg1"/>
                </a:solidFill>
              </a:rPr>
              <a:t> 디자인 </a:t>
            </a:r>
            <a:r>
              <a:rPr lang="en-US" altLang="ko-KR" b="1" kern="0" dirty="0">
                <a:solidFill>
                  <a:schemeClr val="bg1"/>
                </a:solidFill>
              </a:rPr>
              <a:t>1</a:t>
            </a:r>
            <a:endParaRPr lang="ko-KR" altLang="en-US" b="1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4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2828" y="189738"/>
            <a:ext cx="324898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9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3.4 </a:t>
            </a:r>
            <a:r>
              <a:rPr lang="ko-KR" altLang="en-US" sz="19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</a:t>
            </a:r>
            <a:r>
              <a:rPr lang="ko-KR" altLang="en-US" sz="19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sz="19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</a:t>
            </a:r>
            <a:endParaRPr lang="ko-KR" altLang="en-US" sz="19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6" name="Google Shape;1223;p176"/>
          <p:cNvSpPr txBox="1"/>
          <p:nvPr/>
        </p:nvSpPr>
        <p:spPr>
          <a:xfrm>
            <a:off x="2003755" y="2550289"/>
            <a:ext cx="1512900" cy="360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224;p176"/>
          <p:cNvSpPr txBox="1"/>
          <p:nvPr/>
        </p:nvSpPr>
        <p:spPr>
          <a:xfrm>
            <a:off x="1007620" y="1828487"/>
            <a:ext cx="2341329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ko-KR" altLang="en-US" sz="2300" b="1" dirty="0" err="1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웹페이지</a:t>
            </a:r>
            <a:r>
              <a:rPr lang="ko-KR" altLang="en-US" sz="2300" b="1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 제작</a:t>
            </a:r>
            <a:endParaRPr lang="en-US" altLang="ko-KR" sz="2300" b="1" dirty="0">
              <a:solidFill>
                <a:srgbClr val="262626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83700" y="5619753"/>
            <a:ext cx="4234781" cy="435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300" dirty="0">
                <a:latin typeface="맑은 고딕"/>
                <a:ea typeface="맑은 고딕"/>
                <a:cs typeface="맑은 고딕"/>
              </a:rPr>
              <a:t>Microsoft Windows 10 / 64bit</a:t>
            </a:r>
            <a:endParaRPr lang="ko-KR" altLang="en-US" sz="2300" dirty="0"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8" name="_x127906128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87481" y="2382762"/>
            <a:ext cx="982340" cy="1036143"/>
          </a:xfrm>
          <a:prstGeom prst="rect">
            <a:avLst/>
          </a:prstGeom>
          <a:noFill/>
        </p:spPr>
      </p:pic>
      <p:pic>
        <p:nvPicPr>
          <p:cNvPr id="39" name="_x127906608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80865" y="4292871"/>
            <a:ext cx="1193800" cy="989013"/>
          </a:xfrm>
          <a:prstGeom prst="rect">
            <a:avLst/>
          </a:prstGeom>
          <a:noFill/>
        </p:spPr>
      </p:pic>
      <p:pic>
        <p:nvPicPr>
          <p:cNvPr id="40" name="_x127905488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441167" y="2324134"/>
            <a:ext cx="1193800" cy="1036143"/>
          </a:xfrm>
          <a:prstGeom prst="rect">
            <a:avLst/>
          </a:prstGeom>
          <a:noFill/>
        </p:spPr>
      </p:pic>
      <p:pic>
        <p:nvPicPr>
          <p:cNvPr id="41" name="Picture 20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20985" y="3756302"/>
            <a:ext cx="1257300" cy="1247775"/>
          </a:xfrm>
          <a:prstGeom prst="rect">
            <a:avLst/>
          </a:prstGeom>
          <a:noFill/>
        </p:spPr>
      </p:pic>
      <p:sp>
        <p:nvSpPr>
          <p:cNvPr id="42" name="TextBox 41"/>
          <p:cNvSpPr txBox="1"/>
          <p:nvPr/>
        </p:nvSpPr>
        <p:spPr>
          <a:xfrm>
            <a:off x="7979339" y="4374688"/>
            <a:ext cx="3506645" cy="393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2000" b="1" i="0">
                <a:solidFill>
                  <a:srgbClr val="000000"/>
                </a:solidFill>
                <a:latin typeface="맑은 고딕"/>
                <a:ea typeface="맑은 고딕"/>
              </a:rPr>
              <a:t>apache tomcat</a:t>
            </a:r>
            <a:r>
              <a:rPr lang="en-US" altLang="ko-KR" sz="2000" b="1" i="0">
                <a:solidFill>
                  <a:srgbClr val="000000"/>
                </a:solidFill>
                <a:latin typeface="맑은 고딕"/>
                <a:ea typeface="맑은 고딕"/>
              </a:rPr>
              <a:t> (ver:8.5)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84897" y="4873192"/>
            <a:ext cx="2699386" cy="333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ko-KR" sz="1600" b="1" i="0" u="sng">
                <a:solidFill>
                  <a:srgbClr val="0000FF"/>
                </a:solidFill>
                <a:latin typeface="맑은 고딕"/>
                <a:ea typeface="맑은 고딕"/>
              </a:rPr>
              <a:t>http://tomcat.apache.org/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31506" y="2371767"/>
            <a:ext cx="2713488" cy="386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2000" b="1" i="0">
                <a:solidFill>
                  <a:srgbClr val="000000"/>
                </a:solidFill>
                <a:latin typeface="맑은 고딕"/>
                <a:ea typeface="맑은 고딕"/>
              </a:rPr>
              <a:t>Eclipse</a:t>
            </a:r>
            <a:r>
              <a:rPr lang="en-US" altLang="ko-KR" sz="2000" b="1" i="0">
                <a:solidFill>
                  <a:srgbClr val="000000"/>
                </a:solidFill>
                <a:latin typeface="맑은 고딕"/>
                <a:ea typeface="맑은 고딕"/>
              </a:rPr>
              <a:t> (ver:4.13.0)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22605" y="2862616"/>
            <a:ext cx="3650144" cy="334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1600" b="1" i="0" u="sng">
                <a:solidFill>
                  <a:srgbClr val="0000FF"/>
                </a:solidFill>
                <a:latin typeface="맑은 고딕"/>
                <a:ea typeface="맑은 고딕"/>
              </a:rPr>
              <a:t>https:/www.eclipse.org/downloads</a:t>
            </a:r>
            <a:r>
              <a:rPr lang="ko-KR" altLang="en-US" sz="1600" b="1" i="0" u="sng">
                <a:solidFill>
                  <a:srgbClr val="0000FF"/>
                </a:solidFill>
                <a:latin typeface="맑은 고딕"/>
                <a:ea typeface="맑은 고딕"/>
              </a:rPr>
              <a:t>/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46791" y="4615776"/>
            <a:ext cx="2738732" cy="338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1600" b="1" i="0" u="sng" dirty="0" err="1">
                <a:solidFill>
                  <a:srgbClr val="0000FF"/>
                </a:solidFill>
                <a:latin typeface="맑은 고딕"/>
                <a:ea typeface="맑은 고딕"/>
              </a:rPr>
              <a:t>http</a:t>
            </a:r>
            <a:r>
              <a:rPr lang="en-US" altLang="ko-KR" sz="16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s</a:t>
            </a:r>
            <a:r>
              <a:rPr lang="ko-KR" altLang="ko-KR" sz="16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://</a:t>
            </a:r>
            <a:r>
              <a:rPr lang="en-US" altLang="ko-KR" sz="16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www.python</a:t>
            </a:r>
            <a:r>
              <a:rPr lang="ko-KR" altLang="ko-KR" sz="16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.</a:t>
            </a:r>
            <a:r>
              <a:rPr lang="ko-KR" altLang="ko-KR" sz="1600" b="1" i="0" u="sng" dirty="0" err="1">
                <a:solidFill>
                  <a:srgbClr val="0000FF"/>
                </a:solidFill>
                <a:latin typeface="맑은 고딕"/>
                <a:ea typeface="맑은 고딕"/>
              </a:rPr>
              <a:t>org</a:t>
            </a:r>
            <a:r>
              <a:rPr lang="ko-KR" altLang="ko-KR" sz="16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/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14716" y="2952128"/>
            <a:ext cx="2050885" cy="338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ko-KR" sz="1600" b="1" i="0" u="sng" dirty="0" err="1">
                <a:solidFill>
                  <a:srgbClr val="0000FF"/>
                </a:solidFill>
                <a:latin typeface="맑은 고딕"/>
                <a:ea typeface="맑은 고딕"/>
              </a:rPr>
              <a:t>http</a:t>
            </a:r>
            <a:r>
              <a:rPr lang="en-US" altLang="ko-KR" sz="16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s</a:t>
            </a:r>
            <a:r>
              <a:rPr lang="ko-KR" altLang="ko-KR" sz="16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://</a:t>
            </a:r>
            <a:r>
              <a:rPr lang="en-US" altLang="ko-KR" sz="1600" b="1" i="0" u="sng" dirty="0" err="1">
                <a:solidFill>
                  <a:srgbClr val="0000FF"/>
                </a:solidFill>
                <a:latin typeface="맑은 고딕"/>
                <a:ea typeface="맑은 고딕"/>
              </a:rPr>
              <a:t>jupyter</a:t>
            </a:r>
            <a:r>
              <a:rPr lang="ko-KR" altLang="ko-KR" sz="16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.</a:t>
            </a:r>
            <a:r>
              <a:rPr lang="ko-KR" altLang="ko-KR" sz="1600" b="1" i="0" u="sng" dirty="0" err="1">
                <a:solidFill>
                  <a:srgbClr val="0000FF"/>
                </a:solidFill>
                <a:latin typeface="맑은 고딕"/>
                <a:ea typeface="맑은 고딕"/>
              </a:rPr>
              <a:t>org</a:t>
            </a:r>
            <a:r>
              <a:rPr lang="ko-KR" altLang="ko-KR" sz="16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/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3879" y="2497064"/>
            <a:ext cx="3877938" cy="393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en-US" sz="2000" b="1" i="0" dirty="0" err="1">
                <a:solidFill>
                  <a:srgbClr val="000000"/>
                </a:solidFill>
                <a:latin typeface="맑은 고딕"/>
                <a:ea typeface="맑은 고딕"/>
              </a:rPr>
              <a:t>Jupyter</a:t>
            </a:r>
            <a:r>
              <a:rPr lang="en-US" altLang="en-US" sz="2000" b="1" i="0" dirty="0">
                <a:solidFill>
                  <a:srgbClr val="000000"/>
                </a:solidFill>
                <a:latin typeface="맑은 고딕"/>
                <a:ea typeface="맑은 고딕"/>
              </a:rPr>
              <a:t> Notebook</a:t>
            </a:r>
            <a:r>
              <a:rPr lang="en-US" altLang="ko-KR" sz="2000" b="1" i="0" dirty="0">
                <a:solidFill>
                  <a:srgbClr val="000000"/>
                </a:solidFill>
                <a:latin typeface="맑은 고딕"/>
                <a:ea typeface="맑은 고딕"/>
              </a:rPr>
              <a:t> (ver:6.0.0)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592333" y="4114958"/>
            <a:ext cx="2334356" cy="3919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en-US" sz="2000" b="1" i="0">
                <a:solidFill>
                  <a:srgbClr val="000000"/>
                </a:solidFill>
                <a:latin typeface="맑은 고딕"/>
                <a:ea typeface="맑은 고딕"/>
              </a:rPr>
              <a:t>Python</a:t>
            </a:r>
            <a:r>
              <a:rPr lang="en-US" altLang="ko-KR" sz="2000" b="1" i="0">
                <a:solidFill>
                  <a:srgbClr val="000000"/>
                </a:solidFill>
                <a:latin typeface="맑은 고딕"/>
                <a:ea typeface="맑은 고딕"/>
              </a:rPr>
              <a:t> (ver:3.7.3)</a:t>
            </a:r>
          </a:p>
        </p:txBody>
      </p:sp>
      <p:sp>
        <p:nvSpPr>
          <p:cNvPr id="50" name="Google Shape;1224;p176"/>
          <p:cNvSpPr txBox="1"/>
          <p:nvPr/>
        </p:nvSpPr>
        <p:spPr>
          <a:xfrm>
            <a:off x="997293" y="5656187"/>
            <a:ext cx="1379035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ko-KR" altLang="en-US" sz="2300" b="1" dirty="0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운영체제</a:t>
            </a:r>
          </a:p>
        </p:txBody>
      </p:sp>
    </p:spTree>
    <p:extLst>
      <p:ext uri="{BB962C8B-B14F-4D97-AF65-F5344CB8AC3E}">
        <p14:creationId xmlns:p14="http://schemas.microsoft.com/office/powerpoint/2010/main" val="330545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90412" y="214782"/>
            <a:ext cx="1382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3.5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흐름도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9" name="직선 화살표 연결선 13"/>
          <p:cNvSpPr/>
          <p:nvPr/>
        </p:nvSpPr>
        <p:spPr>
          <a:xfrm flipV="1">
            <a:off x="2217427" y="3951353"/>
            <a:ext cx="1136108" cy="18703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" name="TextBox 14"/>
          <p:cNvSpPr txBox="1"/>
          <p:nvPr/>
        </p:nvSpPr>
        <p:spPr>
          <a:xfrm>
            <a:off x="2227821" y="4235865"/>
            <a:ext cx="113886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900" b="1">
                <a:solidFill>
                  <a:srgbClr val="FF0000"/>
                </a:solidFill>
              </a:defRPr>
            </a:lvl1pPr>
          </a:lstStyle>
          <a:p>
            <a:r>
              <a:rPr dirty="0"/>
              <a:t>crawling</a:t>
            </a:r>
          </a:p>
        </p:txBody>
      </p:sp>
      <p:sp>
        <p:nvSpPr>
          <p:cNvPr id="31" name="모서리가 둥근 직사각형"/>
          <p:cNvSpPr/>
          <p:nvPr/>
        </p:nvSpPr>
        <p:spPr>
          <a:xfrm>
            <a:off x="3676268" y="2026145"/>
            <a:ext cx="5511316" cy="4350622"/>
          </a:xfrm>
          <a:prstGeom prst="roundRect">
            <a:avLst>
              <a:gd name="adj" fmla="val 15918"/>
            </a:avLst>
          </a:prstGeom>
          <a:ln w="25400">
            <a:solidFill>
              <a:srgbClr val="FF9966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2" name="TextBox 15"/>
          <p:cNvSpPr txBox="1"/>
          <p:nvPr/>
        </p:nvSpPr>
        <p:spPr>
          <a:xfrm>
            <a:off x="5416553" y="4091971"/>
            <a:ext cx="82527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900" b="1">
                <a:solidFill>
                  <a:srgbClr val="FF0000"/>
                </a:solidFill>
              </a:defRPr>
            </a:lvl1pPr>
          </a:lstStyle>
          <a:p>
            <a:r>
              <a:t>tidy</a:t>
            </a:r>
          </a:p>
        </p:txBody>
      </p:sp>
      <p:sp>
        <p:nvSpPr>
          <p:cNvPr id="33" name="직선 화살표 연결선 42"/>
          <p:cNvSpPr/>
          <p:nvPr/>
        </p:nvSpPr>
        <p:spPr>
          <a:xfrm flipV="1">
            <a:off x="5234368" y="4006558"/>
            <a:ext cx="1131368" cy="9577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4" name="tt.png" descr="t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155" y="3358030"/>
            <a:ext cx="1517452" cy="1368682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TextBox 14"/>
          <p:cNvSpPr txBox="1"/>
          <p:nvPr/>
        </p:nvSpPr>
        <p:spPr>
          <a:xfrm>
            <a:off x="3866352" y="4566653"/>
            <a:ext cx="113886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900" b="1"/>
            </a:lvl1pPr>
          </a:lstStyle>
          <a:p>
            <a:r>
              <a:t>Data</a:t>
            </a:r>
          </a:p>
        </p:txBody>
      </p:sp>
      <p:sp>
        <p:nvSpPr>
          <p:cNvPr id="36" name="TextBox 14"/>
          <p:cNvSpPr txBox="1"/>
          <p:nvPr/>
        </p:nvSpPr>
        <p:spPr>
          <a:xfrm>
            <a:off x="6451742" y="4235865"/>
            <a:ext cx="2764658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 b="1"/>
            </a:pPr>
            <a:r>
              <a:rPr lang="en-US" dirty="0"/>
              <a:t>Date visualizing of </a:t>
            </a:r>
            <a:br>
              <a:rPr lang="en-US" dirty="0"/>
            </a:br>
            <a:r>
              <a:rPr lang="en-US" dirty="0" err="1"/>
              <a:t>Jupyter</a:t>
            </a:r>
            <a:r>
              <a:rPr lang="en-US" dirty="0"/>
              <a:t> Notebook.</a:t>
            </a:r>
            <a:endParaRPr dirty="0"/>
          </a:p>
        </p:txBody>
      </p:sp>
      <p:sp>
        <p:nvSpPr>
          <p:cNvPr id="37" name="직선 화살표 연결선 42"/>
          <p:cNvSpPr/>
          <p:nvPr/>
        </p:nvSpPr>
        <p:spPr>
          <a:xfrm>
            <a:off x="9413509" y="3620749"/>
            <a:ext cx="825279" cy="1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51" name="TextBox 29"/>
          <p:cNvSpPr txBox="1"/>
          <p:nvPr/>
        </p:nvSpPr>
        <p:spPr>
          <a:xfrm>
            <a:off x="9216400" y="3580512"/>
            <a:ext cx="200269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/>
            </a:pPr>
            <a:r>
              <a:rPr sz="1800" b="0" dirty="0"/>
              <a:t> </a:t>
            </a:r>
          </a:p>
        </p:txBody>
      </p:sp>
      <p:pic>
        <p:nvPicPr>
          <p:cNvPr id="52" name="_x127905248">
            <a:extLst>
              <a:ext uri="{FF2B5EF4-FFF2-40B4-BE49-F238E27FC236}">
                <a16:creationId xmlns:a16="http://schemas.microsoft.com/office/drawing/2014/main" id="{9BCF0AA0-B76F-40AB-813D-2279DC748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59" y="3066945"/>
            <a:ext cx="1338263" cy="179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_x127906208">
            <a:extLst>
              <a:ext uri="{FF2B5EF4-FFF2-40B4-BE49-F238E27FC236}">
                <a16:creationId xmlns:a16="http://schemas.microsoft.com/office/drawing/2014/main" id="{0B79152B-78F1-4956-A2BD-351F6ED0A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793" y="3253120"/>
            <a:ext cx="898525" cy="94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_x127905568">
            <a:extLst>
              <a:ext uri="{FF2B5EF4-FFF2-40B4-BE49-F238E27FC236}">
                <a16:creationId xmlns:a16="http://schemas.microsoft.com/office/drawing/2014/main" id="{C86509DF-F261-43B4-BD07-AB1CD31E5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947" y="1959836"/>
            <a:ext cx="1330745" cy="137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>
            <a:extLst>
              <a:ext uri="{FF2B5EF4-FFF2-40B4-BE49-F238E27FC236}">
                <a16:creationId xmlns:a16="http://schemas.microsoft.com/office/drawing/2014/main" id="{AA37BF70-4447-47B8-B971-52FC103FC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622" y="3937760"/>
            <a:ext cx="10287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_x127905888">
            <a:extLst>
              <a:ext uri="{FF2B5EF4-FFF2-40B4-BE49-F238E27FC236}">
                <a16:creationId xmlns:a16="http://schemas.microsoft.com/office/drawing/2014/main" id="{C7844A05-F36D-48BE-A3ED-5A7AC2DB7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20" y="4278308"/>
            <a:ext cx="1338263" cy="76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47F8902-7565-4663-B99D-B12CB6D3BC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37055" y="3270846"/>
            <a:ext cx="962025" cy="771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08" y="2914455"/>
            <a:ext cx="2837244" cy="6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2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en-US" altLang="ko-KR" sz="2200" kern="0">
                <a:solidFill>
                  <a:srgbClr val="915E4D"/>
                </a:solidFill>
                <a:latin typeface="맑은 고딕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24569" y="234775"/>
            <a:ext cx="1895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2000" kern="0" dirty="0" smtClean="0">
                <a:solidFill>
                  <a:prstClr val="white"/>
                </a:solidFill>
                <a:latin typeface="맑은 고딕"/>
                <a:ea typeface="맑은 고딕"/>
              </a:rPr>
              <a:t>3.6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/>
                <a:ea typeface="맑은 고딕"/>
              </a:rPr>
              <a:t> </a:t>
            </a:r>
            <a:r>
              <a:rPr lang="ko-KR" altLang="en-US" sz="2000" kern="0" dirty="0" err="1">
                <a:solidFill>
                  <a:prstClr val="white"/>
                </a:solidFill>
                <a:latin typeface="맑은 고딕"/>
                <a:ea typeface="맑은 고딕"/>
              </a:rPr>
              <a:t>발사믹이란</a:t>
            </a:r>
            <a:endParaRPr lang="ko-KR" altLang="en-US" sz="2000" kern="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1100" b="1" kern="0">
                <a:solidFill>
                  <a:prstClr val="white"/>
                </a:solidFill>
              </a:rPr>
              <a:t>Check</a:t>
            </a:r>
          </a:p>
        </p:txBody>
      </p:sp>
      <p:grpSp>
        <p:nvGrpSpPr>
          <p:cNvPr id="31" name="그룹 23"/>
          <p:cNvGrpSpPr/>
          <p:nvPr/>
        </p:nvGrpSpPr>
        <p:grpSpPr>
          <a:xfrm>
            <a:off x="4831935" y="2364600"/>
            <a:ext cx="6069258" cy="3921532"/>
            <a:chOff x="2261118" y="2212520"/>
            <a:chExt cx="4814595" cy="5747657"/>
          </a:xfrm>
          <a:solidFill>
            <a:srgbClr val="FBC096"/>
          </a:solidFill>
        </p:grpSpPr>
        <p:sp>
          <p:nvSpPr>
            <p:cNvPr id="32" name="자유형 24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404645" y="3429000"/>
            <a:ext cx="6231308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98419" y="2981770"/>
            <a:ext cx="2470090" cy="2470090"/>
          </a:xfrm>
          <a:prstGeom prst="rect">
            <a:avLst/>
          </a:prstGeom>
        </p:spPr>
      </p:pic>
      <p:sp>
        <p:nvSpPr>
          <p:cNvPr id="30" name="자유형: 도형 12"/>
          <p:cNvSpPr/>
          <p:nvPr/>
        </p:nvSpPr>
        <p:spPr>
          <a:xfrm rot="19249572">
            <a:off x="7415464" y="1900175"/>
            <a:ext cx="1760776" cy="856069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46825" y="3324225"/>
            <a:ext cx="5768411" cy="2398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/>
              <a:t>full-scale working model of something built for study or testing or display</a:t>
            </a:r>
            <a:r>
              <a:rPr lang="ko-KR" altLang="en-US" sz="2200"/>
              <a:t> 즉 학습,테스트,디스플레이의 용도로 제작한 작업 모델.</a:t>
            </a:r>
          </a:p>
          <a:p>
            <a:pPr>
              <a:defRPr lang="ko-KR" altLang="en-US"/>
            </a:pPr>
            <a:r>
              <a:rPr lang="ko-KR" altLang="en-US" sz="2200"/>
              <a:t>UX 목업 디자인 툴인 발사믹 목업</a:t>
            </a:r>
            <a:r>
              <a:rPr lang="ko-KR" altLang="en-US"/>
              <a:t>(Balsamiq Mockups)</a:t>
            </a:r>
            <a:r>
              <a:rPr lang="ko-KR" altLang="en-US" sz="2200"/>
              <a:t>은 스케치 형식으로 독특한 사용자 경험을 제공하며 </a:t>
            </a:r>
            <a:r>
              <a:rPr lang="ko-KR" altLang="en-US" sz="2200">
                <a:solidFill>
                  <a:srgbClr val="FF0000"/>
                </a:solidFill>
              </a:rPr>
              <a:t>쉽고 편리한 인터페이스가 특징</a:t>
            </a:r>
            <a:r>
              <a:rPr lang="ko-KR" altLang="en-US" sz="2200"/>
              <a:t>인 툴 입니다</a:t>
            </a:r>
          </a:p>
        </p:txBody>
      </p:sp>
    </p:spTree>
    <p:extLst>
      <p:ext uri="{BB962C8B-B14F-4D97-AF65-F5344CB8AC3E}">
        <p14:creationId xmlns:p14="http://schemas.microsoft.com/office/powerpoint/2010/main" val="1807024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en-US" altLang="ko-KR" sz="2200" kern="0">
                <a:solidFill>
                  <a:srgbClr val="915E4D"/>
                </a:solidFill>
                <a:latin typeface="맑은 고딕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53850" y="234775"/>
            <a:ext cx="19848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2000" kern="0" dirty="0" smtClean="0">
                <a:solidFill>
                  <a:prstClr val="white"/>
                </a:solidFill>
                <a:latin typeface="맑은 고딕"/>
                <a:ea typeface="맑은 고딕"/>
              </a:rPr>
              <a:t>3.7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/>
                <a:ea typeface="맑은 고딕"/>
              </a:rPr>
              <a:t> </a:t>
            </a:r>
            <a:r>
              <a:rPr lang="ko-KR" altLang="en-US" sz="2000" kern="0" dirty="0" err="1">
                <a:solidFill>
                  <a:prstClr val="white"/>
                </a:solidFill>
                <a:latin typeface="맑은 고딕"/>
                <a:ea typeface="맑은 고딕"/>
              </a:rPr>
              <a:t>발사믹</a:t>
            </a:r>
            <a:r>
              <a:rPr lang="ko-KR" altLang="en-US" sz="2000" kern="0" dirty="0">
                <a:solidFill>
                  <a:prstClr val="white"/>
                </a:solidFill>
                <a:latin typeface="맑은 고딕"/>
                <a:ea typeface="맑은 고딕"/>
              </a:rPr>
              <a:t> 설치</a:t>
            </a: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1100" b="1" kern="0">
                <a:solidFill>
                  <a:prstClr val="white"/>
                </a:solidFill>
              </a:rPr>
              <a:t>Check</a:t>
            </a:r>
          </a:p>
        </p:txBody>
      </p:sp>
      <p:grpSp>
        <p:nvGrpSpPr>
          <p:cNvPr id="31" name="그룹 23"/>
          <p:cNvGrpSpPr/>
          <p:nvPr/>
        </p:nvGrpSpPr>
        <p:grpSpPr>
          <a:xfrm>
            <a:off x="7725043" y="2383650"/>
            <a:ext cx="3728065" cy="3921532"/>
            <a:chOff x="2261118" y="2212520"/>
            <a:chExt cx="4814595" cy="5747657"/>
          </a:xfrm>
          <a:solidFill>
            <a:srgbClr val="FBC096"/>
          </a:solidFill>
        </p:grpSpPr>
        <p:sp>
          <p:nvSpPr>
            <p:cNvPr id="32" name="자유형 24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0" name="자유형: 도형 12"/>
          <p:cNvSpPr/>
          <p:nvPr/>
        </p:nvSpPr>
        <p:spPr>
          <a:xfrm rot="19249572">
            <a:off x="9040712" y="1940465"/>
            <a:ext cx="1545821" cy="606354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>
              <a:solidFill>
                <a:prstClr val="white"/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2915" y="2158414"/>
            <a:ext cx="6320327" cy="373689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081116" y="3428999"/>
            <a:ext cx="3151262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 rot="10800000" flipV="1">
            <a:off x="5435778" y="1977995"/>
            <a:ext cx="517792" cy="462897"/>
          </a:xfrm>
          <a:prstGeom prst="straightConnector1">
            <a:avLst/>
          </a:prstGeom>
          <a:ln w="25400"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045507" y="3429000"/>
            <a:ext cx="3258085" cy="1455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400">
                <a:hlinkClick r:id="rId3"/>
              </a:rPr>
              <a:t>https://balsamiq.com/</a:t>
            </a:r>
            <a:endParaRPr lang="ko-KR" altLang="en-US" sz="2400"/>
          </a:p>
          <a:p>
            <a:pPr>
              <a:defRPr lang="ko-KR" altLang="en-US"/>
            </a:pPr>
            <a:r>
              <a:rPr lang="ko-KR" altLang="en-US" sz="2400"/>
              <a:t>접속하여 우측상단 </a:t>
            </a:r>
            <a:r>
              <a:rPr lang="en-US" altLang="ko-KR" sz="2400"/>
              <a:t>download</a:t>
            </a:r>
            <a:r>
              <a:rPr lang="ko-KR" altLang="en-US" sz="2400"/>
              <a:t>항목 클릭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en-US" altLang="ko-KR" sz="2200" kern="0">
                <a:solidFill>
                  <a:srgbClr val="915E4D"/>
                </a:solidFill>
                <a:latin typeface="맑은 고딕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53851" y="234775"/>
            <a:ext cx="19848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2000" kern="0" dirty="0" smtClean="0">
                <a:solidFill>
                  <a:prstClr val="white"/>
                </a:solidFill>
                <a:latin typeface="맑은 고딕"/>
                <a:ea typeface="맑은 고딕"/>
              </a:rPr>
              <a:t>3.7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/>
                <a:ea typeface="맑은 고딕"/>
              </a:rPr>
              <a:t> </a:t>
            </a:r>
            <a:r>
              <a:rPr lang="ko-KR" altLang="en-US" sz="2000" kern="0" dirty="0" err="1">
                <a:solidFill>
                  <a:prstClr val="white"/>
                </a:solidFill>
                <a:latin typeface="맑은 고딕"/>
                <a:ea typeface="맑은 고딕"/>
              </a:rPr>
              <a:t>발사믹</a:t>
            </a:r>
            <a:r>
              <a:rPr lang="ko-KR" altLang="en-US" sz="2000" kern="0" dirty="0">
                <a:solidFill>
                  <a:prstClr val="white"/>
                </a:solidFill>
                <a:latin typeface="맑은 고딕"/>
                <a:ea typeface="맑은 고딕"/>
              </a:rPr>
              <a:t> 설치</a:t>
            </a: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1100" b="1" kern="0">
                <a:solidFill>
                  <a:prstClr val="white"/>
                </a:solidFill>
              </a:rPr>
              <a:t>Check</a:t>
            </a:r>
          </a:p>
        </p:txBody>
      </p:sp>
      <p:grpSp>
        <p:nvGrpSpPr>
          <p:cNvPr id="31" name="그룹 23"/>
          <p:cNvGrpSpPr/>
          <p:nvPr/>
        </p:nvGrpSpPr>
        <p:grpSpPr>
          <a:xfrm>
            <a:off x="7725043" y="2383650"/>
            <a:ext cx="3728065" cy="3921532"/>
            <a:chOff x="2261118" y="2212520"/>
            <a:chExt cx="4814595" cy="5747657"/>
          </a:xfrm>
          <a:solidFill>
            <a:srgbClr val="FBC096"/>
          </a:solidFill>
        </p:grpSpPr>
        <p:sp>
          <p:nvSpPr>
            <p:cNvPr id="32" name="자유형 24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0" name="자유형: 도형 12"/>
          <p:cNvSpPr/>
          <p:nvPr/>
        </p:nvSpPr>
        <p:spPr>
          <a:xfrm rot="19249572">
            <a:off x="9040712" y="1940465"/>
            <a:ext cx="1545821" cy="606354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81116" y="3428999"/>
            <a:ext cx="3151262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027702" y="3215354"/>
            <a:ext cx="3258086" cy="2554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400"/>
              <a:t>운영체제에 맞게 다운로드. 윈도우와 맥만 지원중인 것으로 파악된다. 리눅스는 사용 불가. 클릭 해 설치하면 된다.</a:t>
            </a:r>
          </a:p>
          <a:p>
            <a:pPr>
              <a:defRPr lang="ko-KR" altLang="en-US"/>
            </a:pPr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3896" y="2017408"/>
            <a:ext cx="6462757" cy="4093413"/>
          </a:xfrm>
          <a:prstGeom prst="rect">
            <a:avLst/>
          </a:prstGeom>
        </p:spPr>
      </p:pic>
      <p:cxnSp>
        <p:nvCxnSpPr>
          <p:cNvPr id="40" name="직선 화살표 연결선 39"/>
          <p:cNvCxnSpPr/>
          <p:nvPr/>
        </p:nvCxnSpPr>
        <p:spPr>
          <a:xfrm rot="10800000" flipV="1">
            <a:off x="3682110" y="2648751"/>
            <a:ext cx="517792" cy="462897"/>
          </a:xfrm>
          <a:prstGeom prst="straightConnector1">
            <a:avLst/>
          </a:prstGeom>
          <a:ln w="25400"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017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8597" y="265159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3.8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956" y="1967388"/>
            <a:ext cx="8429604" cy="415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1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8597" y="265159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3.8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49" y="1728844"/>
            <a:ext cx="9290051" cy="474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5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8597" y="265159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3.8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832" y="1924669"/>
            <a:ext cx="7630035" cy="398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4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8597" y="265159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3.8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7049" y="1676225"/>
            <a:ext cx="8183197" cy="44454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64156" y="5589270"/>
            <a:ext cx="503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426873" y="5590413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26873" y="5446395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426873" y="5302377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26873" y="5158359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426873" y="5014341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26873" y="4870323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426873" y="4726305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426873" y="4582287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426873" y="4438269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426873" y="4294251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426873" y="4163583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426873" y="4019565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426873" y="3875547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426873" y="3731529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426873" y="3587511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426873" y="3443493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426873" y="3299475"/>
            <a:ext cx="245150" cy="0"/>
          </a:xfrm>
          <a:prstGeom prst="line">
            <a:avLst/>
          </a:prstGeom>
          <a:ln w="254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30637" y="5558492"/>
            <a:ext cx="68461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 b="1" dirty="0" smtClean="0"/>
              <a:t>4/</a:t>
            </a:r>
            <a:r>
              <a:rPr lang="en-US" altLang="ko-KR" sz="1300" b="1" dirty="0" smtClean="0"/>
              <a:t>17</a:t>
            </a:r>
            <a:endParaRPr lang="ko-KR" altLang="en-US" sz="13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809195" y="5558492"/>
            <a:ext cx="57698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 b="1" dirty="0" smtClean="0"/>
              <a:t>4/</a:t>
            </a:r>
            <a:r>
              <a:rPr lang="en-US" altLang="ko-KR" sz="1300" b="1" dirty="0" smtClean="0"/>
              <a:t>18</a:t>
            </a:r>
            <a:endParaRPr lang="ko-KR" altLang="en-US" sz="13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565046" y="5558492"/>
            <a:ext cx="59230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 b="1" dirty="0" smtClean="0"/>
              <a:t>4/</a:t>
            </a:r>
            <a:r>
              <a:rPr lang="en-US" altLang="ko-KR" sz="1300" b="1" dirty="0" smtClean="0"/>
              <a:t>19</a:t>
            </a:r>
            <a:endParaRPr lang="ko-KR" altLang="en-US" sz="13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524255" y="5558492"/>
            <a:ext cx="71824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300" b="1" dirty="0" smtClean="0"/>
              <a:t>4/</a:t>
            </a:r>
            <a:r>
              <a:rPr lang="en-US" altLang="ko-KR" sz="1300" b="1" dirty="0" smtClean="0"/>
              <a:t>20</a:t>
            </a:r>
            <a:endParaRPr lang="ko-KR" altLang="en-US" sz="13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426873" y="2768233"/>
            <a:ext cx="309638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700" dirty="0" smtClean="0"/>
              <a:t>확진 환자 일별 발생 그래프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70313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8597" y="265159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3.8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498425"/>
            <a:ext cx="11112500" cy="4976925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93" y="2009319"/>
            <a:ext cx="4717707" cy="37361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692" y="2009318"/>
            <a:ext cx="5124107" cy="37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양쪽 모서리가 둥근 사각형 30"/>
          <p:cNvSpPr/>
          <p:nvPr/>
        </p:nvSpPr>
        <p:spPr>
          <a:xfrm>
            <a:off x="2889500" y="1438275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9966"/>
          </a:solidFill>
          <a:ln w="53975">
            <a:solidFill>
              <a:srgbClr val="FBC0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551085" y="1749453"/>
            <a:ext cx="7120675" cy="490946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333333"/>
              </a:buClr>
              <a:buSzPct val="25000"/>
              <a:defRPr lang="ko-KR" altLang="en-US"/>
            </a:pPr>
            <a:endParaRPr lang="en-US" altLang="ko-KR" sz="2200" b="1" dirty="0" smtClean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1. 4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조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altLang="ko-KR" sz="19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소개</a:t>
            </a:r>
            <a:endParaRPr lang="en-US" altLang="ko-KR" sz="1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2. 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사회적 </a:t>
            </a:r>
            <a:r>
              <a:rPr lang="ko-KR" altLang="en-US" sz="19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거리두기</a:t>
            </a:r>
            <a:endParaRPr lang="en-US" altLang="ko-KR" sz="1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 One Click- Corona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프로젝트 소개</a:t>
            </a:r>
            <a:endParaRPr lang="en-US" altLang="ko-KR" sz="1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	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3.1 </a:t>
            </a:r>
            <a:r>
              <a:rPr lang="en-US" altLang="ko-KR" sz="19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개발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altLang="ko-KR" sz="19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내용</a:t>
            </a:r>
            <a:endParaRPr lang="en-US" altLang="ko-KR" sz="1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	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</a:t>
            </a: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기대 방안</a:t>
            </a:r>
            <a:endParaRPr lang="ko-KR" altLang="en-US" sz="1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	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3.3 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 수집</a:t>
            </a:r>
            <a:endParaRPr lang="en-US" altLang="ko-KR" sz="1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3.4 </a:t>
            </a:r>
            <a:r>
              <a:rPr lang="ko-KR" altLang="en-US" sz="1900" b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</a:t>
            </a:r>
            <a:r>
              <a:rPr lang="ko-KR" altLang="en-US" sz="19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sz="1900" b="1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</a:t>
            </a:r>
            <a:endParaRPr lang="ko-KR" altLang="en-US" sz="1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	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3.5 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흐름도</a:t>
            </a:r>
            <a:endParaRPr lang="en-US" altLang="ko-KR" sz="1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	3.6 </a:t>
            </a:r>
            <a:r>
              <a:rPr lang="ko-KR" altLang="en-US" sz="19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발사믹이란</a:t>
            </a:r>
            <a:endParaRPr lang="en-US" altLang="ko-KR" sz="1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	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3.7 </a:t>
            </a:r>
            <a:r>
              <a:rPr lang="ko-KR" altLang="en-US" sz="19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발사믹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설치</a:t>
            </a:r>
            <a:endParaRPr lang="en-US" altLang="ko-KR" sz="1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	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3.8 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화면 설계</a:t>
            </a:r>
            <a:endParaRPr lang="en-US" altLang="ko-KR" sz="1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4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 One Click-Corona 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진행 상황</a:t>
            </a:r>
            <a:endParaRPr lang="en-US" altLang="ko-KR" sz="1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5. GitHub 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업데이트</a:t>
            </a:r>
            <a:endParaRPr lang="en-US" altLang="ko-KR" sz="1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6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 One </a:t>
            </a: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Click-Corona 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계획 일정</a:t>
            </a:r>
            <a:endParaRPr lang="en-US" altLang="ko-KR" sz="1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7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 </a:t>
            </a: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O</a:t>
            </a:r>
            <a:r>
              <a:rPr lang="en-US" altLang="ko-KR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ne </a:t>
            </a:r>
            <a:r>
              <a:rPr lang="en-US" altLang="ko-KR" sz="1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Click-Corona </a:t>
            </a:r>
            <a:r>
              <a:rPr lang="ko-KR" altLang="en-US" sz="1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다음주 계획</a:t>
            </a:r>
            <a:endParaRPr lang="en-US" altLang="ko-KR" sz="19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3176561" y="1438275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FF9966"/>
          </a:solidFill>
          <a:ln w="53975">
            <a:solidFill>
              <a:srgbClr val="FBC0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3000" b="1" kern="0" dirty="0" smtClean="0">
                <a:solidFill>
                  <a:srgbClr val="FF5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30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ONTENTS</a:t>
            </a:r>
            <a:endParaRPr lang="en-US" altLang="ko-KR" sz="30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포인트가 5개인 별 33"/>
          <p:cNvSpPr/>
          <p:nvPr/>
        </p:nvSpPr>
        <p:spPr>
          <a:xfrm>
            <a:off x="8464206" y="1327801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rgbClr val="FF5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463244" y="0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56843" y="0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28482" y="676275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 smtClean="0">
                <a:solidFill>
                  <a:srgbClr val="915E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 Click-Corona.com</a:t>
            </a:r>
            <a:endParaRPr lang="en-US" altLang="ko-KR" sz="2200" kern="0" dirty="0">
              <a:solidFill>
                <a:srgbClr val="915E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38435" y="85665"/>
            <a:ext cx="1479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11032025" y="735807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10578" y="763528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10456" y="763528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210334" y="763528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형 설명선 25"/>
          <p:cNvSpPr/>
          <p:nvPr/>
        </p:nvSpPr>
        <p:spPr>
          <a:xfrm>
            <a:off x="11031230" y="226868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</p:spTree>
    <p:extLst>
      <p:ext uri="{BB962C8B-B14F-4D97-AF65-F5344CB8AC3E}">
        <p14:creationId xmlns:p14="http://schemas.microsoft.com/office/powerpoint/2010/main" val="193808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8597" y="265159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3.8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498425"/>
            <a:ext cx="11112500" cy="4976925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4633" y="1577519"/>
            <a:ext cx="8785098" cy="478742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225443" y="2755872"/>
            <a:ext cx="38164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There's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Better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Time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to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Spend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Big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Wad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of Money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07512" y="3468625"/>
            <a:ext cx="4104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 dirty="0" err="1"/>
              <a:t>South</a:t>
            </a:r>
            <a:r>
              <a:rPr lang="ko-KR" altLang="en-US" sz="900" dirty="0"/>
              <a:t> </a:t>
            </a:r>
            <a:r>
              <a:rPr lang="ko-KR" altLang="en-US" sz="900" dirty="0" err="1"/>
              <a:t>Korea’s</a:t>
            </a:r>
            <a:r>
              <a:rPr lang="ko-KR" altLang="en-US" sz="900" dirty="0"/>
              <a:t> </a:t>
            </a:r>
            <a:r>
              <a:rPr lang="ko-KR" altLang="en-US" sz="900" dirty="0" err="1"/>
              <a:t>coronavirus</a:t>
            </a:r>
            <a:r>
              <a:rPr lang="ko-KR" altLang="en-US" sz="900" dirty="0"/>
              <a:t> </a:t>
            </a:r>
            <a:r>
              <a:rPr lang="ko-KR" altLang="en-US" sz="900" dirty="0" err="1"/>
              <a:t>budget</a:t>
            </a:r>
            <a:r>
              <a:rPr lang="ko-KR" altLang="en-US" sz="900" dirty="0"/>
              <a:t> </a:t>
            </a:r>
            <a:r>
              <a:rPr lang="ko-KR" altLang="en-US" sz="900" dirty="0" err="1"/>
              <a:t>comes</a:t>
            </a:r>
            <a:r>
              <a:rPr lang="ko-KR" altLang="en-US" sz="900" dirty="0"/>
              <a:t> </a:t>
            </a:r>
            <a:r>
              <a:rPr lang="ko-KR" altLang="en-US" sz="900" dirty="0" err="1"/>
              <a:t>atop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</a:t>
            </a:r>
            <a:r>
              <a:rPr lang="ko-KR" altLang="en-US" sz="900" dirty="0" err="1"/>
              <a:t>generous</a:t>
            </a:r>
            <a:r>
              <a:rPr lang="ko-KR" altLang="en-US" sz="900" dirty="0"/>
              <a:t> </a:t>
            </a:r>
            <a:r>
              <a:rPr lang="ko-KR" altLang="en-US" sz="900" dirty="0" err="1"/>
              <a:t>fiscal</a:t>
            </a:r>
            <a:r>
              <a:rPr lang="ko-KR" altLang="en-US" sz="900" dirty="0"/>
              <a:t> </a:t>
            </a:r>
            <a:r>
              <a:rPr lang="ko-KR" altLang="en-US" sz="900" dirty="0" err="1"/>
              <a:t>program</a:t>
            </a:r>
            <a:r>
              <a:rPr lang="ko-KR" altLang="en-US" sz="900" dirty="0"/>
              <a:t>, </a:t>
            </a:r>
            <a:r>
              <a:rPr lang="ko-KR" altLang="en-US" sz="900" dirty="0" err="1"/>
              <a:t>as</a:t>
            </a:r>
            <a:r>
              <a:rPr lang="ko-KR" altLang="en-US" sz="900" dirty="0"/>
              <a:t> </a:t>
            </a:r>
            <a:r>
              <a:rPr lang="ko-KR" altLang="en-US" sz="900" dirty="0" err="1"/>
              <a:t>other</a:t>
            </a:r>
            <a:r>
              <a:rPr lang="ko-KR" altLang="en-US" sz="900" dirty="0"/>
              <a:t> </a:t>
            </a:r>
            <a:r>
              <a:rPr lang="ko-KR" altLang="en-US" sz="900" dirty="0" err="1"/>
              <a:t>governments</a:t>
            </a:r>
            <a:r>
              <a:rPr lang="ko-KR" altLang="en-US" sz="900" dirty="0"/>
              <a:t> </a:t>
            </a:r>
            <a:r>
              <a:rPr lang="ko-KR" altLang="en-US" sz="900" dirty="0" err="1"/>
              <a:t>are</a:t>
            </a:r>
            <a:r>
              <a:rPr lang="ko-KR" altLang="en-US" sz="900" dirty="0"/>
              <a:t> </a:t>
            </a:r>
            <a:r>
              <a:rPr lang="ko-KR" altLang="en-US" sz="900" dirty="0" err="1"/>
              <a:t>just</a:t>
            </a:r>
            <a:r>
              <a:rPr lang="ko-KR" altLang="en-US" sz="900" dirty="0"/>
              <a:t> </a:t>
            </a:r>
            <a:r>
              <a:rPr lang="ko-KR" altLang="en-US" sz="900" dirty="0" err="1"/>
              <a:t>opening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up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coffers</a:t>
            </a:r>
            <a:r>
              <a:rPr lang="ko-KR" altLang="en-US" sz="900" dirty="0"/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07511" y="3881478"/>
            <a:ext cx="410451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 dirty="0" err="1"/>
              <a:t>Two</a:t>
            </a:r>
            <a:r>
              <a:rPr lang="ko-KR" altLang="en-US" sz="900" dirty="0"/>
              <a:t> </a:t>
            </a:r>
            <a:r>
              <a:rPr lang="ko-KR" altLang="en-US" sz="900" dirty="0" err="1"/>
              <a:t>decades</a:t>
            </a:r>
            <a:r>
              <a:rPr lang="ko-KR" altLang="en-US" sz="900" dirty="0"/>
              <a:t> </a:t>
            </a:r>
            <a:r>
              <a:rPr lang="ko-KR" altLang="en-US" sz="900" dirty="0" err="1"/>
              <a:t>after</a:t>
            </a:r>
            <a:r>
              <a:rPr lang="ko-KR" altLang="en-US" sz="900" dirty="0"/>
              <a:t> </a:t>
            </a:r>
            <a:r>
              <a:rPr lang="ko-KR" altLang="en-US" sz="900" dirty="0" err="1"/>
              <a:t>South</a:t>
            </a:r>
            <a:r>
              <a:rPr lang="ko-KR" altLang="en-US" sz="900" dirty="0"/>
              <a:t> </a:t>
            </a:r>
            <a:r>
              <a:rPr lang="ko-KR" altLang="en-US" sz="900" dirty="0" err="1"/>
              <a:t>Korea’s</a:t>
            </a:r>
            <a:r>
              <a:rPr lang="ko-KR" altLang="en-US" sz="900" dirty="0"/>
              <a:t> </a:t>
            </a:r>
            <a:r>
              <a:rPr lang="ko-KR" altLang="en-US" sz="900" dirty="0" err="1"/>
              <a:t>swift</a:t>
            </a:r>
            <a:r>
              <a:rPr lang="ko-KR" altLang="en-US" sz="900" dirty="0"/>
              <a:t> </a:t>
            </a:r>
            <a:r>
              <a:rPr lang="ko-KR" altLang="en-US" sz="900" dirty="0" err="1"/>
              <a:t>economic</a:t>
            </a:r>
            <a:r>
              <a:rPr lang="ko-KR" altLang="en-US" sz="900" dirty="0"/>
              <a:t> </a:t>
            </a:r>
            <a:r>
              <a:rPr lang="ko-KR" altLang="en-US" sz="900" dirty="0" err="1"/>
              <a:t>response</a:t>
            </a:r>
            <a:r>
              <a:rPr lang="ko-KR" altLang="en-US" sz="900" dirty="0"/>
              <a:t> </a:t>
            </a:r>
            <a:r>
              <a:rPr lang="ko-KR" altLang="en-US" sz="900" dirty="0" err="1"/>
              <a:t>helped</a:t>
            </a:r>
            <a:r>
              <a:rPr lang="ko-KR" altLang="en-US" sz="900" dirty="0"/>
              <a:t> </a:t>
            </a:r>
            <a:r>
              <a:rPr lang="ko-KR" altLang="en-US" sz="900" dirty="0" err="1"/>
              <a:t>avert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</a:t>
            </a:r>
            <a:r>
              <a:rPr lang="ko-KR" altLang="en-US" sz="900" dirty="0" err="1"/>
              <a:t>devastating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recession</a:t>
            </a:r>
            <a:r>
              <a:rPr lang="ko-KR" altLang="en-US" sz="900" dirty="0"/>
              <a:t>,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country</a:t>
            </a:r>
            <a:r>
              <a:rPr lang="ko-KR" altLang="en-US" sz="900" dirty="0"/>
              <a:t> </a:t>
            </a:r>
            <a:r>
              <a:rPr lang="ko-KR" altLang="en-US" sz="900" dirty="0" err="1"/>
              <a:t>is</a:t>
            </a:r>
            <a:r>
              <a:rPr lang="ko-KR" altLang="en-US" sz="900" dirty="0"/>
              <a:t> </a:t>
            </a:r>
            <a:r>
              <a:rPr lang="ko-KR" altLang="en-US" sz="900" dirty="0" err="1"/>
              <a:t>taking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decisive</a:t>
            </a:r>
            <a:r>
              <a:rPr lang="ko-KR" altLang="en-US" sz="900" dirty="0"/>
              <a:t> </a:t>
            </a:r>
            <a:r>
              <a:rPr lang="ko-KR" altLang="en-US" sz="900" dirty="0" err="1"/>
              <a:t>steps</a:t>
            </a:r>
            <a:r>
              <a:rPr lang="ko-KR" altLang="en-US" sz="900" dirty="0"/>
              <a:t> </a:t>
            </a:r>
            <a:r>
              <a:rPr lang="ko-KR" altLang="en-US" sz="900" dirty="0" err="1"/>
              <a:t>to</a:t>
            </a:r>
            <a:r>
              <a:rPr lang="ko-KR" altLang="en-US" sz="900" dirty="0"/>
              <a:t> </a:t>
            </a:r>
            <a:r>
              <a:rPr lang="ko-KR" altLang="en-US" sz="900" dirty="0" err="1"/>
              <a:t>battle</a:t>
            </a:r>
            <a:r>
              <a:rPr lang="ko-KR" altLang="en-US" sz="900" dirty="0"/>
              <a:t> </a:t>
            </a:r>
            <a:r>
              <a:rPr lang="ko-KR" altLang="en-US" sz="900" dirty="0" err="1"/>
              <a:t>another</a:t>
            </a:r>
            <a:r>
              <a:rPr lang="ko-KR" altLang="en-US" sz="900" dirty="0"/>
              <a:t> </a:t>
            </a:r>
            <a:r>
              <a:rPr lang="ko-KR" altLang="en-US" sz="900" dirty="0" err="1"/>
              <a:t>slowdown</a:t>
            </a:r>
            <a:r>
              <a:rPr lang="ko-KR" altLang="en-US" sz="900" dirty="0"/>
              <a:t>, </a:t>
            </a:r>
            <a:r>
              <a:rPr lang="ko-KR" altLang="en-US" sz="900" dirty="0" err="1"/>
              <a:t>this</a:t>
            </a:r>
            <a:r>
              <a:rPr lang="ko-KR" altLang="en-US" sz="900" dirty="0"/>
              <a:t> </a:t>
            </a:r>
            <a:r>
              <a:rPr lang="ko-KR" altLang="en-US" sz="900" dirty="0" err="1"/>
              <a:t>one</a:t>
            </a:r>
            <a:r>
              <a:rPr lang="ko-KR" altLang="en-US" sz="900" dirty="0"/>
              <a:t> </a:t>
            </a:r>
            <a:r>
              <a:rPr lang="ko-KR" altLang="en-US" sz="900" dirty="0" err="1"/>
              <a:t>with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</a:t>
            </a:r>
            <a:r>
              <a:rPr lang="ko-KR" altLang="en-US" sz="900" dirty="0" err="1"/>
              <a:t>human</a:t>
            </a:r>
            <a:r>
              <a:rPr lang="ko-KR" altLang="en-US" sz="900" dirty="0"/>
              <a:t> </a:t>
            </a:r>
            <a:r>
              <a:rPr lang="ko-KR" altLang="en-US" sz="900" dirty="0" err="1"/>
              <a:t>cost</a:t>
            </a:r>
            <a:r>
              <a:rPr lang="ko-KR" altLang="en-US" sz="900" dirty="0"/>
              <a:t> </a:t>
            </a:r>
            <a:r>
              <a:rPr lang="ko-KR" altLang="en-US" sz="900" dirty="0" err="1"/>
              <a:t>as</a:t>
            </a:r>
            <a:r>
              <a:rPr lang="ko-KR" altLang="en-US" sz="900" dirty="0"/>
              <a:t> </a:t>
            </a:r>
            <a:r>
              <a:rPr lang="ko-KR" altLang="en-US" sz="900" dirty="0" err="1"/>
              <a:t>well</a:t>
            </a:r>
            <a:r>
              <a:rPr lang="ko-KR" altLang="en-US" sz="900" dirty="0"/>
              <a:t>.</a:t>
            </a:r>
          </a:p>
          <a:p>
            <a:pPr>
              <a:defRPr lang="ko-KR" altLang="en-US"/>
            </a:pPr>
            <a:endParaRPr lang="ko-KR" altLang="en-US" sz="900" dirty="0"/>
          </a:p>
          <a:p>
            <a:pPr>
              <a:defRPr lang="ko-KR" altLang="en-US"/>
            </a:pPr>
            <a:r>
              <a:rPr lang="ko-KR" altLang="en-US" sz="900" dirty="0"/>
              <a:t>The </a:t>
            </a:r>
            <a:r>
              <a:rPr lang="ko-KR" altLang="en-US" sz="900" dirty="0" err="1"/>
              <a:t>coronavirus</a:t>
            </a:r>
            <a:r>
              <a:rPr lang="ko-KR" altLang="en-US" sz="900" dirty="0"/>
              <a:t>, </a:t>
            </a:r>
            <a:r>
              <a:rPr lang="ko-KR" altLang="en-US" sz="900" dirty="0" err="1"/>
              <a:t>which</a:t>
            </a:r>
            <a:r>
              <a:rPr lang="ko-KR" altLang="en-US" sz="900" dirty="0"/>
              <a:t> </a:t>
            </a:r>
            <a:r>
              <a:rPr lang="ko-KR" altLang="en-US" sz="900" dirty="0" err="1"/>
              <a:t>has</a:t>
            </a:r>
            <a:r>
              <a:rPr lang="ko-KR" altLang="en-US" sz="900" dirty="0"/>
              <a:t> </a:t>
            </a:r>
            <a:r>
              <a:rPr lang="ko-KR" altLang="en-US" sz="900" dirty="0" err="1"/>
              <a:t>claimed</a:t>
            </a:r>
            <a:r>
              <a:rPr lang="ko-KR" altLang="en-US" sz="900" dirty="0"/>
              <a:t> </a:t>
            </a:r>
            <a:r>
              <a:rPr lang="ko-KR" altLang="en-US" sz="900" dirty="0" err="1"/>
              <a:t>more</a:t>
            </a:r>
            <a:r>
              <a:rPr lang="ko-KR" altLang="en-US" sz="900" dirty="0"/>
              <a:t> </a:t>
            </a:r>
            <a:r>
              <a:rPr lang="ko-KR" altLang="en-US" sz="900" dirty="0" err="1"/>
              <a:t>than</a:t>
            </a:r>
            <a:r>
              <a:rPr lang="ko-KR" altLang="en-US" sz="900" dirty="0"/>
              <a:t> 30 </a:t>
            </a:r>
            <a:r>
              <a:rPr lang="ko-KR" altLang="en-US" sz="900" dirty="0" err="1"/>
              <a:t>lives</a:t>
            </a:r>
            <a:r>
              <a:rPr lang="ko-KR" altLang="en-US" sz="900" dirty="0"/>
              <a:t> </a:t>
            </a:r>
            <a:r>
              <a:rPr lang="ko-KR" altLang="en-US" sz="900" dirty="0" err="1"/>
              <a:t>in</a:t>
            </a:r>
            <a:r>
              <a:rPr lang="ko-KR" altLang="en-US" sz="900" dirty="0"/>
              <a:t> </a:t>
            </a:r>
            <a:r>
              <a:rPr lang="ko-KR" altLang="en-US" sz="900" dirty="0" err="1"/>
              <a:t>South</a:t>
            </a:r>
            <a:r>
              <a:rPr lang="ko-KR" altLang="en-US" sz="900" dirty="0"/>
              <a:t> </a:t>
            </a:r>
            <a:r>
              <a:rPr lang="ko-KR" altLang="en-US" sz="900" dirty="0" err="1"/>
              <a:t>Korea</a:t>
            </a:r>
            <a:r>
              <a:rPr lang="ko-KR" altLang="en-US" sz="900" dirty="0"/>
              <a:t> and </a:t>
            </a:r>
            <a:r>
              <a:rPr lang="ko-KR" altLang="en-US" sz="900" dirty="0" err="1"/>
              <a:t>infected</a:t>
            </a:r>
            <a:r>
              <a:rPr lang="ko-KR" altLang="en-US" sz="900" dirty="0"/>
              <a:t> </a:t>
            </a:r>
            <a:r>
              <a:rPr lang="ko-KR" altLang="en-US" sz="900" dirty="0" err="1"/>
              <a:t>close</a:t>
            </a:r>
            <a:r>
              <a:rPr lang="ko-KR" altLang="en-US" sz="900" dirty="0"/>
              <a:t> </a:t>
            </a:r>
            <a:r>
              <a:rPr lang="ko-KR" altLang="en-US" sz="900" dirty="0" err="1"/>
              <a:t>to</a:t>
            </a:r>
            <a:r>
              <a:rPr lang="ko-KR" altLang="en-US" sz="900" dirty="0"/>
              <a:t> 6,000 </a:t>
            </a:r>
            <a:r>
              <a:rPr lang="ko-KR" altLang="en-US" sz="900" dirty="0" err="1"/>
              <a:t>people</a:t>
            </a:r>
            <a:r>
              <a:rPr lang="ko-KR" altLang="en-US" sz="900" dirty="0"/>
              <a:t>, </a:t>
            </a:r>
            <a:r>
              <a:rPr lang="ko-KR" altLang="en-US" sz="900" dirty="0" err="1"/>
              <a:t>lands</a:t>
            </a:r>
            <a:r>
              <a:rPr lang="ko-KR" altLang="en-US" sz="900" dirty="0"/>
              <a:t> </a:t>
            </a:r>
            <a:r>
              <a:rPr lang="ko-KR" altLang="en-US" sz="900" dirty="0" err="1"/>
              <a:t>new</a:t>
            </a:r>
            <a:r>
              <a:rPr lang="ko-KR" altLang="en-US" sz="900" dirty="0"/>
              <a:t> </a:t>
            </a:r>
            <a:r>
              <a:rPr lang="ko-KR" altLang="en-US" sz="900" dirty="0" err="1"/>
              <a:t>punches</a:t>
            </a:r>
            <a:r>
              <a:rPr lang="ko-KR" altLang="en-US" sz="900" dirty="0"/>
              <a:t> </a:t>
            </a:r>
            <a:r>
              <a:rPr lang="ko-KR" altLang="en-US" sz="900" dirty="0" err="1"/>
              <a:t>on</a:t>
            </a:r>
            <a:r>
              <a:rPr lang="ko-KR" altLang="en-US" sz="900" dirty="0"/>
              <a:t> </a:t>
            </a:r>
            <a:r>
              <a:rPr lang="ko-KR" altLang="en-US" sz="900" dirty="0" err="1"/>
              <a:t>an</a:t>
            </a:r>
            <a:r>
              <a:rPr lang="ko-KR" altLang="en-US" sz="900" dirty="0"/>
              <a:t> </a:t>
            </a:r>
            <a:r>
              <a:rPr lang="ko-KR" altLang="en-US" sz="900" dirty="0" err="1"/>
              <a:t>economy</a:t>
            </a:r>
            <a:r>
              <a:rPr lang="ko-KR" altLang="en-US" sz="900" dirty="0"/>
              <a:t> </a:t>
            </a:r>
            <a:r>
              <a:rPr lang="ko-KR" altLang="en-US" sz="900" dirty="0" err="1"/>
              <a:t>that</a:t>
            </a:r>
            <a:r>
              <a:rPr lang="ko-KR" altLang="en-US" sz="900" dirty="0"/>
              <a:t> </a:t>
            </a:r>
            <a:r>
              <a:rPr lang="ko-KR" altLang="en-US" sz="900" dirty="0" err="1"/>
              <a:t>was</a:t>
            </a:r>
            <a:r>
              <a:rPr lang="ko-KR" altLang="en-US" sz="900" dirty="0"/>
              <a:t> </a:t>
            </a:r>
            <a:r>
              <a:rPr lang="ko-KR" altLang="en-US" sz="900" dirty="0" err="1"/>
              <a:t>just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beginning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to</a:t>
            </a:r>
            <a:r>
              <a:rPr lang="ko-KR" altLang="en-US" sz="900" dirty="0"/>
              <a:t> </a:t>
            </a:r>
            <a:r>
              <a:rPr lang="ko-KR" altLang="en-US" sz="900" dirty="0" err="1"/>
              <a:t>find</a:t>
            </a:r>
            <a:r>
              <a:rPr lang="ko-KR" altLang="en-US" sz="900" dirty="0"/>
              <a:t> </a:t>
            </a:r>
            <a:r>
              <a:rPr lang="ko-KR" altLang="en-US" sz="900" dirty="0" err="1"/>
              <a:t>its</a:t>
            </a:r>
            <a:r>
              <a:rPr lang="ko-KR" altLang="en-US" sz="900" dirty="0"/>
              <a:t> </a:t>
            </a:r>
            <a:r>
              <a:rPr lang="ko-KR" altLang="en-US" sz="900" dirty="0" err="1"/>
              <a:t>feet</a:t>
            </a:r>
            <a:r>
              <a:rPr lang="ko-KR" altLang="en-US" sz="900" dirty="0"/>
              <a:t> </a:t>
            </a:r>
            <a:r>
              <a:rPr lang="ko-KR" altLang="en-US" sz="900" dirty="0" err="1"/>
              <a:t>after</a:t>
            </a:r>
            <a:r>
              <a:rPr lang="ko-KR" altLang="en-US" sz="900" dirty="0"/>
              <a:t> </a:t>
            </a:r>
            <a:r>
              <a:rPr lang="ko-KR" altLang="en-US" sz="900" dirty="0" err="1"/>
              <a:t>being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caught</a:t>
            </a:r>
            <a:r>
              <a:rPr lang="ko-KR" altLang="en-US" sz="900" dirty="0"/>
              <a:t> </a:t>
            </a:r>
            <a:r>
              <a:rPr lang="ko-KR" altLang="en-US" sz="900" dirty="0" err="1"/>
              <a:t>in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U.S.-</a:t>
            </a:r>
            <a:r>
              <a:rPr lang="ko-KR" altLang="en-US" sz="900" dirty="0" err="1"/>
              <a:t>China</a:t>
            </a:r>
            <a:r>
              <a:rPr lang="ko-KR" altLang="en-US" sz="900" dirty="0"/>
              <a:t> </a:t>
            </a:r>
            <a:r>
              <a:rPr lang="ko-KR" altLang="en-US" sz="900" dirty="0" err="1"/>
              <a:t>trade</a:t>
            </a:r>
            <a:r>
              <a:rPr lang="ko-KR" altLang="en-US" sz="900" dirty="0"/>
              <a:t> </a:t>
            </a:r>
            <a:r>
              <a:rPr lang="ko-KR" altLang="en-US" sz="900" dirty="0" err="1"/>
              <a:t>conflict</a:t>
            </a:r>
            <a:r>
              <a:rPr lang="ko-KR" altLang="en-US" sz="900" dirty="0"/>
              <a:t> and </a:t>
            </a:r>
            <a:r>
              <a:rPr lang="ko-KR" altLang="en-US" sz="900" dirty="0" err="1"/>
              <a:t>a</a:t>
            </a:r>
            <a:r>
              <a:rPr lang="ko-KR" altLang="en-US" sz="900" dirty="0"/>
              <a:t> </a:t>
            </a:r>
            <a:r>
              <a:rPr lang="ko-KR" altLang="en-US" sz="900" dirty="0" err="1"/>
              <a:t>separate</a:t>
            </a:r>
            <a:r>
              <a:rPr lang="ko-KR" altLang="en-US" sz="900" dirty="0"/>
              <a:t> </a:t>
            </a:r>
            <a:r>
              <a:rPr lang="ko-KR" altLang="en-US" sz="900" dirty="0" err="1"/>
              <a:t>spat</a:t>
            </a:r>
            <a:r>
              <a:rPr lang="ko-KR" altLang="en-US" sz="900" dirty="0"/>
              <a:t> </a:t>
            </a:r>
            <a:r>
              <a:rPr lang="ko-KR" altLang="en-US" sz="900" dirty="0" err="1"/>
              <a:t>with</a:t>
            </a:r>
            <a:r>
              <a:rPr lang="ko-KR" altLang="en-US" sz="900" dirty="0"/>
              <a:t> </a:t>
            </a:r>
            <a:r>
              <a:rPr lang="ko-KR" altLang="en-US" sz="900" dirty="0" err="1"/>
              <a:t>Japan</a:t>
            </a:r>
            <a:r>
              <a:rPr lang="ko-KR" altLang="en-US" sz="900" dirty="0"/>
              <a:t>. </a:t>
            </a:r>
            <a:r>
              <a:rPr lang="ko-KR" altLang="en-US" sz="900" dirty="0" err="1"/>
              <a:t>Korea</a:t>
            </a:r>
            <a:r>
              <a:rPr lang="ko-KR" altLang="en-US" sz="900" dirty="0"/>
              <a:t> </a:t>
            </a:r>
            <a:r>
              <a:rPr lang="ko-KR" altLang="en-US" sz="900" dirty="0" err="1"/>
              <a:t>has</a:t>
            </a:r>
            <a:r>
              <a:rPr lang="ko-KR" altLang="en-US" sz="900" dirty="0"/>
              <a:t> </a:t>
            </a:r>
            <a:r>
              <a:rPr lang="ko-KR" altLang="en-US" sz="900" dirty="0" err="1"/>
              <a:t>more</a:t>
            </a:r>
            <a:r>
              <a:rPr lang="ko-KR" altLang="en-US" sz="900" dirty="0"/>
              <a:t> Covid-19 </a:t>
            </a:r>
            <a:r>
              <a:rPr lang="ko-KR" altLang="en-US" sz="900" dirty="0" err="1"/>
              <a:t>cases</a:t>
            </a:r>
            <a:r>
              <a:rPr lang="ko-KR" altLang="en-US" sz="900" dirty="0"/>
              <a:t> </a:t>
            </a:r>
            <a:r>
              <a:rPr lang="ko-KR" altLang="en-US" sz="900" dirty="0" err="1"/>
              <a:t>than</a:t>
            </a:r>
            <a:r>
              <a:rPr lang="ko-KR" altLang="en-US" sz="900" dirty="0"/>
              <a:t> </a:t>
            </a:r>
            <a:r>
              <a:rPr lang="ko-KR" altLang="en-US" sz="900" dirty="0" err="1"/>
              <a:t>anywhere</a:t>
            </a:r>
            <a:r>
              <a:rPr lang="ko-KR" altLang="en-US" sz="900" dirty="0"/>
              <a:t> </a:t>
            </a:r>
            <a:r>
              <a:rPr lang="ko-KR" altLang="en-US" sz="900" dirty="0" err="1"/>
              <a:t>outside</a:t>
            </a:r>
            <a:r>
              <a:rPr lang="ko-KR" altLang="en-US" sz="900" dirty="0"/>
              <a:t> </a:t>
            </a:r>
            <a:r>
              <a:rPr lang="ko-KR" altLang="en-US" sz="900" dirty="0" err="1"/>
              <a:t>China</a:t>
            </a:r>
            <a:r>
              <a:rPr lang="ko-KR" altLang="en-US" sz="900" dirty="0"/>
              <a:t>.</a:t>
            </a:r>
          </a:p>
          <a:p>
            <a:pPr>
              <a:defRPr lang="ko-KR" altLang="en-US"/>
            </a:pPr>
            <a:endParaRPr lang="ko-KR" altLang="en-US" sz="900" dirty="0"/>
          </a:p>
          <a:p>
            <a:pPr>
              <a:defRPr lang="ko-KR" altLang="en-US"/>
            </a:pPr>
            <a:r>
              <a:rPr lang="ko-KR" altLang="en-US" sz="900" dirty="0" err="1"/>
              <a:t>President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Moon</a:t>
            </a:r>
            <a:r>
              <a:rPr lang="ko-KR" altLang="en-US" sz="900" dirty="0"/>
              <a:t> </a:t>
            </a:r>
            <a:r>
              <a:rPr lang="ko-KR" altLang="en-US" sz="900" dirty="0" err="1"/>
              <a:t>Jae-in</a:t>
            </a:r>
            <a:r>
              <a:rPr lang="ko-KR" altLang="en-US" sz="900" dirty="0"/>
              <a:t> </a:t>
            </a:r>
            <a:r>
              <a:rPr lang="ko-KR" altLang="en-US" sz="900" dirty="0" err="1"/>
              <a:t>unveiled</a:t>
            </a:r>
            <a:r>
              <a:rPr lang="ko-KR" altLang="en-US" sz="900" dirty="0"/>
              <a:t> </a:t>
            </a:r>
            <a:r>
              <a:rPr lang="ko-KR" altLang="en-US" sz="900" dirty="0" err="1"/>
              <a:t>a</a:t>
            </a:r>
            <a:r>
              <a:rPr lang="ko-KR" altLang="en-US" sz="900" dirty="0"/>
              <a:t> $9.8 </a:t>
            </a:r>
            <a:r>
              <a:rPr lang="ko-KR" altLang="en-US" sz="900" dirty="0" err="1"/>
              <a:t>billion</a:t>
            </a:r>
            <a:r>
              <a:rPr lang="ko-KR" altLang="en-US" sz="900" dirty="0"/>
              <a:t> </a:t>
            </a:r>
            <a:r>
              <a:rPr lang="ko-KR" altLang="en-US" sz="900" dirty="0" err="1"/>
              <a:t>extra</a:t>
            </a:r>
            <a:r>
              <a:rPr lang="ko-KR" altLang="en-US" sz="900" dirty="0"/>
              <a:t> </a:t>
            </a:r>
            <a:r>
              <a:rPr lang="ko-KR" altLang="en-US" sz="900" dirty="0" err="1"/>
              <a:t>budget</a:t>
            </a:r>
            <a:r>
              <a:rPr lang="ko-KR" altLang="en-US" sz="900" dirty="0"/>
              <a:t> </a:t>
            </a:r>
            <a:r>
              <a:rPr lang="ko-KR" altLang="en-US" sz="900" dirty="0" err="1"/>
              <a:t>this</a:t>
            </a:r>
            <a:r>
              <a:rPr lang="ko-KR" altLang="en-US" sz="900" dirty="0"/>
              <a:t> </a:t>
            </a:r>
            <a:r>
              <a:rPr lang="ko-KR" altLang="en-US" sz="900" dirty="0" err="1"/>
              <a:t>week</a:t>
            </a:r>
            <a:r>
              <a:rPr lang="ko-KR" altLang="en-US" sz="900" dirty="0"/>
              <a:t> </a:t>
            </a:r>
            <a:r>
              <a:rPr lang="ko-KR" altLang="en-US" sz="900" dirty="0" err="1"/>
              <a:t>to</a:t>
            </a:r>
            <a:r>
              <a:rPr lang="ko-KR" altLang="en-US" sz="900" dirty="0"/>
              <a:t> </a:t>
            </a:r>
            <a:r>
              <a:rPr lang="ko-KR" altLang="en-US" sz="900" dirty="0" err="1"/>
              <a:t>help</a:t>
            </a:r>
            <a:r>
              <a:rPr lang="ko-KR" altLang="en-US" sz="900" dirty="0"/>
              <a:t> </a:t>
            </a:r>
            <a:r>
              <a:rPr lang="ko-KR" altLang="en-US" sz="900" dirty="0" err="1"/>
              <a:t>businesses</a:t>
            </a:r>
            <a:r>
              <a:rPr lang="ko-KR" altLang="en-US" sz="900" dirty="0"/>
              <a:t> </a:t>
            </a:r>
            <a:r>
              <a:rPr lang="ko-KR" altLang="en-US" sz="900" dirty="0" err="1"/>
              <a:t>cope</a:t>
            </a:r>
            <a:r>
              <a:rPr lang="ko-KR" altLang="en-US" sz="900" dirty="0"/>
              <a:t> </a:t>
            </a:r>
            <a:r>
              <a:rPr lang="ko-KR" altLang="en-US" sz="900" dirty="0" err="1"/>
              <a:t>with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virus</a:t>
            </a:r>
            <a:r>
              <a:rPr lang="ko-KR" altLang="en-US" sz="900" dirty="0"/>
              <a:t>. </a:t>
            </a:r>
            <a:r>
              <a:rPr lang="ko-KR" altLang="en-US" sz="900" dirty="0" err="1"/>
              <a:t>He</a:t>
            </a:r>
            <a:r>
              <a:rPr lang="ko-KR" altLang="en-US" sz="900" dirty="0"/>
              <a:t> </a:t>
            </a:r>
            <a:r>
              <a:rPr lang="ko-KR" altLang="en-US" sz="900" dirty="0" err="1"/>
              <a:t>has</a:t>
            </a:r>
            <a:r>
              <a:rPr lang="ko-KR" altLang="en-US" sz="900" dirty="0"/>
              <a:t> </a:t>
            </a:r>
            <a:r>
              <a:rPr lang="ko-KR" altLang="en-US" sz="900" dirty="0" err="1"/>
              <a:t>described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situation</a:t>
            </a:r>
            <a:r>
              <a:rPr lang="ko-KR" altLang="en-US" sz="900" dirty="0"/>
              <a:t> </a:t>
            </a:r>
            <a:r>
              <a:rPr lang="ko-KR" altLang="en-US" sz="900" dirty="0" err="1"/>
              <a:t>as</a:t>
            </a:r>
            <a:r>
              <a:rPr lang="ko-KR" altLang="en-US" sz="900" dirty="0"/>
              <a:t> </a:t>
            </a:r>
            <a:r>
              <a:rPr lang="ko-KR" altLang="en-US" sz="900" dirty="0" err="1"/>
              <a:t>an</a:t>
            </a:r>
            <a:r>
              <a:rPr lang="ko-KR" altLang="en-US" sz="900" dirty="0"/>
              <a:t> </a:t>
            </a:r>
            <a:r>
              <a:rPr lang="ko-KR" altLang="en-US" sz="900" dirty="0" err="1"/>
              <a:t>emergency</a:t>
            </a:r>
            <a:r>
              <a:rPr lang="ko-KR" altLang="en-US" sz="900" dirty="0"/>
              <a:t>.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1487424" y="3969068"/>
            <a:ext cx="720090" cy="72009"/>
          </a:xfrm>
          <a:prstGeom prst="straightConnector1">
            <a:avLst/>
          </a:prstGeom>
          <a:ln w="25400"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2791" y="3909964"/>
            <a:ext cx="1008651" cy="262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00" b="1">
                <a:solidFill>
                  <a:srgbClr val="FF0000"/>
                </a:solidFill>
              </a:rPr>
              <a:t>정부발표문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72072" y="4725162"/>
            <a:ext cx="3168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672073" y="4725162"/>
            <a:ext cx="2664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497765" y="4909828"/>
            <a:ext cx="31683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 dirty="0" err="1"/>
              <a:t>No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doubt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this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lesson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economics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that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Moon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would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prefer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not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the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curriculum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What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matters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how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leaders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respond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to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adversity</a:t>
            </a:r>
            <a:r>
              <a:rPr lang="ko-KR" altLang="en-US" sz="1000" dirty="0"/>
              <a:t>. </a:t>
            </a:r>
            <a:r>
              <a:rPr lang="ko-KR" altLang="en-US" sz="1000" dirty="0" err="1"/>
              <a:t>It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helps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enormously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that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the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fiscal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machinery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had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already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cranked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into</a:t>
            </a:r>
            <a:r>
              <a:rPr lang="ko-KR" altLang="en-US" sz="1000" dirty="0"/>
              <a:t> </a:t>
            </a:r>
            <a:r>
              <a:rPr lang="ko-KR" altLang="en-US" sz="1000" dirty="0" err="1"/>
              <a:t>gear</a:t>
            </a:r>
            <a:r>
              <a:rPr lang="ko-KR" altLang="en-US" sz="1000" dirty="0"/>
              <a:t> — </a:t>
            </a:r>
            <a:r>
              <a:rPr lang="ko-KR" altLang="en-US" sz="1000" dirty="0" err="1"/>
              <a:t>a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stroke</a:t>
            </a:r>
            <a:r>
              <a:rPr lang="ko-KR" altLang="en-US" sz="1000" dirty="0"/>
              <a:t> of </a:t>
            </a:r>
            <a:r>
              <a:rPr lang="ko-KR" altLang="en-US" sz="1000" dirty="0" err="1"/>
              <a:t>luck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Moon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has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been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shrewd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enough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to</a:t>
            </a:r>
            <a:r>
              <a:rPr lang="ko-KR" altLang="en-US" sz="1000" dirty="0"/>
              <a:t> </a:t>
            </a:r>
            <a:r>
              <a:rPr lang="ko-KR" altLang="en-US" sz="1000" dirty="0" err="1"/>
              <a:t>exploit</a:t>
            </a:r>
            <a:r>
              <a:rPr lang="ko-KR" alt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034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8597" y="265159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3.8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478813"/>
            <a:ext cx="11112500" cy="5101281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2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592" y="1603994"/>
            <a:ext cx="8393824" cy="485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945" y="2911111"/>
            <a:ext cx="1192765" cy="362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2921356" y="3222406"/>
            <a:ext cx="2484000" cy="2525294"/>
          </a:xfrm>
          <a:prstGeom prst="rect">
            <a:avLst/>
          </a:prstGeom>
          <a:solidFill>
            <a:srgbClr val="FFFFFF"/>
          </a:solidFill>
          <a:ln w="19050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 sz="1801"/>
          </a:p>
        </p:txBody>
      </p:sp>
      <p:pic>
        <p:nvPicPr>
          <p:cNvPr id="30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10" y="3403465"/>
            <a:ext cx="2374412" cy="2231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81" y="2919054"/>
            <a:ext cx="651176" cy="29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6988827" y="3273229"/>
            <a:ext cx="2484000" cy="2460177"/>
          </a:xfrm>
          <a:prstGeom prst="rect">
            <a:avLst/>
          </a:prstGeom>
          <a:solidFill>
            <a:srgbClr val="FFFFFF"/>
          </a:solidFill>
          <a:ln w="19050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 sz="1801"/>
          </a:p>
        </p:txBody>
      </p:sp>
      <p:pic>
        <p:nvPicPr>
          <p:cNvPr id="33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22" y="3427289"/>
            <a:ext cx="2277529" cy="216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Freeform 25"/>
          <p:cNvSpPr>
            <a:spLocks/>
          </p:cNvSpPr>
          <p:nvPr/>
        </p:nvSpPr>
        <p:spPr bwMode="auto">
          <a:xfrm>
            <a:off x="1871533" y="3057229"/>
            <a:ext cx="792529" cy="395471"/>
          </a:xfrm>
          <a:custGeom>
            <a:avLst/>
            <a:gdLst>
              <a:gd name="T0" fmla="*/ 0 w 499"/>
              <a:gd name="T1" fmla="*/ 0 h 249"/>
              <a:gd name="T2" fmla="*/ 499 w 499"/>
              <a:gd name="T3" fmla="*/ 249 h 24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99" h="249">
                <a:moveTo>
                  <a:pt x="0" y="0"/>
                </a:moveTo>
                <a:lnTo>
                  <a:pt x="499" y="249"/>
                </a:lnTo>
              </a:path>
            </a:pathLst>
          </a:custGeom>
          <a:noFill/>
          <a:ln w="25400" cmpd="sng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801"/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white">
          <a:xfrm>
            <a:off x="1177474" y="2860288"/>
            <a:ext cx="1224530" cy="26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898525">
              <a:defRPr kumimoji="1" sz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989013" indent="-449263" defTabSz="898525">
              <a:defRPr kumimoji="1" sz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1528763" indent="-449263" defTabSz="898525">
              <a:defRPr kumimoji="1" sz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2068513" indent="-449263" defTabSz="898525">
              <a:defRPr kumimoji="1" sz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2608263" indent="-449263" defTabSz="898525">
              <a:defRPr kumimoji="1" sz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  <a:lvl6pPr marL="3065463" indent="-449263" defTabSz="898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6pPr>
            <a:lvl7pPr marL="3522663" indent="-449263" defTabSz="898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7pPr>
            <a:lvl8pPr marL="3979863" indent="-449263" defTabSz="898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8pPr>
            <a:lvl9pPr marL="4437063" indent="-449263" defTabSz="898525" fontAlgn="base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101" b="1">
                <a:solidFill>
                  <a:srgbClr val="FF0000"/>
                </a:solidFill>
              </a:rPr>
              <a:t>공지사항 알림</a:t>
            </a:r>
          </a:p>
        </p:txBody>
      </p:sp>
    </p:spTree>
    <p:extLst>
      <p:ext uri="{BB962C8B-B14F-4D97-AF65-F5344CB8AC3E}">
        <p14:creationId xmlns:p14="http://schemas.microsoft.com/office/powerpoint/2010/main" val="313565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478813"/>
            <a:ext cx="11112500" cy="5101281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22" name="_x237189952" descr="EMB00000db8bb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95" y="1742003"/>
            <a:ext cx="10199871" cy="156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537483" y="3627422"/>
            <a:ext cx="9411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저번주에</a:t>
            </a:r>
            <a:r>
              <a:rPr lang="ko-KR" altLang="en-US" dirty="0" smtClean="0"/>
              <a:t> 한 내용과 같이 </a:t>
            </a:r>
            <a:r>
              <a:rPr lang="en-US" altLang="ko-KR" dirty="0" err="1" smtClean="0"/>
              <a:t>BeautifulSoup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bs4</a:t>
            </a:r>
            <a:r>
              <a:rPr lang="ko-KR" altLang="en-US" dirty="0" smtClean="0"/>
              <a:t>를 가져옵니다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</a:t>
            </a:r>
            <a:r>
              <a:rPr lang="en-US" altLang="ko-KR" dirty="0" err="1" smtClean="0"/>
              <a:t>urlopen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urllib.request</a:t>
            </a:r>
            <a:r>
              <a:rPr lang="ko-KR" altLang="en-US" dirty="0" smtClean="0"/>
              <a:t>도 가져와줍니다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59661" y="265159"/>
            <a:ext cx="1587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상황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68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478813"/>
            <a:ext cx="11112500" cy="5101281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17" name="_x238314824" descr="EMB00000db8bb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624390"/>
            <a:ext cx="5400675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_x237189792" descr="EMB00000db8bb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493" y="1661944"/>
            <a:ext cx="5400675" cy="272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281492" y="4760252"/>
            <a:ext cx="5400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Urlopen</a:t>
            </a:r>
            <a:r>
              <a:rPr lang="ko-KR" altLang="en-US" dirty="0" smtClean="0"/>
              <a:t>을 사용하여 홈페이지 주소를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에 저장하고 </a:t>
            </a:r>
            <a:r>
              <a:rPr lang="en-US" altLang="ko-KR" dirty="0" err="1" smtClean="0"/>
              <a:t>BeautifulSoup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코드를 </a:t>
            </a:r>
            <a:r>
              <a:rPr lang="ko-KR" altLang="en-US" dirty="0" err="1" smtClean="0"/>
              <a:t>따온후에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soup</a:t>
            </a:r>
            <a:r>
              <a:rPr lang="ko-KR" altLang="en-US" dirty="0" smtClean="0"/>
              <a:t>에 저장해줍니다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59661" y="265159"/>
            <a:ext cx="1587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상황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74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478813"/>
            <a:ext cx="11112500" cy="5101281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17" name="_x238313864" descr="EMB00000db8bb3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44" y="1760111"/>
            <a:ext cx="5400675" cy="219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_x172864032" descr="EMB00000db8bb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43" y="4046022"/>
            <a:ext cx="5400675" cy="242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784133" y="2391358"/>
            <a:ext cx="4764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홈페이지에서 지도를 표시해주는 항목을 따로 분리하려고 </a:t>
            </a:r>
            <a:r>
              <a:rPr lang="ko-KR" altLang="en-US" dirty="0" smtClean="0"/>
              <a:t>찾아봤습니다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div</a:t>
            </a:r>
            <a:r>
              <a:rPr lang="ko-KR" altLang="en-US" dirty="0"/>
              <a:t>클래스의 하위 클래스인 </a:t>
            </a:r>
            <a:r>
              <a:rPr lang="en-US" altLang="ko-KR" dirty="0" err="1"/>
              <a:t>live_right</a:t>
            </a:r>
            <a:r>
              <a:rPr lang="en-US" altLang="ko-KR" dirty="0"/>
              <a:t> </a:t>
            </a:r>
            <a:r>
              <a:rPr lang="en-US" altLang="ko-KR" dirty="0" err="1"/>
              <a:t>main_box_toggle</a:t>
            </a:r>
            <a:r>
              <a:rPr lang="en-US" altLang="ko-KR" dirty="0"/>
              <a:t> </a:t>
            </a:r>
            <a:r>
              <a:rPr lang="ko-KR" altLang="en-US" dirty="0" err="1"/>
              <a:t>클래스인것</a:t>
            </a:r>
            <a:r>
              <a:rPr lang="ko-KR" altLang="en-US" dirty="0"/>
              <a:t> 같습니다</a:t>
            </a:r>
            <a:r>
              <a:rPr lang="en-US" altLang="ko-KR" dirty="0" smtClean="0"/>
              <a:t>.</a:t>
            </a:r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 err="1"/>
              <a:t>find_all</a:t>
            </a:r>
            <a:r>
              <a:rPr lang="ko-KR" altLang="en-US" dirty="0"/>
              <a:t>을 사용하여 따로 </a:t>
            </a:r>
            <a:r>
              <a:rPr lang="ko-KR" altLang="en-US" dirty="0" err="1"/>
              <a:t>분리한후</a:t>
            </a:r>
            <a:r>
              <a:rPr lang="ko-KR" altLang="en-US" dirty="0"/>
              <a:t> </a:t>
            </a:r>
            <a:r>
              <a:rPr lang="en-US" altLang="ko-KR" dirty="0"/>
              <a:t>maps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59661" y="265159"/>
            <a:ext cx="1587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상황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95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506022"/>
            <a:ext cx="11112500" cy="5101281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17" name="_x60246848" descr="EMB00000db8bb4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2" y="1721653"/>
            <a:ext cx="5400675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_x60246288" descr="EMB00000db8bb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917" y="1596241"/>
            <a:ext cx="54006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976577" y="4773026"/>
            <a:ext cx="6378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이번엔 사이트의 공지사항의 </a:t>
            </a:r>
            <a:r>
              <a:rPr lang="ko-KR" altLang="en-US" dirty="0" err="1"/>
              <a:t>게시글을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해보겠습니다</a:t>
            </a:r>
            <a:r>
              <a:rPr lang="en-US" altLang="ko-KR" dirty="0" smtClean="0"/>
              <a:t>.</a:t>
            </a:r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방법은 맨 처음과 동일합니다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59661" y="265159"/>
            <a:ext cx="1587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상황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141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11981" y="1478813"/>
            <a:ext cx="11112500" cy="5101281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17" name="_x60247888" descr="EMB00000db8bb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122" y="1695651"/>
            <a:ext cx="9035456" cy="218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_x60249248" descr="EMB00000db8bb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52" y="3917903"/>
            <a:ext cx="4478648" cy="247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534028" y="4553250"/>
            <a:ext cx="46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게시글의</a:t>
            </a:r>
            <a:r>
              <a:rPr lang="ko-KR" altLang="en-US" dirty="0" smtClean="0"/>
              <a:t> 제목을 따오는 과정입니다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Soup2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td</a:t>
            </a:r>
            <a:r>
              <a:rPr lang="ko-KR" altLang="en-US" dirty="0" smtClean="0"/>
              <a:t>클래스의 하위 클래스인 </a:t>
            </a:r>
            <a:endParaRPr lang="en-US" altLang="ko-KR" dirty="0" smtClean="0"/>
          </a:p>
          <a:p>
            <a:r>
              <a:rPr lang="en-US" altLang="ko-KR" dirty="0" err="1" smtClean="0"/>
              <a:t>ta_L</a:t>
            </a:r>
            <a:r>
              <a:rPr lang="ko-KR" altLang="en-US" dirty="0" smtClean="0"/>
              <a:t>을 분류 하였고 </a:t>
            </a:r>
            <a:endParaRPr lang="en-US" altLang="ko-KR" dirty="0" smtClean="0"/>
          </a:p>
          <a:p>
            <a:r>
              <a:rPr lang="ko-KR" altLang="en-US" dirty="0" smtClean="0"/>
              <a:t>텍스트만 또다시 분리하였습니다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59661" y="265159"/>
            <a:ext cx="1587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상황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79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83985" y="264084"/>
            <a:ext cx="24064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GitHub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업데이트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65" y="1676225"/>
            <a:ext cx="8933791" cy="462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0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8640" y="263129"/>
            <a:ext cx="1587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 일정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graphicFrame>
        <p:nvGraphicFramePr>
          <p:cNvPr id="38" name="Google Shape;1282;p180"/>
          <p:cNvGraphicFramePr/>
          <p:nvPr>
            <p:extLst>
              <p:ext uri="{D42A27DB-BD31-4B8C-83A1-F6EECF244321}">
                <p14:modId xmlns:p14="http://schemas.microsoft.com/office/powerpoint/2010/main" val="2661692308"/>
              </p:ext>
            </p:extLst>
          </p:nvPr>
        </p:nvGraphicFramePr>
        <p:xfrm>
          <a:off x="777595" y="1685101"/>
          <a:ext cx="10776757" cy="46385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70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4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28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1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94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05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75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998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23362">
                <a:tc rowSpan="3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2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Promotion contents</a:t>
                      </a:r>
                      <a:endParaRPr lang="ko-KR" sz="2400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Period to perform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888">
                <a:tc v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March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April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17900" marR="17900" marT="17900" marB="17900" anchor="ctr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May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June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888">
                <a:tc v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altLang="en-US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4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1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2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17900" marR="17900" marT="17900" marB="17900" anchor="ctr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0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alt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코로나 바이러스에 대한 학습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rgbClr val="B2E1F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03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프로젝트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회의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및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계획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rgbClr val="D9D9D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rgbClr val="B2E1F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03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alt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포털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에서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데이터수집</a:t>
                      </a:r>
                      <a:endParaRPr lang="en-US" sz="1600" b="1" i="0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rgbClr val="B2E1F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10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Jupyter</a:t>
                      </a:r>
                      <a:r>
                        <a:rPr lang="en-US" altLang="ko-KR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notebook</a:t>
                      </a:r>
                      <a:r>
                        <a:rPr lang="ko-KR" alt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을 통한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분석</a:t>
                      </a:r>
                      <a:endParaRPr lang="en-US" sz="1600" b="1" i="0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rgbClr val="B2E1F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03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 </a:t>
                      </a:r>
                      <a:r>
                        <a:rPr lang="ko-KR" altLang="en-US" sz="1600" b="1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분석 및 개발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rgbClr val="B2E1F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10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시각화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및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활용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rgbClr val="B2E1F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B2E1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503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유지보수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및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테스트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FBC0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05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10580" y="313237"/>
            <a:ext cx="1933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 주 계획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434409" y="903847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433614" y="394908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6" name="직선 화살표 연결선 13"/>
          <p:cNvSpPr/>
          <p:nvPr/>
        </p:nvSpPr>
        <p:spPr>
          <a:xfrm flipV="1">
            <a:off x="3685077" y="3939368"/>
            <a:ext cx="840139" cy="4789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7" name="그룹 36"/>
          <p:cNvGrpSpPr/>
          <p:nvPr/>
        </p:nvGrpSpPr>
        <p:grpSpPr>
          <a:xfrm>
            <a:off x="823359" y="2980592"/>
            <a:ext cx="2675980" cy="2210925"/>
            <a:chOff x="2261118" y="2212520"/>
            <a:chExt cx="4814595" cy="5747657"/>
          </a:xfrm>
        </p:grpSpPr>
        <p:sp>
          <p:nvSpPr>
            <p:cNvPr id="39" name="자유형 38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rgbClr val="B2E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자유형: 도형 12">
            <a:extLst>
              <a:ext uri="{FF2B5EF4-FFF2-40B4-BE49-F238E27FC236}">
                <a16:creationId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1746483" y="2603362"/>
            <a:ext cx="1138182" cy="592694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947746" y="3540757"/>
            <a:ext cx="2502571" cy="978729"/>
          </a:xfrm>
          <a:prstGeom prst="rect">
            <a:avLst/>
          </a:prstGeom>
          <a:solidFill>
            <a:srgbClr val="FBC096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 dirty="0" smtClean="0"/>
              <a:t>코드 부분 </a:t>
            </a:r>
            <a:r>
              <a:rPr lang="ko-KR" altLang="en-US" sz="3200" b="1" i="1" dirty="0" smtClean="0"/>
              <a:t>해결</a:t>
            </a:r>
            <a:endParaRPr lang="en-US" altLang="ko-KR" sz="3200" b="1" i="1" dirty="0"/>
          </a:p>
        </p:txBody>
      </p:sp>
      <p:sp>
        <p:nvSpPr>
          <p:cNvPr id="43" name="직선 화살표 연결선 13"/>
          <p:cNvSpPr/>
          <p:nvPr/>
        </p:nvSpPr>
        <p:spPr>
          <a:xfrm flipV="1">
            <a:off x="7572672" y="3899335"/>
            <a:ext cx="840139" cy="4789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4" name="그룹 43"/>
          <p:cNvGrpSpPr/>
          <p:nvPr/>
        </p:nvGrpSpPr>
        <p:grpSpPr>
          <a:xfrm>
            <a:off x="4687089" y="2968030"/>
            <a:ext cx="2675980" cy="2210925"/>
            <a:chOff x="2261118" y="2212520"/>
            <a:chExt cx="4814595" cy="5747657"/>
          </a:xfrm>
        </p:grpSpPr>
        <p:sp>
          <p:nvSpPr>
            <p:cNvPr id="45" name="자유형 44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rgbClr val="B2E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4811476" y="3528195"/>
            <a:ext cx="2502571" cy="535531"/>
          </a:xfrm>
          <a:prstGeom prst="rect">
            <a:avLst/>
          </a:prstGeom>
          <a:solidFill>
            <a:srgbClr val="FBC096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 dirty="0" smtClean="0"/>
              <a:t>데이터 수집</a:t>
            </a:r>
            <a:endParaRPr lang="en-US" altLang="ko-KR" sz="3200" b="1" i="1" dirty="0"/>
          </a:p>
        </p:txBody>
      </p:sp>
      <p:sp>
        <p:nvSpPr>
          <p:cNvPr id="48" name="자유형: 도형 12">
            <a:extLst>
              <a:ext uri="{FF2B5EF4-FFF2-40B4-BE49-F238E27FC236}">
                <a16:creationId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5596760" y="2627971"/>
            <a:ext cx="1138182" cy="592694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02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8586186" y="2951833"/>
            <a:ext cx="2675980" cy="2210925"/>
            <a:chOff x="2261118" y="2212520"/>
            <a:chExt cx="4814595" cy="5747657"/>
          </a:xfrm>
        </p:grpSpPr>
        <p:sp>
          <p:nvSpPr>
            <p:cNvPr id="50" name="자유형 49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solidFill>
              <a:srgbClr val="B2E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8710573" y="3511998"/>
            <a:ext cx="2502571" cy="978729"/>
          </a:xfrm>
          <a:prstGeom prst="rect">
            <a:avLst/>
          </a:prstGeom>
          <a:solidFill>
            <a:srgbClr val="FBC096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 dirty="0" smtClean="0"/>
              <a:t>발표자료 촬영</a:t>
            </a:r>
            <a:endParaRPr lang="en-US" altLang="ko-KR" sz="3200" b="1" i="1" dirty="0"/>
          </a:p>
        </p:txBody>
      </p:sp>
      <p:sp>
        <p:nvSpPr>
          <p:cNvPr id="53" name="자유형: 도형 12">
            <a:extLst>
              <a:ext uri="{FF2B5EF4-FFF2-40B4-BE49-F238E27FC236}">
                <a16:creationId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9531579" y="2595904"/>
            <a:ext cx="1138182" cy="592694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03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0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1383" y="202201"/>
            <a:ext cx="179408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1. 4</a:t>
            </a:r>
            <a:r>
              <a:rPr lang="ko-KR" altLang="en-US" sz="25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 소개</a:t>
            </a:r>
            <a:endParaRPr lang="ko-KR" altLang="en-US" sz="25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966" y="1676224"/>
            <a:ext cx="2010684" cy="234352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9898" y="1875165"/>
            <a:ext cx="371890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김민찬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010.9214.3564</a:t>
            </a:r>
          </a:p>
          <a:p>
            <a:pPr algn="r">
              <a:lnSpc>
                <a:spcPct val="150000"/>
              </a:lnSpc>
            </a:pP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minclasse@gmail.com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데이터시각화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전체적인 </a:t>
            </a:r>
            <a:r>
              <a:rPr lang="en-US" altLang="ko-KR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ppt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깃허브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minclasse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552452" y="4404399"/>
            <a:ext cx="3183196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오병웅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010.4115.2866</a:t>
            </a:r>
          </a:p>
          <a:p>
            <a:pPr algn="r">
              <a:lnSpc>
                <a:spcPct val="150000"/>
              </a:lnSpc>
            </a:pP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quddnd88@naver.com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구현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깃허브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byeong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ung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8363897" y="1789588"/>
            <a:ext cx="3605851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고장완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010.7736.3211</a:t>
            </a:r>
            <a:endParaRPr lang="en-US" altLang="ko-KR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rhwkdhks@naver.com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데이터분석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개발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깃허브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5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Jangwanko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65" y="1676224"/>
            <a:ext cx="2018614" cy="234352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966" y="4103085"/>
            <a:ext cx="2010684" cy="22889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30965" y="4672983"/>
            <a:ext cx="4536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깃허브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주소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https://github.com/OneClick-Corona-BigDataCapstone/OneClick-Corona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12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23860" y="196303"/>
            <a:ext cx="29001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5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사회적 </a:t>
            </a:r>
            <a:r>
              <a:rPr lang="ko-KR" altLang="en-US" sz="2500" kern="0" dirty="0" err="1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거리두기</a:t>
            </a:r>
            <a:endParaRPr lang="ko-KR" altLang="en-US" sz="25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96" y="1603994"/>
            <a:ext cx="5303164" cy="4871356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165850" y="2047774"/>
            <a:ext cx="5405717" cy="4157642"/>
            <a:chOff x="2261118" y="2212520"/>
            <a:chExt cx="4814595" cy="5747657"/>
          </a:xfrm>
          <a:solidFill>
            <a:srgbClr val="FBC096"/>
          </a:solidFill>
        </p:grpSpPr>
        <p:sp>
          <p:nvSpPr>
            <p:cNvPr id="25" name="자유형 24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6507394" y="2642820"/>
            <a:ext cx="4788261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ko-KR" altLang="en-US"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ko-KR" altLang="en-US" sz="2800" dirty="0"/>
              <a:t>코로나</a:t>
            </a:r>
            <a:r>
              <a:rPr lang="en-US" altLang="ko-KR" sz="2800" dirty="0"/>
              <a:t>19 </a:t>
            </a:r>
            <a:r>
              <a:rPr lang="ko-KR" altLang="en-US" sz="2800" dirty="0" err="1"/>
              <a:t>확진자가</a:t>
            </a:r>
            <a:r>
              <a:rPr lang="ko-KR" altLang="en-US" sz="2800" dirty="0"/>
              <a:t> 급증하면서 지역사회 감염 차단을 위해 실시되고 있는 캠페인이다</a:t>
            </a:r>
            <a:r>
              <a:rPr lang="en-US" altLang="ko-KR" sz="2800" dirty="0"/>
              <a:t>. </a:t>
            </a:r>
            <a:r>
              <a:rPr lang="ko-KR" altLang="en-US" sz="2800" dirty="0"/>
              <a:t>많은 사람들이 모이는 행사 및 모임 참가 자제</a:t>
            </a:r>
            <a:r>
              <a:rPr lang="en-US" altLang="ko-KR" sz="2800" dirty="0"/>
              <a:t>, </a:t>
            </a:r>
            <a:r>
              <a:rPr lang="ko-KR" altLang="en-US" sz="2800" dirty="0"/>
              <a:t>외출 자제</a:t>
            </a:r>
            <a:r>
              <a:rPr lang="en-US" altLang="ko-KR" sz="2800" dirty="0"/>
              <a:t>, </a:t>
            </a:r>
            <a:r>
              <a:rPr lang="ko-KR" altLang="en-US" sz="2800" dirty="0"/>
              <a:t>재택근무 확대 등이 이에 해당한다</a:t>
            </a:r>
            <a:r>
              <a:rPr lang="en-US" altLang="ko-KR" sz="2800" dirty="0"/>
              <a:t>. </a:t>
            </a:r>
            <a:endParaRPr lang="ko-KR" altLang="en-US" sz="2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28" name="자유형: 도형 12">
            <a:extLst>
              <a:ext uri="{FF2B5EF4-FFF2-40B4-BE49-F238E27FC236}">
                <a16:creationId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8452142" y="1739355"/>
            <a:ext cx="1103949" cy="813152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50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23860" y="196303"/>
            <a:ext cx="29001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5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5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사회적 </a:t>
            </a:r>
            <a:r>
              <a:rPr lang="ko-KR" altLang="en-US" sz="2500" kern="0" dirty="0" err="1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거리두기</a:t>
            </a:r>
            <a:endParaRPr lang="ko-KR" altLang="en-US" sz="25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165850" y="2047774"/>
            <a:ext cx="5405717" cy="4157642"/>
            <a:chOff x="2261118" y="2212520"/>
            <a:chExt cx="4814595" cy="5747657"/>
          </a:xfrm>
          <a:solidFill>
            <a:srgbClr val="FBC096"/>
          </a:solidFill>
        </p:grpSpPr>
        <p:sp>
          <p:nvSpPr>
            <p:cNvPr id="25" name="자유형 24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6507394" y="2642820"/>
            <a:ext cx="4788261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ko-KR" altLang="en-US"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ko-KR" altLang="en-US" sz="2800" dirty="0" smtClean="0"/>
              <a:t>저희 </a:t>
            </a:r>
            <a:r>
              <a:rPr lang="en-US" altLang="ko-KR" sz="2800" dirty="0" smtClean="0"/>
              <a:t>4</a:t>
            </a:r>
            <a:r>
              <a:rPr lang="ko-KR" altLang="en-US" sz="2800" dirty="0" smtClean="0"/>
              <a:t>조도 사회적 </a:t>
            </a:r>
            <a:r>
              <a:rPr lang="ko-KR" altLang="en-US" sz="2800" dirty="0" err="1" smtClean="0"/>
              <a:t>거리두기</a:t>
            </a:r>
            <a:r>
              <a:rPr lang="ko-KR" altLang="en-US" sz="2800" dirty="0" smtClean="0"/>
              <a:t> 캠페인에 적극 동참하기로 하여 불필요한 외출을 삼가고 항상 온라인 회의로 </a:t>
            </a:r>
            <a:endParaRPr lang="en-US" altLang="ko-KR" sz="2800" dirty="0" smtClean="0"/>
          </a:p>
          <a:p>
            <a:pPr algn="ctr"/>
            <a:r>
              <a:rPr lang="en-US" altLang="ko-KR" sz="2800" dirty="0" smtClean="0"/>
              <a:t>One Click-Corona</a:t>
            </a:r>
            <a:r>
              <a:rPr lang="ko-KR" altLang="en-US" sz="2800" dirty="0" smtClean="0"/>
              <a:t> 프로젝트를 이어가고 있다</a:t>
            </a:r>
            <a:r>
              <a:rPr lang="en-US" altLang="ko-KR" sz="2800" dirty="0" smtClean="0"/>
              <a:t>. </a:t>
            </a:r>
            <a:endParaRPr lang="ko-KR" altLang="en-US" sz="2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28" name="자유형: 도형 12">
            <a:extLst>
              <a:ext uri="{FF2B5EF4-FFF2-40B4-BE49-F238E27FC236}">
                <a16:creationId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8452142" y="1739355"/>
            <a:ext cx="1103949" cy="813152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64" y="1664738"/>
            <a:ext cx="4854356" cy="481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8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91290" y="153562"/>
            <a:ext cx="25378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000" kern="0" dirty="0" err="1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OneClick</a:t>
            </a:r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-Corona </a:t>
            </a:r>
          </a:p>
          <a:p>
            <a:pPr algn="r"/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프로젝트소개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2325607" y="2196711"/>
            <a:ext cx="7213600" cy="4019452"/>
            <a:chOff x="2261118" y="2212520"/>
            <a:chExt cx="4814595" cy="5747657"/>
          </a:xfrm>
          <a:solidFill>
            <a:srgbClr val="FBC096"/>
          </a:solidFill>
        </p:grpSpPr>
        <p:sp>
          <p:nvSpPr>
            <p:cNvPr id="25" name="자유형 24"/>
            <p:cNvSpPr/>
            <p:nvPr/>
          </p:nvSpPr>
          <p:spPr>
            <a:xfrm>
              <a:off x="2261118" y="5352272"/>
              <a:ext cx="2071396" cy="2575249"/>
            </a:xfrm>
            <a:custGeom>
              <a:avLst/>
              <a:gdLst>
                <a:gd name="connsiteX0" fmla="*/ 74645 w 2071396"/>
                <a:gd name="connsiteY0" fmla="*/ 0 h 2575249"/>
                <a:gd name="connsiteX1" fmla="*/ 0 w 2071396"/>
                <a:gd name="connsiteY1" fmla="*/ 2556588 h 2575249"/>
                <a:gd name="connsiteX2" fmla="*/ 2071396 w 2071396"/>
                <a:gd name="connsiteY2" fmla="*/ 2575249 h 2575249"/>
                <a:gd name="connsiteX3" fmla="*/ 74645 w 2071396"/>
                <a:gd name="connsiteY3" fmla="*/ 0 h 257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396" h="2575249">
                  <a:moveTo>
                    <a:pt x="74645" y="0"/>
                  </a:moveTo>
                  <a:lnTo>
                    <a:pt x="0" y="2556588"/>
                  </a:lnTo>
                  <a:lnTo>
                    <a:pt x="2071396" y="2575249"/>
                  </a:lnTo>
                  <a:lnTo>
                    <a:pt x="74645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4"/>
            <p:cNvSpPr/>
            <p:nvPr/>
          </p:nvSpPr>
          <p:spPr>
            <a:xfrm>
              <a:off x="2315346" y="2212520"/>
              <a:ext cx="4760367" cy="5747657"/>
            </a:xfrm>
            <a:custGeom>
              <a:avLst/>
              <a:gdLst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0 w 4739951"/>
                <a:gd name="connsiteY3" fmla="*/ 574765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0 w 4739951"/>
                <a:gd name="connsiteY0" fmla="*/ 0 h 5747657"/>
                <a:gd name="connsiteX1" fmla="*/ 4739951 w 4739951"/>
                <a:gd name="connsiteY1" fmla="*/ 0 h 5747657"/>
                <a:gd name="connsiteX2" fmla="*/ 4739951 w 4739951"/>
                <a:gd name="connsiteY2" fmla="*/ 5747657 h 5747657"/>
                <a:gd name="connsiteX3" fmla="*/ 130629 w 4739951"/>
                <a:gd name="connsiteY3" fmla="*/ 5449077 h 5747657"/>
                <a:gd name="connsiteX4" fmla="*/ 0 w 4739951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50799 w 4790750"/>
                <a:gd name="connsiteY0" fmla="*/ 0 h 5747657"/>
                <a:gd name="connsiteX1" fmla="*/ 4790750 w 4790750"/>
                <a:gd name="connsiteY1" fmla="*/ 0 h 5747657"/>
                <a:gd name="connsiteX2" fmla="*/ 4790750 w 4790750"/>
                <a:gd name="connsiteY2" fmla="*/ 5747657 h 5747657"/>
                <a:gd name="connsiteX3" fmla="*/ 181428 w 4790750"/>
                <a:gd name="connsiteY3" fmla="*/ 5449077 h 5747657"/>
                <a:gd name="connsiteX4" fmla="*/ 50799 w 4790750"/>
                <a:gd name="connsiteY4" fmla="*/ 0 h 5747657"/>
                <a:gd name="connsiteX0" fmla="*/ 68812 w 4808763"/>
                <a:gd name="connsiteY0" fmla="*/ 0 h 5747657"/>
                <a:gd name="connsiteX1" fmla="*/ 4808763 w 4808763"/>
                <a:gd name="connsiteY1" fmla="*/ 0 h 5747657"/>
                <a:gd name="connsiteX2" fmla="*/ 4808763 w 4808763"/>
                <a:gd name="connsiteY2" fmla="*/ 5747657 h 5747657"/>
                <a:gd name="connsiteX3" fmla="*/ 199441 w 4808763"/>
                <a:gd name="connsiteY3" fmla="*/ 5449077 h 5747657"/>
                <a:gd name="connsiteX4" fmla="*/ 68812 w 4808763"/>
                <a:gd name="connsiteY4" fmla="*/ 0 h 5747657"/>
                <a:gd name="connsiteX0" fmla="*/ 20416 w 4760367"/>
                <a:gd name="connsiteY0" fmla="*/ 0 h 5747657"/>
                <a:gd name="connsiteX1" fmla="*/ 4760367 w 4760367"/>
                <a:gd name="connsiteY1" fmla="*/ 0 h 5747657"/>
                <a:gd name="connsiteX2" fmla="*/ 4760367 w 4760367"/>
                <a:gd name="connsiteY2" fmla="*/ 5747657 h 5747657"/>
                <a:gd name="connsiteX3" fmla="*/ 151045 w 4760367"/>
                <a:gd name="connsiteY3" fmla="*/ 5449077 h 5747657"/>
                <a:gd name="connsiteX4" fmla="*/ 20416 w 4760367"/>
                <a:gd name="connsiteY4" fmla="*/ 0 h 57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367" h="5747657">
                  <a:moveTo>
                    <a:pt x="20416" y="0"/>
                  </a:moveTo>
                  <a:cubicBezTo>
                    <a:pt x="1675045" y="205274"/>
                    <a:pt x="3180383" y="0"/>
                    <a:pt x="4760367" y="0"/>
                  </a:cubicBezTo>
                  <a:lnTo>
                    <a:pt x="4760367" y="5747657"/>
                  </a:lnTo>
                  <a:cubicBezTo>
                    <a:pt x="3223926" y="5648130"/>
                    <a:pt x="1519535" y="5865844"/>
                    <a:pt x="151045" y="5449077"/>
                  </a:cubicBezTo>
                  <a:cubicBezTo>
                    <a:pt x="-60448" y="3595395"/>
                    <a:pt x="7975" y="1723052"/>
                    <a:pt x="2041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2884407" y="2102469"/>
            <a:ext cx="6096000" cy="355481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ko-KR" altLang="en-US"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ko-KR" altLang="en-US"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ko-KR" altLang="en-US"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ko-KR" altLang="en-US" sz="3000" b="1" dirty="0">
                <a:latin typeface="맑은 고딕" panose="020B0503020000020004" pitchFamily="50" charset="-127"/>
              </a:rPr>
              <a:t>코로나 </a:t>
            </a:r>
            <a:r>
              <a:rPr lang="en-US" altLang="ko-KR" sz="3000" b="1" dirty="0">
                <a:latin typeface="맑은 고딕" panose="020B0503020000020004" pitchFamily="50" charset="-127"/>
              </a:rPr>
              <a:t>19</a:t>
            </a:r>
            <a:r>
              <a:rPr lang="ko-KR" altLang="en-US" sz="3000" b="1" dirty="0">
                <a:latin typeface="맑은 고딕" panose="020B0503020000020004" pitchFamily="50" charset="-127"/>
              </a:rPr>
              <a:t>에 대한 정보와 퍼지고 있는 유언비어에 대응하며 사용자가 가짜 정보에 속지 않고 올바른 방법으로 코로나를 대처할 수 있게 도와주는 플랫폼 기반의 </a:t>
            </a:r>
            <a:r>
              <a:rPr lang="ko-KR" altLang="en-US" sz="3000" b="1" dirty="0" smtClean="0">
                <a:latin typeface="맑은 고딕" panose="020B0503020000020004" pitchFamily="50" charset="-127"/>
              </a:rPr>
              <a:t>웹 서비스</a:t>
            </a:r>
            <a:r>
              <a:rPr lang="en-US" altLang="ko-KR" sz="3000" b="1" dirty="0">
                <a:latin typeface="맑은 고딕" panose="020B0503020000020004" pitchFamily="50" charset="-127"/>
              </a:rPr>
              <a:t>. </a:t>
            </a:r>
            <a:endParaRPr lang="ko-KR" altLang="en-US" sz="3000" b="1" dirty="0">
              <a:solidFill>
                <a:schemeClr val="dk1"/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28" name="자유형: 도형 12">
            <a:extLst>
              <a:ext uri="{FF2B5EF4-FFF2-40B4-BE49-F238E27FC236}">
                <a16:creationId xmlns:a16="http://schemas.microsoft.com/office/drawing/2014/main" id="{B4EFF1AA-399E-48E1-A799-FE79345503AA}"/>
              </a:ext>
            </a:extLst>
          </p:cNvPr>
          <p:cNvSpPr/>
          <p:nvPr/>
        </p:nvSpPr>
        <p:spPr>
          <a:xfrm rot="19249572">
            <a:off x="5035276" y="1915476"/>
            <a:ext cx="1794261" cy="932746"/>
          </a:xfrm>
          <a:custGeom>
            <a:avLst/>
            <a:gdLst>
              <a:gd name="connsiteX0" fmla="*/ 589904 w 730459"/>
              <a:gd name="connsiteY0" fmla="*/ 0 h 566642"/>
              <a:gd name="connsiteX1" fmla="*/ 730459 w 730459"/>
              <a:gd name="connsiteY1" fmla="*/ 239371 h 566642"/>
              <a:gd name="connsiteX2" fmla="*/ 195819 w 730459"/>
              <a:gd name="connsiteY2" fmla="*/ 553302 h 566642"/>
              <a:gd name="connsiteX3" fmla="*/ 195820 w 730459"/>
              <a:gd name="connsiteY3" fmla="*/ 553303 h 566642"/>
              <a:gd name="connsiteX4" fmla="*/ 173102 w 730459"/>
              <a:gd name="connsiteY4" fmla="*/ 566642 h 566642"/>
              <a:gd name="connsiteX5" fmla="*/ 151277 w 730459"/>
              <a:gd name="connsiteY5" fmla="*/ 553659 h 566642"/>
              <a:gd name="connsiteX6" fmla="*/ 166870 w 730459"/>
              <a:gd name="connsiteY6" fmla="*/ 546906 h 566642"/>
              <a:gd name="connsiteX7" fmla="*/ 116070 w 730459"/>
              <a:gd name="connsiteY7" fmla="*/ 515750 h 566642"/>
              <a:gd name="connsiteX8" fmla="*/ 134273 w 730459"/>
              <a:gd name="connsiteY8" fmla="*/ 506124 h 566642"/>
              <a:gd name="connsiteX9" fmla="*/ 80637 w 730459"/>
              <a:gd name="connsiteY9" fmla="*/ 473440 h 566642"/>
              <a:gd name="connsiteX10" fmla="*/ 117160 w 730459"/>
              <a:gd name="connsiteY10" fmla="*/ 456146 h 566642"/>
              <a:gd name="connsiteX11" fmla="*/ 114213 w 730459"/>
              <a:gd name="connsiteY11" fmla="*/ 451127 h 566642"/>
              <a:gd name="connsiteX12" fmla="*/ 70640 w 730459"/>
              <a:gd name="connsiteY12" fmla="*/ 425205 h 566642"/>
              <a:gd name="connsiteX13" fmla="*/ 86233 w 730459"/>
              <a:gd name="connsiteY13" fmla="*/ 418453 h 566642"/>
              <a:gd name="connsiteX14" fmla="*/ 35433 w 730459"/>
              <a:gd name="connsiteY14" fmla="*/ 387297 h 566642"/>
              <a:gd name="connsiteX15" fmla="*/ 53637 w 730459"/>
              <a:gd name="connsiteY15" fmla="*/ 377670 h 566642"/>
              <a:gd name="connsiteX16" fmla="*/ 0 w 730459"/>
              <a:gd name="connsiteY16" fmla="*/ 344986 h 566642"/>
              <a:gd name="connsiteX17" fmla="*/ 40601 w 730459"/>
              <a:gd name="connsiteY17" fmla="*/ 325762 h 566642"/>
              <a:gd name="connsiteX18" fmla="*/ 39195 w 730459"/>
              <a:gd name="connsiteY18" fmla="*/ 323368 h 566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0459" h="566642">
                <a:moveTo>
                  <a:pt x="589904" y="0"/>
                </a:moveTo>
                <a:lnTo>
                  <a:pt x="730459" y="239371"/>
                </a:lnTo>
                <a:lnTo>
                  <a:pt x="195819" y="553302"/>
                </a:lnTo>
                <a:lnTo>
                  <a:pt x="195820" y="553303"/>
                </a:lnTo>
                <a:lnTo>
                  <a:pt x="173102" y="566642"/>
                </a:lnTo>
                <a:lnTo>
                  <a:pt x="151277" y="553659"/>
                </a:lnTo>
                <a:lnTo>
                  <a:pt x="166870" y="546906"/>
                </a:lnTo>
                <a:lnTo>
                  <a:pt x="116070" y="515750"/>
                </a:lnTo>
                <a:lnTo>
                  <a:pt x="134273" y="506124"/>
                </a:lnTo>
                <a:lnTo>
                  <a:pt x="80637" y="473440"/>
                </a:lnTo>
                <a:lnTo>
                  <a:pt x="117160" y="456146"/>
                </a:lnTo>
                <a:lnTo>
                  <a:pt x="114213" y="451127"/>
                </a:lnTo>
                <a:lnTo>
                  <a:pt x="70640" y="425205"/>
                </a:lnTo>
                <a:lnTo>
                  <a:pt x="86233" y="418453"/>
                </a:lnTo>
                <a:lnTo>
                  <a:pt x="35433" y="387297"/>
                </a:lnTo>
                <a:lnTo>
                  <a:pt x="53637" y="377670"/>
                </a:lnTo>
                <a:lnTo>
                  <a:pt x="0" y="344986"/>
                </a:lnTo>
                <a:lnTo>
                  <a:pt x="40601" y="325762"/>
                </a:lnTo>
                <a:lnTo>
                  <a:pt x="39195" y="323368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55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19832" y="234775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3.1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내용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1" name="Google Shape;1159;p172"/>
          <p:cNvSpPr txBox="1"/>
          <p:nvPr/>
        </p:nvSpPr>
        <p:spPr>
          <a:xfrm>
            <a:off x="1087800" y="1885544"/>
            <a:ext cx="4261313" cy="2006408"/>
          </a:xfrm>
          <a:prstGeom prst="rect">
            <a:avLst/>
          </a:prstGeom>
          <a:solidFill>
            <a:srgbClr val="FBC096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/>
            <a:r>
              <a:rPr lang="ko-KR" altLang="en-US" sz="3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날마다 갱신되는 코로나 감염자 데이터</a:t>
            </a:r>
            <a:r>
              <a:rPr lang="ko-KR" altLang="en-US" sz="3000" b="1" i="0" u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제공</a:t>
            </a:r>
          </a:p>
          <a:p>
            <a:pPr algn="ctr"/>
            <a:endParaRPr lang="ko-KR" altLang="en-US"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160;p172"/>
          <p:cNvSpPr txBox="1"/>
          <p:nvPr/>
        </p:nvSpPr>
        <p:spPr>
          <a:xfrm>
            <a:off x="1229150" y="1381038"/>
            <a:ext cx="696404" cy="114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FF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FF996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0" b="1" i="0" u="none" dirty="0">
                <a:solidFill>
                  <a:srgbClr val="4CBC97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7000" b="1" i="0" u="none" dirty="0">
              <a:solidFill>
                <a:srgbClr val="4CBC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159;p172"/>
          <p:cNvSpPr txBox="1"/>
          <p:nvPr/>
        </p:nvSpPr>
        <p:spPr>
          <a:xfrm>
            <a:off x="6344777" y="1885544"/>
            <a:ext cx="4506733" cy="2006408"/>
          </a:xfrm>
          <a:prstGeom prst="rect">
            <a:avLst/>
          </a:prstGeom>
          <a:solidFill>
            <a:srgbClr val="FBC096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/>
            <a:r>
              <a:rPr lang="ko-KR" altLang="en-US" sz="3000" b="1" i="0" u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월별</a:t>
            </a:r>
            <a:r>
              <a:rPr lang="en-US" altLang="ko-KR" sz="3000" b="1" i="0" u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,</a:t>
            </a:r>
            <a:r>
              <a:rPr lang="ko-KR" altLang="en-US" sz="3000" b="1" i="0" u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주별로 코로나 </a:t>
            </a:r>
            <a:endParaRPr lang="en-US" altLang="ko-KR" sz="3000" b="1" i="0" u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3000" b="1" i="0" u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감염자 그래프 제공</a:t>
            </a:r>
            <a:endParaRPr lang="en-US" altLang="ko-KR" sz="3000" b="1" i="0" u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31" name="Google Shape;1164;p172"/>
          <p:cNvSpPr txBox="1"/>
          <p:nvPr/>
        </p:nvSpPr>
        <p:spPr>
          <a:xfrm>
            <a:off x="10080246" y="1381038"/>
            <a:ext cx="707516" cy="114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FF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FF9966"/>
              </a:solidFill>
            </a:endParaRPr>
          </a:p>
        </p:txBody>
      </p:sp>
      <p:sp>
        <p:nvSpPr>
          <p:cNvPr id="34" name="Google Shape;1159;p172"/>
          <p:cNvSpPr txBox="1"/>
          <p:nvPr/>
        </p:nvSpPr>
        <p:spPr>
          <a:xfrm>
            <a:off x="1041988" y="4143922"/>
            <a:ext cx="4261313" cy="2006408"/>
          </a:xfrm>
          <a:prstGeom prst="rect">
            <a:avLst/>
          </a:prstGeom>
          <a:solidFill>
            <a:srgbClr val="FBC096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kern="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질병 </a:t>
            </a:r>
            <a:r>
              <a:rPr lang="ko-KR" altLang="en-US" sz="3000" b="1" kern="0" dirty="0" err="1" smtClean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관리본부와</a:t>
            </a:r>
            <a:endParaRPr lang="en-US" altLang="ko-KR" sz="3000" b="1" kern="0" dirty="0" smtClean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kern="0" dirty="0" smtClean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청와대의 </a:t>
            </a:r>
            <a:r>
              <a:rPr lang="ko-KR" altLang="en-US" sz="3000" b="1" kern="0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공지사항 알림</a:t>
            </a:r>
            <a:endParaRPr lang="ko-KR" altLang="en-US" sz="3000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pPr algn="ctr"/>
            <a:endParaRPr lang="ko-KR" altLang="en-US"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164;p172"/>
          <p:cNvSpPr txBox="1"/>
          <p:nvPr/>
        </p:nvSpPr>
        <p:spPr>
          <a:xfrm>
            <a:off x="1187149" y="3696238"/>
            <a:ext cx="609900" cy="114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FF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dirty="0">
              <a:solidFill>
                <a:srgbClr val="FF9966"/>
              </a:solidFill>
            </a:endParaRPr>
          </a:p>
        </p:txBody>
      </p:sp>
      <p:sp>
        <p:nvSpPr>
          <p:cNvPr id="35" name="Google Shape;1159;p172"/>
          <p:cNvSpPr txBox="1"/>
          <p:nvPr/>
        </p:nvSpPr>
        <p:spPr>
          <a:xfrm>
            <a:off x="6412772" y="4194602"/>
            <a:ext cx="4506733" cy="2006408"/>
          </a:xfrm>
          <a:prstGeom prst="rect">
            <a:avLst/>
          </a:prstGeom>
          <a:solidFill>
            <a:srgbClr val="FBC096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/>
            <a:r>
              <a:rPr lang="ko-KR" altLang="en-US" sz="3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각종 유언비어에 대한 </a:t>
            </a:r>
            <a:endParaRPr lang="en-US" altLang="ko-KR" sz="3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algn="ctr"/>
            <a:r>
              <a:rPr lang="ko-KR" altLang="en-US" sz="3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정부의 </a:t>
            </a:r>
            <a:r>
              <a:rPr lang="ko-KR" altLang="en-US" sz="30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공식발표문</a:t>
            </a:r>
            <a:r>
              <a:rPr lang="ko-KR" altLang="en-US" sz="3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제공</a:t>
            </a:r>
          </a:p>
          <a:p>
            <a:pPr algn="ctr"/>
            <a:endParaRPr lang="ko-KR" alt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1164;p172"/>
          <p:cNvSpPr txBox="1"/>
          <p:nvPr/>
        </p:nvSpPr>
        <p:spPr>
          <a:xfrm>
            <a:off x="10080246" y="3685811"/>
            <a:ext cx="609900" cy="114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FF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dirty="0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29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19832" y="234775"/>
            <a:ext cx="17283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3.2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기대 방안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3" name="Google Shape;1162;p172"/>
          <p:cNvSpPr txBox="1"/>
          <p:nvPr/>
        </p:nvSpPr>
        <p:spPr>
          <a:xfrm>
            <a:off x="4694782" y="2811461"/>
            <a:ext cx="2865894" cy="2801946"/>
          </a:xfrm>
          <a:prstGeom prst="rect">
            <a:avLst/>
          </a:prstGeom>
          <a:solidFill>
            <a:srgbClr val="FBC096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ko-KR" altLang="en-US" sz="3000" b="1" dirty="0">
                <a:latin typeface="+mn-ea"/>
              </a:rPr>
              <a:t>유언비어에 </a:t>
            </a:r>
            <a:endParaRPr lang="en-US" altLang="ko-KR" sz="3000" b="1" dirty="0">
              <a:latin typeface="+mn-ea"/>
            </a:endParaRPr>
          </a:p>
          <a:p>
            <a:pPr algn="ctr"/>
            <a:r>
              <a:rPr lang="ko-KR" altLang="en-US" sz="3000" b="1" dirty="0" smtClean="0">
                <a:latin typeface="+mn-ea"/>
              </a:rPr>
              <a:t>속지 않고 </a:t>
            </a:r>
            <a:endParaRPr lang="en-US" altLang="ko-KR" sz="3000" b="1" dirty="0">
              <a:latin typeface="+mn-ea"/>
            </a:endParaRPr>
          </a:p>
          <a:p>
            <a:pPr algn="ctr"/>
            <a:r>
              <a:rPr lang="ko-KR" altLang="en-US" sz="3000" b="1" dirty="0">
                <a:latin typeface="+mn-ea"/>
              </a:rPr>
              <a:t>정확한 정보를 알 수 있다</a:t>
            </a:r>
            <a:r>
              <a:rPr lang="en-US" altLang="ko-KR" sz="3000" b="1" dirty="0">
                <a:latin typeface="+mn-ea"/>
              </a:rPr>
              <a:t>.</a:t>
            </a:r>
            <a:endParaRPr lang="ko-KR" altLang="en-US" sz="3000" b="1" dirty="0">
              <a:latin typeface="+mn-ea"/>
            </a:endParaRPr>
          </a:p>
          <a:p>
            <a:pPr algn="ctr"/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159;p172"/>
          <p:cNvSpPr txBox="1"/>
          <p:nvPr/>
        </p:nvSpPr>
        <p:spPr>
          <a:xfrm>
            <a:off x="777596" y="1983743"/>
            <a:ext cx="3580488" cy="3156925"/>
          </a:xfrm>
          <a:prstGeom prst="rect">
            <a:avLst/>
          </a:prstGeom>
          <a:solidFill>
            <a:srgbClr val="FBC096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endParaRPr lang="ko-KR" altLang="en-US" sz="3000" kern="0" dirty="0">
              <a:solidFill>
                <a:srgbClr val="FBC096"/>
              </a:solidFill>
              <a:latin typeface="+mn-ea"/>
              <a:sym typeface="Arial"/>
            </a:endParaRPr>
          </a:p>
          <a:p>
            <a:pPr algn="ctr"/>
            <a:r>
              <a:rPr lang="ko-KR" altLang="en-US" sz="300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정부 사이트를 </a:t>
            </a:r>
            <a:endParaRPr lang="en-US" altLang="ko-KR" sz="3000" b="1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pPr algn="ctr"/>
            <a:r>
              <a:rPr lang="ko-KR" altLang="en-US" sz="300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찾아가지 않아도 </a:t>
            </a:r>
            <a:endParaRPr lang="en-US" altLang="ko-KR" sz="3000" b="1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pPr algn="ctr"/>
            <a:r>
              <a:rPr lang="ko-KR" altLang="en-US" sz="300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정확한 정보를 </a:t>
            </a:r>
            <a:endParaRPr lang="en-US" altLang="ko-KR" sz="3000" b="1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pPr algn="ctr"/>
            <a:r>
              <a:rPr lang="ko-KR" altLang="en-US" sz="300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제공 받을 수 있다</a:t>
            </a:r>
            <a:r>
              <a:rPr lang="en-US" altLang="ko-KR" sz="3000" b="1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.</a:t>
            </a:r>
            <a:endParaRPr lang="ko-KR" altLang="en-US" sz="1200" b="1" i="0" u="none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pPr algn="ctr"/>
            <a:endParaRPr lang="ko-KR" altLang="en-US" sz="1200" b="0" i="0" u="none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5" name="Google Shape;1160;p172"/>
          <p:cNvSpPr txBox="1"/>
          <p:nvPr/>
        </p:nvSpPr>
        <p:spPr>
          <a:xfrm>
            <a:off x="744796" y="1363197"/>
            <a:ext cx="1288032" cy="179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FF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FF9966"/>
              </a:solidFill>
            </a:endParaRPr>
          </a:p>
        </p:txBody>
      </p:sp>
      <p:sp>
        <p:nvSpPr>
          <p:cNvPr id="26" name="Google Shape;1164;p172"/>
          <p:cNvSpPr txBox="1"/>
          <p:nvPr/>
        </p:nvSpPr>
        <p:spPr>
          <a:xfrm>
            <a:off x="4727883" y="2191831"/>
            <a:ext cx="762557" cy="128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FF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FF9966"/>
              </a:solidFill>
            </a:endParaRPr>
          </a:p>
        </p:txBody>
      </p:sp>
      <p:sp>
        <p:nvSpPr>
          <p:cNvPr id="27" name="Google Shape;1159;p172"/>
          <p:cNvSpPr txBox="1"/>
          <p:nvPr/>
        </p:nvSpPr>
        <p:spPr>
          <a:xfrm>
            <a:off x="8006718" y="3350029"/>
            <a:ext cx="3554159" cy="3021742"/>
          </a:xfrm>
          <a:prstGeom prst="rect">
            <a:avLst/>
          </a:prstGeom>
          <a:solidFill>
            <a:srgbClr val="FBC096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endParaRPr lang="en-US" altLang="ko-KR" sz="3000" b="1" dirty="0">
              <a:latin typeface="+mn-ea"/>
            </a:endParaRPr>
          </a:p>
          <a:p>
            <a:pPr algn="ctr"/>
            <a:r>
              <a:rPr lang="ko-KR" altLang="en-US" sz="3000" b="1" i="0" u="none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공식입장과 발표를 통하여 사람들에게 신뢰성을 높이며 안정감을 줄 수 있다</a:t>
            </a:r>
            <a:r>
              <a:rPr lang="en-US" altLang="ko-KR" sz="3000" b="1" i="0" u="none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.</a:t>
            </a:r>
            <a:endParaRPr sz="3000" b="1" i="0" u="none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28" name="Google Shape;1164;p172"/>
          <p:cNvSpPr txBox="1"/>
          <p:nvPr/>
        </p:nvSpPr>
        <p:spPr>
          <a:xfrm>
            <a:off x="8061987" y="2706759"/>
            <a:ext cx="762557" cy="116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FF9966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dirty="0">
              <a:solidFill>
                <a:srgbClr val="FF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3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830262" y="140319"/>
            <a:ext cx="3000375" cy="523875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3861" y="140319"/>
            <a:ext cx="11488738" cy="1285875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095500" y="816594"/>
            <a:ext cx="9131300" cy="431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200" kern="0" dirty="0">
                <a:solidFill>
                  <a:srgbClr val="915E4D"/>
                </a:solidFill>
                <a:latin typeface="맑은 고딕" panose="020B0503020000020004" pitchFamily="50" charset="-127"/>
              </a:rPr>
              <a:t>One Click-Corona.com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24715" y="262856"/>
            <a:ext cx="19848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3.3 </a:t>
            </a:r>
            <a:r>
              <a:rPr lang="ko-KR" altLang="en-US" sz="2000" kern="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</a:t>
            </a:r>
            <a:endParaRPr lang="ko-KR" altLang="en-US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11399043" y="876126"/>
            <a:ext cx="300037" cy="300037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77596" y="903847"/>
            <a:ext cx="219697" cy="219697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177474" y="903847"/>
            <a:ext cx="219697" cy="219697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577352" y="903847"/>
            <a:ext cx="219697" cy="219697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3862" y="1426194"/>
            <a:ext cx="11488738" cy="5239656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" y="1603994"/>
            <a:ext cx="11112500" cy="4871356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11398248" y="367187"/>
            <a:ext cx="571500" cy="517813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19" name="Google Shape;1223;p176"/>
          <p:cNvSpPr txBox="1"/>
          <p:nvPr/>
        </p:nvSpPr>
        <p:spPr>
          <a:xfrm>
            <a:off x="2003755" y="2550289"/>
            <a:ext cx="1512900" cy="360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_x127906368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57446" y="1754093"/>
            <a:ext cx="2422130" cy="847960"/>
          </a:xfrm>
          <a:prstGeom prst="rect">
            <a:avLst/>
          </a:prstGeom>
          <a:noFill/>
        </p:spPr>
      </p:pic>
      <p:pic>
        <p:nvPicPr>
          <p:cNvPr id="21" name="_x127906128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257446" y="2779853"/>
            <a:ext cx="2422130" cy="1218354"/>
          </a:xfrm>
          <a:prstGeom prst="rect">
            <a:avLst/>
          </a:prstGeom>
          <a:noFill/>
        </p:spPr>
      </p:pic>
      <p:pic>
        <p:nvPicPr>
          <p:cNvPr id="22" name="_x127905728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134066" y="4022404"/>
            <a:ext cx="2684960" cy="779916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5978922" y="3413403"/>
            <a:ext cx="3802633" cy="389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19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http://www.cdc.go.kr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36690" y="2211546"/>
            <a:ext cx="35321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19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https://www.data.go.kr/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34677" y="4414474"/>
            <a:ext cx="3257000" cy="387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1900" b="1" i="0" u="sng" dirty="0">
                <a:solidFill>
                  <a:srgbClr val="0000FF"/>
                </a:solidFill>
                <a:latin typeface="맑은 고딕"/>
                <a:ea typeface="맑은 고딕"/>
              </a:rPr>
              <a:t>https://www.who.int/</a:t>
            </a:r>
            <a:r>
              <a:rPr lang="ko-KR" altLang="ko-KR" sz="1900" b="1" i="0" dirty="0">
                <a:solidFill>
                  <a:srgbClr val="000000"/>
                </a:solidFill>
                <a:latin typeface="한양신명조"/>
                <a:ea typeface="맑은 고딕"/>
              </a:rPr>
              <a:t>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34677" y="5620285"/>
            <a:ext cx="30208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900" b="1" u="sng" dirty="0">
                <a:solidFill>
                  <a:srgbClr val="0000FF"/>
                </a:solidFill>
                <a:ea typeface="맑은 고딕"/>
              </a:rPr>
              <a:t>http://ncov.mohw.go.kr/</a:t>
            </a:r>
            <a:endParaRPr lang="ko-KR" altLang="ko-KR" sz="1900" b="1" i="0" u="sng" dirty="0">
              <a:solidFill>
                <a:srgbClr val="0000FF"/>
              </a:solidFill>
              <a:latin typeface="맑은 고딕"/>
              <a:ea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34676" y="5179651"/>
            <a:ext cx="54635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2200" b="1" i="0" dirty="0" smtClean="0">
                <a:solidFill>
                  <a:srgbClr val="000000"/>
                </a:solidFill>
                <a:latin typeface="맑은 고딕"/>
                <a:ea typeface="맑은 고딕"/>
              </a:rPr>
              <a:t>코로나</a:t>
            </a:r>
            <a:r>
              <a:rPr lang="ko-KR" altLang="en-US" sz="2200" b="1" i="0" dirty="0" smtClean="0">
                <a:solidFill>
                  <a:srgbClr val="000000"/>
                </a:solidFill>
                <a:latin typeface="맑은 고딕"/>
                <a:ea typeface="맑은 고딕"/>
              </a:rPr>
              <a:t>바이러스감염증</a:t>
            </a:r>
            <a:r>
              <a:rPr lang="en-US" altLang="ko-KR" sz="2200" b="1" i="0" dirty="0" smtClean="0">
                <a:solidFill>
                  <a:srgbClr val="000000"/>
                </a:solidFill>
                <a:latin typeface="맑은 고딕"/>
                <a:ea typeface="맑은 고딕"/>
              </a:rPr>
              <a:t>-19(COVID-19)</a:t>
            </a:r>
            <a:endParaRPr lang="ko-KR" altLang="ko-KR" sz="2200" b="1" i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36691" y="3088476"/>
            <a:ext cx="2144211" cy="4398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ko-KR" sz="2200" b="1" i="0" dirty="0">
                <a:solidFill>
                  <a:srgbClr val="000000"/>
                </a:solidFill>
                <a:latin typeface="맑은 고딕"/>
                <a:ea typeface="맑은 고딕"/>
              </a:rPr>
              <a:t>질병 관리 본부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34677" y="4047707"/>
            <a:ext cx="2139315" cy="436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ko-KR" sz="2200" b="1" i="0" dirty="0">
                <a:solidFill>
                  <a:srgbClr val="000000"/>
                </a:solidFill>
                <a:latin typeface="맑은 고딕"/>
                <a:ea typeface="맑은 고딕"/>
              </a:rPr>
              <a:t>세계 보건 기구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34677" y="1853545"/>
            <a:ext cx="2544260" cy="439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ko-KR" sz="2200" b="1" i="0" dirty="0">
                <a:solidFill>
                  <a:srgbClr val="000000"/>
                </a:solidFill>
                <a:latin typeface="맑은 고딕"/>
                <a:ea typeface="맑은 고딕"/>
              </a:rPr>
              <a:t>공공 데이터 포털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55" y="5189937"/>
            <a:ext cx="3345485" cy="89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945</Words>
  <Application>Microsoft Office PowerPoint</Application>
  <PresentationFormat>와이드스크린</PresentationFormat>
  <Paragraphs>262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Dotum</vt:lpstr>
      <vt:lpstr>Malgun Gothic</vt:lpstr>
      <vt:lpstr>Malgun Gothic</vt:lpstr>
      <vt:lpstr>야놀자 야체 B</vt:lpstr>
      <vt:lpstr>한양신명조</vt:lpstr>
      <vt:lpstr>함초롬돋움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홍성주</dc:creator>
  <cp:lastModifiedBy>김 민찬</cp:lastModifiedBy>
  <cp:revision>98</cp:revision>
  <dcterms:created xsi:type="dcterms:W3CDTF">2019-09-19T08:05:39Z</dcterms:created>
  <dcterms:modified xsi:type="dcterms:W3CDTF">2020-04-21T06:17:40Z</dcterms:modified>
</cp:coreProperties>
</file>