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p15:clr>
            <a:srgbClr val="A4A3A4"/>
          </p15:clr>
        </p15:guide>
        <p15:guide id="2"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E1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2"/>
    <p:restoredTop sz="65640"/>
  </p:normalViewPr>
  <p:slideViewPr>
    <p:cSldViewPr snapToGrid="0">
      <p:cViewPr varScale="1">
        <p:scale>
          <a:sx n="50" d="100"/>
          <a:sy n="50" d="100"/>
        </p:scale>
        <p:origin x="34" y="600"/>
      </p:cViewPr>
      <p:guideLst>
        <p:guide orient="horz" pos="2158"/>
        <p:guide pos="383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lang="ko-KR" altLang="en-US"/>
            </a:pPr>
            <a:fld id="{FB13CDED-5458-45FD-9303-246933922ADE}" type="datetime1">
              <a:rPr lang="ko-KR" altLang="en-US"/>
              <a:pPr lvl="0">
                <a:defRPr lang="ko-KR" altLang="en-US"/>
              </a:pPr>
              <a:t>2020-04-29</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lang="ko-KR" altLang="en-US"/>
            </a:pPr>
            <a:r>
              <a:rPr lang="ko-KR" altLang="en-US"/>
              <a:t>마스터 텍스트 스타일 편집</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lang="ko-KR" altLang="en-US"/>
            </a:pPr>
            <a:fld id="{1DD2F168-E24C-49F6-B6CC-C0D5D670D899}"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4B5A23-C81F-4AF5-A748-1D1EE93505F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6F8B85E-9692-4475-9B5C-3E3DB5D888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C005B73-604A-4AB5-8137-DDC71FB7678B}"/>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2020-04-29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D657B5ED-EDEA-4726-A63A-ABCD88DDA24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E561B83-F1A6-46DA-BD34-3B375CB3487C}"/>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037662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36BD6-A4CF-4B25-AB1E-51253291E2B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749623F-E56B-4F2D-8C1B-7FE5A670887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38878DC-1F89-454E-8C22-21927454BB66}"/>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2020-04-29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A9C32D40-FC59-4599-8DB0-4EDB55159969}"/>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C4BECE70-0B94-4918-8A6B-CE318F78DB6B}"/>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18011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CC509A6-106F-4F30-B678-2B05478C05A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728D6E4-1D89-4B38-BBBD-0F051698128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C995D7F-87F4-4EAE-B067-A371E5D3C9ED}"/>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2020-04-29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B56F322D-4B78-410F-883C-30640F0A1B9B}"/>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8A676F9-DE6E-4CF9-8A5F-C636669B6A79}"/>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315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AFF599-F9A5-411F-BFB9-C4FB2A3A31B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93CECED-CCAF-4DDD-B539-F3AF15540E0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C0C8BE3-B2E2-4859-8481-2ADA01A44F0B}"/>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2020-04-29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288CDC39-E89C-42A8-9B52-C7D6DAC2A6D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1B28C08-4C0A-48B8-A2D2-41A018AB93AC}"/>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30955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24B900-D8B5-4B2F-9A9B-DAFD4392384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6D0AAEF-5449-4C97-B530-902BE63F1B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598CE2F0-2D83-432D-AAAB-53B7BDADB673}"/>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2020-04-29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14A1FD5-451B-4844-91B8-CAAD1300221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C4FCB56-5F29-4966-828B-6F12C897F578}"/>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6225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A8BCA9-CCD6-4662-A75A-29683674065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DB64179-D214-4078-BA5F-DFCB5B7AB55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1779CDF-61C0-406A-811C-6499DEFD46B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E2950D3-3FB5-4335-966B-7606E35446D8}"/>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2020-04-29</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6EA6937B-7D55-49EA-B7A1-89529F5A35C3}"/>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B794612-C908-4F25-B9A3-09427AE34A52}"/>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8365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3C1362-BBA7-4D01-B788-14FDB950ECB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5AC57B0-4E1F-4D85-8918-3867A4BE7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E57D204-8AC0-4D04-AEF3-91D21120617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95EB064-60AB-4FE5-AF06-C9FE48BB4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9DB6808-33C3-4B13-8365-0D85B8DDBE4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9C2640C7-3844-4222-AC6F-AB4902A4DB44}"/>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2020-04-29</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61889AA5-8486-41FD-8413-A10122960217}"/>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72CBBB2D-B216-4BCD-8B81-731C681CF619}"/>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2547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649871-FAAA-407D-9245-5C61A8E32E2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A38A7DA-9D13-4BB7-ADE4-F35E84E3A879}"/>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2020-04-29</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43FEE6E1-89D7-49AE-A816-C7B25C1D5069}"/>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516B1AE1-FDC9-44CA-9C12-53013C082766}"/>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71403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75ACA46-7E3A-4F54-B5C7-2D501C8054EF}"/>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2020-04-29</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3A6C4713-7972-4FE4-B6C4-CD4F252FD09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7D64F96C-A2F1-409B-B68C-BE3C8992CC4D}"/>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8542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13D69A-09A1-4C99-B3A6-6FFAF00F005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A0AD2F4-8A1D-4D48-B8E0-B0A9F378B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F2D0DD9-6BA7-496D-AB88-10339921C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E604958-49B0-4000-9AE8-1A82649DBB2B}"/>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2020-04-29</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A224506-57FE-4AE4-915B-1BCF662CF85C}"/>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106D5D81-A0DA-465B-9DDB-DA44E7CFA71E}"/>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1831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D983AA-0F4A-45E5-9631-DE95D37482B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E327D0E-1174-49F8-B6E6-ED9C4C24C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09C250D-0505-42BE-A5E8-7419DF44E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BEAFD8E-9839-4C72-8762-8562A91618C3}"/>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2020-04-29</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9BFA4037-6B16-4DCF-B42A-04CA15059F4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F41A69A5-76C9-4317-9EA8-5195D125D9B5}"/>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301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67ADECC-9799-4216-9862-AA5ADA4C8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47C8BE3-DBC3-496D-978E-EEAF27BD1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EA01D7B-4D81-4C57-A818-0D2B635AD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A27B5-0F0F-431C-AE3D-74B1B6F1C8C7}" type="datetimeFigureOut">
              <a:rPr lang="ko-KR" altLang="en-US" smtClean="0">
                <a:solidFill>
                  <a:prstClr val="black">
                    <a:tint val="75000"/>
                  </a:prstClr>
                </a:solidFill>
              </a:rPr>
              <a:pPr/>
              <a:t>2020-04-29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D5504206-C714-4A83-8AB2-390F6A4DB1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C61C595-D0A5-4894-99F9-5A8A1E009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6079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alsamiq.com/"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minclasse@gmail.co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github.com/OneClick-Corona-BigDataCapstone/OneClick-Corona"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C096"/>
        </a:solidFill>
        <a:effectLst/>
      </p:bgPr>
    </p:bg>
    <p:spTree>
      <p:nvGrpSpPr>
        <p:cNvPr id="1" name=""/>
        <p:cNvGrpSpPr/>
        <p:nvPr/>
      </p:nvGrpSpPr>
      <p:grpSpPr>
        <a:xfrm>
          <a:off x="0" y="0"/>
          <a:ext cx="0" cy="0"/>
          <a:chOff x="0" y="0"/>
          <a:chExt cx="0" cy="0"/>
        </a:xfrm>
      </p:grpSpPr>
      <p:grpSp>
        <p:nvGrpSpPr>
          <p:cNvPr id="6" name="그룹 5"/>
          <p:cNvGrpSpPr/>
          <p:nvPr/>
        </p:nvGrpSpPr>
        <p:grpSpPr>
          <a:xfrm>
            <a:off x="3220467" y="2155287"/>
            <a:ext cx="5798809" cy="994334"/>
            <a:chOff x="2359539" y="2172504"/>
            <a:chExt cx="7499032" cy="1285875"/>
          </a:xfrm>
        </p:grpSpPr>
        <p:sp>
          <p:nvSpPr>
            <p:cNvPr id="12" name="자유형 11"/>
            <p:cNvSpPr/>
            <p:nvPr/>
          </p:nvSpPr>
          <p:spPr>
            <a:xfrm>
              <a:off x="2765940" y="2172504"/>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1" name="자유형 20"/>
            <p:cNvSpPr/>
            <p:nvPr/>
          </p:nvSpPr>
          <p:spPr>
            <a:xfrm>
              <a:off x="2359539" y="2172504"/>
              <a:ext cx="7499032" cy="1285875"/>
            </a:xfrm>
            <a:custGeom>
              <a:avLst/>
              <a:gdLst>
                <a:gd name="connsiteX0" fmla="*/ 308768 w 7499032"/>
                <a:gd name="connsiteY0" fmla="*/ 0 h 1285875"/>
                <a:gd name="connsiteX1" fmla="*/ 2690813 w 7499032"/>
                <a:gd name="connsiteY1" fmla="*/ 0 h 1285875"/>
                <a:gd name="connsiteX2" fmla="*/ 2901449 w 7499032"/>
                <a:gd name="connsiteY2" fmla="*/ 139619 h 1285875"/>
                <a:gd name="connsiteX3" fmla="*/ 2904853 w 7499032"/>
                <a:gd name="connsiteY3" fmla="*/ 156481 h 1285875"/>
                <a:gd name="connsiteX4" fmla="*/ 2908527 w 7499032"/>
                <a:gd name="connsiteY4" fmla="*/ 156481 h 1285875"/>
                <a:gd name="connsiteX5" fmla="*/ 3000375 w 7499032"/>
                <a:gd name="connsiteY5" fmla="*/ 523875 h 1285875"/>
                <a:gd name="connsiteX6" fmla="*/ 7318851 w 7499032"/>
                <a:gd name="connsiteY6" fmla="*/ 523875 h 1285875"/>
                <a:gd name="connsiteX7" fmla="*/ 7372029 w 7499032"/>
                <a:gd name="connsiteY7" fmla="*/ 523875 h 1285875"/>
                <a:gd name="connsiteX8" fmla="*/ 7499032 w 7499032"/>
                <a:gd name="connsiteY8" fmla="*/ 650878 h 1285875"/>
                <a:gd name="connsiteX9" fmla="*/ 7499032 w 7499032"/>
                <a:gd name="connsiteY9" fmla="*/ 1285875 h 1285875"/>
                <a:gd name="connsiteX10" fmla="*/ 7318851 w 7499032"/>
                <a:gd name="connsiteY10" fmla="*/ 1285875 h 1285875"/>
                <a:gd name="connsiteX11" fmla="*/ 1373187 w 7499032"/>
                <a:gd name="connsiteY11" fmla="*/ 1285875 h 1285875"/>
                <a:gd name="connsiteX12" fmla="*/ 0 w 7499032"/>
                <a:gd name="connsiteY12" fmla="*/ 1285875 h 1285875"/>
                <a:gd name="connsiteX13" fmla="*/ 0 w 7499032"/>
                <a:gd name="connsiteY13" fmla="*/ 523875 h 1285875"/>
                <a:gd name="connsiteX14" fmla="*/ 91849 w 7499032"/>
                <a:gd name="connsiteY14" fmla="*/ 156481 h 1285875"/>
                <a:gd name="connsiteX15" fmla="*/ 94728 w 7499032"/>
                <a:gd name="connsiteY15" fmla="*/ 156481 h 1285875"/>
                <a:gd name="connsiteX16" fmla="*/ 98133 w 7499032"/>
                <a:gd name="connsiteY16" fmla="*/ 139619 h 1285875"/>
                <a:gd name="connsiteX17" fmla="*/ 308768 w 7499032"/>
                <a:gd name="connsiteY17"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99032" h="1285875">
                  <a:moveTo>
                    <a:pt x="308768" y="0"/>
                  </a:moveTo>
                  <a:lnTo>
                    <a:pt x="2690813" y="0"/>
                  </a:lnTo>
                  <a:cubicBezTo>
                    <a:pt x="2785502" y="0"/>
                    <a:pt x="2866745" y="57571"/>
                    <a:pt x="2901449" y="139619"/>
                  </a:cubicBezTo>
                  <a:lnTo>
                    <a:pt x="2904853" y="156481"/>
                  </a:lnTo>
                  <a:lnTo>
                    <a:pt x="2908527" y="156481"/>
                  </a:lnTo>
                  <a:lnTo>
                    <a:pt x="3000375" y="523875"/>
                  </a:lnTo>
                  <a:lnTo>
                    <a:pt x="7318851" y="523875"/>
                  </a:lnTo>
                  <a:lnTo>
                    <a:pt x="7372029" y="523875"/>
                  </a:lnTo>
                  <a:cubicBezTo>
                    <a:pt x="7442171" y="523875"/>
                    <a:pt x="7499032" y="580736"/>
                    <a:pt x="7499032" y="650878"/>
                  </a:cubicBezTo>
                  <a:lnTo>
                    <a:pt x="7499032" y="1285875"/>
                  </a:lnTo>
                  <a:lnTo>
                    <a:pt x="7318851" y="1285875"/>
                  </a:lnTo>
                  <a:lnTo>
                    <a:pt x="1373187"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lang="ko-KR" altLang="en-US"/>
              </a:pPr>
              <a:endParaRPr lang="ko-KR" altLang="en-US">
                <a:solidFill>
                  <a:prstClr val="white"/>
                </a:solidFill>
              </a:endParaRPr>
            </a:p>
          </p:txBody>
        </p:sp>
        <p:sp>
          <p:nvSpPr>
            <p:cNvPr id="8" name="모서리가 둥근 직사각형 7"/>
            <p:cNvSpPr/>
            <p:nvPr/>
          </p:nvSpPr>
          <p:spPr>
            <a:xfrm>
              <a:off x="4149931" y="2848779"/>
              <a:ext cx="466156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ea typeface="야놀자 야체 B"/>
                </a:rPr>
                <a:t> One Click COVID-19</a:t>
              </a:r>
            </a:p>
          </p:txBody>
        </p:sp>
        <p:sp>
          <p:nvSpPr>
            <p:cNvPr id="13" name="포인트가 5개인 별 12"/>
            <p:cNvSpPr/>
            <p:nvPr/>
          </p:nvSpPr>
          <p:spPr>
            <a:xfrm>
              <a:off x="9241048" y="2895861"/>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2713274" y="2936032"/>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3113152" y="2936032"/>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3513030" y="2936032"/>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23" name="직사각형 22"/>
          <p:cNvSpPr/>
          <p:nvPr/>
        </p:nvSpPr>
        <p:spPr>
          <a:xfrm>
            <a:off x="2356485" y="3478398"/>
            <a:ext cx="7479030" cy="996447"/>
          </a:xfrm>
          <a:prstGeom prst="rect">
            <a:avLst/>
          </a:prstGeom>
        </p:spPr>
        <p:txBody>
          <a:bodyPr wrap="none">
            <a:spAutoFit/>
          </a:bodyPr>
          <a:lstStyle/>
          <a:p>
            <a:pPr algn="ctr">
              <a:defRPr lang="ko-KR" altLang="en-US"/>
            </a:pPr>
            <a:r>
              <a:rPr lang="en-US" altLang="ko-KR" sz="6000" b="1">
                <a:ln w="9525">
                  <a:solidFill>
                    <a:srgbClr val="FF9966"/>
                  </a:solidFill>
                </a:ln>
                <a:solidFill>
                  <a:schemeClr val="accent1"/>
                </a:solidFill>
                <a:latin typeface="맑은 고딕"/>
                <a:ea typeface="맑은 고딕"/>
              </a:rPr>
              <a:t>One Click COVID-19</a:t>
            </a:r>
          </a:p>
        </p:txBody>
      </p:sp>
      <p:sp>
        <p:nvSpPr>
          <p:cNvPr id="11" name="TextBox 10"/>
          <p:cNvSpPr txBox="1"/>
          <p:nvPr/>
        </p:nvSpPr>
        <p:spPr>
          <a:xfrm>
            <a:off x="8616101" y="5167086"/>
            <a:ext cx="3471515" cy="1477328"/>
          </a:xfrm>
          <a:prstGeom prst="rect">
            <a:avLst/>
          </a:prstGeom>
          <a:noFill/>
        </p:spPr>
        <p:txBody>
          <a:bodyPr wrap="square">
            <a:spAutoFit/>
          </a:bodyPr>
          <a:lstStyle/>
          <a:p>
            <a:pPr lvl="0">
              <a:defRPr lang="ko-KR" altLang="en-US"/>
            </a:pPr>
            <a:r>
              <a:rPr lang="en-US" altLang="ko-KR" b="1" dirty="0">
                <a:latin typeface="+mn-ea"/>
              </a:rPr>
              <a:t>4</a:t>
            </a:r>
            <a:r>
              <a:rPr lang="ko-KR" altLang="en-US" b="1" dirty="0">
                <a:latin typeface="+mn-ea"/>
              </a:rPr>
              <a:t>조 코로나 이길 수 </a:t>
            </a:r>
            <a:r>
              <a:rPr lang="ko-KR" altLang="en-US" b="1" dirty="0" err="1">
                <a:latin typeface="+mn-ea"/>
              </a:rPr>
              <a:t>있조</a:t>
            </a:r>
            <a:endParaRPr lang="ko-KR" altLang="en-US" b="1" dirty="0">
              <a:latin typeface="+mn-ea"/>
            </a:endParaRPr>
          </a:p>
          <a:p>
            <a:pPr lvl="0">
              <a:defRPr lang="ko-KR" altLang="en-US"/>
            </a:pPr>
            <a:r>
              <a:rPr lang="ko-KR" altLang="en-US" b="1" dirty="0" err="1">
                <a:latin typeface="+mn-ea"/>
              </a:rPr>
              <a:t>김민찬</a:t>
            </a:r>
            <a:r>
              <a:rPr lang="en-US" altLang="ko-KR" b="1" dirty="0">
                <a:latin typeface="+mn-ea"/>
              </a:rPr>
              <a:t>, </a:t>
            </a:r>
            <a:r>
              <a:rPr lang="ko-KR" altLang="en-US" b="1" dirty="0" err="1">
                <a:latin typeface="+mn-ea"/>
              </a:rPr>
              <a:t>오병웅</a:t>
            </a:r>
            <a:r>
              <a:rPr lang="en-US" altLang="ko-KR" b="1" dirty="0">
                <a:latin typeface="+mn-ea"/>
              </a:rPr>
              <a:t>, </a:t>
            </a:r>
            <a:r>
              <a:rPr lang="ko-KR" altLang="en-US" b="1" dirty="0" err="1">
                <a:latin typeface="+mn-ea"/>
              </a:rPr>
              <a:t>고장완</a:t>
            </a:r>
            <a:endParaRPr lang="ko-KR" altLang="en-US" b="1" dirty="0">
              <a:latin typeface="+mn-ea"/>
            </a:endParaRPr>
          </a:p>
          <a:p>
            <a:pPr lvl="0">
              <a:defRPr lang="ko-KR" altLang="en-US"/>
            </a:pPr>
            <a:r>
              <a:rPr lang="ko-KR" altLang="en-US" b="1" dirty="0" err="1">
                <a:latin typeface="+mn-ea"/>
              </a:rPr>
              <a:t>제출날짜</a:t>
            </a:r>
            <a:r>
              <a:rPr lang="ko-KR" altLang="en-US" b="1" dirty="0">
                <a:latin typeface="+mn-ea"/>
              </a:rPr>
              <a:t> </a:t>
            </a:r>
            <a:r>
              <a:rPr lang="en-US" altLang="ko-KR" b="1" dirty="0">
                <a:latin typeface="+mn-ea"/>
              </a:rPr>
              <a:t>: 20. 04. </a:t>
            </a:r>
            <a:r>
              <a:rPr lang="en-US" altLang="ko-KR" b="1" dirty="0" smtClean="0">
                <a:latin typeface="+mn-ea"/>
              </a:rPr>
              <a:t>29</a:t>
            </a:r>
            <a:endParaRPr lang="en-US" altLang="ko-KR" b="1" dirty="0">
              <a:latin typeface="+mn-ea"/>
            </a:endParaRPr>
          </a:p>
          <a:p>
            <a:pPr lvl="0">
              <a:defRPr lang="ko-KR" altLang="en-US"/>
            </a:pPr>
            <a:r>
              <a:rPr lang="ko-KR" altLang="en-US" b="1" dirty="0">
                <a:latin typeface="+mn-ea"/>
              </a:rPr>
              <a:t>발표자 </a:t>
            </a:r>
            <a:r>
              <a:rPr lang="en-US" altLang="ko-KR" b="1" dirty="0">
                <a:latin typeface="+mn-ea"/>
              </a:rPr>
              <a:t>: </a:t>
            </a:r>
            <a:r>
              <a:rPr lang="ko-KR" altLang="en-US" b="1" dirty="0" err="1">
                <a:latin typeface="+mn-ea"/>
              </a:rPr>
              <a:t>오병웅</a:t>
            </a:r>
            <a:r>
              <a:rPr lang="en-US" altLang="ko-KR" b="1" dirty="0">
                <a:latin typeface="+mn-ea"/>
              </a:rPr>
              <a:t> </a:t>
            </a:r>
          </a:p>
          <a:p>
            <a:pPr lvl="0">
              <a:defRPr lang="ko-KR" altLang="en-US"/>
            </a:pPr>
            <a:r>
              <a:rPr lang="ko-KR" altLang="en-US" b="1" dirty="0" err="1">
                <a:latin typeface="+mn-ea"/>
              </a:rPr>
              <a:t>담당교수님</a:t>
            </a:r>
            <a:r>
              <a:rPr lang="ko-KR" altLang="en-US" b="1" dirty="0">
                <a:latin typeface="+mn-ea"/>
              </a:rPr>
              <a:t> </a:t>
            </a:r>
            <a:r>
              <a:rPr lang="en-US" altLang="ko-KR" b="1" dirty="0">
                <a:latin typeface="+mn-ea"/>
              </a:rPr>
              <a:t>: </a:t>
            </a:r>
            <a:r>
              <a:rPr lang="ko-KR" altLang="en-US" b="1" dirty="0">
                <a:latin typeface="+mn-ea"/>
              </a:rPr>
              <a:t>정현숙교수님</a:t>
            </a:r>
          </a:p>
        </p:txBody>
      </p:sp>
      <p:sp>
        <p:nvSpPr>
          <p:cNvPr id="2" name="직사각형 1"/>
          <p:cNvSpPr/>
          <p:nvPr/>
        </p:nvSpPr>
        <p:spPr>
          <a:xfrm>
            <a:off x="4290060" y="4394285"/>
            <a:ext cx="3459480" cy="499660"/>
          </a:xfrm>
          <a:prstGeom prst="rect">
            <a:avLst/>
          </a:prstGeom>
        </p:spPr>
        <p:txBody>
          <a:bodyPr wrap="none">
            <a:spAutoFit/>
          </a:bodyPr>
          <a:lstStyle/>
          <a:p>
            <a:pPr algn="ctr" latinLnBrk="0">
              <a:lnSpc>
                <a:spcPct val="150000"/>
              </a:lnSpc>
              <a:defRPr lang="ko-KR"/>
            </a:pPr>
            <a:r>
              <a:rPr lang="en-US" altLang="ko-KR" b="1">
                <a:solidFill>
                  <a:schemeClr val="bg1"/>
                </a:solidFill>
              </a:rPr>
              <a:t>03 </a:t>
            </a:r>
            <a:r>
              <a:rPr lang="ko-KR" altLang="en-US" b="1">
                <a:solidFill>
                  <a:schemeClr val="bg1"/>
                </a:solidFill>
              </a:rPr>
              <a:t>분반 </a:t>
            </a:r>
            <a:r>
              <a:rPr lang="en-US" altLang="ko-KR" b="1">
                <a:solidFill>
                  <a:schemeClr val="bg1"/>
                </a:solidFill>
              </a:rPr>
              <a:t>/ </a:t>
            </a:r>
            <a:r>
              <a:rPr lang="ko-KR" altLang="en-US" b="1">
                <a:solidFill>
                  <a:schemeClr val="bg1"/>
                </a:solidFill>
              </a:rPr>
              <a:t>산학 캡스톤 디자인 </a:t>
            </a:r>
            <a:r>
              <a:rPr lang="en-US" altLang="ko-KR" b="1">
                <a:solidFill>
                  <a:schemeClr val="bg1"/>
                </a:solidFill>
              </a:rPr>
              <a:t>1</a:t>
            </a:r>
            <a:endParaRPr lang="ko-KR" altLang="en-US" b="1">
              <a:solidFill>
                <a:schemeClr val="bg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122828" y="189738"/>
            <a:ext cx="3248981" cy="370332"/>
          </a:xfrm>
          <a:prstGeom prst="rect">
            <a:avLst/>
          </a:prstGeom>
        </p:spPr>
        <p:txBody>
          <a:bodyPr wrap="square">
            <a:spAutoFit/>
          </a:bodyPr>
          <a:lstStyle/>
          <a:p>
            <a:pPr algn="r">
              <a:defRPr lang="ko-KR" altLang="en-US"/>
            </a:pPr>
            <a:r>
              <a:rPr lang="en-US" altLang="ko-KR" sz="1900" kern="0">
                <a:solidFill>
                  <a:prstClr val="white"/>
                </a:solidFill>
                <a:latin typeface="맑은 고딕"/>
                <a:ea typeface="맑은 고딕"/>
              </a:rPr>
              <a:t>3.4 </a:t>
            </a:r>
            <a:r>
              <a:rPr lang="ko-KR" altLang="en-US" sz="1900" kern="0">
                <a:solidFill>
                  <a:prstClr val="white"/>
                </a:solidFill>
                <a:latin typeface="맑은 고딕"/>
                <a:ea typeface="맑은 고딕"/>
              </a:rPr>
              <a:t>개발환경 및 운영체제</a:t>
            </a:r>
            <a:endParaRPr lang="ko-KR" altLang="en-US" sz="19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6" name="Google Shape;1223;p176"/>
          <p:cNvSpPr txBox="1"/>
          <p:nvPr/>
        </p:nvSpPr>
        <p:spPr>
          <a:xfrm>
            <a:off x="2003755" y="2550289"/>
            <a:ext cx="1512900" cy="360300"/>
          </a:xfrm>
          <a:prstGeom prst="rect">
            <a:avLst/>
          </a:prstGeom>
          <a:noFill/>
          <a:ln>
            <a:noFill/>
          </a:ln>
        </p:spPr>
        <p:txBody>
          <a:bodyPr wrap="square" lIns="91424" tIns="45700" rIns="91424" bIns="45700" anchor="t" anchorCtr="0">
            <a:noAutofit/>
          </a:bodyPr>
          <a:lstStyle/>
          <a:p>
            <a:pPr marL="0" lvl="0" indent="0" algn="l">
              <a:lnSpc>
                <a:spcPct val="100000"/>
              </a:lnSpc>
              <a:spcBef>
                <a:spcPct val="0"/>
              </a:spcBef>
              <a:spcAft>
                <a:spcPct val="0"/>
              </a:spcAft>
              <a:buNone/>
              <a:defRPr lang="ko-KR" altLang="en-US"/>
            </a:pPr>
            <a:endParaRPr lang="ko-KR" sz="1200" b="0" i="0">
              <a:solidFill>
                <a:schemeClr val="dk1"/>
              </a:solidFill>
              <a:latin typeface="Arial"/>
              <a:ea typeface="Arial"/>
              <a:cs typeface="Arial"/>
              <a:sym typeface="Arial"/>
            </a:endParaRPr>
          </a:p>
        </p:txBody>
      </p:sp>
      <p:sp>
        <p:nvSpPr>
          <p:cNvPr id="27" name="Google Shape;1224;p176"/>
          <p:cNvSpPr txBox="1"/>
          <p:nvPr/>
        </p:nvSpPr>
        <p:spPr>
          <a:xfrm>
            <a:off x="1007620" y="1828487"/>
            <a:ext cx="2341329" cy="639900"/>
          </a:xfrm>
          <a:prstGeom prst="rect">
            <a:avLst/>
          </a:prstGeom>
          <a:noFill/>
          <a:ln>
            <a:noFill/>
          </a:ln>
        </p:spPr>
        <p:txBody>
          <a:bodyPr wrap="square" lIns="91424" tIns="45700" rIns="91424" bIns="45700" anchor="t" anchorCtr="0">
            <a:noAutofit/>
          </a:bodyPr>
          <a:lstStyle/>
          <a:p>
            <a:pPr marL="0" lvl="0" indent="0" algn="l">
              <a:lnSpc>
                <a:spcPct val="100000"/>
              </a:lnSpc>
              <a:spcBef>
                <a:spcPct val="0"/>
              </a:spcBef>
              <a:spcAft>
                <a:spcPct val="0"/>
              </a:spcAft>
              <a:buClr>
                <a:srgbClr val="262626"/>
              </a:buClr>
              <a:buSzPct val="25000"/>
              <a:buFont typeface="Malgun Gothic"/>
              <a:buNone/>
              <a:defRPr lang="ko-KR" altLang="en-US"/>
            </a:pPr>
            <a:r>
              <a:rPr lang="ko-KR" altLang="en-US" sz="2300" b="1">
                <a:solidFill>
                  <a:srgbClr val="262626"/>
                </a:solidFill>
                <a:latin typeface="Malgun Gothic"/>
                <a:ea typeface="Malgun Gothic"/>
                <a:sym typeface="Malgun Gothic"/>
              </a:rPr>
              <a:t>플랫폼 개발환경</a:t>
            </a:r>
          </a:p>
        </p:txBody>
      </p:sp>
      <p:sp>
        <p:nvSpPr>
          <p:cNvPr id="28" name="TextBox 27"/>
          <p:cNvSpPr txBox="1"/>
          <p:nvPr/>
        </p:nvSpPr>
        <p:spPr>
          <a:xfrm>
            <a:off x="2583700" y="5619753"/>
            <a:ext cx="4234781" cy="436242"/>
          </a:xfrm>
          <a:prstGeom prst="rect">
            <a:avLst/>
          </a:prstGeom>
        </p:spPr>
        <p:txBody>
          <a:bodyPr wrap="square">
            <a:spAutoFit/>
          </a:bodyPr>
          <a:lstStyle/>
          <a:p>
            <a:pPr>
              <a:defRPr lang="ko-KR" altLang="en-US"/>
            </a:pPr>
            <a:r>
              <a:rPr lang="en-US" altLang="ko-KR" sz="2300">
                <a:latin typeface="맑은 고딕"/>
                <a:ea typeface="맑은 고딕"/>
                <a:cs typeface="맑은 고딕"/>
              </a:rPr>
              <a:t>Microsoft Windows 10 / 64bit</a:t>
            </a:r>
            <a:endParaRPr lang="ko-KR" altLang="en-US" sz="2300">
              <a:latin typeface="맑은 고딕"/>
              <a:ea typeface="맑은 고딕"/>
              <a:cs typeface="맑은 고딕"/>
            </a:endParaRPr>
          </a:p>
        </p:txBody>
      </p:sp>
      <p:pic>
        <p:nvPicPr>
          <p:cNvPr id="38" name="_x127906128"/>
          <p:cNvPicPr>
            <a:picLocks noChangeAspect="1" noChangeArrowheads="1"/>
          </p:cNvPicPr>
          <p:nvPr/>
        </p:nvPicPr>
        <p:blipFill rotWithShape="1">
          <a:blip r:embed="rId2"/>
          <a:srcRect/>
          <a:stretch>
            <a:fillRect/>
          </a:stretch>
        </p:blipFill>
        <p:spPr>
          <a:xfrm>
            <a:off x="987481" y="2382762"/>
            <a:ext cx="982340" cy="1036143"/>
          </a:xfrm>
          <a:prstGeom prst="rect">
            <a:avLst/>
          </a:prstGeom>
          <a:noFill/>
        </p:spPr>
      </p:pic>
      <p:pic>
        <p:nvPicPr>
          <p:cNvPr id="39" name="_x127906608"/>
          <p:cNvPicPr>
            <a:picLocks noChangeAspect="1" noChangeArrowheads="1"/>
          </p:cNvPicPr>
          <p:nvPr/>
        </p:nvPicPr>
        <p:blipFill rotWithShape="1">
          <a:blip r:embed="rId3"/>
          <a:srcRect/>
          <a:stretch>
            <a:fillRect/>
          </a:stretch>
        </p:blipFill>
        <p:spPr>
          <a:xfrm>
            <a:off x="6569249" y="4118633"/>
            <a:ext cx="1193800" cy="989013"/>
          </a:xfrm>
          <a:prstGeom prst="rect">
            <a:avLst/>
          </a:prstGeom>
          <a:noFill/>
        </p:spPr>
      </p:pic>
      <p:pic>
        <p:nvPicPr>
          <p:cNvPr id="40" name="_x127905488"/>
          <p:cNvPicPr>
            <a:picLocks noChangeAspect="1" noChangeArrowheads="1"/>
          </p:cNvPicPr>
          <p:nvPr/>
        </p:nvPicPr>
        <p:blipFill rotWithShape="1">
          <a:blip r:embed="rId4"/>
          <a:srcRect/>
          <a:stretch>
            <a:fillRect/>
          </a:stretch>
        </p:blipFill>
        <p:spPr>
          <a:xfrm>
            <a:off x="6441167" y="2266984"/>
            <a:ext cx="1193800" cy="1036143"/>
          </a:xfrm>
          <a:prstGeom prst="rect">
            <a:avLst/>
          </a:prstGeom>
          <a:noFill/>
        </p:spPr>
      </p:pic>
      <p:pic>
        <p:nvPicPr>
          <p:cNvPr id="41" name="Picture 20"/>
          <p:cNvPicPr>
            <a:picLocks noChangeAspect="1" noChangeArrowheads="1"/>
          </p:cNvPicPr>
          <p:nvPr/>
        </p:nvPicPr>
        <p:blipFill rotWithShape="1">
          <a:blip r:embed="rId5"/>
          <a:srcRect/>
          <a:stretch>
            <a:fillRect/>
          </a:stretch>
        </p:blipFill>
        <p:spPr>
          <a:xfrm>
            <a:off x="920985" y="3756302"/>
            <a:ext cx="1257300" cy="1247775"/>
          </a:xfrm>
          <a:prstGeom prst="rect">
            <a:avLst/>
          </a:prstGeom>
          <a:noFill/>
        </p:spPr>
      </p:pic>
      <p:sp>
        <p:nvSpPr>
          <p:cNvPr id="42" name="TextBox 41"/>
          <p:cNvSpPr txBox="1"/>
          <p:nvPr/>
        </p:nvSpPr>
        <p:spPr>
          <a:xfrm>
            <a:off x="8060649" y="4064312"/>
            <a:ext cx="3506646" cy="395432"/>
          </a:xfrm>
          <a:prstGeom prst="rect">
            <a:avLst/>
          </a:prstGeom>
        </p:spPr>
        <p:txBody>
          <a:bodyPr wrap="square">
            <a:spAutoFit/>
          </a:bodyPr>
          <a:lstStyle/>
          <a:p>
            <a:pPr>
              <a:defRPr lang="ko-KR" altLang="en-US"/>
            </a:pPr>
            <a:r>
              <a:rPr lang="ko-KR" altLang="ko-KR" sz="2000" b="1" i="0">
                <a:solidFill>
                  <a:srgbClr val="000000"/>
                </a:solidFill>
                <a:latin typeface="맑은 고딕"/>
                <a:ea typeface="맑은 고딕"/>
              </a:rPr>
              <a:t>apache tomcat</a:t>
            </a:r>
            <a:r>
              <a:rPr lang="en-US" altLang="ko-KR" sz="2000" b="1" i="0">
                <a:solidFill>
                  <a:srgbClr val="000000"/>
                </a:solidFill>
                <a:latin typeface="맑은 고딕"/>
                <a:ea typeface="맑은 고딕"/>
              </a:rPr>
              <a:t> (ver:8.5)</a:t>
            </a:r>
          </a:p>
        </p:txBody>
      </p:sp>
      <p:sp>
        <p:nvSpPr>
          <p:cNvPr id="43" name="TextBox 42"/>
          <p:cNvSpPr txBox="1"/>
          <p:nvPr/>
        </p:nvSpPr>
        <p:spPr>
          <a:xfrm>
            <a:off x="8077824" y="4581866"/>
            <a:ext cx="2700666" cy="335078"/>
          </a:xfrm>
          <a:prstGeom prst="rect">
            <a:avLst/>
          </a:prstGeom>
        </p:spPr>
        <p:txBody>
          <a:bodyPr wrap="none">
            <a:spAutoFit/>
          </a:bodyPr>
          <a:lstStyle/>
          <a:p>
            <a:pPr>
              <a:defRPr lang="ko-KR" altLang="en-US"/>
            </a:pPr>
            <a:r>
              <a:rPr lang="ko-KR" altLang="ko-KR" sz="1600" b="1" i="0" u="sng">
                <a:solidFill>
                  <a:srgbClr val="0000FF"/>
                </a:solidFill>
                <a:latin typeface="맑은 고딕"/>
                <a:ea typeface="맑은 고딕"/>
              </a:rPr>
              <a:t>http://tomcat.apache.org/</a:t>
            </a:r>
          </a:p>
        </p:txBody>
      </p:sp>
      <p:sp>
        <p:nvSpPr>
          <p:cNvPr id="44" name="TextBox 43"/>
          <p:cNvSpPr txBox="1"/>
          <p:nvPr/>
        </p:nvSpPr>
        <p:spPr>
          <a:xfrm>
            <a:off x="8031506" y="2371767"/>
            <a:ext cx="2713488" cy="388578"/>
          </a:xfrm>
          <a:prstGeom prst="rect">
            <a:avLst/>
          </a:prstGeom>
        </p:spPr>
        <p:txBody>
          <a:bodyPr wrap="square">
            <a:spAutoFit/>
          </a:bodyPr>
          <a:lstStyle/>
          <a:p>
            <a:pPr>
              <a:defRPr lang="ko-KR" altLang="en-US"/>
            </a:pPr>
            <a:r>
              <a:rPr lang="ko-KR" altLang="ko-KR" sz="2000" b="1" i="0">
                <a:solidFill>
                  <a:srgbClr val="000000"/>
                </a:solidFill>
                <a:latin typeface="맑은 고딕"/>
                <a:ea typeface="맑은 고딕"/>
              </a:rPr>
              <a:t>Eclipse</a:t>
            </a:r>
            <a:r>
              <a:rPr lang="en-US" altLang="ko-KR" sz="2000" b="1" i="0">
                <a:solidFill>
                  <a:srgbClr val="000000"/>
                </a:solidFill>
                <a:latin typeface="맑은 고딕"/>
                <a:ea typeface="맑은 고딕"/>
              </a:rPr>
              <a:t> (ver:4.13.0)</a:t>
            </a:r>
          </a:p>
        </p:txBody>
      </p:sp>
      <p:sp>
        <p:nvSpPr>
          <p:cNvPr id="45" name="TextBox 44"/>
          <p:cNvSpPr txBox="1"/>
          <p:nvPr/>
        </p:nvSpPr>
        <p:spPr>
          <a:xfrm>
            <a:off x="8022605" y="2862616"/>
            <a:ext cx="3650144" cy="335879"/>
          </a:xfrm>
          <a:prstGeom prst="rect">
            <a:avLst/>
          </a:prstGeom>
        </p:spPr>
        <p:txBody>
          <a:bodyPr wrap="square">
            <a:spAutoFit/>
          </a:bodyPr>
          <a:lstStyle/>
          <a:p>
            <a:pPr>
              <a:defRPr lang="ko-KR" altLang="en-US"/>
            </a:pPr>
            <a:r>
              <a:rPr lang="ko-KR" altLang="ko-KR" sz="1600" b="1" i="0" u="sng">
                <a:solidFill>
                  <a:srgbClr val="0000FF"/>
                </a:solidFill>
                <a:latin typeface="맑은 고딕"/>
                <a:ea typeface="맑은 고딕"/>
              </a:rPr>
              <a:t>https:/www.eclipse.org/downloads</a:t>
            </a:r>
            <a:r>
              <a:rPr lang="ko-KR" altLang="en-US" sz="1600" b="1" i="0" u="sng">
                <a:solidFill>
                  <a:srgbClr val="0000FF"/>
                </a:solidFill>
                <a:latin typeface="맑은 고딕"/>
                <a:ea typeface="맑은 고딕"/>
              </a:rPr>
              <a:t>/</a:t>
            </a:r>
          </a:p>
        </p:txBody>
      </p:sp>
      <p:sp>
        <p:nvSpPr>
          <p:cNvPr id="46" name="TextBox 45"/>
          <p:cNvSpPr txBox="1"/>
          <p:nvPr/>
        </p:nvSpPr>
        <p:spPr>
          <a:xfrm>
            <a:off x="2546791" y="4615776"/>
            <a:ext cx="2738732" cy="338771"/>
          </a:xfrm>
          <a:prstGeom prst="rect">
            <a:avLst/>
          </a:prstGeom>
        </p:spPr>
        <p:txBody>
          <a:bodyPr wrap="square">
            <a:spAutoFit/>
          </a:bodyPr>
          <a:lstStyle/>
          <a:p>
            <a:pPr>
              <a:defRPr lang="ko-KR" altLang="en-US"/>
            </a:pPr>
            <a:r>
              <a:rPr lang="ko-KR" altLang="ko-KR" sz="1600" b="1" i="0" u="sng">
                <a:solidFill>
                  <a:srgbClr val="0000FF"/>
                </a:solidFill>
                <a:latin typeface="맑은 고딕"/>
                <a:ea typeface="맑은 고딕"/>
              </a:rPr>
              <a:t>http</a:t>
            </a:r>
            <a:r>
              <a:rPr lang="en-US" altLang="ko-KR" sz="1600" b="1" i="0" u="sng">
                <a:solidFill>
                  <a:srgbClr val="0000FF"/>
                </a:solidFill>
                <a:latin typeface="맑은 고딕"/>
                <a:ea typeface="맑은 고딕"/>
              </a:rPr>
              <a:t>s</a:t>
            </a:r>
            <a:r>
              <a:rPr lang="ko-KR" altLang="ko-KR" sz="1600" b="1" i="0" u="sng">
                <a:solidFill>
                  <a:srgbClr val="0000FF"/>
                </a:solidFill>
                <a:latin typeface="맑은 고딕"/>
                <a:ea typeface="맑은 고딕"/>
              </a:rPr>
              <a:t>://</a:t>
            </a:r>
            <a:r>
              <a:rPr lang="en-US" altLang="ko-KR" sz="1600" b="1" i="0" u="sng">
                <a:solidFill>
                  <a:srgbClr val="0000FF"/>
                </a:solidFill>
                <a:latin typeface="맑은 고딕"/>
                <a:ea typeface="맑은 고딕"/>
              </a:rPr>
              <a:t>www.python</a:t>
            </a:r>
            <a:r>
              <a:rPr lang="ko-KR" altLang="ko-KR" sz="1600" b="1" i="0" u="sng">
                <a:solidFill>
                  <a:srgbClr val="0000FF"/>
                </a:solidFill>
                <a:latin typeface="맑은 고딕"/>
                <a:ea typeface="맑은 고딕"/>
              </a:rPr>
              <a:t>.org/</a:t>
            </a:r>
          </a:p>
        </p:txBody>
      </p:sp>
      <p:sp>
        <p:nvSpPr>
          <p:cNvPr id="47" name="TextBox 46"/>
          <p:cNvSpPr txBox="1"/>
          <p:nvPr/>
        </p:nvSpPr>
        <p:spPr>
          <a:xfrm>
            <a:off x="2514716" y="2952128"/>
            <a:ext cx="2053473" cy="338770"/>
          </a:xfrm>
          <a:prstGeom prst="rect">
            <a:avLst/>
          </a:prstGeom>
        </p:spPr>
        <p:txBody>
          <a:bodyPr wrap="none">
            <a:spAutoFit/>
          </a:bodyPr>
          <a:lstStyle/>
          <a:p>
            <a:pPr>
              <a:defRPr lang="ko-KR" altLang="en-US"/>
            </a:pPr>
            <a:r>
              <a:rPr lang="ko-KR" altLang="ko-KR" sz="1600" b="1" i="0" u="sng">
                <a:solidFill>
                  <a:srgbClr val="0000FF"/>
                </a:solidFill>
                <a:latin typeface="맑은 고딕"/>
                <a:ea typeface="맑은 고딕"/>
              </a:rPr>
              <a:t>http</a:t>
            </a:r>
            <a:r>
              <a:rPr lang="en-US" altLang="ko-KR" sz="1600" b="1" i="0" u="sng">
                <a:solidFill>
                  <a:srgbClr val="0000FF"/>
                </a:solidFill>
                <a:latin typeface="맑은 고딕"/>
                <a:ea typeface="맑은 고딕"/>
              </a:rPr>
              <a:t>s</a:t>
            </a:r>
            <a:r>
              <a:rPr lang="ko-KR" altLang="ko-KR" sz="1600" b="1" i="0" u="sng">
                <a:solidFill>
                  <a:srgbClr val="0000FF"/>
                </a:solidFill>
                <a:latin typeface="맑은 고딕"/>
                <a:ea typeface="맑은 고딕"/>
              </a:rPr>
              <a:t>://</a:t>
            </a:r>
            <a:r>
              <a:rPr lang="en-US" altLang="ko-KR" sz="1600" b="1" i="0" u="sng">
                <a:solidFill>
                  <a:srgbClr val="0000FF"/>
                </a:solidFill>
                <a:latin typeface="맑은 고딕"/>
                <a:ea typeface="맑은 고딕"/>
              </a:rPr>
              <a:t>jupyter</a:t>
            </a:r>
            <a:r>
              <a:rPr lang="ko-KR" altLang="ko-KR" sz="1600" b="1" i="0" u="sng">
                <a:solidFill>
                  <a:srgbClr val="0000FF"/>
                </a:solidFill>
                <a:latin typeface="맑은 고딕"/>
                <a:ea typeface="맑은 고딕"/>
              </a:rPr>
              <a:t>.org/</a:t>
            </a:r>
          </a:p>
        </p:txBody>
      </p:sp>
      <p:sp>
        <p:nvSpPr>
          <p:cNvPr id="48" name="TextBox 47"/>
          <p:cNvSpPr txBox="1"/>
          <p:nvPr/>
        </p:nvSpPr>
        <p:spPr>
          <a:xfrm>
            <a:off x="2513879" y="2497064"/>
            <a:ext cx="3877938" cy="393784"/>
          </a:xfrm>
          <a:prstGeom prst="rect">
            <a:avLst/>
          </a:prstGeom>
        </p:spPr>
        <p:txBody>
          <a:bodyPr wrap="square">
            <a:spAutoFit/>
          </a:bodyPr>
          <a:lstStyle/>
          <a:p>
            <a:pPr>
              <a:defRPr lang="ko-KR" altLang="en-US"/>
            </a:pPr>
            <a:r>
              <a:rPr lang="en-US" altLang="en-US" sz="2000" b="1" i="0">
                <a:solidFill>
                  <a:srgbClr val="000000"/>
                </a:solidFill>
                <a:latin typeface="맑은 고딕"/>
                <a:ea typeface="맑은 고딕"/>
              </a:rPr>
              <a:t>Jupyter Notebook</a:t>
            </a:r>
            <a:r>
              <a:rPr lang="en-US" altLang="ko-KR" sz="2000" b="1" i="0">
                <a:solidFill>
                  <a:srgbClr val="000000"/>
                </a:solidFill>
                <a:latin typeface="맑은 고딕"/>
                <a:ea typeface="맑은 고딕"/>
              </a:rPr>
              <a:t> (ver:6.0.0)</a:t>
            </a:r>
          </a:p>
        </p:txBody>
      </p:sp>
      <p:sp>
        <p:nvSpPr>
          <p:cNvPr id="49" name="TextBox 48"/>
          <p:cNvSpPr txBox="1"/>
          <p:nvPr/>
        </p:nvSpPr>
        <p:spPr>
          <a:xfrm>
            <a:off x="2592333" y="4114958"/>
            <a:ext cx="2334356" cy="391914"/>
          </a:xfrm>
          <a:prstGeom prst="rect">
            <a:avLst/>
          </a:prstGeom>
        </p:spPr>
        <p:txBody>
          <a:bodyPr wrap="none">
            <a:spAutoFit/>
          </a:bodyPr>
          <a:lstStyle/>
          <a:p>
            <a:pPr>
              <a:defRPr lang="ko-KR" altLang="en-US"/>
            </a:pPr>
            <a:r>
              <a:rPr lang="en-US" altLang="en-US" sz="2000" b="1" i="0">
                <a:solidFill>
                  <a:srgbClr val="000000"/>
                </a:solidFill>
                <a:latin typeface="맑은 고딕"/>
                <a:ea typeface="맑은 고딕"/>
              </a:rPr>
              <a:t>Python</a:t>
            </a:r>
            <a:r>
              <a:rPr lang="en-US" altLang="ko-KR" sz="2000" b="1" i="0">
                <a:solidFill>
                  <a:srgbClr val="000000"/>
                </a:solidFill>
                <a:latin typeface="맑은 고딕"/>
                <a:ea typeface="맑은 고딕"/>
              </a:rPr>
              <a:t> (ver:3.7.3)</a:t>
            </a:r>
          </a:p>
        </p:txBody>
      </p:sp>
      <p:sp>
        <p:nvSpPr>
          <p:cNvPr id="50" name="Google Shape;1224;p176"/>
          <p:cNvSpPr txBox="1"/>
          <p:nvPr/>
        </p:nvSpPr>
        <p:spPr>
          <a:xfrm>
            <a:off x="977798" y="5619753"/>
            <a:ext cx="1379035" cy="639900"/>
          </a:xfrm>
          <a:prstGeom prst="rect">
            <a:avLst/>
          </a:prstGeom>
          <a:noFill/>
          <a:ln>
            <a:noFill/>
          </a:ln>
        </p:spPr>
        <p:txBody>
          <a:bodyPr wrap="square" lIns="91424" tIns="45700" rIns="91424" bIns="45700" anchor="t" anchorCtr="0">
            <a:noAutofit/>
          </a:bodyPr>
          <a:lstStyle/>
          <a:p>
            <a:pPr marL="0" lvl="0" indent="0" algn="l">
              <a:lnSpc>
                <a:spcPct val="100000"/>
              </a:lnSpc>
              <a:spcBef>
                <a:spcPct val="0"/>
              </a:spcBef>
              <a:spcAft>
                <a:spcPct val="0"/>
              </a:spcAft>
              <a:buClr>
                <a:srgbClr val="262626"/>
              </a:buClr>
              <a:buSzPct val="25000"/>
              <a:buFont typeface="Malgun Gothic"/>
              <a:buNone/>
              <a:defRPr lang="ko-KR" altLang="en-US"/>
            </a:pPr>
            <a:r>
              <a:rPr lang="ko-KR" altLang="en-US" sz="2300" b="1" dirty="0" smtClean="0">
                <a:solidFill>
                  <a:srgbClr val="262626"/>
                </a:solidFill>
                <a:latin typeface="Malgun Gothic"/>
                <a:ea typeface="Malgun Gothic"/>
                <a:sym typeface="Malgun Gothic"/>
              </a:rPr>
              <a:t>운영체제</a:t>
            </a:r>
            <a:endParaRPr lang="en-US" altLang="ko-KR" sz="2300" b="1" dirty="0" smtClean="0">
              <a:solidFill>
                <a:srgbClr val="262626"/>
              </a:solidFill>
              <a:latin typeface="Malgun Gothic"/>
              <a:ea typeface="Malgun Gothic"/>
              <a:sym typeface="Malgun Gothic"/>
            </a:endParaRPr>
          </a:p>
          <a:p>
            <a:pPr marL="0" lvl="0" indent="0" algn="ctr">
              <a:lnSpc>
                <a:spcPct val="100000"/>
              </a:lnSpc>
              <a:spcBef>
                <a:spcPct val="0"/>
              </a:spcBef>
              <a:spcAft>
                <a:spcPct val="0"/>
              </a:spcAft>
              <a:buClr>
                <a:srgbClr val="262626"/>
              </a:buClr>
              <a:buSzPct val="25000"/>
              <a:buFont typeface="Malgun Gothic"/>
              <a:buNone/>
              <a:defRPr lang="ko-KR" altLang="en-US"/>
            </a:pPr>
            <a:r>
              <a:rPr lang="en-US" altLang="ko-KR" sz="1200" b="1" dirty="0" smtClean="0">
                <a:solidFill>
                  <a:srgbClr val="262626"/>
                </a:solidFill>
                <a:latin typeface="Malgun Gothic"/>
                <a:ea typeface="Malgun Gothic"/>
                <a:sym typeface="Malgun Gothic"/>
              </a:rPr>
              <a:t>(</a:t>
            </a:r>
            <a:r>
              <a:rPr lang="ko-KR" altLang="en-US" sz="1200" b="1" dirty="0" smtClean="0">
                <a:solidFill>
                  <a:srgbClr val="262626"/>
                </a:solidFill>
                <a:latin typeface="Malgun Gothic"/>
                <a:ea typeface="Malgun Gothic"/>
                <a:sym typeface="Malgun Gothic"/>
              </a:rPr>
              <a:t>팀원 모두</a:t>
            </a:r>
            <a:r>
              <a:rPr lang="en-US" altLang="ko-KR" sz="1200" b="1" dirty="0" smtClean="0">
                <a:solidFill>
                  <a:srgbClr val="262626"/>
                </a:solidFill>
                <a:latin typeface="Malgun Gothic"/>
                <a:ea typeface="Malgun Gothic"/>
                <a:sym typeface="Malgun Gothic"/>
              </a:rPr>
              <a:t>)</a:t>
            </a:r>
            <a:endParaRPr lang="ko-KR" altLang="en-US" sz="1200" b="1" dirty="0">
              <a:solidFill>
                <a:srgbClr val="262626"/>
              </a:solidFill>
              <a:latin typeface="Malgun Gothic"/>
              <a:ea typeface="Malgun Gothic"/>
              <a:sym typeface="Malgun Gothic"/>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594360" y="214782"/>
            <a:ext cx="1378162" cy="400110"/>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3.5 </a:t>
            </a:r>
            <a:r>
              <a:rPr lang="ko-KR" altLang="en-US" sz="2000" kern="0">
                <a:solidFill>
                  <a:prstClr val="white"/>
                </a:solidFill>
                <a:latin typeface="맑은 고딕"/>
                <a:ea typeface="맑은 고딕"/>
              </a:rPr>
              <a:t>흐름도</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9" name="직선 화살표 연결선 13"/>
          <p:cNvSpPr/>
          <p:nvPr/>
        </p:nvSpPr>
        <p:spPr>
          <a:xfrm flipV="1">
            <a:off x="2217427" y="3951353"/>
            <a:ext cx="1136108" cy="18703"/>
          </a:xfrm>
          <a:prstGeom prst="line">
            <a:avLst/>
          </a:prstGeom>
          <a:ln w="38100">
            <a:solidFill>
              <a:srgbClr val="FF0000"/>
            </a:solidFill>
            <a:miter/>
            <a:tailEnd type="triangle"/>
          </a:ln>
        </p:spPr>
        <p:txBody>
          <a:bodyPr wrap="square" lIns="45719" rIns="45719"/>
          <a:lstStyle/>
          <a:p>
            <a:pPr lvl="0">
              <a:defRPr lang="ko-KR" altLang="en-US"/>
            </a:pPr>
            <a:endParaRPr lang="ko-KR"/>
          </a:p>
        </p:txBody>
      </p:sp>
      <p:sp>
        <p:nvSpPr>
          <p:cNvPr id="30" name="TextBox 14"/>
          <p:cNvSpPr txBox="1"/>
          <p:nvPr/>
        </p:nvSpPr>
        <p:spPr>
          <a:xfrm>
            <a:off x="2227821" y="4235865"/>
            <a:ext cx="1138860" cy="372330"/>
          </a:xfrm>
          <a:prstGeom prst="rect">
            <a:avLst/>
          </a:prstGeom>
          <a:ln w="12700">
            <a:miter/>
          </a:ln>
        </p:spPr>
        <p:txBody>
          <a:bodyPr lIns="45719" rIns="45719">
            <a:spAutoFit/>
          </a:bodyPr>
          <a:lstStyle>
            <a:lvl1pPr>
              <a:defRPr sz="1900" b="1">
                <a:solidFill>
                  <a:srgbClr val="FF0000"/>
                </a:solidFill>
              </a:defRPr>
            </a:lvl1pPr>
          </a:lstStyle>
          <a:p>
            <a:pPr lvl="0">
              <a:defRPr lang="ko-KR" altLang="en-US"/>
            </a:pPr>
            <a:r>
              <a:rPr lang="ko-KR"/>
              <a:t>crawling</a:t>
            </a:r>
          </a:p>
        </p:txBody>
      </p:sp>
      <p:sp>
        <p:nvSpPr>
          <p:cNvPr id="31" name="모서리가 둥근 직사각형"/>
          <p:cNvSpPr/>
          <p:nvPr/>
        </p:nvSpPr>
        <p:spPr>
          <a:xfrm>
            <a:off x="3676268" y="2026145"/>
            <a:ext cx="5511316" cy="4350622"/>
          </a:xfrm>
          <a:prstGeom prst="roundRect">
            <a:avLst>
              <a:gd name="adj" fmla="val 15918"/>
            </a:avLst>
          </a:prstGeom>
          <a:ln w="25400">
            <a:solidFill>
              <a:srgbClr val="FF9966"/>
            </a:solidFill>
            <a:miter/>
          </a:ln>
        </p:spPr>
        <p:txBody>
          <a:bodyPr lIns="45719" rIns="45719" anchor="ctr"/>
          <a:lstStyle/>
          <a:p>
            <a:pPr lvl="0">
              <a:defRPr lang="ko-KR" altLang="en-US"/>
            </a:pPr>
            <a:endParaRPr lang="ko-KR"/>
          </a:p>
        </p:txBody>
      </p:sp>
      <p:sp>
        <p:nvSpPr>
          <p:cNvPr id="32" name="TextBox 15"/>
          <p:cNvSpPr txBox="1"/>
          <p:nvPr/>
        </p:nvSpPr>
        <p:spPr>
          <a:xfrm>
            <a:off x="5416553" y="4091971"/>
            <a:ext cx="825279" cy="373349"/>
          </a:xfrm>
          <a:prstGeom prst="rect">
            <a:avLst/>
          </a:prstGeom>
          <a:ln w="12700">
            <a:miter/>
          </a:ln>
        </p:spPr>
        <p:txBody>
          <a:bodyPr lIns="45719" rIns="45719">
            <a:spAutoFit/>
          </a:bodyPr>
          <a:lstStyle>
            <a:lvl1pPr>
              <a:defRPr sz="1900" b="1">
                <a:solidFill>
                  <a:srgbClr val="FF0000"/>
                </a:solidFill>
              </a:defRPr>
            </a:lvl1pPr>
          </a:lstStyle>
          <a:p>
            <a:pPr lvl="0">
              <a:defRPr lang="ko-KR" altLang="en-US"/>
            </a:pPr>
            <a:r>
              <a:rPr lang="ko-KR" altLang="en-US"/>
              <a:t>tidy</a:t>
            </a:r>
          </a:p>
        </p:txBody>
      </p:sp>
      <p:sp>
        <p:nvSpPr>
          <p:cNvPr id="33" name="직선 화살표 연결선 42"/>
          <p:cNvSpPr/>
          <p:nvPr/>
        </p:nvSpPr>
        <p:spPr>
          <a:xfrm flipV="1">
            <a:off x="5234368" y="4006558"/>
            <a:ext cx="1131368" cy="9577"/>
          </a:xfrm>
          <a:prstGeom prst="line">
            <a:avLst/>
          </a:prstGeom>
          <a:ln w="38100">
            <a:solidFill>
              <a:srgbClr val="FF0000"/>
            </a:solidFill>
            <a:miter/>
            <a:tailEnd type="triangle"/>
          </a:ln>
        </p:spPr>
        <p:txBody>
          <a:bodyPr wrap="square" lIns="45719" rIns="45719"/>
          <a:lstStyle/>
          <a:p>
            <a:pPr lvl="0">
              <a:defRPr lang="ko-KR" altLang="en-US"/>
            </a:pPr>
            <a:endParaRPr lang="ko-KR"/>
          </a:p>
        </p:txBody>
      </p:sp>
      <p:pic>
        <p:nvPicPr>
          <p:cNvPr id="34" name="tt.png" descr="tt.png"/>
          <p:cNvPicPr>
            <a:picLocks noChangeAspect="1"/>
          </p:cNvPicPr>
          <p:nvPr/>
        </p:nvPicPr>
        <p:blipFill rotWithShape="1">
          <a:blip r:embed="rId2"/>
          <a:stretch>
            <a:fillRect/>
          </a:stretch>
        </p:blipFill>
        <p:spPr>
          <a:xfrm>
            <a:off x="3677155" y="3358030"/>
            <a:ext cx="1517452" cy="1368682"/>
          </a:xfrm>
          <a:prstGeom prst="rect">
            <a:avLst/>
          </a:prstGeom>
          <a:ln w="12700">
            <a:miter/>
          </a:ln>
        </p:spPr>
      </p:pic>
      <p:sp>
        <p:nvSpPr>
          <p:cNvPr id="35" name="TextBox 14"/>
          <p:cNvSpPr txBox="1"/>
          <p:nvPr/>
        </p:nvSpPr>
        <p:spPr>
          <a:xfrm>
            <a:off x="4047327" y="4566653"/>
            <a:ext cx="1138860" cy="346342"/>
          </a:xfrm>
          <a:prstGeom prst="rect">
            <a:avLst/>
          </a:prstGeom>
          <a:ln w="12700">
            <a:miter/>
          </a:ln>
        </p:spPr>
        <p:txBody>
          <a:bodyPr lIns="45719" rIns="45719">
            <a:spAutoFit/>
          </a:bodyPr>
          <a:lstStyle>
            <a:lvl1pPr>
              <a:defRPr sz="1900" b="1"/>
            </a:lvl1pPr>
          </a:lstStyle>
          <a:p>
            <a:pPr lvl="0">
              <a:defRPr lang="ko-KR" altLang="en-US"/>
            </a:pPr>
            <a:r>
              <a:rPr lang="ko-KR" altLang="en-US" sz="1700"/>
              <a:t>Data</a:t>
            </a:r>
          </a:p>
        </p:txBody>
      </p:sp>
      <p:sp>
        <p:nvSpPr>
          <p:cNvPr id="36" name="TextBox 14"/>
          <p:cNvSpPr txBox="1"/>
          <p:nvPr/>
        </p:nvSpPr>
        <p:spPr>
          <a:xfrm>
            <a:off x="6717048" y="4245390"/>
            <a:ext cx="2764658" cy="543780"/>
          </a:xfrm>
          <a:prstGeom prst="rect">
            <a:avLst/>
          </a:prstGeom>
          <a:ln w="12700">
            <a:miter/>
          </a:ln>
        </p:spPr>
        <p:txBody>
          <a:bodyPr lIns="45719" rIns="45719">
            <a:spAutoFit/>
          </a:bodyPr>
          <a:lstStyle/>
          <a:p>
            <a:pPr>
              <a:defRPr lang="ko-KR" sz="1900" b="1"/>
            </a:pPr>
            <a:r>
              <a:rPr lang="en-US" sz="1500"/>
              <a:t>Date visualizing of </a:t>
            </a:r>
            <a:br>
              <a:rPr lang="en-US" sz="1500"/>
            </a:br>
            <a:r>
              <a:rPr lang="en-US" sz="1500"/>
              <a:t>Jupyter Notebook.</a:t>
            </a:r>
            <a:endParaRPr lang="ko-KR" sz="1500"/>
          </a:p>
        </p:txBody>
      </p:sp>
      <p:sp>
        <p:nvSpPr>
          <p:cNvPr id="37" name="직선 화살표 연결선 42"/>
          <p:cNvSpPr/>
          <p:nvPr/>
        </p:nvSpPr>
        <p:spPr>
          <a:xfrm>
            <a:off x="9448356" y="4468706"/>
            <a:ext cx="825279" cy="1"/>
          </a:xfrm>
          <a:prstGeom prst="line">
            <a:avLst/>
          </a:prstGeom>
          <a:ln w="38100">
            <a:solidFill>
              <a:srgbClr val="FF0000"/>
            </a:solidFill>
            <a:miter/>
            <a:tailEnd type="triangle"/>
          </a:ln>
        </p:spPr>
        <p:txBody>
          <a:bodyPr wrap="square" lIns="45719" rIns="45719"/>
          <a:lstStyle/>
          <a:p>
            <a:pPr lvl="0">
              <a:defRPr lang="ko-KR" altLang="en-US"/>
            </a:pPr>
            <a:endParaRPr lang="ko-KR"/>
          </a:p>
        </p:txBody>
      </p:sp>
      <p:sp>
        <p:nvSpPr>
          <p:cNvPr id="51" name="TextBox 29"/>
          <p:cNvSpPr txBox="1"/>
          <p:nvPr/>
        </p:nvSpPr>
        <p:spPr>
          <a:xfrm>
            <a:off x="9216400" y="3580512"/>
            <a:ext cx="2002692" cy="360933"/>
          </a:xfrm>
          <a:prstGeom prst="rect">
            <a:avLst/>
          </a:prstGeom>
          <a:ln w="12700">
            <a:miter/>
          </a:ln>
        </p:spPr>
        <p:txBody>
          <a:bodyPr lIns="45719" rIns="45719">
            <a:spAutoFit/>
          </a:bodyPr>
          <a:lstStyle/>
          <a:p>
            <a:pPr>
              <a:defRPr lang="ko-KR" sz="1600" b="1"/>
            </a:pPr>
            <a:r>
              <a:rPr lang="ko-KR" sz="1800" b="0"/>
              <a:t> </a:t>
            </a:r>
          </a:p>
        </p:txBody>
      </p:sp>
      <p:pic>
        <p:nvPicPr>
          <p:cNvPr id="52" name="_x127905248"/>
          <p:cNvPicPr>
            <a:picLocks noChangeAspect="1" noChangeArrowheads="1"/>
          </p:cNvPicPr>
          <p:nvPr/>
        </p:nvPicPr>
        <p:blipFill rotWithShape="1">
          <a:blip r:embed="rId3"/>
          <a:srcRect/>
          <a:stretch>
            <a:fillRect/>
          </a:stretch>
        </p:blipFill>
        <p:spPr>
          <a:xfrm>
            <a:off x="863864" y="3429000"/>
            <a:ext cx="1338263" cy="1227392"/>
          </a:xfrm>
          <a:prstGeom prst="rect">
            <a:avLst/>
          </a:prstGeom>
          <a:noFill/>
        </p:spPr>
      </p:pic>
      <p:pic>
        <p:nvPicPr>
          <p:cNvPr id="53" name="_x127906208"/>
          <p:cNvPicPr>
            <a:picLocks noChangeAspect="1" noChangeArrowheads="1"/>
          </p:cNvPicPr>
          <p:nvPr/>
        </p:nvPicPr>
        <p:blipFill rotWithShape="1">
          <a:blip r:embed="rId4"/>
          <a:srcRect/>
          <a:stretch>
            <a:fillRect/>
          </a:stretch>
        </p:blipFill>
        <p:spPr>
          <a:xfrm>
            <a:off x="7114793" y="3253120"/>
            <a:ext cx="898525" cy="947737"/>
          </a:xfrm>
          <a:prstGeom prst="rect">
            <a:avLst/>
          </a:prstGeom>
          <a:noFill/>
        </p:spPr>
      </p:pic>
      <p:pic>
        <p:nvPicPr>
          <p:cNvPr id="54" name="_x127905568"/>
          <p:cNvPicPr>
            <a:picLocks noChangeAspect="1" noChangeArrowheads="1"/>
          </p:cNvPicPr>
          <p:nvPr/>
        </p:nvPicPr>
        <p:blipFill rotWithShape="1">
          <a:blip r:embed="rId5"/>
          <a:srcRect/>
          <a:stretch>
            <a:fillRect/>
          </a:stretch>
        </p:blipFill>
        <p:spPr>
          <a:xfrm>
            <a:off x="9282312" y="3301294"/>
            <a:ext cx="1082615" cy="1114985"/>
          </a:xfrm>
          <a:prstGeom prst="rect">
            <a:avLst/>
          </a:prstGeom>
          <a:noFill/>
        </p:spPr>
      </p:pic>
      <p:pic>
        <p:nvPicPr>
          <p:cNvPr id="55" name="Picture 8"/>
          <p:cNvPicPr>
            <a:picLocks noChangeAspect="1" noChangeArrowheads="1"/>
          </p:cNvPicPr>
          <p:nvPr/>
        </p:nvPicPr>
        <p:blipFill rotWithShape="1">
          <a:blip r:embed="rId6"/>
          <a:srcRect/>
          <a:stretch>
            <a:fillRect/>
          </a:stretch>
        </p:blipFill>
        <p:spPr>
          <a:xfrm>
            <a:off x="9374007" y="4716022"/>
            <a:ext cx="1028700" cy="790575"/>
          </a:xfrm>
          <a:prstGeom prst="rect">
            <a:avLst/>
          </a:prstGeom>
          <a:noFill/>
        </p:spPr>
      </p:pic>
      <p:pic>
        <p:nvPicPr>
          <p:cNvPr id="56" name="_x127905888"/>
          <p:cNvPicPr>
            <a:picLocks noChangeAspect="1" noChangeArrowheads="1"/>
          </p:cNvPicPr>
          <p:nvPr/>
        </p:nvPicPr>
        <p:blipFill rotWithShape="1">
          <a:blip r:embed="rId7"/>
          <a:srcRect/>
          <a:stretch>
            <a:fillRect/>
          </a:stretch>
        </p:blipFill>
        <p:spPr>
          <a:xfrm>
            <a:off x="993532" y="4756649"/>
            <a:ext cx="1338263" cy="769938"/>
          </a:xfrm>
          <a:prstGeom prst="rect">
            <a:avLst/>
          </a:prstGeom>
          <a:noFill/>
        </p:spPr>
      </p:pic>
      <p:pic>
        <p:nvPicPr>
          <p:cNvPr id="3" name="그림 2"/>
          <p:cNvPicPr>
            <a:picLocks noChangeAspect="1"/>
          </p:cNvPicPr>
          <p:nvPr/>
        </p:nvPicPr>
        <p:blipFill rotWithShape="1">
          <a:blip r:embed="rId8"/>
          <a:stretch>
            <a:fillRect/>
          </a:stretch>
        </p:blipFill>
        <p:spPr>
          <a:xfrm>
            <a:off x="803111" y="2658906"/>
            <a:ext cx="1815048" cy="625084"/>
          </a:xfrm>
          <a:prstGeom prst="rect">
            <a:avLst/>
          </a:prstGeom>
        </p:spPr>
      </p:pic>
      <p:sp>
        <p:nvSpPr>
          <p:cNvPr id="61" name="직사각형 60"/>
          <p:cNvSpPr/>
          <p:nvPr/>
        </p:nvSpPr>
        <p:spPr>
          <a:xfrm>
            <a:off x="10614311" y="3273793"/>
            <a:ext cx="978740" cy="1867744"/>
          </a:xfrm>
          <a:prstGeom prst="rect">
            <a:avLst/>
          </a:prstGeom>
          <a:solidFill>
            <a:schemeClr val="bg1"/>
          </a:solidFill>
          <a:ln w="25400" algn="ctr">
            <a:solidFill>
              <a:schemeClr val="tx1"/>
            </a:solid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ko-KR" altLang="en-US"/>
          </a:p>
        </p:txBody>
      </p:sp>
      <p:pic>
        <p:nvPicPr>
          <p:cNvPr id="60" name="그림 59"/>
          <p:cNvPicPr>
            <a:picLocks noChangeAspect="1"/>
          </p:cNvPicPr>
          <p:nvPr/>
        </p:nvPicPr>
        <p:blipFill rotWithShape="1">
          <a:blip r:embed="rId9"/>
          <a:stretch>
            <a:fillRect/>
          </a:stretch>
        </p:blipFill>
        <p:spPr>
          <a:xfrm>
            <a:off x="10711479" y="4217270"/>
            <a:ext cx="813380" cy="648364"/>
          </a:xfrm>
          <a:prstGeom prst="rect">
            <a:avLst/>
          </a:prstGeom>
        </p:spPr>
      </p:pic>
      <p:pic>
        <p:nvPicPr>
          <p:cNvPr id="58" name="그림 57"/>
          <p:cNvPicPr>
            <a:picLocks noChangeAspect="1"/>
          </p:cNvPicPr>
          <p:nvPr/>
        </p:nvPicPr>
        <p:blipFill rotWithShape="1">
          <a:blip r:embed="rId10"/>
          <a:stretch>
            <a:fillRect/>
          </a:stretch>
        </p:blipFill>
        <p:spPr>
          <a:xfrm>
            <a:off x="10678131" y="3429000"/>
            <a:ext cx="864105" cy="771525"/>
          </a:xfrm>
          <a:prstGeom prst="rect">
            <a:avLst/>
          </a:prstGeom>
        </p:spPr>
      </p:pic>
      <p:sp>
        <p:nvSpPr>
          <p:cNvPr id="62" name="TextBox 61"/>
          <p:cNvSpPr txBox="1"/>
          <p:nvPr/>
        </p:nvSpPr>
        <p:spPr>
          <a:xfrm>
            <a:off x="845634" y="3091025"/>
            <a:ext cx="1997926" cy="488470"/>
          </a:xfrm>
          <a:prstGeom prst="rect">
            <a:avLst/>
          </a:prstGeom>
        </p:spPr>
        <p:txBody>
          <a:bodyPr wrap="square">
            <a:spAutoFit/>
          </a:bodyPr>
          <a:lstStyle/>
          <a:p>
            <a:pPr>
              <a:defRPr lang="ko-KR" altLang="en-US"/>
            </a:pPr>
            <a:r>
              <a:rPr lang="ko-KR" altLang="en-US" sz="1300" b="1"/>
              <a:t>코로나19팩트&amp;이슈</a:t>
            </a:r>
          </a:p>
          <a:p>
            <a:pPr>
              <a:defRPr lang="ko-KR" altLang="en-US"/>
            </a:pPr>
            <a:r>
              <a:rPr lang="ko-KR" altLang="en-US" sz="1300" b="1"/>
              <a:t>체크란에서 가짜뉴스</a:t>
            </a:r>
          </a:p>
        </p:txBody>
      </p:sp>
      <p:sp>
        <p:nvSpPr>
          <p:cNvPr id="63" name="TextBox 62"/>
          <p:cNvSpPr txBox="1"/>
          <p:nvPr/>
        </p:nvSpPr>
        <p:spPr>
          <a:xfrm>
            <a:off x="894421" y="4219807"/>
            <a:ext cx="1521676" cy="283613"/>
          </a:xfrm>
          <a:prstGeom prst="rect">
            <a:avLst/>
          </a:prstGeom>
        </p:spPr>
        <p:txBody>
          <a:bodyPr wrap="square">
            <a:spAutoFit/>
          </a:bodyPr>
          <a:lstStyle/>
          <a:p>
            <a:pPr>
              <a:defRPr lang="ko-KR" altLang="en-US"/>
            </a:pPr>
            <a:r>
              <a:rPr lang="ko-KR" altLang="en-US" sz="1300" b="1"/>
              <a:t>그 날의 보도사항</a:t>
            </a:r>
          </a:p>
        </p:txBody>
      </p:sp>
      <p:sp>
        <p:nvSpPr>
          <p:cNvPr id="64" name="TextBox 63"/>
          <p:cNvSpPr txBox="1"/>
          <p:nvPr/>
        </p:nvSpPr>
        <p:spPr>
          <a:xfrm>
            <a:off x="812179" y="5410247"/>
            <a:ext cx="1997926" cy="283798"/>
          </a:xfrm>
          <a:prstGeom prst="rect">
            <a:avLst/>
          </a:prstGeom>
        </p:spPr>
        <p:txBody>
          <a:bodyPr wrap="square">
            <a:spAutoFit/>
          </a:bodyPr>
          <a:lstStyle/>
          <a:p>
            <a:pPr>
              <a:defRPr lang="ko-KR" altLang="en-US"/>
            </a:pPr>
            <a:r>
              <a:rPr lang="ko-KR" altLang="en-US" sz="1300" b="1"/>
              <a:t>성별,연령별 감염현황</a:t>
            </a:r>
          </a:p>
        </p:txBody>
      </p:sp>
      <p:sp>
        <p:nvSpPr>
          <p:cNvPr id="65" name="TextBox 64"/>
          <p:cNvSpPr txBox="1"/>
          <p:nvPr/>
        </p:nvSpPr>
        <p:spPr>
          <a:xfrm>
            <a:off x="10534185" y="5237049"/>
            <a:ext cx="1208048" cy="486611"/>
          </a:xfrm>
          <a:prstGeom prst="rect">
            <a:avLst/>
          </a:prstGeom>
        </p:spPr>
        <p:txBody>
          <a:bodyPr wrap="square">
            <a:spAutoFit/>
          </a:bodyPr>
          <a:lstStyle/>
          <a:p>
            <a:pPr>
              <a:defRPr lang="ko-KR" altLang="en-US"/>
            </a:pPr>
            <a:r>
              <a:rPr lang="ko-KR" altLang="en-US" sz="1300" b="1"/>
              <a:t>모든브라우저</a:t>
            </a:r>
          </a:p>
          <a:p>
            <a:pPr>
              <a:defRPr lang="ko-KR" altLang="en-US"/>
            </a:pPr>
            <a:r>
              <a:rPr lang="ko-KR" altLang="en-US" sz="1300" b="1"/>
              <a:t>   호환가능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537210" y="234775"/>
            <a:ext cx="1882429" cy="400110"/>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3.6</a:t>
            </a:r>
            <a:r>
              <a:rPr lang="ko-KR" altLang="en-US" sz="2000" kern="0">
                <a:solidFill>
                  <a:prstClr val="white"/>
                </a:solidFill>
                <a:latin typeface="맑은 고딕"/>
                <a:ea typeface="맑은 고딕"/>
              </a:rPr>
              <a:t> 발사믹이란</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grpSp>
        <p:nvGrpSpPr>
          <p:cNvPr id="31" name="그룹 23"/>
          <p:cNvGrpSpPr/>
          <p:nvPr/>
        </p:nvGrpSpPr>
        <p:grpSpPr>
          <a:xfrm>
            <a:off x="4831935" y="2364600"/>
            <a:ext cx="6069258" cy="3921532"/>
            <a:chOff x="2261118" y="2212520"/>
            <a:chExt cx="4814595" cy="5747657"/>
          </a:xfrm>
          <a:solidFill>
            <a:srgbClr val="FBC096"/>
          </a:solidFill>
        </p:grpSpPr>
        <p:sp>
          <p:nvSpPr>
            <p:cNvPr id="32" name="자유형 2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33"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35" name="TextBox 34"/>
          <p:cNvSpPr txBox="1"/>
          <p:nvPr/>
        </p:nvSpPr>
        <p:spPr>
          <a:xfrm>
            <a:off x="4404645" y="3429000"/>
            <a:ext cx="6231308" cy="360045"/>
          </a:xfrm>
          <a:prstGeom prst="rect">
            <a:avLst/>
          </a:prstGeom>
        </p:spPr>
        <p:txBody>
          <a:bodyPr wrap="square">
            <a:spAutoFit/>
          </a:bodyPr>
          <a:lstStyle/>
          <a:p>
            <a:pPr>
              <a:defRPr lang="ko-KR" altLang="en-US"/>
            </a:pPr>
            <a:endParaRPr lang="ko-KR" altLang="en-US"/>
          </a:p>
        </p:txBody>
      </p:sp>
      <p:pic>
        <p:nvPicPr>
          <p:cNvPr id="36" name="그림 35"/>
          <p:cNvPicPr>
            <a:picLocks noChangeAspect="1"/>
          </p:cNvPicPr>
          <p:nvPr/>
        </p:nvPicPr>
        <p:blipFill rotWithShape="1">
          <a:blip r:embed="rId2"/>
          <a:stretch>
            <a:fillRect/>
          </a:stretch>
        </p:blipFill>
        <p:spPr>
          <a:xfrm>
            <a:off x="1598419" y="2981770"/>
            <a:ext cx="2470090" cy="2470090"/>
          </a:xfrm>
          <a:prstGeom prst="rect">
            <a:avLst/>
          </a:prstGeom>
        </p:spPr>
      </p:pic>
      <p:sp>
        <p:nvSpPr>
          <p:cNvPr id="30" name="자유형: 도형 12"/>
          <p:cNvSpPr/>
          <p:nvPr/>
        </p:nvSpPr>
        <p:spPr>
          <a:xfrm rot="19249572">
            <a:off x="7415464" y="1900175"/>
            <a:ext cx="1760776" cy="856069"/>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200" b="1">
              <a:solidFill>
                <a:prstClr val="white"/>
              </a:solidFill>
            </a:endParaRPr>
          </a:p>
        </p:txBody>
      </p:sp>
      <p:sp>
        <p:nvSpPr>
          <p:cNvPr id="37" name="TextBox 36"/>
          <p:cNvSpPr txBox="1"/>
          <p:nvPr/>
        </p:nvSpPr>
        <p:spPr>
          <a:xfrm>
            <a:off x="5046825" y="3324225"/>
            <a:ext cx="5768411" cy="2398395"/>
          </a:xfrm>
          <a:prstGeom prst="rect">
            <a:avLst/>
          </a:prstGeom>
        </p:spPr>
        <p:txBody>
          <a:bodyPr wrap="square">
            <a:spAutoFit/>
          </a:bodyPr>
          <a:lstStyle/>
          <a:p>
            <a:pPr>
              <a:defRPr lang="ko-KR" altLang="en-US"/>
            </a:pPr>
            <a:r>
              <a:rPr lang="ko-KR" altLang="en-US" sz="2000"/>
              <a:t>full-scale working model of something built for study or testing or display</a:t>
            </a:r>
            <a:r>
              <a:rPr lang="ko-KR" altLang="en-US" sz="2200"/>
              <a:t> 즉 학습,테스트,디스플레이의 용도로 제작한 작업 모델.</a:t>
            </a:r>
          </a:p>
          <a:p>
            <a:pPr>
              <a:defRPr lang="ko-KR" altLang="en-US"/>
            </a:pPr>
            <a:r>
              <a:rPr lang="ko-KR" altLang="en-US" sz="2200"/>
              <a:t>UX 목업 디자인 툴인 발사믹 목업</a:t>
            </a:r>
            <a:r>
              <a:rPr lang="ko-KR" altLang="en-US"/>
              <a:t>(Balsamiq Mockups)</a:t>
            </a:r>
            <a:r>
              <a:rPr lang="ko-KR" altLang="en-US" sz="2200"/>
              <a:t>은 스케치 형식으로 독특한 사용자 경험을 제공하며 </a:t>
            </a:r>
            <a:r>
              <a:rPr lang="ko-KR" altLang="en-US" sz="2200">
                <a:solidFill>
                  <a:srgbClr val="FF0000"/>
                </a:solidFill>
              </a:rPr>
              <a:t>쉽고 편리한 인터페이스가 특징</a:t>
            </a:r>
            <a:r>
              <a:rPr lang="ko-KR" altLang="en-US" sz="2200"/>
              <a:t>인 툴 입니다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61010" y="234775"/>
            <a:ext cx="1977678" cy="400110"/>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3.7</a:t>
            </a:r>
            <a:r>
              <a:rPr lang="ko-KR" altLang="en-US" sz="2000" kern="0">
                <a:solidFill>
                  <a:prstClr val="white"/>
                </a:solidFill>
                <a:latin typeface="맑은 고딕"/>
                <a:ea typeface="맑은 고딕"/>
              </a:rPr>
              <a:t> 발사믹 설치</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grpSp>
        <p:nvGrpSpPr>
          <p:cNvPr id="31" name="그룹 23"/>
          <p:cNvGrpSpPr/>
          <p:nvPr/>
        </p:nvGrpSpPr>
        <p:grpSpPr>
          <a:xfrm>
            <a:off x="7725043" y="2383650"/>
            <a:ext cx="3728065" cy="3921532"/>
            <a:chOff x="2261118" y="2212520"/>
            <a:chExt cx="4814595" cy="5747657"/>
          </a:xfrm>
          <a:solidFill>
            <a:srgbClr val="FBC096"/>
          </a:solidFill>
        </p:grpSpPr>
        <p:sp>
          <p:nvSpPr>
            <p:cNvPr id="32" name="자유형 2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33"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30" name="자유형: 도형 12"/>
          <p:cNvSpPr/>
          <p:nvPr/>
        </p:nvSpPr>
        <p:spPr>
          <a:xfrm rot="19249572">
            <a:off x="9040712" y="1940465"/>
            <a:ext cx="1545821" cy="606354"/>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200" b="1">
              <a:solidFill>
                <a:prstClr val="white"/>
              </a:solidFill>
            </a:endParaRPr>
          </a:p>
        </p:txBody>
      </p:sp>
      <p:pic>
        <p:nvPicPr>
          <p:cNvPr id="38" name="그림 37"/>
          <p:cNvPicPr>
            <a:picLocks noChangeAspect="1"/>
          </p:cNvPicPr>
          <p:nvPr/>
        </p:nvPicPr>
        <p:blipFill rotWithShape="1">
          <a:blip r:embed="rId2"/>
          <a:stretch>
            <a:fillRect/>
          </a:stretch>
        </p:blipFill>
        <p:spPr>
          <a:xfrm>
            <a:off x="1351144" y="2383650"/>
            <a:ext cx="5674346" cy="3354957"/>
          </a:xfrm>
          <a:prstGeom prst="rect">
            <a:avLst/>
          </a:prstGeom>
        </p:spPr>
      </p:pic>
      <p:sp>
        <p:nvSpPr>
          <p:cNvPr id="39" name="TextBox 38"/>
          <p:cNvSpPr txBox="1"/>
          <p:nvPr/>
        </p:nvSpPr>
        <p:spPr>
          <a:xfrm>
            <a:off x="8081116" y="3428999"/>
            <a:ext cx="3151262" cy="360046"/>
          </a:xfrm>
          <a:prstGeom prst="rect">
            <a:avLst/>
          </a:prstGeom>
        </p:spPr>
        <p:txBody>
          <a:bodyPr wrap="square">
            <a:spAutoFit/>
          </a:bodyPr>
          <a:lstStyle/>
          <a:p>
            <a:pPr>
              <a:defRPr lang="ko-KR" altLang="en-US"/>
            </a:pPr>
            <a:endParaRPr lang="ko-KR" altLang="en-US"/>
          </a:p>
        </p:txBody>
      </p:sp>
      <p:cxnSp>
        <p:nvCxnSpPr>
          <p:cNvPr id="40" name="직선 화살표 연결선 39"/>
          <p:cNvCxnSpPr/>
          <p:nvPr/>
        </p:nvCxnSpPr>
        <p:spPr>
          <a:xfrm rot="10800000" flipV="1">
            <a:off x="5365439" y="2243642"/>
            <a:ext cx="517792" cy="462897"/>
          </a:xfrm>
          <a:prstGeom prst="straightConnector1">
            <a:avLst/>
          </a:prstGeom>
          <a:ln w="25400" algn="ctr">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045507" y="3429000"/>
            <a:ext cx="3258085" cy="1455420"/>
          </a:xfrm>
          <a:prstGeom prst="rect">
            <a:avLst/>
          </a:prstGeom>
        </p:spPr>
        <p:txBody>
          <a:bodyPr wrap="square">
            <a:spAutoFit/>
          </a:bodyPr>
          <a:lstStyle/>
          <a:p>
            <a:pPr>
              <a:defRPr lang="ko-KR" altLang="en-US"/>
            </a:pPr>
            <a:r>
              <a:rPr lang="ko-KR" altLang="en-US" sz="2400">
                <a:hlinkClick r:id="rId3"/>
              </a:rPr>
              <a:t>https://balsamiq.com/</a:t>
            </a:r>
            <a:endParaRPr lang="ko-KR" altLang="en-US" sz="2400"/>
          </a:p>
          <a:p>
            <a:pPr>
              <a:defRPr lang="ko-KR" altLang="en-US"/>
            </a:pPr>
            <a:r>
              <a:rPr lang="ko-KR" altLang="en-US" sz="2400"/>
              <a:t>접속하여 우측상단 </a:t>
            </a:r>
            <a:r>
              <a:rPr lang="en-US" altLang="ko-KR" sz="2400"/>
              <a:t>download</a:t>
            </a:r>
            <a:r>
              <a:rPr lang="ko-KR" altLang="en-US" sz="2400"/>
              <a:t>항목 클릭</a:t>
            </a:r>
          </a:p>
          <a:p>
            <a:pPr>
              <a:defRPr lang="ko-KR" altLang="en-US"/>
            </a:pPr>
            <a:endParaRPr lang="ko-KR"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61010" y="234775"/>
            <a:ext cx="1977679" cy="400110"/>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3.7</a:t>
            </a:r>
            <a:r>
              <a:rPr lang="ko-KR" altLang="en-US" sz="2000" kern="0">
                <a:solidFill>
                  <a:prstClr val="white"/>
                </a:solidFill>
                <a:latin typeface="맑은 고딕"/>
                <a:ea typeface="맑은 고딕"/>
              </a:rPr>
              <a:t> 발사믹 설치</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grpSp>
        <p:nvGrpSpPr>
          <p:cNvPr id="31" name="그룹 23"/>
          <p:cNvGrpSpPr/>
          <p:nvPr/>
        </p:nvGrpSpPr>
        <p:grpSpPr>
          <a:xfrm>
            <a:off x="7725043" y="2383650"/>
            <a:ext cx="3728065" cy="3921532"/>
            <a:chOff x="2261118" y="2212520"/>
            <a:chExt cx="4814595" cy="5747657"/>
          </a:xfrm>
          <a:solidFill>
            <a:srgbClr val="FBC096"/>
          </a:solidFill>
        </p:grpSpPr>
        <p:sp>
          <p:nvSpPr>
            <p:cNvPr id="32" name="자유형 2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33"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30" name="자유형: 도형 12"/>
          <p:cNvSpPr/>
          <p:nvPr/>
        </p:nvSpPr>
        <p:spPr>
          <a:xfrm rot="19249572">
            <a:off x="9040712" y="1940465"/>
            <a:ext cx="1545821" cy="606354"/>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200" b="1">
              <a:solidFill>
                <a:prstClr val="white"/>
              </a:solidFill>
            </a:endParaRPr>
          </a:p>
        </p:txBody>
      </p:sp>
      <p:sp>
        <p:nvSpPr>
          <p:cNvPr id="39" name="TextBox 38"/>
          <p:cNvSpPr txBox="1"/>
          <p:nvPr/>
        </p:nvSpPr>
        <p:spPr>
          <a:xfrm>
            <a:off x="8081116" y="3428999"/>
            <a:ext cx="3151262" cy="360046"/>
          </a:xfrm>
          <a:prstGeom prst="rect">
            <a:avLst/>
          </a:prstGeom>
        </p:spPr>
        <p:txBody>
          <a:bodyPr wrap="square">
            <a:spAutoFit/>
          </a:bodyPr>
          <a:lstStyle/>
          <a:p>
            <a:pPr>
              <a:defRPr lang="ko-KR" altLang="en-US"/>
            </a:pPr>
            <a:endParaRPr lang="ko-KR" altLang="en-US"/>
          </a:p>
        </p:txBody>
      </p:sp>
      <p:sp>
        <p:nvSpPr>
          <p:cNvPr id="41" name="TextBox 40"/>
          <p:cNvSpPr txBox="1"/>
          <p:nvPr/>
        </p:nvSpPr>
        <p:spPr>
          <a:xfrm>
            <a:off x="8027702" y="3215354"/>
            <a:ext cx="3258086" cy="2554891"/>
          </a:xfrm>
          <a:prstGeom prst="rect">
            <a:avLst/>
          </a:prstGeom>
        </p:spPr>
        <p:txBody>
          <a:bodyPr wrap="square">
            <a:spAutoFit/>
          </a:bodyPr>
          <a:lstStyle/>
          <a:p>
            <a:pPr>
              <a:defRPr lang="ko-KR" altLang="en-US"/>
            </a:pPr>
            <a:r>
              <a:rPr lang="ko-KR" altLang="en-US" sz="2400"/>
              <a:t>운영체제에 맞게 다운로드. 윈도우와 맥만 지원중인 것으로 파악된다. 리눅스는 사용 불가. 클릭 해 설치하면 된다.</a:t>
            </a:r>
          </a:p>
          <a:p>
            <a:pPr>
              <a:defRPr lang="ko-KR" altLang="en-US"/>
            </a:pPr>
            <a:endParaRPr lang="ko-KR" altLang="en-US"/>
          </a:p>
        </p:txBody>
      </p:sp>
      <p:pic>
        <p:nvPicPr>
          <p:cNvPr id="43" name="그림 42"/>
          <p:cNvPicPr>
            <a:picLocks noChangeAspect="1"/>
          </p:cNvPicPr>
          <p:nvPr/>
        </p:nvPicPr>
        <p:blipFill rotWithShape="1">
          <a:blip r:embed="rId2"/>
          <a:stretch>
            <a:fillRect/>
          </a:stretch>
        </p:blipFill>
        <p:spPr>
          <a:xfrm>
            <a:off x="1481924" y="2445498"/>
            <a:ext cx="5249173" cy="3324747"/>
          </a:xfrm>
          <a:prstGeom prst="rect">
            <a:avLst/>
          </a:prstGeom>
        </p:spPr>
      </p:pic>
      <p:cxnSp>
        <p:nvCxnSpPr>
          <p:cNvPr id="40" name="직선 화살표 연결선 39"/>
          <p:cNvCxnSpPr/>
          <p:nvPr/>
        </p:nvCxnSpPr>
        <p:spPr>
          <a:xfrm rot="10800000" flipV="1">
            <a:off x="3682110" y="2648751"/>
            <a:ext cx="517792" cy="462897"/>
          </a:xfrm>
          <a:prstGeom prst="straightConnector1">
            <a:avLst/>
          </a:prstGeom>
          <a:ln w="25400" algn="ctr">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2910" y="265159"/>
            <a:ext cx="1724045"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3.8 </a:t>
            </a:r>
            <a:r>
              <a:rPr lang="ko-KR" altLang="en-US" sz="2000" kern="0">
                <a:solidFill>
                  <a:prstClr val="white"/>
                </a:solidFill>
                <a:latin typeface="맑은 고딕"/>
                <a:ea typeface="맑은 고딕"/>
              </a:rPr>
              <a:t>화면 설계</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3" name="그림 2"/>
          <p:cNvPicPr>
            <a:picLocks noChangeAspect="1"/>
          </p:cNvPicPr>
          <p:nvPr/>
        </p:nvPicPr>
        <p:blipFill rotWithShape="1">
          <a:blip r:embed="rId2"/>
          <a:stretch>
            <a:fillRect/>
          </a:stretch>
        </p:blipFill>
        <p:spPr>
          <a:xfrm>
            <a:off x="2708337" y="2329067"/>
            <a:ext cx="6462041" cy="318831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2910" y="265159"/>
            <a:ext cx="1724045"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3.8 </a:t>
            </a:r>
            <a:r>
              <a:rPr lang="ko-KR" altLang="en-US" sz="2000" kern="0">
                <a:solidFill>
                  <a:prstClr val="white"/>
                </a:solidFill>
                <a:latin typeface="맑은 고딕"/>
                <a:ea typeface="맑은 고딕"/>
              </a:rPr>
              <a:t>화면 설계</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3" name="그림 2"/>
          <p:cNvPicPr>
            <a:picLocks noChangeAspect="1"/>
          </p:cNvPicPr>
          <p:nvPr/>
        </p:nvPicPr>
        <p:blipFill rotWithShape="1">
          <a:blip r:embed="rId2"/>
          <a:stretch>
            <a:fillRect/>
          </a:stretch>
        </p:blipFill>
        <p:spPr>
          <a:xfrm>
            <a:off x="1970353" y="1924669"/>
            <a:ext cx="8390993" cy="428715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2910" y="265159"/>
            <a:ext cx="1724045"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3.8 </a:t>
            </a:r>
            <a:r>
              <a:rPr lang="ko-KR" altLang="en-US" sz="2000" kern="0">
                <a:solidFill>
                  <a:prstClr val="white"/>
                </a:solidFill>
                <a:latin typeface="맑은 고딕"/>
                <a:ea typeface="맑은 고딕"/>
              </a:rPr>
              <a:t>화면 설계</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3" name="그림 2"/>
          <p:cNvPicPr>
            <a:picLocks noChangeAspect="1"/>
          </p:cNvPicPr>
          <p:nvPr/>
        </p:nvPicPr>
        <p:blipFill rotWithShape="1">
          <a:blip r:embed="rId2"/>
          <a:stretch>
            <a:fillRect/>
          </a:stretch>
        </p:blipFill>
        <p:spPr>
          <a:xfrm>
            <a:off x="2687537" y="2210058"/>
            <a:ext cx="6816925" cy="35612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2910" y="265159"/>
            <a:ext cx="1724045"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3.8 </a:t>
            </a:r>
            <a:r>
              <a:rPr lang="ko-KR" altLang="en-US" sz="2000" kern="0">
                <a:solidFill>
                  <a:prstClr val="white"/>
                </a:solidFill>
                <a:latin typeface="맑은 고딕"/>
                <a:ea typeface="맑은 고딕"/>
              </a:rPr>
              <a:t>화면 설계</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17" name="그림 16"/>
          <p:cNvPicPr>
            <a:picLocks noChangeAspect="1"/>
          </p:cNvPicPr>
          <p:nvPr/>
        </p:nvPicPr>
        <p:blipFill rotWithShape="1">
          <a:blip r:embed="rId2"/>
          <a:stretch>
            <a:fillRect/>
          </a:stretch>
        </p:blipFill>
        <p:spPr>
          <a:xfrm>
            <a:off x="1797049" y="1676225"/>
            <a:ext cx="8183197" cy="4445431"/>
          </a:xfrm>
          <a:prstGeom prst="rect">
            <a:avLst/>
          </a:prstGeom>
        </p:spPr>
      </p:pic>
      <p:sp>
        <p:nvSpPr>
          <p:cNvPr id="19" name="TextBox 18"/>
          <p:cNvSpPr txBox="1"/>
          <p:nvPr/>
        </p:nvSpPr>
        <p:spPr>
          <a:xfrm>
            <a:off x="3864156" y="5589270"/>
            <a:ext cx="503628" cy="369332"/>
          </a:xfrm>
          <a:prstGeom prst="rect">
            <a:avLst/>
          </a:prstGeom>
        </p:spPr>
        <p:txBody>
          <a:bodyPr wrap="square">
            <a:spAutoFit/>
          </a:bodyPr>
          <a:lstStyle/>
          <a:p>
            <a:pPr>
              <a:defRPr lang="ko-KR" altLang="en-US"/>
            </a:pPr>
            <a:endParaRPr lang="ko-KR" altLang="en-US"/>
          </a:p>
        </p:txBody>
      </p:sp>
      <p:cxnSp>
        <p:nvCxnSpPr>
          <p:cNvPr id="20" name="직선 연결선 19"/>
          <p:cNvCxnSpPr/>
          <p:nvPr/>
        </p:nvCxnSpPr>
        <p:spPr>
          <a:xfrm>
            <a:off x="2426873" y="5590413"/>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2426873" y="5446395"/>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a:off x="2426873" y="5302377"/>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2426873" y="5158359"/>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a:off x="2426873" y="5014341"/>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2426873" y="4870323"/>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2426873" y="4726305"/>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2426873" y="4582287"/>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2426873" y="4438269"/>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2426873" y="4294251"/>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2426873" y="4163583"/>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2426873" y="4019565"/>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2426873" y="3875547"/>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2426873" y="3731529"/>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426873" y="3587511"/>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2426873" y="3443493"/>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2426873" y="3299475"/>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30637" y="5558492"/>
            <a:ext cx="684613" cy="292388"/>
          </a:xfrm>
          <a:prstGeom prst="rect">
            <a:avLst/>
          </a:prstGeom>
        </p:spPr>
        <p:txBody>
          <a:bodyPr wrap="square">
            <a:spAutoFit/>
          </a:bodyPr>
          <a:lstStyle/>
          <a:p>
            <a:pPr>
              <a:defRPr lang="ko-KR" altLang="en-US"/>
            </a:pPr>
            <a:r>
              <a:rPr lang="ko-KR" altLang="en-US" sz="1300" b="1"/>
              <a:t>4/</a:t>
            </a:r>
            <a:r>
              <a:rPr lang="en-US" altLang="ko-KR" sz="1300" b="1"/>
              <a:t>17</a:t>
            </a:r>
            <a:endParaRPr lang="ko-KR" altLang="en-US" sz="1300" b="1"/>
          </a:p>
        </p:txBody>
      </p:sp>
      <p:sp>
        <p:nvSpPr>
          <p:cNvPr id="40" name="TextBox 39"/>
          <p:cNvSpPr txBox="1"/>
          <p:nvPr/>
        </p:nvSpPr>
        <p:spPr>
          <a:xfrm>
            <a:off x="4809195" y="5558492"/>
            <a:ext cx="576981" cy="292388"/>
          </a:xfrm>
          <a:prstGeom prst="rect">
            <a:avLst/>
          </a:prstGeom>
        </p:spPr>
        <p:txBody>
          <a:bodyPr wrap="square">
            <a:spAutoFit/>
          </a:bodyPr>
          <a:lstStyle/>
          <a:p>
            <a:pPr>
              <a:defRPr lang="ko-KR" altLang="en-US"/>
            </a:pPr>
            <a:r>
              <a:rPr lang="ko-KR" altLang="en-US" sz="1300" b="1"/>
              <a:t>4/</a:t>
            </a:r>
            <a:r>
              <a:rPr lang="en-US" altLang="ko-KR" sz="1300" b="1"/>
              <a:t>18</a:t>
            </a:r>
            <a:endParaRPr lang="ko-KR" altLang="en-US" sz="1300" b="1"/>
          </a:p>
        </p:txBody>
      </p:sp>
      <p:sp>
        <p:nvSpPr>
          <p:cNvPr id="41" name="TextBox 40"/>
          <p:cNvSpPr txBox="1"/>
          <p:nvPr/>
        </p:nvSpPr>
        <p:spPr>
          <a:xfrm>
            <a:off x="6565046" y="5558492"/>
            <a:ext cx="592307" cy="292388"/>
          </a:xfrm>
          <a:prstGeom prst="rect">
            <a:avLst/>
          </a:prstGeom>
        </p:spPr>
        <p:txBody>
          <a:bodyPr wrap="square">
            <a:spAutoFit/>
          </a:bodyPr>
          <a:lstStyle/>
          <a:p>
            <a:pPr>
              <a:defRPr lang="ko-KR" altLang="en-US"/>
            </a:pPr>
            <a:r>
              <a:rPr lang="ko-KR" altLang="en-US" sz="1300" b="1"/>
              <a:t>4/</a:t>
            </a:r>
            <a:r>
              <a:rPr lang="en-US" altLang="ko-KR" sz="1300" b="1"/>
              <a:t>19</a:t>
            </a:r>
            <a:endParaRPr lang="ko-KR" altLang="en-US" sz="1300" b="1"/>
          </a:p>
        </p:txBody>
      </p:sp>
      <p:sp>
        <p:nvSpPr>
          <p:cNvPr id="42" name="TextBox 41"/>
          <p:cNvSpPr txBox="1"/>
          <p:nvPr/>
        </p:nvSpPr>
        <p:spPr>
          <a:xfrm>
            <a:off x="7524255" y="5558492"/>
            <a:ext cx="718249" cy="292388"/>
          </a:xfrm>
          <a:prstGeom prst="rect">
            <a:avLst/>
          </a:prstGeom>
        </p:spPr>
        <p:txBody>
          <a:bodyPr wrap="square">
            <a:spAutoFit/>
          </a:bodyPr>
          <a:lstStyle/>
          <a:p>
            <a:pPr>
              <a:defRPr lang="ko-KR" altLang="en-US"/>
            </a:pPr>
            <a:r>
              <a:rPr lang="ko-KR" altLang="en-US" sz="1300" b="1"/>
              <a:t>4/</a:t>
            </a:r>
            <a:r>
              <a:rPr lang="en-US" altLang="ko-KR" sz="1300" b="1"/>
              <a:t>20</a:t>
            </a:r>
            <a:endParaRPr lang="ko-KR" altLang="en-US" sz="1300" b="1"/>
          </a:p>
        </p:txBody>
      </p:sp>
      <p:sp>
        <p:nvSpPr>
          <p:cNvPr id="43" name="TextBox 42"/>
          <p:cNvSpPr txBox="1"/>
          <p:nvPr/>
        </p:nvSpPr>
        <p:spPr>
          <a:xfrm>
            <a:off x="2426873" y="2768233"/>
            <a:ext cx="3096389" cy="353943"/>
          </a:xfrm>
          <a:prstGeom prst="rect">
            <a:avLst/>
          </a:prstGeom>
        </p:spPr>
        <p:txBody>
          <a:bodyPr wrap="square">
            <a:spAutoFit/>
          </a:bodyPr>
          <a:lstStyle/>
          <a:p>
            <a:pPr>
              <a:defRPr lang="ko-KR" altLang="en-US"/>
            </a:pPr>
            <a:r>
              <a:rPr lang="ko-KR" altLang="en-US" sz="1700"/>
              <a:t>확진 환자 일별 발생 그래프</a:t>
            </a:r>
          </a:p>
        </p:txBody>
      </p:sp>
      <p:sp>
        <p:nvSpPr>
          <p:cNvPr id="44" name="TextBox 40"/>
          <p:cNvSpPr txBox="1"/>
          <p:nvPr/>
        </p:nvSpPr>
        <p:spPr>
          <a:xfrm>
            <a:off x="7930558" y="2720433"/>
            <a:ext cx="1844994" cy="424397"/>
          </a:xfrm>
          <a:prstGeom prst="rect">
            <a:avLst/>
          </a:prstGeom>
        </p:spPr>
        <p:txBody>
          <a:bodyPr wrap="square">
            <a:spAutoFit/>
          </a:bodyPr>
          <a:lstStyle/>
          <a:p>
            <a:pPr>
              <a:defRPr lang="ko-KR" altLang="en-US"/>
            </a:pPr>
            <a:r>
              <a:rPr lang="ko-KR" altLang="en-US" sz="1100" b="1">
                <a:solidFill>
                  <a:srgbClr val="FF0000"/>
                </a:solidFill>
              </a:rPr>
              <a:t>원하는 날짜에 얼마만큼 발생했는지 그래프로 확인</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2910" y="265159"/>
            <a:ext cx="1724045"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3.8 </a:t>
            </a:r>
            <a:r>
              <a:rPr lang="ko-KR" altLang="en-US" sz="2000" kern="0">
                <a:solidFill>
                  <a:prstClr val="white"/>
                </a:solidFill>
                <a:latin typeface="맑은 고딕"/>
                <a:ea typeface="맑은 고딕"/>
              </a:rPr>
              <a:t>화면 설계</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98425"/>
            <a:ext cx="11112500" cy="4976925"/>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3" name="그림 2"/>
          <p:cNvPicPr>
            <a:picLocks noChangeAspect="1"/>
          </p:cNvPicPr>
          <p:nvPr/>
        </p:nvPicPr>
        <p:blipFill rotWithShape="1">
          <a:blip r:embed="rId2"/>
          <a:stretch>
            <a:fillRect/>
          </a:stretch>
        </p:blipFill>
        <p:spPr>
          <a:xfrm>
            <a:off x="1494692" y="2403231"/>
            <a:ext cx="4220308" cy="3342249"/>
          </a:xfrm>
          <a:prstGeom prst="rect">
            <a:avLst/>
          </a:prstGeom>
        </p:spPr>
      </p:pic>
      <p:pic>
        <p:nvPicPr>
          <p:cNvPr id="4" name="그림 3"/>
          <p:cNvPicPr>
            <a:picLocks noChangeAspect="1"/>
          </p:cNvPicPr>
          <p:nvPr/>
        </p:nvPicPr>
        <p:blipFill rotWithShape="1">
          <a:blip r:embed="rId3"/>
          <a:stretch>
            <a:fillRect/>
          </a:stretch>
        </p:blipFill>
        <p:spPr>
          <a:xfrm>
            <a:off x="6102692" y="2403231"/>
            <a:ext cx="4583859" cy="334224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5E9"/>
        </a:solidFill>
        <a:effectLst/>
      </p:bgPr>
    </p:bg>
    <p:spTree>
      <p:nvGrpSpPr>
        <p:cNvPr id="1" name=""/>
        <p:cNvGrpSpPr/>
        <p:nvPr/>
      </p:nvGrpSpPr>
      <p:grpSpPr>
        <a:xfrm>
          <a:off x="0" y="0"/>
          <a:ext cx="0" cy="0"/>
          <a:chOff x="0" y="0"/>
          <a:chExt cx="0" cy="0"/>
        </a:xfrm>
      </p:grpSpPr>
      <p:sp>
        <p:nvSpPr>
          <p:cNvPr id="31" name="양쪽 모서리가 둥근 사각형 30"/>
          <p:cNvSpPr/>
          <p:nvPr/>
        </p:nvSpPr>
        <p:spPr>
          <a:xfrm>
            <a:off x="2889500" y="1438275"/>
            <a:ext cx="459821" cy="897948"/>
          </a:xfrm>
          <a:prstGeom prst="round2SameRect">
            <a:avLst>
              <a:gd name="adj1" fmla="val 50000"/>
              <a:gd name="adj2" fmla="val 0"/>
            </a:avLst>
          </a:prstGeom>
          <a:solidFill>
            <a:srgbClr val="FF9966"/>
          </a:solidFill>
          <a:ln w="53975">
            <a:solidFill>
              <a:srgbClr val="FBC0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32" name="모서리가 둥근 직사각형 31"/>
          <p:cNvSpPr/>
          <p:nvPr/>
        </p:nvSpPr>
        <p:spPr>
          <a:xfrm>
            <a:off x="2551085" y="1749453"/>
            <a:ext cx="7120675" cy="4909460"/>
          </a:xfrm>
          <a:prstGeom prst="roundRect">
            <a:avLst>
              <a:gd name="adj" fmla="val 3115"/>
            </a:avLst>
          </a:prstGeom>
          <a:solidFill>
            <a:srgbClr val="E3E5E9"/>
          </a:solidFill>
          <a:ln w="53975">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buClr>
                <a:srgbClr val="333333"/>
              </a:buClr>
              <a:buSzPct val="25000"/>
              <a:defRPr lang="ko-KR" altLang="en-US"/>
            </a:pPr>
            <a:endParaRPr lang="en-US" altLang="ko-KR" sz="2200" b="1" dirty="0">
              <a:solidFill>
                <a:schemeClr val="tx1"/>
              </a:solidFill>
              <a:latin typeface="맑은 고딕"/>
              <a:cs typeface="Malgun Gothic"/>
              <a:sym typeface="Malgun Gothic"/>
            </a:endParaRP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1. 4</a:t>
            </a:r>
            <a:r>
              <a:rPr lang="ko-KR" altLang="en-US" sz="1900" b="1" dirty="0">
                <a:solidFill>
                  <a:schemeClr val="tx1"/>
                </a:solidFill>
                <a:latin typeface="맑은 고딕"/>
                <a:ea typeface="맑은 고딕"/>
                <a:cs typeface="Malgun Gothic"/>
                <a:sym typeface="Malgun Gothic"/>
              </a:rPr>
              <a:t>조</a:t>
            </a:r>
            <a:r>
              <a:rPr lang="en-US" altLang="ko-KR" sz="1900" b="1" dirty="0">
                <a:solidFill>
                  <a:schemeClr val="tx1"/>
                </a:solidFill>
                <a:latin typeface="맑은 고딕"/>
                <a:ea typeface="맑은 고딕"/>
                <a:cs typeface="Malgun Gothic"/>
                <a:sym typeface="Malgun Gothic"/>
              </a:rPr>
              <a:t> </a:t>
            </a:r>
            <a:r>
              <a:rPr lang="en-US" altLang="ko-KR" sz="1900" b="1" dirty="0" err="1">
                <a:solidFill>
                  <a:schemeClr val="tx1"/>
                </a:solidFill>
                <a:latin typeface="맑은 고딕"/>
                <a:ea typeface="맑은 고딕"/>
                <a:cs typeface="Malgun Gothic"/>
                <a:sym typeface="Malgun Gothic"/>
              </a:rPr>
              <a:t>소개</a:t>
            </a:r>
            <a:endParaRPr lang="en-US" altLang="ko-KR" sz="1900" b="1" dirty="0">
              <a:solidFill>
                <a:schemeClr val="tx1"/>
              </a:solidFill>
              <a:latin typeface="맑은 고딕"/>
              <a:ea typeface="맑은 고딕"/>
              <a:cs typeface="Malgun Gothic"/>
              <a:sym typeface="Malgun Gothic"/>
            </a:endParaRP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2. </a:t>
            </a:r>
            <a:r>
              <a:rPr lang="ko-KR" altLang="en-US" sz="1900" b="1" dirty="0">
                <a:solidFill>
                  <a:schemeClr val="tx1"/>
                </a:solidFill>
                <a:latin typeface="맑은 고딕"/>
                <a:ea typeface="맑은 고딕"/>
                <a:cs typeface="Malgun Gothic"/>
                <a:sym typeface="Malgun Gothic"/>
              </a:rPr>
              <a:t>사회적 </a:t>
            </a:r>
            <a:r>
              <a:rPr lang="ko-KR" altLang="en-US" sz="1900" b="1" dirty="0" err="1">
                <a:solidFill>
                  <a:schemeClr val="tx1"/>
                </a:solidFill>
                <a:latin typeface="맑은 고딕"/>
                <a:ea typeface="맑은 고딕"/>
                <a:cs typeface="Malgun Gothic"/>
                <a:sym typeface="Malgun Gothic"/>
              </a:rPr>
              <a:t>거리두기</a:t>
            </a:r>
            <a:endParaRPr lang="ko-KR" altLang="en-US" sz="1900" b="1" dirty="0">
              <a:solidFill>
                <a:schemeClr val="tx1"/>
              </a:solidFill>
              <a:latin typeface="맑은 고딕"/>
              <a:ea typeface="맑은 고딕"/>
              <a:cs typeface="Malgun Gothic"/>
              <a:sym typeface="Malgun Gothic"/>
            </a:endParaRP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3. One </a:t>
            </a:r>
            <a:r>
              <a:rPr lang="en-US" altLang="ko-KR" sz="1900" b="1" dirty="0" smtClean="0">
                <a:solidFill>
                  <a:schemeClr val="tx1"/>
                </a:solidFill>
                <a:latin typeface="맑은 고딕"/>
                <a:ea typeface="맑은 고딕"/>
                <a:cs typeface="Malgun Gothic"/>
                <a:sym typeface="Malgun Gothic"/>
              </a:rPr>
              <a:t>Click COVID-19 </a:t>
            </a:r>
            <a:r>
              <a:rPr lang="ko-KR" altLang="en-US" sz="1900" b="1" dirty="0" smtClean="0">
                <a:solidFill>
                  <a:schemeClr val="tx1"/>
                </a:solidFill>
                <a:latin typeface="맑은 고딕"/>
                <a:ea typeface="맑은 고딕"/>
                <a:cs typeface="Malgun Gothic"/>
                <a:sym typeface="Malgun Gothic"/>
              </a:rPr>
              <a:t>프로젝트 </a:t>
            </a:r>
            <a:r>
              <a:rPr lang="ko-KR" altLang="en-US" sz="1900" b="1" dirty="0">
                <a:solidFill>
                  <a:schemeClr val="tx1"/>
                </a:solidFill>
                <a:latin typeface="맑은 고딕"/>
                <a:ea typeface="맑은 고딕"/>
                <a:cs typeface="Malgun Gothic"/>
                <a:sym typeface="Malgun Gothic"/>
              </a:rPr>
              <a:t>소개</a:t>
            </a: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	3.1 </a:t>
            </a:r>
            <a:r>
              <a:rPr lang="en-US" altLang="ko-KR" sz="1900" b="1" dirty="0" err="1">
                <a:solidFill>
                  <a:schemeClr val="tx1"/>
                </a:solidFill>
                <a:latin typeface="맑은 고딕"/>
                <a:ea typeface="맑은 고딕"/>
                <a:cs typeface="Malgun Gothic"/>
                <a:sym typeface="Malgun Gothic"/>
              </a:rPr>
              <a:t>개발</a:t>
            </a:r>
            <a:r>
              <a:rPr lang="en-US" altLang="ko-KR" sz="1900" b="1" dirty="0">
                <a:solidFill>
                  <a:schemeClr val="tx1"/>
                </a:solidFill>
                <a:latin typeface="맑은 고딕"/>
                <a:ea typeface="맑은 고딕"/>
                <a:cs typeface="Malgun Gothic"/>
                <a:sym typeface="Malgun Gothic"/>
              </a:rPr>
              <a:t> </a:t>
            </a:r>
            <a:r>
              <a:rPr lang="en-US" altLang="ko-KR" sz="1900" b="1" dirty="0" err="1">
                <a:solidFill>
                  <a:schemeClr val="tx1"/>
                </a:solidFill>
                <a:latin typeface="맑은 고딕"/>
                <a:ea typeface="맑은 고딕"/>
                <a:cs typeface="Malgun Gothic"/>
                <a:sym typeface="Malgun Gothic"/>
              </a:rPr>
              <a:t>내용</a:t>
            </a:r>
            <a:endParaRPr lang="en-US" altLang="ko-KR" sz="1900" b="1" dirty="0">
              <a:solidFill>
                <a:schemeClr val="tx1"/>
              </a:solidFill>
              <a:latin typeface="맑은 고딕"/>
              <a:ea typeface="맑은 고딕"/>
              <a:cs typeface="Malgun Gothic"/>
              <a:sym typeface="Malgun Gothic"/>
            </a:endParaRP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	3.2</a:t>
            </a:r>
            <a:r>
              <a:rPr lang="ko-KR" altLang="en-US" sz="1900" b="1" dirty="0">
                <a:solidFill>
                  <a:schemeClr val="tx1"/>
                </a:solidFill>
                <a:latin typeface="맑은 고딕"/>
                <a:ea typeface="맑은 고딕"/>
                <a:cs typeface="Malgun Gothic"/>
                <a:sym typeface="Malgun Gothic"/>
              </a:rPr>
              <a:t> 기대 방안</a:t>
            </a: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	3.3 </a:t>
            </a:r>
            <a:r>
              <a:rPr lang="ko-KR" altLang="en-US" sz="1900" b="1" dirty="0">
                <a:solidFill>
                  <a:schemeClr val="tx1"/>
                </a:solidFill>
                <a:latin typeface="맑은 고딕"/>
                <a:ea typeface="맑은 고딕"/>
                <a:cs typeface="Malgun Gothic"/>
                <a:sym typeface="Malgun Gothic"/>
              </a:rPr>
              <a:t>데이터 수집</a:t>
            </a:r>
          </a:p>
          <a:p>
            <a:pPr>
              <a:buClr>
                <a:srgbClr val="333333"/>
              </a:buClr>
              <a:buSzPct val="25000"/>
              <a:defRPr lang="ko-KR" altLang="en-US"/>
            </a:pPr>
            <a:r>
              <a:rPr lang="en-US" altLang="ko-KR" sz="1900" b="1" kern="0" dirty="0">
                <a:solidFill>
                  <a:schemeClr val="tx1"/>
                </a:solidFill>
                <a:latin typeface="맑은 고딕"/>
                <a:ea typeface="맑은 고딕"/>
              </a:rPr>
              <a:t>	3.4 </a:t>
            </a:r>
            <a:r>
              <a:rPr lang="ko-KR" altLang="en-US" sz="1900" b="1" kern="0" dirty="0">
                <a:solidFill>
                  <a:schemeClr val="tx1"/>
                </a:solidFill>
                <a:latin typeface="맑은 고딕"/>
                <a:ea typeface="맑은 고딕"/>
              </a:rPr>
              <a:t>개발환경 및 운영체제</a:t>
            </a: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	3.5 </a:t>
            </a:r>
            <a:r>
              <a:rPr lang="ko-KR" altLang="en-US" sz="1900" b="1" dirty="0">
                <a:solidFill>
                  <a:schemeClr val="tx1"/>
                </a:solidFill>
                <a:latin typeface="맑은 고딕"/>
                <a:ea typeface="맑은 고딕"/>
                <a:cs typeface="Malgun Gothic"/>
                <a:sym typeface="Malgun Gothic"/>
              </a:rPr>
              <a:t>흐름도</a:t>
            </a: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	3.6 </a:t>
            </a:r>
            <a:r>
              <a:rPr lang="ko-KR" altLang="en-US" sz="1900" b="1" dirty="0" err="1">
                <a:solidFill>
                  <a:schemeClr val="tx1"/>
                </a:solidFill>
                <a:latin typeface="맑은 고딕"/>
                <a:ea typeface="맑은 고딕"/>
                <a:cs typeface="Malgun Gothic"/>
                <a:sym typeface="Malgun Gothic"/>
              </a:rPr>
              <a:t>발사믹이란</a:t>
            </a:r>
            <a:endParaRPr lang="ko-KR" altLang="en-US" sz="1900" b="1" dirty="0">
              <a:solidFill>
                <a:schemeClr val="tx1"/>
              </a:solidFill>
              <a:latin typeface="맑은 고딕"/>
              <a:ea typeface="맑은 고딕"/>
              <a:cs typeface="Malgun Gothic"/>
              <a:sym typeface="Malgun Gothic"/>
            </a:endParaRP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	3.7 </a:t>
            </a:r>
            <a:r>
              <a:rPr lang="ko-KR" altLang="en-US" sz="1900" b="1" dirty="0" err="1">
                <a:solidFill>
                  <a:schemeClr val="tx1"/>
                </a:solidFill>
                <a:latin typeface="맑은 고딕"/>
                <a:ea typeface="맑은 고딕"/>
                <a:cs typeface="Malgun Gothic"/>
                <a:sym typeface="Malgun Gothic"/>
              </a:rPr>
              <a:t>발사믹</a:t>
            </a:r>
            <a:r>
              <a:rPr lang="ko-KR" altLang="en-US" sz="1900" b="1" dirty="0">
                <a:solidFill>
                  <a:schemeClr val="tx1"/>
                </a:solidFill>
                <a:latin typeface="맑은 고딕"/>
                <a:ea typeface="맑은 고딕"/>
                <a:cs typeface="Malgun Gothic"/>
                <a:sym typeface="Malgun Gothic"/>
              </a:rPr>
              <a:t> 설치</a:t>
            </a: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	3.8 </a:t>
            </a:r>
            <a:r>
              <a:rPr lang="ko-KR" altLang="en-US" sz="1900" b="1" dirty="0">
                <a:solidFill>
                  <a:schemeClr val="tx1"/>
                </a:solidFill>
                <a:latin typeface="맑은 고딕"/>
                <a:ea typeface="맑은 고딕"/>
                <a:cs typeface="Malgun Gothic"/>
                <a:sym typeface="Malgun Gothic"/>
              </a:rPr>
              <a:t>화면 설계</a:t>
            </a: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4. One </a:t>
            </a:r>
            <a:r>
              <a:rPr lang="en-US" altLang="ko-KR" sz="1900" b="1" dirty="0" smtClean="0">
                <a:solidFill>
                  <a:schemeClr val="tx1"/>
                </a:solidFill>
                <a:latin typeface="맑은 고딕"/>
                <a:ea typeface="맑은 고딕"/>
                <a:cs typeface="Malgun Gothic"/>
                <a:sym typeface="Malgun Gothic"/>
              </a:rPr>
              <a:t>Click COVID-19 </a:t>
            </a:r>
            <a:r>
              <a:rPr lang="ko-KR" altLang="en-US" sz="1900" b="1" dirty="0">
                <a:solidFill>
                  <a:schemeClr val="tx1"/>
                </a:solidFill>
                <a:latin typeface="맑은 고딕"/>
                <a:ea typeface="맑은 고딕"/>
                <a:cs typeface="Malgun Gothic"/>
                <a:sym typeface="Malgun Gothic"/>
              </a:rPr>
              <a:t>진행 상황</a:t>
            </a: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5. GitHub </a:t>
            </a:r>
            <a:r>
              <a:rPr lang="ko-KR" altLang="en-US" sz="1900" b="1" dirty="0">
                <a:solidFill>
                  <a:schemeClr val="tx1"/>
                </a:solidFill>
                <a:latin typeface="맑은 고딕"/>
                <a:ea typeface="맑은 고딕"/>
                <a:cs typeface="Malgun Gothic"/>
                <a:sym typeface="Malgun Gothic"/>
              </a:rPr>
              <a:t>업데이트</a:t>
            </a: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6. One </a:t>
            </a:r>
            <a:r>
              <a:rPr lang="en-US" altLang="ko-KR" sz="1900" b="1" dirty="0" smtClean="0">
                <a:solidFill>
                  <a:schemeClr val="tx1"/>
                </a:solidFill>
                <a:latin typeface="맑은 고딕"/>
                <a:ea typeface="맑은 고딕"/>
                <a:cs typeface="Malgun Gothic"/>
                <a:sym typeface="Malgun Gothic"/>
              </a:rPr>
              <a:t>Click COVID-19 </a:t>
            </a:r>
            <a:r>
              <a:rPr lang="ko-KR" altLang="en-US" sz="1900" b="1" dirty="0">
                <a:solidFill>
                  <a:schemeClr val="tx1"/>
                </a:solidFill>
                <a:latin typeface="맑은 고딕"/>
                <a:ea typeface="맑은 고딕"/>
                <a:cs typeface="Malgun Gothic"/>
                <a:sym typeface="Malgun Gothic"/>
              </a:rPr>
              <a:t>계획 일정</a:t>
            </a:r>
          </a:p>
          <a:p>
            <a:pPr lvl="0">
              <a:buClr>
                <a:srgbClr val="333333"/>
              </a:buClr>
              <a:buSzPct val="25000"/>
              <a:defRPr lang="ko-KR" altLang="en-US"/>
            </a:pPr>
            <a:r>
              <a:rPr lang="en-US" altLang="ko-KR" sz="1900" b="1" dirty="0">
                <a:solidFill>
                  <a:schemeClr val="tx1"/>
                </a:solidFill>
                <a:latin typeface="맑은 고딕"/>
                <a:ea typeface="맑은 고딕"/>
                <a:cs typeface="Malgun Gothic"/>
                <a:sym typeface="Malgun Gothic"/>
              </a:rPr>
              <a:t>7. One </a:t>
            </a:r>
            <a:r>
              <a:rPr lang="en-US" altLang="ko-KR" sz="1900" b="1" dirty="0" smtClean="0">
                <a:solidFill>
                  <a:schemeClr val="tx1"/>
                </a:solidFill>
                <a:latin typeface="맑은 고딕"/>
                <a:ea typeface="맑은 고딕"/>
                <a:cs typeface="Malgun Gothic"/>
                <a:sym typeface="Malgun Gothic"/>
              </a:rPr>
              <a:t>Click COVID-19 </a:t>
            </a:r>
            <a:r>
              <a:rPr lang="ko-KR" altLang="en-US" sz="1900" b="1" dirty="0">
                <a:solidFill>
                  <a:schemeClr val="tx1"/>
                </a:solidFill>
                <a:latin typeface="맑은 고딕"/>
                <a:ea typeface="맑은 고딕"/>
                <a:cs typeface="Malgun Gothic"/>
                <a:sym typeface="Malgun Gothic"/>
              </a:rPr>
              <a:t>다음주 계획</a:t>
            </a:r>
            <a:endParaRPr lang="en-US" altLang="ko-KR" sz="1900" b="1" dirty="0">
              <a:solidFill>
                <a:schemeClr val="tx1"/>
              </a:solidFill>
              <a:latin typeface="맑은 고딕"/>
              <a:ea typeface="맑은 고딕"/>
              <a:cs typeface="Malgun Gothic"/>
              <a:sym typeface="Malgun Gothic"/>
            </a:endParaRPr>
          </a:p>
        </p:txBody>
      </p:sp>
      <p:sp>
        <p:nvSpPr>
          <p:cNvPr id="33" name="자유형 32"/>
          <p:cNvSpPr/>
          <p:nvPr/>
        </p:nvSpPr>
        <p:spPr>
          <a:xfrm>
            <a:off x="3176561" y="1438275"/>
            <a:ext cx="5484495" cy="617251"/>
          </a:xfrm>
          <a:custGeom>
            <a:avLst/>
            <a:gdLst>
              <a:gd name="connsiteX0" fmla="*/ 3245702 w 5903595"/>
              <a:gd name="connsiteY0" fmla="*/ 0 h 706150"/>
              <a:gd name="connsiteX1" fmla="*/ 5686843 w 5903595"/>
              <a:gd name="connsiteY1" fmla="*/ 0 h 706150"/>
              <a:gd name="connsiteX2" fmla="*/ 5903595 w 5903595"/>
              <a:gd name="connsiteY2" fmla="*/ 216752 h 706150"/>
              <a:gd name="connsiteX3" fmla="*/ 5903595 w 5903595"/>
              <a:gd name="connsiteY3" fmla="*/ 489397 h 706150"/>
              <a:gd name="connsiteX4" fmla="*/ 5686843 w 5903595"/>
              <a:gd name="connsiteY4" fmla="*/ 706149 h 706150"/>
              <a:gd name="connsiteX5" fmla="*/ 4504266 w 5903595"/>
              <a:gd name="connsiteY5" fmla="*/ 706149 h 706150"/>
              <a:gd name="connsiteX6" fmla="*/ 4504253 w 5903595"/>
              <a:gd name="connsiteY6" fmla="*/ 706150 h 706150"/>
              <a:gd name="connsiteX7" fmla="*/ 567864 w 5903595"/>
              <a:gd name="connsiteY7" fmla="*/ 706150 h 706150"/>
              <a:gd name="connsiteX8" fmla="*/ 391018 w 5903595"/>
              <a:gd name="connsiteY8" fmla="*/ 706150 h 706150"/>
              <a:gd name="connsiteX9" fmla="*/ 155992 w 5903595"/>
              <a:gd name="connsiteY9" fmla="*/ 583639 h 706150"/>
              <a:gd name="connsiteX10" fmla="*/ 142414 w 5903595"/>
              <a:gd name="connsiteY10" fmla="*/ 530749 h 706150"/>
              <a:gd name="connsiteX11" fmla="*/ 142414 w 5903595"/>
              <a:gd name="connsiteY11" fmla="*/ 169832 h 706150"/>
              <a:gd name="connsiteX12" fmla="*/ 38438 w 5903595"/>
              <a:gd name="connsiteY12" fmla="*/ 24588 h 706150"/>
              <a:gd name="connsiteX13" fmla="*/ 0 w 5903595"/>
              <a:gd name="connsiteY13" fmla="*/ 12721 h 706150"/>
              <a:gd name="connsiteX14" fmla="*/ 0 w 5903595"/>
              <a:gd name="connsiteY14" fmla="*/ 1 h 706150"/>
              <a:gd name="connsiteX15" fmla="*/ 3245692 w 5903595"/>
              <a:gd name="connsiteY15" fmla="*/ 1 h 70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03595" h="706150">
                <a:moveTo>
                  <a:pt x="3245702" y="0"/>
                </a:moveTo>
                <a:lnTo>
                  <a:pt x="5686843" y="0"/>
                </a:lnTo>
                <a:cubicBezTo>
                  <a:pt x="5806552" y="0"/>
                  <a:pt x="5903595" y="97043"/>
                  <a:pt x="5903595" y="216752"/>
                </a:cubicBezTo>
                <a:lnTo>
                  <a:pt x="5903595" y="489397"/>
                </a:lnTo>
                <a:cubicBezTo>
                  <a:pt x="5903595" y="609106"/>
                  <a:pt x="5806552" y="706149"/>
                  <a:pt x="5686843" y="706149"/>
                </a:cubicBezTo>
                <a:lnTo>
                  <a:pt x="4504266" y="706149"/>
                </a:lnTo>
                <a:lnTo>
                  <a:pt x="4504253" y="706150"/>
                </a:lnTo>
                <a:lnTo>
                  <a:pt x="567864" y="706150"/>
                </a:lnTo>
                <a:lnTo>
                  <a:pt x="391018" y="706150"/>
                </a:lnTo>
                <a:cubicBezTo>
                  <a:pt x="285364" y="706150"/>
                  <a:pt x="194714" y="655634"/>
                  <a:pt x="155992" y="583639"/>
                </a:cubicBezTo>
                <a:lnTo>
                  <a:pt x="142414" y="530749"/>
                </a:lnTo>
                <a:lnTo>
                  <a:pt x="142414" y="169832"/>
                </a:lnTo>
                <a:cubicBezTo>
                  <a:pt x="142414" y="108279"/>
                  <a:pt x="100774" y="54374"/>
                  <a:pt x="38438" y="24588"/>
                </a:cubicBezTo>
                <a:lnTo>
                  <a:pt x="0" y="12721"/>
                </a:lnTo>
                <a:lnTo>
                  <a:pt x="0" y="1"/>
                </a:lnTo>
                <a:lnTo>
                  <a:pt x="3245692" y="1"/>
                </a:lnTo>
                <a:close/>
              </a:path>
            </a:pathLst>
          </a:custGeom>
          <a:solidFill>
            <a:srgbClr val="FF9966"/>
          </a:solidFill>
          <a:ln w="53975">
            <a:solidFill>
              <a:srgbClr val="FBC0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3000" b="1" kern="0">
                <a:solidFill>
                  <a:srgbClr val="FF5050"/>
                </a:solidFill>
                <a:latin typeface="맑은 고딕"/>
                <a:ea typeface="맑은 고딕"/>
              </a:rPr>
              <a:t>C</a:t>
            </a:r>
            <a:r>
              <a:rPr lang="en-US" altLang="ko-KR" sz="3000" b="1" kern="0">
                <a:solidFill>
                  <a:schemeClr val="bg1"/>
                </a:solidFill>
                <a:latin typeface="맑은 고딕"/>
                <a:ea typeface="맑은 고딕"/>
              </a:rPr>
              <a:t>ONTENTS</a:t>
            </a:r>
          </a:p>
        </p:txBody>
      </p:sp>
      <p:sp>
        <p:nvSpPr>
          <p:cNvPr id="34" name="포인트가 5개인 별 33"/>
          <p:cNvSpPr/>
          <p:nvPr/>
        </p:nvSpPr>
        <p:spPr>
          <a:xfrm>
            <a:off x="8464206" y="1327801"/>
            <a:ext cx="260350" cy="265403"/>
          </a:xfrm>
          <a:prstGeom prst="star5">
            <a:avLst>
              <a:gd name="adj" fmla="val 26851"/>
              <a:gd name="hf" fmla="val 105146"/>
              <a:gd name="vf" fmla="val 110557"/>
            </a:avLst>
          </a:prstGeom>
          <a:solidFill>
            <a:schemeClr val="bg1"/>
          </a:solidFill>
          <a:ln w="381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7" name="자유형 16"/>
          <p:cNvSpPr/>
          <p:nvPr/>
        </p:nvSpPr>
        <p:spPr>
          <a:xfrm>
            <a:off x="463244" y="0"/>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자유형 17"/>
          <p:cNvSpPr/>
          <p:nvPr/>
        </p:nvSpPr>
        <p:spPr>
          <a:xfrm>
            <a:off x="56843" y="0"/>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9" name="모서리가 둥근 직사각형 18"/>
          <p:cNvSpPr/>
          <p:nvPr/>
        </p:nvSpPr>
        <p:spPr>
          <a:xfrm>
            <a:off x="1728482" y="676275"/>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0" name="직사각형 19"/>
          <p:cNvSpPr/>
          <p:nvPr/>
        </p:nvSpPr>
        <p:spPr>
          <a:xfrm>
            <a:off x="1138435" y="85665"/>
            <a:ext cx="1467605" cy="388680"/>
          </a:xfrm>
          <a:prstGeom prst="rect">
            <a:avLst/>
          </a:prstGeom>
        </p:spPr>
        <p:txBody>
          <a:bodyPr wrap="none">
            <a:spAutoFit/>
          </a:bodyPr>
          <a:lstStyle/>
          <a:p>
            <a:pPr lvl="0">
              <a:defRPr lang="ko-KR" altLang="en-US"/>
            </a:pPr>
            <a:r>
              <a:rPr lang="en-US" altLang="ko-KR" sz="2000">
                <a:solidFill>
                  <a:prstClr val="white"/>
                </a:solidFill>
                <a:latin typeface="맑은 고딕"/>
                <a:ea typeface="맑은 고딕"/>
              </a:rPr>
              <a:t>CONTENTS</a:t>
            </a:r>
            <a:endParaRPr lang="ko-KR" altLang="en-US" sz="2000">
              <a:solidFill>
                <a:prstClr val="white"/>
              </a:solidFill>
              <a:latin typeface="맑은 고딕"/>
              <a:ea typeface="맑은 고딕"/>
            </a:endParaRPr>
          </a:p>
        </p:txBody>
      </p:sp>
      <p:sp>
        <p:nvSpPr>
          <p:cNvPr id="22" name="포인트가 5개인 별 21"/>
          <p:cNvSpPr/>
          <p:nvPr/>
        </p:nvSpPr>
        <p:spPr>
          <a:xfrm>
            <a:off x="11032025" y="735807"/>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3" name="타원 22"/>
          <p:cNvSpPr/>
          <p:nvPr/>
        </p:nvSpPr>
        <p:spPr>
          <a:xfrm>
            <a:off x="410578" y="763528"/>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4" name="타원 23"/>
          <p:cNvSpPr/>
          <p:nvPr/>
        </p:nvSpPr>
        <p:spPr>
          <a:xfrm>
            <a:off x="810456" y="763528"/>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5" name="타원 24"/>
          <p:cNvSpPr/>
          <p:nvPr/>
        </p:nvSpPr>
        <p:spPr>
          <a:xfrm>
            <a:off x="1210334" y="763528"/>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6" name="타원형 설명선 25"/>
          <p:cNvSpPr/>
          <p:nvPr/>
        </p:nvSpPr>
        <p:spPr>
          <a:xfrm>
            <a:off x="11031230" y="226868"/>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26"/>
                                        </p:tgtEl>
                                        <p:attrNameLst>
                                          <p:attrName>r</p:attrName>
                                        </p:attrNameLst>
                                      </p:cBhvr>
                                    </p:animRot>
                                    <p:animRot by="-240000">
                                      <p:cBhvr>
                                        <p:cTn id="7" dur="200" fill="hold">
                                          <p:stCondLst>
                                            <p:cond delay="200"/>
                                          </p:stCondLst>
                                        </p:cTn>
                                        <p:tgtEl>
                                          <p:spTgt spid="26"/>
                                        </p:tgtEl>
                                        <p:attrNameLst>
                                          <p:attrName>r</p:attrName>
                                        </p:attrNameLst>
                                      </p:cBhvr>
                                    </p:animRot>
                                    <p:animRot by="240000">
                                      <p:cBhvr>
                                        <p:cTn id="8" dur="200" fill="hold">
                                          <p:stCondLst>
                                            <p:cond delay="400"/>
                                          </p:stCondLst>
                                        </p:cTn>
                                        <p:tgtEl>
                                          <p:spTgt spid="26"/>
                                        </p:tgtEl>
                                        <p:attrNameLst>
                                          <p:attrName>r</p:attrName>
                                        </p:attrNameLst>
                                      </p:cBhvr>
                                    </p:animRot>
                                    <p:animRot by="-240000">
                                      <p:cBhvr>
                                        <p:cTn id="9" dur="200" fill="hold">
                                          <p:stCondLst>
                                            <p:cond delay="600"/>
                                          </p:stCondLst>
                                        </p:cTn>
                                        <p:tgtEl>
                                          <p:spTgt spid="26"/>
                                        </p:tgtEl>
                                        <p:attrNameLst>
                                          <p:attrName>r</p:attrName>
                                        </p:attrNameLst>
                                      </p:cBhvr>
                                    </p:animRot>
                                    <p:animRot by="120000">
                                      <p:cBhvr>
                                        <p:cTn id="10" dur="200" fill="hold">
                                          <p:stCondLst>
                                            <p:cond delay="80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2910" y="265159"/>
            <a:ext cx="1724045"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3.8 </a:t>
            </a:r>
            <a:r>
              <a:rPr lang="ko-KR" altLang="en-US" sz="2000" kern="0">
                <a:solidFill>
                  <a:prstClr val="white"/>
                </a:solidFill>
                <a:latin typeface="맑은 고딕"/>
                <a:ea typeface="맑은 고딕"/>
              </a:rPr>
              <a:t>화면 설계</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98425"/>
            <a:ext cx="11112500" cy="4976925"/>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36" name="그림 35"/>
          <p:cNvPicPr>
            <a:picLocks noChangeAspect="1"/>
          </p:cNvPicPr>
          <p:nvPr/>
        </p:nvPicPr>
        <p:blipFill rotWithShape="1">
          <a:blip r:embed="rId2"/>
          <a:stretch>
            <a:fillRect/>
          </a:stretch>
        </p:blipFill>
        <p:spPr>
          <a:xfrm>
            <a:off x="1644633" y="1577519"/>
            <a:ext cx="8785098" cy="4787422"/>
          </a:xfrm>
          <a:prstGeom prst="rect">
            <a:avLst/>
          </a:prstGeom>
        </p:spPr>
      </p:pic>
      <p:sp>
        <p:nvSpPr>
          <p:cNvPr id="37" name="TextBox 36"/>
          <p:cNvSpPr txBox="1"/>
          <p:nvPr/>
        </p:nvSpPr>
        <p:spPr>
          <a:xfrm>
            <a:off x="2225443" y="2755872"/>
            <a:ext cx="3816479" cy="707886"/>
          </a:xfrm>
          <a:prstGeom prst="rect">
            <a:avLst/>
          </a:prstGeom>
        </p:spPr>
        <p:txBody>
          <a:bodyPr wrap="square">
            <a:spAutoFit/>
          </a:bodyPr>
          <a:lstStyle/>
          <a:p>
            <a:pPr>
              <a:defRPr lang="ko-KR" altLang="en-US"/>
            </a:pPr>
            <a:r>
              <a:rPr lang="ko-KR" altLang="en-US" sz="2000" b="1">
                <a:latin typeface="맑은 고딕"/>
                <a:ea typeface="맑은 고딕"/>
              </a:rPr>
              <a:t>There's No Better Time to Spend a Big Wad of Money</a:t>
            </a:r>
          </a:p>
        </p:txBody>
      </p:sp>
      <p:sp>
        <p:nvSpPr>
          <p:cNvPr id="38" name="TextBox 37"/>
          <p:cNvSpPr txBox="1"/>
          <p:nvPr/>
        </p:nvSpPr>
        <p:spPr>
          <a:xfrm>
            <a:off x="2207512" y="3468625"/>
            <a:ext cx="4104514" cy="358520"/>
          </a:xfrm>
          <a:prstGeom prst="rect">
            <a:avLst/>
          </a:prstGeom>
        </p:spPr>
        <p:txBody>
          <a:bodyPr wrap="square">
            <a:spAutoFit/>
          </a:bodyPr>
          <a:lstStyle/>
          <a:p>
            <a:pPr>
              <a:defRPr lang="ko-KR" altLang="en-US"/>
            </a:pPr>
            <a:r>
              <a:rPr lang="ko-KR" altLang="en-US" sz="900"/>
              <a:t>South Korea’s coronavirus budget comes atop a generous fiscal program, as other governments are just opening up their coffers.</a:t>
            </a:r>
          </a:p>
        </p:txBody>
      </p:sp>
      <p:sp>
        <p:nvSpPr>
          <p:cNvPr id="39" name="TextBox 38"/>
          <p:cNvSpPr txBox="1"/>
          <p:nvPr/>
        </p:nvSpPr>
        <p:spPr>
          <a:xfrm>
            <a:off x="2207511" y="3881478"/>
            <a:ext cx="4104516" cy="1869717"/>
          </a:xfrm>
          <a:prstGeom prst="rect">
            <a:avLst/>
          </a:prstGeom>
        </p:spPr>
        <p:txBody>
          <a:bodyPr wrap="square">
            <a:spAutoFit/>
          </a:bodyPr>
          <a:lstStyle/>
          <a:p>
            <a:pPr>
              <a:defRPr lang="ko-KR" altLang="en-US"/>
            </a:pPr>
            <a:r>
              <a:rPr lang="ko-KR" altLang="en-US" sz="900"/>
              <a:t>Two decades after South Korea’s swift economic response helped avert a devastating recession, the country is taking decisive steps to battle another slowdown, this one with a human cost as well.</a:t>
            </a:r>
          </a:p>
          <a:p>
            <a:pPr>
              <a:defRPr lang="ko-KR" altLang="en-US"/>
            </a:pPr>
            <a:endParaRPr lang="ko-KR" altLang="en-US" sz="900"/>
          </a:p>
          <a:p>
            <a:pPr>
              <a:defRPr lang="ko-KR" altLang="en-US"/>
            </a:pPr>
            <a:r>
              <a:rPr lang="ko-KR" altLang="en-US" sz="900"/>
              <a:t>The coronavirus, which has claimed more than 30 lives in South Korea and infected close to 6,000 people, lands new punches on an economy that was just beginning to find its feet after being caught in the U.S.-China trade conflict and a separate spat with Japan. Korea has more Covid-19 cases than anywhere outside China.</a:t>
            </a:r>
          </a:p>
          <a:p>
            <a:pPr>
              <a:defRPr lang="ko-KR" altLang="en-US"/>
            </a:pPr>
            <a:endParaRPr lang="ko-KR" altLang="en-US" sz="900"/>
          </a:p>
          <a:p>
            <a:pPr>
              <a:defRPr lang="ko-KR" altLang="en-US"/>
            </a:pPr>
            <a:r>
              <a:rPr lang="ko-KR" altLang="en-US" sz="900"/>
              <a:t>President Moon Jae-in unveiled a $9.8 billion extra budget this week to help businesses cope with the virus. He has described the situation as an emergency.</a:t>
            </a:r>
          </a:p>
        </p:txBody>
      </p:sp>
      <p:cxnSp>
        <p:nvCxnSpPr>
          <p:cNvPr id="40" name="직선 화살표 연결선 39"/>
          <p:cNvCxnSpPr/>
          <p:nvPr/>
        </p:nvCxnSpPr>
        <p:spPr>
          <a:xfrm flipV="1">
            <a:off x="1487424" y="3969068"/>
            <a:ext cx="720090" cy="72009"/>
          </a:xfrm>
          <a:prstGeom prst="straightConnector1">
            <a:avLst/>
          </a:prstGeom>
          <a:ln w="25400" algn="ctr">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22791" y="3909964"/>
            <a:ext cx="1008651" cy="262224"/>
          </a:xfrm>
          <a:prstGeom prst="rect">
            <a:avLst/>
          </a:prstGeom>
        </p:spPr>
        <p:txBody>
          <a:bodyPr wrap="square">
            <a:spAutoFit/>
          </a:bodyPr>
          <a:lstStyle/>
          <a:p>
            <a:pPr>
              <a:defRPr lang="ko-KR" altLang="en-US"/>
            </a:pPr>
            <a:r>
              <a:rPr lang="ko-KR" altLang="en-US" sz="1100" b="1">
                <a:solidFill>
                  <a:srgbClr val="FF0000"/>
                </a:solidFill>
              </a:rPr>
              <a:t>정부발표문</a:t>
            </a:r>
          </a:p>
        </p:txBody>
      </p:sp>
      <p:sp>
        <p:nvSpPr>
          <p:cNvPr id="42" name="TextBox 41"/>
          <p:cNvSpPr txBox="1"/>
          <p:nvPr/>
        </p:nvSpPr>
        <p:spPr>
          <a:xfrm>
            <a:off x="6672072" y="4725162"/>
            <a:ext cx="3168396" cy="369332"/>
          </a:xfrm>
          <a:prstGeom prst="rect">
            <a:avLst/>
          </a:prstGeom>
        </p:spPr>
        <p:txBody>
          <a:bodyPr wrap="square">
            <a:spAutoFit/>
          </a:bodyPr>
          <a:lstStyle/>
          <a:p>
            <a:pPr>
              <a:defRPr lang="ko-KR" altLang="en-US"/>
            </a:pPr>
            <a:endParaRPr lang="ko-KR" altLang="en-US"/>
          </a:p>
        </p:txBody>
      </p:sp>
      <p:sp>
        <p:nvSpPr>
          <p:cNvPr id="43" name="TextBox 42"/>
          <p:cNvSpPr txBox="1"/>
          <p:nvPr/>
        </p:nvSpPr>
        <p:spPr>
          <a:xfrm>
            <a:off x="6672073" y="4725162"/>
            <a:ext cx="2664333" cy="369332"/>
          </a:xfrm>
          <a:prstGeom prst="rect">
            <a:avLst/>
          </a:prstGeom>
        </p:spPr>
        <p:txBody>
          <a:bodyPr wrap="square">
            <a:spAutoFit/>
          </a:bodyPr>
          <a:lstStyle/>
          <a:p>
            <a:pPr>
              <a:defRPr lang="ko-KR" altLang="en-US"/>
            </a:pPr>
            <a:endParaRPr lang="ko-KR" altLang="en-US"/>
          </a:p>
        </p:txBody>
      </p:sp>
      <p:sp>
        <p:nvSpPr>
          <p:cNvPr id="44" name="TextBox 43"/>
          <p:cNvSpPr txBox="1"/>
          <p:nvPr/>
        </p:nvSpPr>
        <p:spPr>
          <a:xfrm>
            <a:off x="6497765" y="4909828"/>
            <a:ext cx="3168396" cy="1003292"/>
          </a:xfrm>
          <a:prstGeom prst="rect">
            <a:avLst/>
          </a:prstGeom>
        </p:spPr>
        <p:txBody>
          <a:bodyPr wrap="square">
            <a:spAutoFit/>
          </a:bodyPr>
          <a:lstStyle/>
          <a:p>
            <a:pPr>
              <a:defRPr lang="ko-KR" altLang="en-US"/>
            </a:pPr>
            <a:r>
              <a:rPr lang="ko-KR" altLang="en-US" sz="1000"/>
              <a:t>No doubt this is a lesson in economics that Moon would prefer not be on the curriculum. What matters is how leaders respond to adversity. It helps enormously that the fiscal machinery had already cranked into gear — a stroke of luck Moon has been shrewd enough to exploit.</a:t>
            </a:r>
          </a:p>
        </p:txBody>
      </p:sp>
      <p:sp>
        <p:nvSpPr>
          <p:cNvPr id="45" name="TextBox 40"/>
          <p:cNvSpPr txBox="1"/>
          <p:nvPr/>
        </p:nvSpPr>
        <p:spPr>
          <a:xfrm>
            <a:off x="6559886" y="2488117"/>
            <a:ext cx="1717218" cy="424628"/>
          </a:xfrm>
          <a:prstGeom prst="rect">
            <a:avLst/>
          </a:prstGeom>
        </p:spPr>
        <p:txBody>
          <a:bodyPr wrap="square">
            <a:spAutoFit/>
          </a:bodyPr>
          <a:lstStyle/>
          <a:p>
            <a:pPr>
              <a:defRPr lang="ko-KR" altLang="en-US"/>
            </a:pPr>
            <a:r>
              <a:rPr lang="ko-KR" altLang="en-US" sz="1100" b="1">
                <a:solidFill>
                  <a:srgbClr val="FF0000"/>
                </a:solidFill>
              </a:rPr>
              <a:t>국내(한글)을 </a:t>
            </a:r>
          </a:p>
          <a:p>
            <a:pPr>
              <a:defRPr lang="ko-KR" altLang="en-US"/>
            </a:pPr>
            <a:r>
              <a:rPr lang="ko-KR" altLang="en-US" sz="1100" b="1">
                <a:solidFill>
                  <a:srgbClr val="FF0000"/>
                </a:solidFill>
              </a:rPr>
              <a:t>기본으로 할 예정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2910" y="265159"/>
            <a:ext cx="1724045"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3.8 </a:t>
            </a:r>
            <a:r>
              <a:rPr lang="ko-KR" altLang="en-US" sz="2000" kern="0">
                <a:solidFill>
                  <a:prstClr val="white"/>
                </a:solidFill>
                <a:latin typeface="맑은 고딕"/>
                <a:ea typeface="맑은 고딕"/>
              </a:rPr>
              <a:t>화면 설계</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78813"/>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25" name="Picture 15"/>
          <p:cNvPicPr>
            <a:picLocks noChangeAspect="1" noChangeArrowheads="1"/>
          </p:cNvPicPr>
          <p:nvPr/>
        </p:nvPicPr>
        <p:blipFill rotWithShape="1">
          <a:blip r:embed="rId2"/>
          <a:srcRect/>
          <a:stretch>
            <a:fillRect/>
          </a:stretch>
        </p:blipFill>
        <p:spPr>
          <a:xfrm>
            <a:off x="2079592" y="1603994"/>
            <a:ext cx="8393824" cy="4853647"/>
          </a:xfrm>
          <a:prstGeom prst="rect">
            <a:avLst/>
          </a:prstGeom>
          <a:noFill/>
          <a:ln>
            <a:noFill/>
          </a:ln>
          <a:effectLst/>
        </p:spPr>
      </p:pic>
      <p:pic>
        <p:nvPicPr>
          <p:cNvPr id="26" name="Picture 16"/>
          <p:cNvPicPr>
            <a:picLocks noChangeAspect="1" noChangeArrowheads="1"/>
          </p:cNvPicPr>
          <p:nvPr/>
        </p:nvPicPr>
        <p:blipFill rotWithShape="1">
          <a:blip r:embed="rId3"/>
          <a:srcRect/>
          <a:stretch>
            <a:fillRect/>
          </a:stretch>
        </p:blipFill>
        <p:spPr>
          <a:xfrm>
            <a:off x="3435945" y="2911111"/>
            <a:ext cx="1192765" cy="362118"/>
          </a:xfrm>
          <a:prstGeom prst="rect">
            <a:avLst/>
          </a:prstGeom>
          <a:noFill/>
          <a:ln>
            <a:noFill/>
          </a:ln>
          <a:effectLst/>
        </p:spPr>
      </p:pic>
      <p:sp>
        <p:nvSpPr>
          <p:cNvPr id="29" name="Rectangle 20"/>
          <p:cNvSpPr>
            <a:spLocks noChangeArrowheads="1"/>
          </p:cNvSpPr>
          <p:nvPr/>
        </p:nvSpPr>
        <p:spPr>
          <a:xfrm>
            <a:off x="2921356" y="3222406"/>
            <a:ext cx="2484000" cy="2525294"/>
          </a:xfrm>
          <a:prstGeom prst="rect">
            <a:avLst/>
          </a:prstGeom>
          <a:solidFill>
            <a:srgbClr val="FFFFFF"/>
          </a:solidFill>
          <a:ln w="19050" cmpd="sng">
            <a:solidFill>
              <a:srgbClr val="000000"/>
            </a:solidFill>
            <a:miter/>
          </a:ln>
          <a:effectLst/>
        </p:spPr>
        <p:txBody>
          <a:bodyPr wrap="none"/>
          <a:lstStyle/>
          <a:p>
            <a:pPr lvl="0">
              <a:defRPr lang="ko-KR" altLang="en-US"/>
            </a:pPr>
            <a:endParaRPr lang="ko-KR" altLang="en-US" sz="1801"/>
          </a:p>
        </p:txBody>
      </p:sp>
      <p:pic>
        <p:nvPicPr>
          <p:cNvPr id="30" name="Picture 21"/>
          <p:cNvPicPr>
            <a:picLocks noChangeAspect="1" noChangeArrowheads="1"/>
          </p:cNvPicPr>
          <p:nvPr/>
        </p:nvPicPr>
        <p:blipFill rotWithShape="1">
          <a:blip r:embed="rId4"/>
          <a:srcRect/>
          <a:stretch>
            <a:fillRect/>
          </a:stretch>
        </p:blipFill>
        <p:spPr>
          <a:xfrm>
            <a:off x="2981710" y="3403465"/>
            <a:ext cx="2374412" cy="2231471"/>
          </a:xfrm>
          <a:prstGeom prst="rect">
            <a:avLst/>
          </a:prstGeom>
          <a:noFill/>
          <a:ln>
            <a:noFill/>
          </a:ln>
          <a:effectLst/>
        </p:spPr>
      </p:pic>
      <p:pic>
        <p:nvPicPr>
          <p:cNvPr id="31" name="Picture 22"/>
          <p:cNvPicPr>
            <a:picLocks noChangeAspect="1" noChangeArrowheads="1"/>
          </p:cNvPicPr>
          <p:nvPr/>
        </p:nvPicPr>
        <p:blipFill rotWithShape="1">
          <a:blip r:embed="rId5"/>
          <a:srcRect/>
          <a:stretch>
            <a:fillRect/>
          </a:stretch>
        </p:blipFill>
        <p:spPr>
          <a:xfrm>
            <a:off x="7967181" y="2919054"/>
            <a:ext cx="651176" cy="293823"/>
          </a:xfrm>
          <a:prstGeom prst="rect">
            <a:avLst/>
          </a:prstGeom>
          <a:noFill/>
          <a:ln>
            <a:noFill/>
          </a:ln>
          <a:effectLst/>
        </p:spPr>
      </p:pic>
      <p:sp>
        <p:nvSpPr>
          <p:cNvPr id="32" name="Rectangle 23"/>
          <p:cNvSpPr>
            <a:spLocks noChangeArrowheads="1"/>
          </p:cNvSpPr>
          <p:nvPr/>
        </p:nvSpPr>
        <p:spPr>
          <a:xfrm>
            <a:off x="6988827" y="3273229"/>
            <a:ext cx="2484000" cy="2460177"/>
          </a:xfrm>
          <a:prstGeom prst="rect">
            <a:avLst/>
          </a:prstGeom>
          <a:solidFill>
            <a:srgbClr val="FFFFFF"/>
          </a:solidFill>
          <a:ln w="19050" cmpd="sng">
            <a:solidFill>
              <a:srgbClr val="000000"/>
            </a:solidFill>
            <a:miter/>
          </a:ln>
          <a:effectLst/>
        </p:spPr>
        <p:txBody>
          <a:bodyPr wrap="none"/>
          <a:lstStyle/>
          <a:p>
            <a:pPr lvl="0">
              <a:defRPr lang="ko-KR" altLang="en-US"/>
            </a:pPr>
            <a:endParaRPr lang="ko-KR" altLang="en-US" sz="1801"/>
          </a:p>
        </p:txBody>
      </p:sp>
      <p:pic>
        <p:nvPicPr>
          <p:cNvPr id="33" name="Picture 24"/>
          <p:cNvPicPr>
            <a:picLocks noChangeAspect="1" noChangeArrowheads="1"/>
          </p:cNvPicPr>
          <p:nvPr/>
        </p:nvPicPr>
        <p:blipFill rotWithShape="1">
          <a:blip r:embed="rId6"/>
          <a:srcRect/>
          <a:stretch>
            <a:fillRect/>
          </a:stretch>
        </p:blipFill>
        <p:spPr>
          <a:xfrm>
            <a:off x="7111122" y="3427289"/>
            <a:ext cx="2277529" cy="2163176"/>
          </a:xfrm>
          <a:prstGeom prst="rect">
            <a:avLst/>
          </a:prstGeom>
          <a:noFill/>
          <a:ln>
            <a:noFill/>
          </a:ln>
          <a:effectLst/>
        </p:spPr>
      </p:pic>
      <p:sp>
        <p:nvSpPr>
          <p:cNvPr id="34" name="Freeform 25"/>
          <p:cNvSpPr/>
          <p:nvPr/>
        </p:nvSpPr>
        <p:spPr>
          <a:xfrm>
            <a:off x="1871533" y="3057229"/>
            <a:ext cx="792529" cy="395471"/>
          </a:xfrm>
          <a:custGeom>
            <a:avLst/>
            <a:gdLst>
              <a:gd name="T0" fmla="*/ 0 w 499"/>
              <a:gd name="T1" fmla="*/ 0 h 249"/>
              <a:gd name="T2" fmla="*/ 499 w 499"/>
              <a:gd name="T3" fmla="*/ 249 h 249"/>
            </a:gdLst>
            <a:ahLst/>
            <a:cxnLst>
              <a:cxn ang="0">
                <a:pos x="T0" y="T1"/>
              </a:cxn>
              <a:cxn ang="0">
                <a:pos x="T2" y="T3"/>
              </a:cxn>
            </a:cxnLst>
            <a:rect l="0" t="0" r="r" b="b"/>
            <a:pathLst>
              <a:path w="499" h="249">
                <a:moveTo>
                  <a:pt x="0" y="0"/>
                </a:moveTo>
                <a:lnTo>
                  <a:pt x="499" y="249"/>
                </a:lnTo>
              </a:path>
            </a:pathLst>
          </a:custGeom>
          <a:noFill/>
          <a:ln w="25400" cmpd="sng">
            <a:solidFill>
              <a:srgbClr val="FF0000"/>
            </a:solidFill>
            <a:round/>
            <a:tailEnd type="arrow" w="lg" len="lg"/>
          </a:ln>
          <a:effectLst/>
        </p:spPr>
        <p:txBody>
          <a:bodyPr/>
          <a:lstStyle/>
          <a:p>
            <a:pPr lvl="0">
              <a:defRPr lang="ko-KR" altLang="en-US"/>
            </a:pPr>
            <a:endParaRPr lang="ko-KR" altLang="en-US" sz="1801"/>
          </a:p>
        </p:txBody>
      </p:sp>
      <p:sp>
        <p:nvSpPr>
          <p:cNvPr id="35" name="Rectangle 26"/>
          <p:cNvSpPr>
            <a:spLocks noChangeArrowheads="1"/>
          </p:cNvSpPr>
          <p:nvPr/>
        </p:nvSpPr>
        <p:spPr bwMode="white">
          <a:xfrm>
            <a:off x="1177474" y="2860288"/>
            <a:ext cx="1224530" cy="262007"/>
          </a:xfrm>
          <a:prstGeom prst="rect">
            <a:avLst/>
          </a:prstGeom>
          <a:noFill/>
          <a:ln>
            <a:noFill/>
          </a:ln>
          <a:effectLst/>
        </p:spPr>
        <p:txBody>
          <a:bodyPr>
            <a:spAutoFit/>
          </a:bodyPr>
          <a:lstStyle>
            <a:lvl1pPr defTabSz="898525">
              <a:defRPr kumimoji="1" sz="1200">
                <a:solidFill>
                  <a:schemeClr val="tx1"/>
                </a:solidFill>
                <a:latin typeface="함초롬돋움"/>
                <a:ea typeface="함초롬돋움"/>
                <a:cs typeface="함초롬돋움"/>
              </a:defRPr>
            </a:lvl1pPr>
            <a:lvl2pPr marL="989013" indent="-449263" defTabSz="898525">
              <a:defRPr kumimoji="1" sz="1200">
                <a:solidFill>
                  <a:schemeClr val="tx1"/>
                </a:solidFill>
                <a:latin typeface="함초롬돋움"/>
                <a:ea typeface="함초롬돋움"/>
                <a:cs typeface="함초롬돋움"/>
              </a:defRPr>
            </a:lvl2pPr>
            <a:lvl3pPr marL="1528763" indent="-449263" defTabSz="898525">
              <a:defRPr kumimoji="1" sz="1200">
                <a:solidFill>
                  <a:schemeClr val="tx1"/>
                </a:solidFill>
                <a:latin typeface="함초롬돋움"/>
                <a:ea typeface="함초롬돋움"/>
                <a:cs typeface="함초롬돋움"/>
              </a:defRPr>
            </a:lvl3pPr>
            <a:lvl4pPr marL="2068513" indent="-449263" defTabSz="898525">
              <a:defRPr kumimoji="1" sz="1200">
                <a:solidFill>
                  <a:schemeClr val="tx1"/>
                </a:solidFill>
                <a:latin typeface="함초롬돋움"/>
                <a:ea typeface="함초롬돋움"/>
                <a:cs typeface="함초롬돋움"/>
              </a:defRPr>
            </a:lvl4pPr>
            <a:lvl5pPr marL="2608263" indent="-449263" defTabSz="898525">
              <a:defRPr kumimoji="1" sz="1200">
                <a:solidFill>
                  <a:schemeClr val="tx1"/>
                </a:solidFill>
                <a:latin typeface="함초롬돋움"/>
                <a:ea typeface="함초롬돋움"/>
                <a:cs typeface="함초롬돋움"/>
              </a:defRPr>
            </a:lvl5pPr>
            <a:lvl6pPr marL="3065463" indent="-449263" defTabSz="898525" fontAlgn="base">
              <a:spcBef>
                <a:spcPct val="30000"/>
              </a:spcBef>
              <a:spcAft>
                <a:spcPct val="0"/>
              </a:spcAft>
              <a:defRPr kumimoji="1" sz="1200">
                <a:solidFill>
                  <a:schemeClr val="tx1"/>
                </a:solidFill>
                <a:latin typeface="함초롬돋움"/>
                <a:ea typeface="함초롬돋움"/>
                <a:cs typeface="함초롬돋움"/>
              </a:defRPr>
            </a:lvl6pPr>
            <a:lvl7pPr marL="3522663" indent="-449263" defTabSz="898525" fontAlgn="base">
              <a:spcBef>
                <a:spcPct val="30000"/>
              </a:spcBef>
              <a:spcAft>
                <a:spcPct val="0"/>
              </a:spcAft>
              <a:defRPr kumimoji="1" sz="1200">
                <a:solidFill>
                  <a:schemeClr val="tx1"/>
                </a:solidFill>
                <a:latin typeface="함초롬돋움"/>
                <a:ea typeface="함초롬돋움"/>
                <a:cs typeface="함초롬돋움"/>
              </a:defRPr>
            </a:lvl7pPr>
            <a:lvl8pPr marL="3979863" indent="-449263" defTabSz="898525" fontAlgn="base">
              <a:spcBef>
                <a:spcPct val="30000"/>
              </a:spcBef>
              <a:spcAft>
                <a:spcPct val="0"/>
              </a:spcAft>
              <a:defRPr kumimoji="1" sz="1200">
                <a:solidFill>
                  <a:schemeClr val="tx1"/>
                </a:solidFill>
                <a:latin typeface="함초롬돋움"/>
                <a:ea typeface="함초롬돋움"/>
                <a:cs typeface="함초롬돋움"/>
              </a:defRPr>
            </a:lvl8pPr>
            <a:lvl9pPr marL="4437063" indent="-449263" defTabSz="898525" fontAlgn="base">
              <a:spcBef>
                <a:spcPct val="30000"/>
              </a:spcBef>
              <a:spcAft>
                <a:spcPct val="0"/>
              </a:spcAft>
              <a:defRPr kumimoji="1" sz="1200">
                <a:solidFill>
                  <a:schemeClr val="tx1"/>
                </a:solidFill>
                <a:latin typeface="함초롬돋움"/>
                <a:ea typeface="함초롬돋움"/>
                <a:cs typeface="함초롬돋움"/>
              </a:defRPr>
            </a:lvl9pPr>
          </a:lstStyle>
          <a:p>
            <a:pPr>
              <a:spcBef>
                <a:spcPct val="0"/>
              </a:spcBef>
              <a:defRPr lang="ko-KR" altLang="en-US"/>
            </a:pPr>
            <a:r>
              <a:rPr lang="ko-KR" altLang="en-US" sz="1101" b="1">
                <a:solidFill>
                  <a:srgbClr val="FF0000"/>
                </a:solidFill>
              </a:rPr>
              <a:t>공지사항 알림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78813"/>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22" name="_x237189952" descr="EMB00000db8bb28"/>
          <p:cNvPicPr>
            <a:picLocks noChangeAspect="1" noChangeArrowheads="1"/>
          </p:cNvPicPr>
          <p:nvPr/>
        </p:nvPicPr>
        <p:blipFill rotWithShape="1">
          <a:blip r:embed="rId2"/>
          <a:srcRect/>
          <a:stretch>
            <a:fillRect/>
          </a:stretch>
        </p:blipFill>
        <p:spPr>
          <a:xfrm>
            <a:off x="1068295" y="1742003"/>
            <a:ext cx="10199871" cy="1568059"/>
          </a:xfrm>
          <a:prstGeom prst="rect">
            <a:avLst/>
          </a:prstGeom>
          <a:noFill/>
        </p:spPr>
      </p:pic>
      <p:sp>
        <p:nvSpPr>
          <p:cNvPr id="23" name="TextBox 22"/>
          <p:cNvSpPr txBox="1"/>
          <p:nvPr/>
        </p:nvSpPr>
        <p:spPr>
          <a:xfrm>
            <a:off x="1537483" y="3627422"/>
            <a:ext cx="9411974" cy="646331"/>
          </a:xfrm>
          <a:prstGeom prst="rect">
            <a:avLst/>
          </a:prstGeom>
          <a:noFill/>
        </p:spPr>
        <p:txBody>
          <a:bodyPr wrap="square">
            <a:spAutoFit/>
          </a:bodyPr>
          <a:lstStyle/>
          <a:p>
            <a:pPr lvl="0">
              <a:defRPr lang="ko-KR" altLang="en-US"/>
            </a:pPr>
            <a:r>
              <a:rPr lang="ko-KR" altLang="en-US"/>
              <a:t>저번주에 한 내용과 같이 </a:t>
            </a:r>
            <a:r>
              <a:rPr lang="en-US" altLang="ko-KR"/>
              <a:t>BeautifulSoup</a:t>
            </a:r>
            <a:r>
              <a:rPr lang="ko-KR" altLang="en-US"/>
              <a:t>의 </a:t>
            </a:r>
            <a:r>
              <a:rPr lang="en-US" altLang="ko-KR"/>
              <a:t>bs4</a:t>
            </a:r>
            <a:r>
              <a:rPr lang="ko-KR" altLang="en-US"/>
              <a:t>를 가져옵니다</a:t>
            </a:r>
            <a:r>
              <a:rPr lang="en-US" altLang="ko-KR"/>
              <a:t>.</a:t>
            </a:r>
          </a:p>
          <a:p>
            <a:pPr lvl="0">
              <a:defRPr lang="ko-KR" altLang="en-US"/>
            </a:pPr>
            <a:r>
              <a:rPr lang="ko-KR" altLang="en-US"/>
              <a:t>또한 </a:t>
            </a:r>
            <a:r>
              <a:rPr lang="en-US" altLang="ko-KR"/>
              <a:t>urlopen</a:t>
            </a:r>
            <a:r>
              <a:rPr lang="ko-KR" altLang="en-US"/>
              <a:t>의 </a:t>
            </a:r>
            <a:r>
              <a:rPr lang="en-US" altLang="ko-KR"/>
              <a:t>urllib.request</a:t>
            </a:r>
            <a:r>
              <a:rPr lang="ko-KR" altLang="en-US"/>
              <a:t>도 가져와줍니다</a:t>
            </a:r>
            <a:r>
              <a:rPr lang="en-US" altLang="ko-KR"/>
              <a:t>.</a:t>
            </a:r>
            <a:endParaRPr lang="ko-KR" altLang="en-US"/>
          </a:p>
        </p:txBody>
      </p:sp>
      <p:sp>
        <p:nvSpPr>
          <p:cNvPr id="17" name="직사각형 16"/>
          <p:cNvSpPr/>
          <p:nvPr/>
        </p:nvSpPr>
        <p:spPr>
          <a:xfrm>
            <a:off x="565785" y="265159"/>
            <a:ext cx="1581170"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4. </a:t>
            </a:r>
            <a:r>
              <a:rPr lang="ko-KR" altLang="en-US" sz="2000" kern="0">
                <a:solidFill>
                  <a:prstClr val="white"/>
                </a:solidFill>
                <a:latin typeface="맑은 고딕"/>
                <a:ea typeface="맑은 고딕"/>
              </a:rPr>
              <a:t>진행 상황</a:t>
            </a:r>
            <a:endParaRPr lang="ko-KR" altLang="en-US" sz="2000">
              <a:solidFill>
                <a:prstClr val="white"/>
              </a:solidFill>
              <a:latin typeface="맑은 고딕"/>
              <a:ea typeface="맑은 고딕"/>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78813"/>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17" name="_x238314824" descr="EMB00000db8bb2c"/>
          <p:cNvPicPr>
            <a:picLocks noChangeAspect="1" noChangeArrowheads="1"/>
          </p:cNvPicPr>
          <p:nvPr/>
        </p:nvPicPr>
        <p:blipFill rotWithShape="1">
          <a:blip r:embed="rId2"/>
          <a:srcRect/>
          <a:stretch>
            <a:fillRect/>
          </a:stretch>
        </p:blipFill>
        <p:spPr>
          <a:xfrm>
            <a:off x="1357583" y="2228086"/>
            <a:ext cx="4122931" cy="3672099"/>
          </a:xfrm>
          <a:prstGeom prst="rect">
            <a:avLst/>
          </a:prstGeom>
          <a:noFill/>
        </p:spPr>
      </p:pic>
      <p:pic>
        <p:nvPicPr>
          <p:cNvPr id="19" name="_x237189792" descr="EMB00000db8bb2b"/>
          <p:cNvPicPr>
            <a:picLocks noChangeAspect="1" noChangeArrowheads="1"/>
          </p:cNvPicPr>
          <p:nvPr/>
        </p:nvPicPr>
        <p:blipFill rotWithShape="1">
          <a:blip r:embed="rId3"/>
          <a:srcRect/>
          <a:stretch>
            <a:fillRect/>
          </a:stretch>
        </p:blipFill>
        <p:spPr>
          <a:xfrm>
            <a:off x="6281493" y="1661944"/>
            <a:ext cx="5400675" cy="2720975"/>
          </a:xfrm>
          <a:prstGeom prst="rect">
            <a:avLst/>
          </a:prstGeom>
          <a:noFill/>
        </p:spPr>
      </p:pic>
      <p:sp>
        <p:nvSpPr>
          <p:cNvPr id="20" name="TextBox 19"/>
          <p:cNvSpPr txBox="1"/>
          <p:nvPr/>
        </p:nvSpPr>
        <p:spPr>
          <a:xfrm>
            <a:off x="6281491" y="4760252"/>
            <a:ext cx="5400676" cy="905218"/>
          </a:xfrm>
          <a:prstGeom prst="rect">
            <a:avLst/>
          </a:prstGeom>
          <a:noFill/>
        </p:spPr>
        <p:txBody>
          <a:bodyPr wrap="square">
            <a:spAutoFit/>
          </a:bodyPr>
          <a:lstStyle/>
          <a:p>
            <a:pPr lvl="0">
              <a:defRPr lang="ko-KR" altLang="en-US"/>
            </a:pPr>
            <a:r>
              <a:rPr lang="en-US" altLang="ko-KR"/>
              <a:t>Urlopen</a:t>
            </a:r>
            <a:r>
              <a:rPr lang="ko-KR" altLang="en-US"/>
              <a:t>을 사용하여 홈페이지 주소를 </a:t>
            </a:r>
            <a:r>
              <a:rPr lang="en-US" altLang="ko-KR"/>
              <a:t>url</a:t>
            </a:r>
            <a:r>
              <a:rPr lang="ko-KR" altLang="en-US"/>
              <a:t>에 저장하고 </a:t>
            </a:r>
            <a:r>
              <a:rPr lang="en-US" altLang="ko-KR"/>
              <a:t>BeautifulSoup</a:t>
            </a:r>
            <a:r>
              <a:rPr lang="ko-KR" altLang="en-US"/>
              <a:t>를 이용하여 </a:t>
            </a:r>
            <a:r>
              <a:rPr lang="en-US" altLang="ko-KR"/>
              <a:t>html</a:t>
            </a:r>
            <a:r>
              <a:rPr lang="ko-KR" altLang="en-US"/>
              <a:t>코드를 따온후에 </a:t>
            </a:r>
            <a:r>
              <a:rPr lang="en-US" altLang="ko-KR"/>
              <a:t>soup</a:t>
            </a:r>
            <a:r>
              <a:rPr lang="ko-KR" altLang="en-US"/>
              <a:t>에 저장해줍니다</a:t>
            </a:r>
            <a:r>
              <a:rPr lang="en-US" altLang="ko-KR"/>
              <a:t>.</a:t>
            </a:r>
            <a:endParaRPr lang="ko-KR" altLang="en-US"/>
          </a:p>
        </p:txBody>
      </p:sp>
      <p:sp>
        <p:nvSpPr>
          <p:cNvPr id="21" name="직사각형 20"/>
          <p:cNvSpPr/>
          <p:nvPr/>
        </p:nvSpPr>
        <p:spPr>
          <a:xfrm>
            <a:off x="565785" y="265159"/>
            <a:ext cx="1581170"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4. </a:t>
            </a:r>
            <a:r>
              <a:rPr lang="ko-KR" altLang="en-US" sz="2000" kern="0">
                <a:solidFill>
                  <a:prstClr val="white"/>
                </a:solidFill>
                <a:latin typeface="맑은 고딕"/>
                <a:ea typeface="맑은 고딕"/>
              </a:rPr>
              <a:t>진행 상황</a:t>
            </a:r>
            <a:endParaRPr lang="ko-KR" altLang="en-US" sz="2000">
              <a:solidFill>
                <a:prstClr val="white"/>
              </a:solidFill>
              <a:latin typeface="맑은 고딕"/>
              <a:ea typeface="맑은 고딕"/>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78813"/>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17" name="_x238313864" descr="EMB00000db8bb3f"/>
          <p:cNvPicPr>
            <a:picLocks noChangeAspect="1" noChangeArrowheads="1"/>
          </p:cNvPicPr>
          <p:nvPr/>
        </p:nvPicPr>
        <p:blipFill rotWithShape="1">
          <a:blip r:embed="rId2"/>
          <a:srcRect/>
          <a:stretch>
            <a:fillRect/>
          </a:stretch>
        </p:blipFill>
        <p:spPr>
          <a:xfrm>
            <a:off x="1659600" y="2116800"/>
            <a:ext cx="4423949" cy="1798449"/>
          </a:xfrm>
          <a:prstGeom prst="rect">
            <a:avLst/>
          </a:prstGeom>
          <a:noFill/>
        </p:spPr>
      </p:pic>
      <p:pic>
        <p:nvPicPr>
          <p:cNvPr id="19" name="_x172864032" descr="EMB00000db8bb37"/>
          <p:cNvPicPr>
            <a:picLocks noChangeAspect="1" noChangeArrowheads="1"/>
          </p:cNvPicPr>
          <p:nvPr/>
        </p:nvPicPr>
        <p:blipFill rotWithShape="1">
          <a:blip r:embed="rId3"/>
          <a:srcRect/>
          <a:stretch>
            <a:fillRect/>
          </a:stretch>
        </p:blipFill>
        <p:spPr>
          <a:xfrm>
            <a:off x="1671565" y="3941857"/>
            <a:ext cx="4424435" cy="1988525"/>
          </a:xfrm>
          <a:prstGeom prst="rect">
            <a:avLst/>
          </a:prstGeom>
          <a:noFill/>
        </p:spPr>
      </p:pic>
      <p:sp>
        <p:nvSpPr>
          <p:cNvPr id="20" name="TextBox 19"/>
          <p:cNvSpPr txBox="1"/>
          <p:nvPr/>
        </p:nvSpPr>
        <p:spPr>
          <a:xfrm>
            <a:off x="6784133" y="2391358"/>
            <a:ext cx="4764928" cy="2550212"/>
          </a:xfrm>
          <a:prstGeom prst="rect">
            <a:avLst/>
          </a:prstGeom>
          <a:noFill/>
        </p:spPr>
        <p:txBody>
          <a:bodyPr wrap="square">
            <a:spAutoFit/>
          </a:bodyPr>
          <a:lstStyle/>
          <a:p>
            <a:pPr>
              <a:defRPr lang="ko-KR" altLang="en-US"/>
            </a:pPr>
            <a:r>
              <a:rPr lang="ko-KR" altLang="en-US"/>
              <a:t>홈페이지에서 지도를 표시해주는 항목을 따로 분리하려고 찾아봤습니다</a:t>
            </a:r>
            <a:r>
              <a:rPr lang="en-US" altLang="ko-KR"/>
              <a:t>.</a:t>
            </a:r>
          </a:p>
          <a:p>
            <a:pPr>
              <a:defRPr lang="ko-KR" altLang="en-US"/>
            </a:pPr>
            <a:endParaRPr lang="en-US" altLang="ko-KR"/>
          </a:p>
          <a:p>
            <a:pPr>
              <a:defRPr lang="ko-KR" altLang="en-US"/>
            </a:pPr>
            <a:r>
              <a:rPr lang="en-US" altLang="ko-KR"/>
              <a:t>div</a:t>
            </a:r>
            <a:r>
              <a:rPr lang="ko-KR" altLang="en-US"/>
              <a:t>클래스의 하위 클래스인 </a:t>
            </a:r>
            <a:r>
              <a:rPr lang="en-US" altLang="ko-KR"/>
              <a:t>live_right main_box_toggle </a:t>
            </a:r>
            <a:r>
              <a:rPr lang="ko-KR" altLang="en-US"/>
              <a:t>클래스인것 같습니다</a:t>
            </a:r>
            <a:r>
              <a:rPr lang="en-US" altLang="ko-KR"/>
              <a:t>.</a:t>
            </a:r>
          </a:p>
          <a:p>
            <a:pPr>
              <a:defRPr lang="ko-KR" altLang="en-US"/>
            </a:pPr>
            <a:endParaRPr lang="ko-KR" altLang="en-US"/>
          </a:p>
          <a:p>
            <a:pPr>
              <a:defRPr lang="ko-KR" altLang="en-US"/>
            </a:pPr>
            <a:r>
              <a:rPr lang="en-US" altLang="ko-KR"/>
              <a:t>find_all</a:t>
            </a:r>
            <a:r>
              <a:rPr lang="ko-KR" altLang="en-US"/>
              <a:t>을 사용하여 따로 분리한후 </a:t>
            </a:r>
            <a:r>
              <a:rPr lang="en-US" altLang="ko-KR"/>
              <a:t>maps</a:t>
            </a:r>
            <a:r>
              <a:rPr lang="ko-KR" altLang="en-US"/>
              <a:t>에 저장합니다</a:t>
            </a:r>
            <a:r>
              <a:rPr lang="en-US" altLang="ko-KR"/>
              <a:t>.</a:t>
            </a:r>
          </a:p>
          <a:p>
            <a:pPr lvl="0">
              <a:defRPr lang="ko-KR" altLang="en-US"/>
            </a:pPr>
            <a:endParaRPr lang="ko-KR" altLang="en-US"/>
          </a:p>
        </p:txBody>
      </p:sp>
      <p:sp>
        <p:nvSpPr>
          <p:cNvPr id="21" name="직사각형 20"/>
          <p:cNvSpPr/>
          <p:nvPr/>
        </p:nvSpPr>
        <p:spPr>
          <a:xfrm>
            <a:off x="565785" y="265159"/>
            <a:ext cx="1581170"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4. </a:t>
            </a:r>
            <a:r>
              <a:rPr lang="ko-KR" altLang="en-US" sz="2000" kern="0">
                <a:solidFill>
                  <a:prstClr val="white"/>
                </a:solidFill>
                <a:latin typeface="맑은 고딕"/>
                <a:ea typeface="맑은 고딕"/>
              </a:rPr>
              <a:t>진행 상황</a:t>
            </a:r>
            <a:endParaRPr lang="ko-KR" altLang="en-US" sz="2000">
              <a:solidFill>
                <a:prstClr val="white"/>
              </a:solidFill>
              <a:latin typeface="맑은 고딕"/>
              <a:ea typeface="맑은 고딕"/>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506022"/>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17" name="_x60246848" descr="EMB00000db8bb47"/>
          <p:cNvPicPr>
            <a:picLocks noChangeAspect="1" noChangeArrowheads="1"/>
          </p:cNvPicPr>
          <p:nvPr/>
        </p:nvPicPr>
        <p:blipFill rotWithShape="1">
          <a:blip r:embed="rId2"/>
          <a:srcRect/>
          <a:stretch>
            <a:fillRect/>
          </a:stretch>
        </p:blipFill>
        <p:spPr>
          <a:xfrm>
            <a:off x="1667527" y="2387619"/>
            <a:ext cx="4428473" cy="2082762"/>
          </a:xfrm>
          <a:prstGeom prst="rect">
            <a:avLst/>
          </a:prstGeom>
          <a:noFill/>
        </p:spPr>
      </p:pic>
      <p:pic>
        <p:nvPicPr>
          <p:cNvPr id="19" name="_x60246288" descr="EMB00000db8bb48"/>
          <p:cNvPicPr>
            <a:picLocks noChangeAspect="1" noChangeArrowheads="1"/>
          </p:cNvPicPr>
          <p:nvPr/>
        </p:nvPicPr>
        <p:blipFill rotWithShape="1">
          <a:blip r:embed="rId3"/>
          <a:srcRect/>
          <a:stretch>
            <a:fillRect/>
          </a:stretch>
        </p:blipFill>
        <p:spPr>
          <a:xfrm>
            <a:off x="6392590" y="2285145"/>
            <a:ext cx="4427068" cy="2287709"/>
          </a:xfrm>
          <a:prstGeom prst="rect">
            <a:avLst/>
          </a:prstGeom>
          <a:noFill/>
        </p:spPr>
      </p:pic>
      <p:sp>
        <p:nvSpPr>
          <p:cNvPr id="20" name="TextBox 19"/>
          <p:cNvSpPr txBox="1"/>
          <p:nvPr/>
        </p:nvSpPr>
        <p:spPr>
          <a:xfrm>
            <a:off x="2976577" y="4773026"/>
            <a:ext cx="6378545" cy="1178194"/>
          </a:xfrm>
          <a:prstGeom prst="rect">
            <a:avLst/>
          </a:prstGeom>
          <a:noFill/>
        </p:spPr>
        <p:txBody>
          <a:bodyPr wrap="square">
            <a:spAutoFit/>
          </a:bodyPr>
          <a:lstStyle/>
          <a:p>
            <a:pPr>
              <a:defRPr lang="ko-KR" altLang="en-US"/>
            </a:pPr>
            <a:r>
              <a:rPr lang="ko-KR" altLang="en-US"/>
              <a:t>이번엔 사이트의 공지사항의 게시글을 크롤링 해보겠습니다</a:t>
            </a:r>
            <a:r>
              <a:rPr lang="en-US" altLang="ko-KR"/>
              <a:t>.</a:t>
            </a:r>
          </a:p>
          <a:p>
            <a:pPr>
              <a:defRPr lang="ko-KR" altLang="en-US"/>
            </a:pPr>
            <a:endParaRPr lang="ko-KR" altLang="en-US"/>
          </a:p>
          <a:p>
            <a:pPr>
              <a:defRPr lang="ko-KR" altLang="en-US"/>
            </a:pPr>
            <a:r>
              <a:rPr lang="ko-KR" altLang="en-US"/>
              <a:t>방법은 맨 처음과 동일합니다</a:t>
            </a:r>
            <a:r>
              <a:rPr lang="en-US" altLang="ko-KR"/>
              <a:t>.</a:t>
            </a:r>
          </a:p>
          <a:p>
            <a:pPr lvl="0">
              <a:defRPr lang="ko-KR" altLang="en-US"/>
            </a:pPr>
            <a:endParaRPr lang="ko-KR" altLang="en-US"/>
          </a:p>
        </p:txBody>
      </p:sp>
      <p:sp>
        <p:nvSpPr>
          <p:cNvPr id="21" name="직사각형 20"/>
          <p:cNvSpPr/>
          <p:nvPr/>
        </p:nvSpPr>
        <p:spPr>
          <a:xfrm>
            <a:off x="565785" y="265159"/>
            <a:ext cx="1581170"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4. </a:t>
            </a:r>
            <a:r>
              <a:rPr lang="ko-KR" altLang="en-US" sz="2000" kern="0">
                <a:solidFill>
                  <a:prstClr val="white"/>
                </a:solidFill>
                <a:latin typeface="맑은 고딕"/>
                <a:ea typeface="맑은 고딕"/>
              </a:rPr>
              <a:t>진행 상황</a:t>
            </a:r>
            <a:endParaRPr lang="ko-KR" altLang="en-US" sz="2000">
              <a:solidFill>
                <a:prstClr val="white"/>
              </a:solidFill>
              <a:latin typeface="맑은 고딕"/>
              <a:ea typeface="맑은 고딕"/>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11981" y="1478813"/>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17" name="_x60247888" descr="EMB00000db8bb52"/>
          <p:cNvPicPr>
            <a:picLocks noChangeAspect="1" noChangeArrowheads="1"/>
          </p:cNvPicPr>
          <p:nvPr/>
        </p:nvPicPr>
        <p:blipFill rotWithShape="1">
          <a:blip r:embed="rId2"/>
          <a:srcRect/>
          <a:stretch>
            <a:fillRect/>
          </a:stretch>
        </p:blipFill>
        <p:spPr>
          <a:xfrm>
            <a:off x="1862860" y="1949168"/>
            <a:ext cx="8466279" cy="2043156"/>
          </a:xfrm>
          <a:prstGeom prst="rect">
            <a:avLst/>
          </a:prstGeom>
          <a:noFill/>
        </p:spPr>
      </p:pic>
      <p:pic>
        <p:nvPicPr>
          <p:cNvPr id="19" name="_x60249248" descr="EMB00000db8bb53"/>
          <p:cNvPicPr>
            <a:picLocks noChangeAspect="1" noChangeArrowheads="1"/>
          </p:cNvPicPr>
          <p:nvPr/>
        </p:nvPicPr>
        <p:blipFill rotWithShape="1">
          <a:blip r:embed="rId3"/>
          <a:srcRect/>
          <a:stretch>
            <a:fillRect/>
          </a:stretch>
        </p:blipFill>
        <p:spPr>
          <a:xfrm>
            <a:off x="1577352" y="3917903"/>
            <a:ext cx="4478648" cy="2471024"/>
          </a:xfrm>
          <a:prstGeom prst="rect">
            <a:avLst/>
          </a:prstGeom>
          <a:noFill/>
        </p:spPr>
      </p:pic>
      <p:sp>
        <p:nvSpPr>
          <p:cNvPr id="20" name="TextBox 19"/>
          <p:cNvSpPr txBox="1"/>
          <p:nvPr/>
        </p:nvSpPr>
        <p:spPr>
          <a:xfrm>
            <a:off x="6534028" y="4553250"/>
            <a:ext cx="4616824" cy="1178895"/>
          </a:xfrm>
          <a:prstGeom prst="rect">
            <a:avLst/>
          </a:prstGeom>
          <a:noFill/>
        </p:spPr>
        <p:txBody>
          <a:bodyPr wrap="square">
            <a:spAutoFit/>
          </a:bodyPr>
          <a:lstStyle/>
          <a:p>
            <a:pPr lvl="0">
              <a:defRPr lang="ko-KR" altLang="en-US"/>
            </a:pPr>
            <a:r>
              <a:rPr lang="ko-KR" altLang="en-US"/>
              <a:t>각 게시글의 제목을 따오는 과정입니다</a:t>
            </a:r>
            <a:r>
              <a:rPr lang="en-US" altLang="ko-KR"/>
              <a:t>.</a:t>
            </a:r>
          </a:p>
          <a:p>
            <a:pPr lvl="0">
              <a:defRPr lang="ko-KR" altLang="en-US"/>
            </a:pPr>
            <a:r>
              <a:rPr lang="en-US" altLang="ko-KR"/>
              <a:t>Soup2</a:t>
            </a:r>
            <a:r>
              <a:rPr lang="ko-KR" altLang="en-US"/>
              <a:t>에서 </a:t>
            </a:r>
            <a:r>
              <a:rPr lang="en-US" altLang="ko-KR"/>
              <a:t>td</a:t>
            </a:r>
            <a:r>
              <a:rPr lang="ko-KR" altLang="en-US"/>
              <a:t>클래스의 하위 클래스인 </a:t>
            </a:r>
          </a:p>
          <a:p>
            <a:pPr lvl="0">
              <a:defRPr lang="ko-KR" altLang="en-US"/>
            </a:pPr>
            <a:r>
              <a:rPr lang="en-US" altLang="ko-KR"/>
              <a:t>ta_L</a:t>
            </a:r>
            <a:r>
              <a:rPr lang="ko-KR" altLang="en-US"/>
              <a:t>을 분류 하였고 </a:t>
            </a:r>
          </a:p>
          <a:p>
            <a:pPr lvl="0">
              <a:defRPr lang="ko-KR" altLang="en-US"/>
            </a:pPr>
            <a:r>
              <a:rPr lang="ko-KR" altLang="en-US"/>
              <a:t>텍스트만 또다시 분리하였습니다</a:t>
            </a:r>
            <a:r>
              <a:rPr lang="en-US" altLang="ko-KR"/>
              <a:t>.</a:t>
            </a:r>
            <a:endParaRPr lang="ko-KR" altLang="en-US"/>
          </a:p>
        </p:txBody>
      </p:sp>
      <p:sp>
        <p:nvSpPr>
          <p:cNvPr id="21" name="직사각형 20"/>
          <p:cNvSpPr/>
          <p:nvPr/>
        </p:nvSpPr>
        <p:spPr>
          <a:xfrm>
            <a:off x="565785" y="265159"/>
            <a:ext cx="1581170"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4. </a:t>
            </a:r>
            <a:r>
              <a:rPr lang="ko-KR" altLang="en-US" sz="2000" kern="0">
                <a:solidFill>
                  <a:prstClr val="white"/>
                </a:solidFill>
                <a:latin typeface="맑은 고딕"/>
                <a:ea typeface="맑은 고딕"/>
              </a:rPr>
              <a:t>진행 상황</a:t>
            </a:r>
            <a:endParaRPr lang="ko-KR" altLang="en-US" sz="2000">
              <a:solidFill>
                <a:prstClr val="white"/>
              </a:solidFill>
              <a:latin typeface="맑은 고딕"/>
              <a:ea typeface="맑은 고딕"/>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99110" y="264084"/>
            <a:ext cx="2391304" cy="400110"/>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5. GitHub </a:t>
            </a:r>
            <a:r>
              <a:rPr lang="ko-KR" altLang="en-US" sz="2000" kern="0">
                <a:solidFill>
                  <a:prstClr val="white"/>
                </a:solidFill>
                <a:latin typeface="맑은 고딕"/>
                <a:ea typeface="맑은 고딕"/>
              </a:rPr>
              <a:t>업데이트</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3" name="그림 2"/>
          <p:cNvPicPr>
            <a:picLocks noChangeAspect="1"/>
          </p:cNvPicPr>
          <p:nvPr/>
        </p:nvPicPr>
        <p:blipFill rotWithShape="1">
          <a:blip r:embed="rId2"/>
          <a:stretch>
            <a:fillRect/>
          </a:stretch>
        </p:blipFill>
        <p:spPr>
          <a:xfrm>
            <a:off x="1281193" y="2259823"/>
            <a:ext cx="7027664" cy="3600357"/>
          </a:xfrm>
          <a:prstGeom prst="rect">
            <a:avLst/>
          </a:prstGeom>
        </p:spPr>
      </p:pic>
      <p:sp>
        <p:nvSpPr>
          <p:cNvPr id="19" name="TextBox 18"/>
          <p:cNvSpPr txBox="1"/>
          <p:nvPr/>
        </p:nvSpPr>
        <p:spPr>
          <a:xfrm>
            <a:off x="8245165" y="4686323"/>
            <a:ext cx="3600450" cy="1179195"/>
          </a:xfrm>
          <a:prstGeom prst="rect">
            <a:avLst/>
          </a:prstGeom>
        </p:spPr>
        <p:txBody>
          <a:bodyPr wrap="square">
            <a:spAutoFit/>
          </a:bodyPr>
          <a:lstStyle/>
          <a:p>
            <a:pPr>
              <a:defRPr lang="ko-KR" altLang="en-US"/>
            </a:pPr>
            <a:r>
              <a:rPr lang="ko-KR" altLang="en-US"/>
              <a:t>https://github.com/OneClick-Corona-BigDataCapstone/OneClick-Corona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565785" y="263129"/>
            <a:ext cx="1580149" cy="400110"/>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6. </a:t>
            </a:r>
            <a:r>
              <a:rPr lang="ko-KR" altLang="en-US" sz="2000" kern="0">
                <a:solidFill>
                  <a:prstClr val="white"/>
                </a:solidFill>
                <a:latin typeface="맑은 고딕"/>
                <a:ea typeface="맑은 고딕"/>
              </a:rPr>
              <a:t>계획 일정</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graphicFrame>
        <p:nvGraphicFramePr>
          <p:cNvPr id="38" name="Google Shape;1282;p180"/>
          <p:cNvGraphicFramePr/>
          <p:nvPr>
            <p:extLst>
              <p:ext uri="{D42A27DB-BD31-4B8C-83A1-F6EECF244321}">
                <p14:modId xmlns:p14="http://schemas.microsoft.com/office/powerpoint/2010/main" val="2869427486"/>
              </p:ext>
            </p:extLst>
          </p:nvPr>
        </p:nvGraphicFramePr>
        <p:xfrm>
          <a:off x="777595" y="1685101"/>
          <a:ext cx="10776757" cy="4638597"/>
        </p:xfrm>
        <a:graphic>
          <a:graphicData uri="http://schemas.openxmlformats.org/drawingml/2006/table">
            <a:tbl>
              <a:tblPr>
                <a:noFill/>
              </a:tblPr>
              <a:tblGrid>
                <a:gridCol w="4070719">
                  <a:extLst>
                    <a:ext uri="{9D8B030D-6E8A-4147-A177-3AD203B41FA5}">
                      <a16:colId xmlns:a16="http://schemas.microsoft.com/office/drawing/2014/main" val="20000"/>
                    </a:ext>
                  </a:extLst>
                </a:gridCol>
                <a:gridCol w="711795">
                  <a:extLst>
                    <a:ext uri="{9D8B030D-6E8A-4147-A177-3AD203B41FA5}">
                      <a16:colId xmlns:a16="http://schemas.microsoft.com/office/drawing/2014/main" val="20001"/>
                    </a:ext>
                  </a:extLst>
                </a:gridCol>
                <a:gridCol w="489834">
                  <a:extLst>
                    <a:ext uri="{9D8B030D-6E8A-4147-A177-3AD203B41FA5}">
                      <a16:colId xmlns:a16="http://schemas.microsoft.com/office/drawing/2014/main" val="20002"/>
                    </a:ext>
                  </a:extLst>
                </a:gridCol>
                <a:gridCol w="447625">
                  <a:extLst>
                    <a:ext uri="{9D8B030D-6E8A-4147-A177-3AD203B41FA5}">
                      <a16:colId xmlns:a16="http://schemas.microsoft.com/office/drawing/2014/main" val="20003"/>
                    </a:ext>
                  </a:extLst>
                </a:gridCol>
                <a:gridCol w="499524">
                  <a:extLst>
                    <a:ext uri="{9D8B030D-6E8A-4147-A177-3AD203B41FA5}">
                      <a16:colId xmlns:a16="http://schemas.microsoft.com/office/drawing/2014/main" val="20004"/>
                    </a:ext>
                  </a:extLst>
                </a:gridCol>
                <a:gridCol w="526426">
                  <a:extLst>
                    <a:ext uri="{9D8B030D-6E8A-4147-A177-3AD203B41FA5}">
                      <a16:colId xmlns:a16="http://schemas.microsoft.com/office/drawing/2014/main" val="20005"/>
                    </a:ext>
                  </a:extLst>
                </a:gridCol>
                <a:gridCol w="572455">
                  <a:extLst>
                    <a:ext uri="{9D8B030D-6E8A-4147-A177-3AD203B41FA5}">
                      <a16:colId xmlns:a16="http://schemas.microsoft.com/office/drawing/2014/main" val="20006"/>
                    </a:ext>
                  </a:extLst>
                </a:gridCol>
                <a:gridCol w="485905">
                  <a:extLst>
                    <a:ext uri="{9D8B030D-6E8A-4147-A177-3AD203B41FA5}">
                      <a16:colId xmlns:a16="http://schemas.microsoft.com/office/drawing/2014/main" val="20007"/>
                    </a:ext>
                  </a:extLst>
                </a:gridCol>
                <a:gridCol w="532804">
                  <a:extLst>
                    <a:ext uri="{9D8B030D-6E8A-4147-A177-3AD203B41FA5}">
                      <a16:colId xmlns:a16="http://schemas.microsoft.com/office/drawing/2014/main" val="20008"/>
                    </a:ext>
                  </a:extLst>
                </a:gridCol>
                <a:gridCol w="462126">
                  <a:extLst>
                    <a:ext uri="{9D8B030D-6E8A-4147-A177-3AD203B41FA5}">
                      <a16:colId xmlns:a16="http://schemas.microsoft.com/office/drawing/2014/main" val="20009"/>
                    </a:ext>
                  </a:extLst>
                </a:gridCol>
                <a:gridCol w="549479">
                  <a:extLst>
                    <a:ext uri="{9D8B030D-6E8A-4147-A177-3AD203B41FA5}">
                      <a16:colId xmlns:a16="http://schemas.microsoft.com/office/drawing/2014/main" val="20010"/>
                    </a:ext>
                  </a:extLst>
                </a:gridCol>
                <a:gridCol w="440531">
                  <a:extLst>
                    <a:ext uri="{9D8B030D-6E8A-4147-A177-3AD203B41FA5}">
                      <a16:colId xmlns:a16="http://schemas.microsoft.com/office/drawing/2014/main" val="20011"/>
                    </a:ext>
                  </a:extLst>
                </a:gridCol>
                <a:gridCol w="427551">
                  <a:extLst>
                    <a:ext uri="{9D8B030D-6E8A-4147-A177-3AD203B41FA5}">
                      <a16:colId xmlns:a16="http://schemas.microsoft.com/office/drawing/2014/main" val="20012"/>
                    </a:ext>
                  </a:extLst>
                </a:gridCol>
                <a:gridCol w="559983">
                  <a:extLst>
                    <a:ext uri="{9D8B030D-6E8A-4147-A177-3AD203B41FA5}">
                      <a16:colId xmlns:a16="http://schemas.microsoft.com/office/drawing/2014/main" val="20013"/>
                    </a:ext>
                  </a:extLst>
                </a:gridCol>
              </a:tblGrid>
              <a:tr h="423362">
                <a:tc rowSpan="3">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2400" b="1" i="0">
                          <a:solidFill>
                            <a:srgbClr val="000000"/>
                          </a:solidFill>
                          <a:latin typeface="Dotum"/>
                          <a:ea typeface="Dotum"/>
                          <a:sym typeface="Dotum"/>
                        </a:rPr>
                        <a:t>Promotion contents</a:t>
                      </a:r>
                      <a:endParaRPr lang="ko-KR" sz="2400"/>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000000"/>
                      </a:solidFill>
                      <a:prstDash val="solid"/>
                      <a:round/>
                    </a:lnT>
                    <a:lnB w="12650" cap="flat" cmpd="sng">
                      <a:solidFill>
                        <a:srgbClr val="FFFFFF"/>
                      </a:solidFill>
                      <a:prstDash val="solid"/>
                      <a:round/>
                    </a:lnB>
                    <a:solidFill>
                      <a:srgbClr val="FF9966"/>
                    </a:solidFill>
                  </a:tcPr>
                </a:tc>
                <a:tc gridSpan="13">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600" b="1" i="0">
                          <a:solidFill>
                            <a:srgbClr val="000000"/>
                          </a:solidFill>
                          <a:latin typeface="Dotum"/>
                          <a:ea typeface="Dotum"/>
                          <a:sym typeface="Dotum"/>
                        </a:rPr>
                        <a:t>Period to perform</a:t>
                      </a:r>
                      <a:endParaRPr lang="ko-KR"/>
                    </a:p>
                  </a:txBody>
                  <a:tcPr marL="17900" marR="17900" marT="17900" marB="17900" anchor="ctr">
                    <a:lnL w="12650" cap="flat" cmpd="sng">
                      <a:solidFill>
                        <a:srgbClr val="FFFFFF"/>
                      </a:solidFill>
                      <a:prstDash val="solid"/>
                      <a:round/>
                    </a:lnL>
                    <a:lnR w="12650" cap="flat" cmpd="sng">
                      <a:solidFill>
                        <a:srgbClr val="000000"/>
                      </a:solidFill>
                      <a:prstDash val="solid"/>
                      <a:round/>
                    </a:lnR>
                    <a:lnT w="12650" cap="flat" cmpd="sng">
                      <a:solidFill>
                        <a:srgbClr val="000000"/>
                      </a:solidFill>
                      <a:prstDash val="solid"/>
                      <a:round/>
                    </a:lnT>
                    <a:lnB w="12650" cap="flat" cmpd="sng">
                      <a:solidFill>
                        <a:srgbClr val="FFFFFF"/>
                      </a:solidFill>
                      <a:prstDash val="solid"/>
                      <a:round/>
                    </a:lnB>
                    <a:solidFill>
                      <a:srgbClr val="FF9966"/>
                    </a:solidFill>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extLst>
                  <a:ext uri="{0D108BD9-81ED-4DB2-BD59-A6C34878D82A}">
                    <a16:rowId xmlns:a16="http://schemas.microsoft.com/office/drawing/2014/main" val="10000"/>
                  </a:ext>
                </a:extLst>
              </a:tr>
              <a:tr h="447888">
                <a:tc vMerge="1">
                  <a:txBody>
                    <a:bodyPr/>
                    <a:lstStyle/>
                    <a:p>
                      <a:pPr lvl="0">
                        <a:defRPr lang="ko-KR" altLang="en-US"/>
                      </a:pPr>
                      <a:endParaRPr lang="ko-KR"/>
                    </a:p>
                  </a:txBody>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sz="1600" b="1" i="0">
                          <a:solidFill>
                            <a:srgbClr val="000000"/>
                          </a:solidFill>
                          <a:latin typeface="Dotum"/>
                          <a:ea typeface="Dotum"/>
                          <a:cs typeface="Dotum"/>
                          <a:sym typeface="Dotum"/>
                        </a:rPr>
                        <a:t> </a:t>
                      </a:r>
                      <a:r>
                        <a:rPr lang="en-US" altLang="ko-KR" sz="1600" b="1" i="0">
                          <a:solidFill>
                            <a:srgbClr val="000000"/>
                          </a:solidFill>
                          <a:latin typeface="Dotum"/>
                          <a:ea typeface="Dotum"/>
                          <a:cs typeface="Dotum"/>
                          <a:sym typeface="Dotum"/>
                        </a:rPr>
                        <a:t>March</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F9966"/>
                    </a:solidFill>
                  </a:tcPr>
                </a:tc>
                <a:tc gridSpan="5">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600" b="1" i="0">
                          <a:solidFill>
                            <a:srgbClr val="000000"/>
                          </a:solidFill>
                          <a:latin typeface="Dotum"/>
                          <a:ea typeface="Dotum"/>
                          <a:sym typeface="Dotum"/>
                        </a:rPr>
                        <a:t>April</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F9966"/>
                    </a:solidFill>
                  </a:tcPr>
                </a:tc>
                <a:tc hMerge="1">
                  <a:txBody>
                    <a:bodyPr/>
                    <a:lstStyle/>
                    <a:p>
                      <a:pPr>
                        <a:defRPr lang="ko-KR" altLang="en-US"/>
                      </a:pPr>
                      <a:endParaRPr lang="ko-KR" altLang="en-US"/>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45C8DC"/>
                    </a:solidFill>
                  </a:tcPr>
                </a:tc>
                <a:tc hMerge="1">
                  <a:txBody>
                    <a:bodyPr/>
                    <a:lstStyle/>
                    <a:p>
                      <a:pPr>
                        <a:defRPr lang="ko-KR" altLang="en-US"/>
                      </a:pPr>
                      <a:endParaRPr lang="ko-KR" altLang="en-US"/>
                    </a:p>
                  </a:txBody>
                  <a:tcPr marL="17900" marR="17900" marT="17900" marB="17900" anchor="ctr">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45C8DC"/>
                    </a:solidFill>
                  </a:tcPr>
                </a:tc>
                <a:tc hMerge="1">
                  <a:txBody>
                    <a:bodyPr/>
                    <a:lstStyle/>
                    <a:p>
                      <a:pPr>
                        <a:defRPr lang="ko-KR" altLang="en-US"/>
                      </a:pPr>
                      <a:endParaRPr lang="ko-KR" altLang="en-US"/>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45C8DC"/>
                    </a:solidFill>
                  </a:tcPr>
                </a:tc>
                <a:tc hMerge="1">
                  <a:txBody>
                    <a:bodyPr/>
                    <a:lstStyle/>
                    <a:p>
                      <a:pPr>
                        <a:defRPr lang="ko-KR" altLang="en-US"/>
                      </a:pPr>
                      <a:endParaRPr lang="ko-KR" altLang="en-US"/>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45C8DC"/>
                    </a:solidFill>
                  </a:tcPr>
                </a:tc>
                <a:tc gridSpan="4">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600" b="1" i="0">
                          <a:solidFill>
                            <a:srgbClr val="000000"/>
                          </a:solidFill>
                          <a:latin typeface="Dotum"/>
                          <a:ea typeface="Dotum"/>
                          <a:sym typeface="Dotum"/>
                        </a:rPr>
                        <a:t>May</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FF9966"/>
                    </a:solidFill>
                  </a:tcPr>
                </a:tc>
                <a:tc hMerge="1">
                  <a:txBody>
                    <a:bodyPr/>
                    <a:lstStyle/>
                    <a:p>
                      <a:pPr>
                        <a:defRPr lang="ko-KR" altLang="en-US"/>
                      </a:pPr>
                      <a:endParaRPr lang="ko-KR" altLang="en-US"/>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45C8DC"/>
                    </a:solidFill>
                  </a:tcPr>
                </a:tc>
                <a:tc hMerge="1">
                  <a:txBody>
                    <a:bodyPr/>
                    <a:lstStyle/>
                    <a:p>
                      <a:pPr>
                        <a:defRPr lang="ko-KR" altLang="en-US"/>
                      </a:pPr>
                      <a:endParaRPr lang="ko-KR" altLang="en-US"/>
                    </a:p>
                  </a:txBody>
                  <a:tcPr/>
                </a:tc>
                <a:tc hMerge="1">
                  <a:txBody>
                    <a:bodyPr/>
                    <a:lstStyle/>
                    <a:p>
                      <a:pPr>
                        <a:defRPr lang="ko-KR" altLang="en-US"/>
                      </a:pPr>
                      <a:endParaRPr lang="ko-KR" altLang="en-US"/>
                    </a:p>
                  </a:txBody>
                  <a:tcPr/>
                </a:tc>
                <a:tc gridSpan="3">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600" b="1" i="0">
                          <a:solidFill>
                            <a:srgbClr val="000000"/>
                          </a:solidFill>
                          <a:latin typeface="Dotum"/>
                          <a:ea typeface="Dotum"/>
                          <a:sym typeface="Dotum"/>
                        </a:rPr>
                        <a:t>June</a:t>
                      </a:r>
                    </a:p>
                  </a:txBody>
                  <a:tcPr marL="17900" marR="17900" marT="17900" marB="17900" anchor="ctr">
                    <a:lnL w="12650" cap="flat" cmpd="sng">
                      <a:solidFill>
                        <a:srgbClr val="FFFFFF"/>
                      </a:solidFill>
                      <a:prstDash val="solid"/>
                      <a:round/>
                    </a:lnL>
                    <a:lnR w="12650" cap="flat" cmpd="sng">
                      <a:solidFill>
                        <a:srgbClr val="000000"/>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FF9966"/>
                    </a:solidFill>
                  </a:tcPr>
                </a:tc>
                <a:tc hMerge="1">
                  <a:txBody>
                    <a:bodyPr/>
                    <a:lstStyle/>
                    <a:p>
                      <a:pPr>
                        <a:defRPr lang="ko-KR" altLang="en-US"/>
                      </a:pPr>
                      <a:endParaRPr lang="ko-KR" altLang="en-US"/>
                    </a:p>
                  </a:txBody>
                  <a:tcPr marL="17900" marR="17900" marT="17900" marB="17900" anchor="ctr">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FFFFFF"/>
                      </a:solidFill>
                      <a:prstDash val="solid"/>
                      <a:round/>
                    </a:lnB>
                    <a:solidFill>
                      <a:srgbClr val="45C8DC"/>
                    </a:solidFill>
                  </a:tcPr>
                </a:tc>
                <a:tc hMerge="1">
                  <a:txBody>
                    <a:bodyPr/>
                    <a:lstStyle/>
                    <a:p>
                      <a:pPr>
                        <a:defRPr lang="ko-KR" altLang="en-US"/>
                      </a:pPr>
                      <a:endParaRPr lang="ko-KR" altLang="en-US"/>
                    </a:p>
                  </a:txBody>
                  <a:tcPr/>
                </a:tc>
                <a:extLst>
                  <a:ext uri="{0D108BD9-81ED-4DB2-BD59-A6C34878D82A}">
                    <a16:rowId xmlns:a16="http://schemas.microsoft.com/office/drawing/2014/main" val="10001"/>
                  </a:ext>
                </a:extLst>
              </a:tr>
              <a:tr h="447888">
                <a:tc vMerge="1">
                  <a:txBody>
                    <a:bodyPr/>
                    <a:lstStyle/>
                    <a:p>
                      <a:pPr lvl="0">
                        <a:defRPr lang="ko-KR" altLang="en-US"/>
                      </a:pPr>
                      <a:endParaRPr lang="ko-KR"/>
                    </a:p>
                  </a:txBody>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ko-KR" altLang="en-US" sz="1400" b="1" i="0">
                          <a:solidFill>
                            <a:srgbClr val="000000"/>
                          </a:solidFill>
                          <a:latin typeface="Dotum"/>
                          <a:ea typeface="Dotum"/>
                          <a:sym typeface="Dotum"/>
                        </a:rPr>
                        <a:t>4</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sym typeface="Dotum"/>
                        </a:rPr>
                        <a:t>1</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sym typeface="Dotum"/>
                        </a:rPr>
                        <a:t>2</a:t>
                      </a:r>
                    </a:p>
                  </a:txBody>
                  <a:tcPr marL="17900" marR="17900" marT="17900" marB="17900" anchor="ctr">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3</a:t>
                      </a:r>
                    </a:p>
                  </a:txBody>
                  <a:tcPr marL="17900" marR="17900" marT="17900" marB="17900" anchor="ctr">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4</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5</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1</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2</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3</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4</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1</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2</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3</a:t>
                      </a:r>
                    </a:p>
                  </a:txBody>
                  <a:tcPr marL="17900" marR="17900" marT="17900" marB="17900" anchor="ctr">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extLst>
                  <a:ext uri="{0D108BD9-81ED-4DB2-BD59-A6C34878D82A}">
                    <a16:rowId xmlns:a16="http://schemas.microsoft.com/office/drawing/2014/main" val="10002"/>
                  </a:ext>
                </a:extLst>
              </a:tr>
              <a:tr h="473109">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ko-KR" altLang="en-US" sz="1600" b="1" i="0">
                          <a:solidFill>
                            <a:srgbClr val="000000"/>
                          </a:solidFill>
                          <a:latin typeface="Dotum"/>
                          <a:ea typeface="Dotum"/>
                          <a:sym typeface="Dotum"/>
                        </a:rPr>
                        <a:t>코로나 바이러스에 대한 학습</a:t>
                      </a: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rgbClr val="B2E1FD"/>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extLst>
                  <a:ext uri="{0D108BD9-81ED-4DB2-BD59-A6C34878D82A}">
                    <a16:rowId xmlns:a16="http://schemas.microsoft.com/office/drawing/2014/main" val="10003"/>
                  </a:ext>
                </a:extLst>
              </a:tr>
              <a:tr h="475033">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sz="1600" b="1" i="0">
                          <a:solidFill>
                            <a:srgbClr val="000000"/>
                          </a:solidFill>
                          <a:latin typeface="Dotum"/>
                          <a:ea typeface="Dotum"/>
                          <a:cs typeface="Dotum"/>
                          <a:sym typeface="Dotum"/>
                        </a:rPr>
                        <a:t>프로젝트 회의 및 계획</a:t>
                      </a:r>
                      <a:endParaRPr lang="ko-K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rgbClr val="D9D9D9"/>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rgbClr val="B2E1FD"/>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lgn="ctr">
                      <a:solidFill>
                        <a:srgbClr val="FFFFFF"/>
                      </a:solidFill>
                      <a:prstDash val="solid"/>
                      <a:round/>
                    </a:lnT>
                    <a:lnB w="12650" cap="flat" cmpd="sng">
                      <a:solidFill>
                        <a:srgbClr val="FFFFFF"/>
                      </a:solidFill>
                      <a:prstDash val="solid"/>
                      <a:round/>
                    </a:lnB>
                    <a:solidFill>
                      <a:srgbClr val="FBC096"/>
                    </a:solidFill>
                  </a:tcPr>
                </a:tc>
                <a:extLst>
                  <a:ext uri="{0D108BD9-81ED-4DB2-BD59-A6C34878D82A}">
                    <a16:rowId xmlns:a16="http://schemas.microsoft.com/office/drawing/2014/main" val="10004"/>
                  </a:ext>
                </a:extLst>
              </a:tr>
              <a:tr h="475033">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ko-KR" altLang="en-US" sz="1600" b="1" i="0">
                          <a:solidFill>
                            <a:srgbClr val="000000"/>
                          </a:solidFill>
                          <a:latin typeface="Dotum"/>
                          <a:ea typeface="Dotum"/>
                          <a:cs typeface="Dotum"/>
                          <a:sym typeface="Dotum"/>
                        </a:rPr>
                        <a:t>포털</a:t>
                      </a:r>
                      <a:r>
                        <a:rPr lang="en-US" sz="1600" b="1" i="0">
                          <a:solidFill>
                            <a:srgbClr val="000000"/>
                          </a:solidFill>
                          <a:latin typeface="Dotum"/>
                          <a:ea typeface="Dotum"/>
                          <a:cs typeface="Dotum"/>
                          <a:sym typeface="Dotum"/>
                        </a:rPr>
                        <a:t>에서 데이터수집</a:t>
                      </a: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rgbClr val="B2E1FD"/>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extLst>
                  <a:ext uri="{0D108BD9-81ED-4DB2-BD59-A6C34878D82A}">
                    <a16:rowId xmlns:a16="http://schemas.microsoft.com/office/drawing/2014/main" val="10005"/>
                  </a:ext>
                </a:extLst>
              </a:tr>
              <a:tr h="473109">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600" b="1" i="0">
                          <a:solidFill>
                            <a:srgbClr val="000000"/>
                          </a:solidFill>
                          <a:latin typeface="Dotum"/>
                          <a:ea typeface="Dotum"/>
                          <a:cs typeface="Dotum"/>
                          <a:sym typeface="Dotum"/>
                        </a:rPr>
                        <a:t>Jupyter notebook</a:t>
                      </a:r>
                      <a:r>
                        <a:rPr lang="ko-KR" altLang="en-US" sz="1600" b="1" i="0">
                          <a:solidFill>
                            <a:srgbClr val="000000"/>
                          </a:solidFill>
                          <a:latin typeface="Dotum"/>
                          <a:ea typeface="Dotum"/>
                          <a:cs typeface="Dotum"/>
                          <a:sym typeface="Dotum"/>
                        </a:rPr>
                        <a:t>을 통한 </a:t>
                      </a:r>
                      <a:r>
                        <a:rPr lang="en-US" sz="1600" b="1" i="0">
                          <a:solidFill>
                            <a:srgbClr val="000000"/>
                          </a:solidFill>
                          <a:latin typeface="Dotum"/>
                          <a:ea typeface="Dotum"/>
                          <a:cs typeface="Dotum"/>
                          <a:sym typeface="Dotum"/>
                        </a:rPr>
                        <a:t>데이터 분석</a:t>
                      </a: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rgbClr val="B2E1FD"/>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extLst>
                  <a:ext uri="{0D108BD9-81ED-4DB2-BD59-A6C34878D82A}">
                    <a16:rowId xmlns:a16="http://schemas.microsoft.com/office/drawing/2014/main" val="10006"/>
                  </a:ext>
                </a:extLst>
              </a:tr>
              <a:tr h="475033">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sz="1600" b="1" i="0">
                          <a:solidFill>
                            <a:srgbClr val="000000"/>
                          </a:solidFill>
                          <a:latin typeface="Dotum"/>
                          <a:ea typeface="Dotum"/>
                          <a:cs typeface="Dotum"/>
                          <a:sym typeface="Dotum"/>
                        </a:rPr>
                        <a:t>데이터 </a:t>
                      </a:r>
                      <a:r>
                        <a:rPr lang="ko-KR" altLang="en-US" sz="1600" b="1" i="0">
                          <a:solidFill>
                            <a:srgbClr val="000000"/>
                          </a:solidFill>
                          <a:latin typeface="Dotum"/>
                          <a:ea typeface="Dotum"/>
                          <a:cs typeface="Dotum"/>
                          <a:sym typeface="Dotum"/>
                        </a:rPr>
                        <a:t>분석 및 개발</a:t>
                      </a:r>
                      <a:endParaRPr lang="ko-K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rgbClr val="B2E1FD"/>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extLst>
                  <a:ext uri="{0D108BD9-81ED-4DB2-BD59-A6C34878D82A}">
                    <a16:rowId xmlns:a16="http://schemas.microsoft.com/office/drawing/2014/main" val="10007"/>
                  </a:ext>
                </a:extLst>
              </a:tr>
              <a:tr h="473109">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sz="1600" b="1" i="0">
                          <a:solidFill>
                            <a:srgbClr val="000000"/>
                          </a:solidFill>
                          <a:latin typeface="Dotum"/>
                          <a:ea typeface="Dotum"/>
                          <a:cs typeface="Dotum"/>
                          <a:sym typeface="Dotum"/>
                        </a:rPr>
                        <a:t>데이터 시각화 및 활용</a:t>
                      </a:r>
                      <a:endParaRPr lang="ko-K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rgbClr val="B2E1FD"/>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extLst>
                  <a:ext uri="{0D108BD9-81ED-4DB2-BD59-A6C34878D82A}">
                    <a16:rowId xmlns:a16="http://schemas.microsoft.com/office/drawing/2014/main" val="10008"/>
                  </a:ext>
                </a:extLst>
              </a:tr>
              <a:tr h="475033">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sz="1600" b="1" i="0">
                          <a:solidFill>
                            <a:srgbClr val="000000"/>
                          </a:solidFill>
                          <a:latin typeface="Dotum"/>
                          <a:ea typeface="Dotum"/>
                          <a:cs typeface="Dotum"/>
                          <a:sym typeface="Dotum"/>
                        </a:rPr>
                        <a:t>유지보수 및 테스트</a:t>
                      </a:r>
                      <a:endParaRPr lang="ko-K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000000"/>
                      </a:solidFill>
                      <a:prstDash val="solid"/>
                      <a:round/>
                    </a:lnB>
                    <a:solidFill>
                      <a:srgbClr val="FBC096"/>
                    </a:solidFill>
                  </a:tcPr>
                </a:tc>
                <a:extLst>
                  <a:ext uri="{0D108BD9-81ED-4DB2-BD59-A6C34878D82A}">
                    <a16:rowId xmlns:a16="http://schemas.microsoft.com/office/drawing/2014/main" val="10009"/>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622935" y="313237"/>
            <a:ext cx="1921187" cy="389708"/>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7. </a:t>
            </a:r>
            <a:r>
              <a:rPr lang="ko-KR" altLang="en-US" sz="2000" kern="0">
                <a:solidFill>
                  <a:prstClr val="white"/>
                </a:solidFill>
                <a:latin typeface="맑은 고딕"/>
                <a:ea typeface="맑은 고딕"/>
              </a:rPr>
              <a:t>다음 주 계획</a:t>
            </a:r>
            <a:endParaRPr lang="ko-KR" altLang="en-US" sz="2000">
              <a:solidFill>
                <a:prstClr val="white"/>
              </a:solidFill>
              <a:latin typeface="맑은 고딕"/>
              <a:ea typeface="맑은 고딕"/>
            </a:endParaRPr>
          </a:p>
        </p:txBody>
      </p:sp>
      <p:sp>
        <p:nvSpPr>
          <p:cNvPr id="13" name="포인트가 5개인 별 12"/>
          <p:cNvSpPr/>
          <p:nvPr/>
        </p:nvSpPr>
        <p:spPr>
          <a:xfrm>
            <a:off x="11434409" y="903847"/>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433614" y="394908"/>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36" name="직선 화살표 연결선 13"/>
          <p:cNvSpPr/>
          <p:nvPr/>
        </p:nvSpPr>
        <p:spPr>
          <a:xfrm flipV="1">
            <a:off x="3685077" y="3939368"/>
            <a:ext cx="840139" cy="4789"/>
          </a:xfrm>
          <a:prstGeom prst="line">
            <a:avLst/>
          </a:prstGeom>
          <a:ln w="38100">
            <a:solidFill>
              <a:srgbClr val="FF0000"/>
            </a:solidFill>
            <a:miter/>
            <a:tailEnd type="triangle"/>
          </a:ln>
        </p:spPr>
        <p:txBody>
          <a:bodyPr wrap="square" lIns="45719" rIns="45719"/>
          <a:lstStyle/>
          <a:p>
            <a:pPr lvl="0">
              <a:defRPr lang="ko-KR" altLang="en-US"/>
            </a:pPr>
            <a:endParaRPr lang="ko-KR"/>
          </a:p>
        </p:txBody>
      </p:sp>
      <p:grpSp>
        <p:nvGrpSpPr>
          <p:cNvPr id="37" name="그룹 36"/>
          <p:cNvGrpSpPr/>
          <p:nvPr/>
        </p:nvGrpSpPr>
        <p:grpSpPr>
          <a:xfrm>
            <a:off x="823359" y="2980592"/>
            <a:ext cx="2675980" cy="2210925"/>
            <a:chOff x="2261118" y="2212520"/>
            <a:chExt cx="4814595" cy="5747657"/>
          </a:xfrm>
        </p:grpSpPr>
        <p:sp>
          <p:nvSpPr>
            <p:cNvPr id="39" name="자유형 38"/>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solidFill>
              <a:schemeClr val="tx1">
                <a:alpha val="2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40"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solidFill>
              <a:srgbClr val="B2E1F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41" name="자유형: 도형 12"/>
          <p:cNvSpPr/>
          <p:nvPr/>
        </p:nvSpPr>
        <p:spPr>
          <a:xfrm rot="19249572">
            <a:off x="1746483" y="2603362"/>
            <a:ext cx="1138182" cy="592694"/>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r>
              <a:rPr lang="en-US" altLang="ko-KR" sz="1200" b="1">
                <a:solidFill>
                  <a:prstClr val="white"/>
                </a:solidFill>
              </a:rPr>
              <a:t>01</a:t>
            </a:r>
            <a:endParaRPr lang="ko-KR" altLang="en-US" sz="1200" b="1">
              <a:solidFill>
                <a:prstClr val="white"/>
              </a:solidFill>
            </a:endParaRPr>
          </a:p>
        </p:txBody>
      </p:sp>
      <p:sp>
        <p:nvSpPr>
          <p:cNvPr id="42" name="TextBox 41"/>
          <p:cNvSpPr txBox="1"/>
          <p:nvPr/>
        </p:nvSpPr>
        <p:spPr>
          <a:xfrm>
            <a:off x="947746" y="3540757"/>
            <a:ext cx="2502571" cy="1010288"/>
          </a:xfrm>
          <a:prstGeom prst="rect">
            <a:avLst/>
          </a:prstGeom>
          <a:solidFill>
            <a:srgbClr val="FBC096"/>
          </a:solidFill>
        </p:spPr>
        <p:txBody>
          <a:bodyPr wrap="square">
            <a:spAutoFit/>
          </a:bodyPr>
          <a:lstStyle/>
          <a:p>
            <a:pPr algn="ctr" latinLnBrk="0">
              <a:lnSpc>
                <a:spcPct val="90000"/>
              </a:lnSpc>
              <a:spcBef>
                <a:spcPct val="0"/>
              </a:spcBef>
              <a:spcAft>
                <a:spcPct val="6000"/>
              </a:spcAft>
              <a:defRPr lang="ko-KR"/>
            </a:pPr>
            <a:r>
              <a:rPr lang="ko-KR" altLang="en-US" sz="3200" b="1" i="1"/>
              <a:t>코드 부분 해결</a:t>
            </a:r>
            <a:endParaRPr lang="en-US" altLang="ko-KR" sz="3200" b="1" i="1"/>
          </a:p>
        </p:txBody>
      </p:sp>
      <p:sp>
        <p:nvSpPr>
          <p:cNvPr id="43" name="직선 화살표 연결선 13"/>
          <p:cNvSpPr/>
          <p:nvPr/>
        </p:nvSpPr>
        <p:spPr>
          <a:xfrm flipV="1">
            <a:off x="7572672" y="3899335"/>
            <a:ext cx="840139" cy="4789"/>
          </a:xfrm>
          <a:prstGeom prst="line">
            <a:avLst/>
          </a:prstGeom>
          <a:ln w="38100">
            <a:solidFill>
              <a:srgbClr val="FF0000"/>
            </a:solidFill>
            <a:miter/>
            <a:tailEnd type="triangle"/>
          </a:ln>
        </p:spPr>
        <p:txBody>
          <a:bodyPr wrap="square" lIns="45719" rIns="45719"/>
          <a:lstStyle/>
          <a:p>
            <a:pPr lvl="0">
              <a:defRPr lang="ko-KR" altLang="en-US"/>
            </a:pPr>
            <a:endParaRPr lang="ko-KR"/>
          </a:p>
        </p:txBody>
      </p:sp>
      <p:grpSp>
        <p:nvGrpSpPr>
          <p:cNvPr id="44" name="그룹 43"/>
          <p:cNvGrpSpPr/>
          <p:nvPr/>
        </p:nvGrpSpPr>
        <p:grpSpPr>
          <a:xfrm>
            <a:off x="4687089" y="2968030"/>
            <a:ext cx="2675980" cy="2210925"/>
            <a:chOff x="2261118" y="2212520"/>
            <a:chExt cx="4814595" cy="5747657"/>
          </a:xfrm>
        </p:grpSpPr>
        <p:sp>
          <p:nvSpPr>
            <p:cNvPr id="45" name="자유형 4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solidFill>
              <a:schemeClr val="tx1">
                <a:alpha val="2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46"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solidFill>
              <a:srgbClr val="B2E1F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47" name="TextBox 46"/>
          <p:cNvSpPr txBox="1"/>
          <p:nvPr/>
        </p:nvSpPr>
        <p:spPr>
          <a:xfrm>
            <a:off x="4811476" y="3528195"/>
            <a:ext cx="2502571" cy="575175"/>
          </a:xfrm>
          <a:prstGeom prst="rect">
            <a:avLst/>
          </a:prstGeom>
          <a:solidFill>
            <a:srgbClr val="FBC096"/>
          </a:solidFill>
        </p:spPr>
        <p:txBody>
          <a:bodyPr wrap="square">
            <a:spAutoFit/>
          </a:bodyPr>
          <a:lstStyle/>
          <a:p>
            <a:pPr algn="ctr" latinLnBrk="0">
              <a:lnSpc>
                <a:spcPct val="90000"/>
              </a:lnSpc>
              <a:spcBef>
                <a:spcPct val="0"/>
              </a:spcBef>
              <a:spcAft>
                <a:spcPct val="6000"/>
              </a:spcAft>
              <a:defRPr lang="ko-KR"/>
            </a:pPr>
            <a:r>
              <a:rPr lang="ko-KR" altLang="en-US" sz="3200" b="1" i="1" dirty="0"/>
              <a:t>데이터 수집</a:t>
            </a:r>
            <a:endParaRPr lang="en-US" altLang="ko-KR" sz="3200" b="1" i="1" dirty="0"/>
          </a:p>
        </p:txBody>
      </p:sp>
      <p:sp>
        <p:nvSpPr>
          <p:cNvPr id="48" name="자유형: 도형 12"/>
          <p:cNvSpPr/>
          <p:nvPr/>
        </p:nvSpPr>
        <p:spPr>
          <a:xfrm rot="19249572">
            <a:off x="5596760" y="2627971"/>
            <a:ext cx="1138182" cy="592694"/>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r>
              <a:rPr lang="en-US" altLang="ko-KR" sz="1200" b="1">
                <a:solidFill>
                  <a:prstClr val="white"/>
                </a:solidFill>
              </a:rPr>
              <a:t>02</a:t>
            </a:r>
            <a:endParaRPr lang="ko-KR" altLang="en-US" sz="1200" b="1">
              <a:solidFill>
                <a:prstClr val="white"/>
              </a:solidFill>
            </a:endParaRPr>
          </a:p>
        </p:txBody>
      </p:sp>
      <p:grpSp>
        <p:nvGrpSpPr>
          <p:cNvPr id="49" name="그룹 48"/>
          <p:cNvGrpSpPr/>
          <p:nvPr/>
        </p:nvGrpSpPr>
        <p:grpSpPr>
          <a:xfrm>
            <a:off x="8586186" y="2951833"/>
            <a:ext cx="2675980" cy="2210925"/>
            <a:chOff x="2261118" y="2212520"/>
            <a:chExt cx="4814595" cy="5747657"/>
          </a:xfrm>
        </p:grpSpPr>
        <p:sp>
          <p:nvSpPr>
            <p:cNvPr id="50" name="자유형 49"/>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solidFill>
              <a:schemeClr val="tx1">
                <a:alpha val="2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1"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solidFill>
              <a:srgbClr val="B2E1F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52" name="TextBox 51"/>
          <p:cNvSpPr txBox="1"/>
          <p:nvPr/>
        </p:nvSpPr>
        <p:spPr>
          <a:xfrm>
            <a:off x="8710573" y="3511998"/>
            <a:ext cx="2502571" cy="978729"/>
          </a:xfrm>
          <a:prstGeom prst="rect">
            <a:avLst/>
          </a:prstGeom>
          <a:solidFill>
            <a:srgbClr val="FBC096"/>
          </a:solidFill>
        </p:spPr>
        <p:txBody>
          <a:bodyPr wrap="square">
            <a:spAutoFit/>
          </a:bodyPr>
          <a:lstStyle/>
          <a:p>
            <a:pPr algn="ctr" latinLnBrk="0">
              <a:lnSpc>
                <a:spcPct val="90000"/>
              </a:lnSpc>
              <a:spcBef>
                <a:spcPct val="0"/>
              </a:spcBef>
              <a:spcAft>
                <a:spcPct val="6000"/>
              </a:spcAft>
              <a:defRPr lang="ko-KR"/>
            </a:pPr>
            <a:r>
              <a:rPr lang="ko-KR" altLang="en-US" sz="3200" b="1" i="1" dirty="0" smtClean="0"/>
              <a:t>발표자료 </a:t>
            </a:r>
            <a:r>
              <a:rPr lang="ko-KR" altLang="en-US" sz="3200" b="1" i="1" dirty="0"/>
              <a:t>촬영</a:t>
            </a:r>
            <a:endParaRPr lang="en-US" altLang="ko-KR" sz="3200" b="1" i="1" dirty="0"/>
          </a:p>
        </p:txBody>
      </p:sp>
      <p:sp>
        <p:nvSpPr>
          <p:cNvPr id="53" name="자유형: 도형 12"/>
          <p:cNvSpPr/>
          <p:nvPr/>
        </p:nvSpPr>
        <p:spPr>
          <a:xfrm rot="19249572">
            <a:off x="9531579" y="2595904"/>
            <a:ext cx="1138182" cy="592694"/>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r>
              <a:rPr lang="en-US" altLang="ko-KR" sz="1200" b="1">
                <a:solidFill>
                  <a:prstClr val="white"/>
                </a:solidFill>
              </a:rPr>
              <a:t>03</a:t>
            </a:r>
            <a:endParaRPr lang="ko-KR" altLang="en-US" sz="1200" b="1">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551383" y="202201"/>
            <a:ext cx="1778432" cy="477054"/>
          </a:xfrm>
          <a:prstGeom prst="rect">
            <a:avLst/>
          </a:prstGeom>
        </p:spPr>
        <p:txBody>
          <a:bodyPr wrap="none">
            <a:spAutoFit/>
          </a:bodyPr>
          <a:lstStyle/>
          <a:p>
            <a:pPr lvl="0">
              <a:defRPr lang="ko-KR" altLang="en-US"/>
            </a:pPr>
            <a:r>
              <a:rPr lang="en-US" altLang="ko-KR" sz="2500" kern="0">
                <a:solidFill>
                  <a:prstClr val="white"/>
                </a:solidFill>
                <a:latin typeface="맑은 고딕"/>
                <a:ea typeface="맑은 고딕"/>
              </a:rPr>
              <a:t>1. 4</a:t>
            </a:r>
            <a:r>
              <a:rPr lang="ko-KR" altLang="en-US" sz="2500" kern="0">
                <a:solidFill>
                  <a:prstClr val="white"/>
                </a:solidFill>
                <a:latin typeface="맑은 고딕"/>
                <a:ea typeface="맑은 고딕"/>
              </a:rPr>
              <a:t>조 소개</a:t>
            </a:r>
            <a:endParaRPr lang="ko-KR" altLang="en-US" sz="25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17" name="그림 16"/>
          <p:cNvPicPr>
            <a:picLocks noChangeAspect="1"/>
          </p:cNvPicPr>
          <p:nvPr/>
        </p:nvPicPr>
        <p:blipFill rotWithShape="1">
          <a:blip r:embed="rId2"/>
          <a:stretch>
            <a:fillRect/>
          </a:stretch>
        </p:blipFill>
        <p:spPr>
          <a:xfrm>
            <a:off x="3853427" y="2033674"/>
            <a:ext cx="1437145" cy="1675041"/>
          </a:xfrm>
          <a:prstGeom prst="rect">
            <a:avLst/>
          </a:prstGeom>
        </p:spPr>
      </p:pic>
      <p:sp>
        <p:nvSpPr>
          <p:cNvPr id="19" name="직사각형 18"/>
          <p:cNvSpPr/>
          <p:nvPr/>
        </p:nvSpPr>
        <p:spPr>
          <a:xfrm>
            <a:off x="19898" y="1875165"/>
            <a:ext cx="3718908" cy="2169825"/>
          </a:xfrm>
          <a:prstGeom prst="rect">
            <a:avLst/>
          </a:prstGeom>
        </p:spPr>
        <p:txBody>
          <a:bodyPr wrap="square">
            <a:spAutoFit/>
          </a:bodyPr>
          <a:lstStyle/>
          <a:p>
            <a:pPr algn="r">
              <a:lnSpc>
                <a:spcPct val="150000"/>
              </a:lnSpc>
              <a:defRPr lang="ko-KR" altLang="en-US"/>
            </a:pPr>
            <a:r>
              <a:rPr lang="ko-KR" altLang="en-US" sz="1500" b="1" dirty="0" err="1" smtClean="0">
                <a:latin typeface="맑은 고딕"/>
                <a:ea typeface="맑은 고딕"/>
              </a:rPr>
              <a:t>김민찬</a:t>
            </a:r>
            <a:endParaRPr lang="ko-KR" altLang="en-US" sz="1500" b="1" dirty="0">
              <a:latin typeface="맑은 고딕"/>
              <a:ea typeface="맑은 고딕"/>
            </a:endParaRPr>
          </a:p>
          <a:p>
            <a:pPr algn="r">
              <a:lnSpc>
                <a:spcPct val="150000"/>
              </a:lnSpc>
              <a:defRPr lang="ko-KR" altLang="en-US"/>
            </a:pPr>
            <a:r>
              <a:rPr lang="en-US" altLang="ko-KR" sz="1500" b="1" dirty="0">
                <a:latin typeface="맑은 고딕"/>
                <a:ea typeface="맑은 고딕"/>
              </a:rPr>
              <a:t>010.9214.3564</a:t>
            </a:r>
          </a:p>
          <a:p>
            <a:pPr algn="r">
              <a:lnSpc>
                <a:spcPct val="150000"/>
              </a:lnSpc>
              <a:defRPr lang="ko-KR" altLang="en-US"/>
            </a:pPr>
            <a:r>
              <a:rPr lang="en-US" altLang="ko-KR" sz="1500" b="1" dirty="0">
                <a:latin typeface="맑은 고딕"/>
                <a:ea typeface="맑은 고딕"/>
                <a:hlinkClick r:id="rId3"/>
              </a:rPr>
              <a:t>minclasse@gmail.com</a:t>
            </a:r>
            <a:endParaRPr lang="en-US" altLang="ko-KR" sz="1500" b="1" dirty="0">
              <a:latin typeface="맑은 고딕"/>
              <a:ea typeface="맑은 고딕"/>
            </a:endParaRPr>
          </a:p>
          <a:p>
            <a:pPr algn="r">
              <a:lnSpc>
                <a:spcPct val="150000"/>
              </a:lnSpc>
              <a:defRPr lang="ko-KR" altLang="en-US"/>
            </a:pPr>
            <a:r>
              <a:rPr lang="ko-KR" altLang="en-US" sz="1500" b="1" dirty="0">
                <a:latin typeface="맑은 고딕"/>
                <a:ea typeface="맑은 고딕"/>
              </a:rPr>
              <a:t>역할</a:t>
            </a:r>
            <a:r>
              <a:rPr lang="en-US" altLang="ko-KR" sz="1500" b="1" dirty="0">
                <a:latin typeface="맑은 고딕"/>
                <a:ea typeface="맑은 고딕"/>
              </a:rPr>
              <a:t> : </a:t>
            </a:r>
            <a:r>
              <a:rPr lang="ko-KR" altLang="en-US" sz="1500" b="1" dirty="0">
                <a:latin typeface="맑은 고딕"/>
                <a:ea typeface="맑은 고딕"/>
              </a:rPr>
              <a:t>데이터 분석 </a:t>
            </a:r>
            <a:r>
              <a:rPr lang="en-US" altLang="ko-KR" sz="1500" b="1" dirty="0">
                <a:latin typeface="맑은 고딕"/>
                <a:ea typeface="맑은 고딕"/>
              </a:rPr>
              <a:t>&amp;</a:t>
            </a:r>
            <a:r>
              <a:rPr lang="ko-KR" altLang="en-US" sz="1500" b="1" dirty="0">
                <a:latin typeface="맑은 고딕"/>
                <a:ea typeface="맑은 고딕"/>
              </a:rPr>
              <a:t>데이터시각화</a:t>
            </a:r>
          </a:p>
          <a:p>
            <a:pPr algn="r">
              <a:lnSpc>
                <a:spcPct val="150000"/>
              </a:lnSpc>
              <a:defRPr lang="ko-KR" altLang="en-US"/>
            </a:pPr>
            <a:r>
              <a:rPr lang="en-US" altLang="ko-KR" sz="1500" b="1" dirty="0">
                <a:latin typeface="맑은 고딕"/>
                <a:ea typeface="맑은 고딕"/>
              </a:rPr>
              <a:t>	&amp;</a:t>
            </a:r>
            <a:r>
              <a:rPr lang="ko-KR" altLang="en-US" sz="1500" b="1" dirty="0">
                <a:latin typeface="맑은 고딕"/>
                <a:ea typeface="맑은 고딕"/>
              </a:rPr>
              <a:t>전체적인 </a:t>
            </a:r>
            <a:r>
              <a:rPr lang="en-US" altLang="ko-KR" sz="1500" b="1" dirty="0" err="1">
                <a:latin typeface="맑은 고딕"/>
                <a:ea typeface="맑은 고딕"/>
              </a:rPr>
              <a:t>ppt</a:t>
            </a:r>
            <a:endParaRPr lang="en-US" altLang="ko-KR" sz="1500" b="1" dirty="0">
              <a:latin typeface="맑은 고딕"/>
              <a:ea typeface="맑은 고딕"/>
            </a:endParaRPr>
          </a:p>
          <a:p>
            <a:pPr algn="r">
              <a:lnSpc>
                <a:spcPct val="150000"/>
              </a:lnSpc>
              <a:defRPr lang="ko-KR" altLang="en-US"/>
            </a:pPr>
            <a:r>
              <a:rPr lang="ko-KR" altLang="en-US" sz="1500" b="1" dirty="0" err="1">
                <a:latin typeface="맑은 고딕"/>
                <a:ea typeface="맑은 고딕"/>
              </a:rPr>
              <a:t>깃허브</a:t>
            </a:r>
            <a:r>
              <a:rPr lang="ko-KR" altLang="en-US" sz="1500" b="1" dirty="0">
                <a:latin typeface="맑은 고딕"/>
                <a:ea typeface="맑은 고딕"/>
              </a:rPr>
              <a:t> </a:t>
            </a:r>
            <a:r>
              <a:rPr lang="en-US" altLang="ko-KR" sz="1500" b="1" dirty="0">
                <a:latin typeface="맑은 고딕"/>
                <a:ea typeface="맑은 고딕"/>
              </a:rPr>
              <a:t>: </a:t>
            </a:r>
            <a:r>
              <a:rPr lang="en-US" altLang="ko-KR" sz="1500" b="1" dirty="0" err="1">
                <a:latin typeface="맑은 고딕"/>
                <a:ea typeface="맑은 고딕"/>
              </a:rPr>
              <a:t>minclasse</a:t>
            </a:r>
            <a:endParaRPr lang="en-US" altLang="ko-KR" sz="1500" b="1" dirty="0">
              <a:latin typeface="맑은 고딕"/>
              <a:ea typeface="맑은 고딕"/>
            </a:endParaRPr>
          </a:p>
        </p:txBody>
      </p:sp>
      <p:sp>
        <p:nvSpPr>
          <p:cNvPr id="20" name="직사각형 19"/>
          <p:cNvSpPr/>
          <p:nvPr/>
        </p:nvSpPr>
        <p:spPr>
          <a:xfrm>
            <a:off x="552452" y="4404399"/>
            <a:ext cx="3183196" cy="1803996"/>
          </a:xfrm>
          <a:prstGeom prst="rect">
            <a:avLst/>
          </a:prstGeom>
        </p:spPr>
        <p:txBody>
          <a:bodyPr wrap="square">
            <a:spAutoFit/>
          </a:bodyPr>
          <a:lstStyle/>
          <a:p>
            <a:pPr algn="r">
              <a:lnSpc>
                <a:spcPct val="150000"/>
              </a:lnSpc>
              <a:defRPr lang="ko-KR" altLang="en-US"/>
            </a:pPr>
            <a:r>
              <a:rPr lang="ko-KR" altLang="en-US" sz="1500" b="1">
                <a:latin typeface="맑은 고딕"/>
                <a:ea typeface="맑은 고딕"/>
              </a:rPr>
              <a:t>오병웅</a:t>
            </a:r>
          </a:p>
          <a:p>
            <a:pPr algn="r">
              <a:lnSpc>
                <a:spcPct val="150000"/>
              </a:lnSpc>
              <a:defRPr lang="ko-KR" altLang="en-US"/>
            </a:pPr>
            <a:r>
              <a:rPr lang="en-US" altLang="ko-KR" sz="1500" b="1">
                <a:latin typeface="맑은 고딕"/>
                <a:ea typeface="맑은 고딕"/>
              </a:rPr>
              <a:t>010.4115.2866</a:t>
            </a:r>
          </a:p>
          <a:p>
            <a:pPr algn="r">
              <a:lnSpc>
                <a:spcPct val="150000"/>
              </a:lnSpc>
              <a:defRPr lang="ko-KR" altLang="en-US"/>
            </a:pPr>
            <a:r>
              <a:rPr lang="en-US" altLang="ko-KR" sz="1500" b="1">
                <a:latin typeface="맑은 고딕"/>
                <a:ea typeface="맑은 고딕"/>
                <a:hlinkClick r:id="rId3"/>
              </a:rPr>
              <a:t>quddnd88@naver.com</a:t>
            </a:r>
            <a:endParaRPr lang="en-US" altLang="ko-KR" sz="1500" b="1">
              <a:latin typeface="맑은 고딕"/>
              <a:ea typeface="맑은 고딕"/>
            </a:endParaRPr>
          </a:p>
          <a:p>
            <a:pPr algn="r">
              <a:lnSpc>
                <a:spcPct val="150000"/>
              </a:lnSpc>
              <a:defRPr lang="ko-KR" altLang="en-US"/>
            </a:pPr>
            <a:r>
              <a:rPr lang="ko-KR" altLang="en-US" sz="1500" b="1">
                <a:latin typeface="맑은 고딕"/>
                <a:ea typeface="맑은 고딕"/>
              </a:rPr>
              <a:t>역할</a:t>
            </a:r>
            <a:r>
              <a:rPr lang="en-US" altLang="ko-KR" sz="1500" b="1">
                <a:latin typeface="맑은 고딕"/>
                <a:ea typeface="맑은 고딕"/>
              </a:rPr>
              <a:t> : </a:t>
            </a:r>
            <a:r>
              <a:rPr lang="ko-KR" altLang="en-US" sz="1500" b="1">
                <a:latin typeface="맑은 고딕"/>
                <a:ea typeface="맑은 고딕"/>
              </a:rPr>
              <a:t>데이터분석 </a:t>
            </a:r>
            <a:r>
              <a:rPr lang="en-US" altLang="ko-KR" sz="1500" b="1">
                <a:latin typeface="맑은 고딕"/>
                <a:ea typeface="맑은 고딕"/>
              </a:rPr>
              <a:t>&amp; </a:t>
            </a:r>
            <a:r>
              <a:rPr lang="ko-KR" altLang="en-US" sz="1500" b="1">
                <a:latin typeface="맑은 고딕"/>
                <a:ea typeface="맑은 고딕"/>
              </a:rPr>
              <a:t>웹 구현</a:t>
            </a:r>
          </a:p>
          <a:p>
            <a:pPr algn="r">
              <a:lnSpc>
                <a:spcPct val="150000"/>
              </a:lnSpc>
              <a:defRPr lang="ko-KR" altLang="en-US"/>
            </a:pPr>
            <a:r>
              <a:rPr lang="ko-KR" altLang="en-US" sz="1500" b="1">
                <a:latin typeface="맑은 고딕"/>
                <a:ea typeface="맑은 고딕"/>
              </a:rPr>
              <a:t>깃허브 </a:t>
            </a:r>
            <a:r>
              <a:rPr lang="en-US" altLang="ko-KR" sz="1500" b="1">
                <a:latin typeface="맑은 고딕"/>
                <a:ea typeface="맑은 고딕"/>
              </a:rPr>
              <a:t>: byeong ung</a:t>
            </a:r>
          </a:p>
        </p:txBody>
      </p:sp>
      <p:sp>
        <p:nvSpPr>
          <p:cNvPr id="21" name="직사각형 20"/>
          <p:cNvSpPr/>
          <p:nvPr/>
        </p:nvSpPr>
        <p:spPr>
          <a:xfrm>
            <a:off x="8306746" y="1894363"/>
            <a:ext cx="3605852" cy="1799432"/>
          </a:xfrm>
          <a:prstGeom prst="rect">
            <a:avLst/>
          </a:prstGeom>
        </p:spPr>
        <p:txBody>
          <a:bodyPr wrap="square">
            <a:spAutoFit/>
          </a:bodyPr>
          <a:lstStyle/>
          <a:p>
            <a:pPr>
              <a:lnSpc>
                <a:spcPct val="150000"/>
              </a:lnSpc>
              <a:defRPr lang="ko-KR" altLang="en-US"/>
            </a:pPr>
            <a:r>
              <a:rPr lang="ko-KR" altLang="en-US" sz="1500" b="1">
                <a:latin typeface="맑은 고딕"/>
                <a:ea typeface="맑은 고딕"/>
              </a:rPr>
              <a:t>고장완</a:t>
            </a:r>
          </a:p>
          <a:p>
            <a:pPr>
              <a:lnSpc>
                <a:spcPct val="150000"/>
              </a:lnSpc>
              <a:defRPr lang="ko-KR" altLang="en-US"/>
            </a:pPr>
            <a:r>
              <a:rPr lang="en-US" altLang="ko-KR" sz="1500" b="1">
                <a:latin typeface="맑은 고딕"/>
                <a:ea typeface="맑은 고딕"/>
              </a:rPr>
              <a:t>010.7736.3211</a:t>
            </a:r>
          </a:p>
          <a:p>
            <a:pPr>
              <a:lnSpc>
                <a:spcPct val="150000"/>
              </a:lnSpc>
              <a:defRPr lang="ko-KR" altLang="en-US"/>
            </a:pPr>
            <a:r>
              <a:rPr lang="en-US" altLang="ko-KR" sz="1500" b="1">
                <a:latin typeface="맑은 고딕"/>
                <a:ea typeface="맑은 고딕"/>
                <a:hlinkClick r:id="rId3"/>
              </a:rPr>
              <a:t>rhwkdhks@naver.com</a:t>
            </a:r>
            <a:endParaRPr lang="en-US" altLang="ko-KR" sz="1500" b="1">
              <a:latin typeface="맑은 고딕"/>
              <a:ea typeface="맑은 고딕"/>
            </a:endParaRPr>
          </a:p>
          <a:p>
            <a:pPr>
              <a:lnSpc>
                <a:spcPct val="150000"/>
              </a:lnSpc>
              <a:defRPr lang="ko-KR" altLang="en-US"/>
            </a:pPr>
            <a:r>
              <a:rPr lang="ko-KR" altLang="en-US" sz="1500" b="1">
                <a:latin typeface="맑은 고딕"/>
                <a:ea typeface="맑은 고딕"/>
              </a:rPr>
              <a:t>역할</a:t>
            </a:r>
            <a:r>
              <a:rPr lang="en-US" altLang="ko-KR" sz="1500" b="1">
                <a:latin typeface="맑은 고딕"/>
                <a:ea typeface="맑은 고딕"/>
              </a:rPr>
              <a:t> : </a:t>
            </a:r>
            <a:r>
              <a:rPr lang="ko-KR" altLang="en-US" sz="1500" b="1">
                <a:latin typeface="맑은 고딕"/>
                <a:ea typeface="맑은 고딕"/>
              </a:rPr>
              <a:t>데이터분석 </a:t>
            </a:r>
            <a:r>
              <a:rPr lang="en-US" altLang="ko-KR" sz="1500" b="1">
                <a:latin typeface="맑은 고딕"/>
                <a:ea typeface="맑은 고딕"/>
              </a:rPr>
              <a:t>&amp; </a:t>
            </a:r>
            <a:r>
              <a:rPr lang="ko-KR" altLang="en-US" sz="1500" b="1">
                <a:latin typeface="맑은 고딕"/>
                <a:ea typeface="맑은 고딕"/>
              </a:rPr>
              <a:t>데이터 개발</a:t>
            </a:r>
          </a:p>
          <a:p>
            <a:pPr>
              <a:lnSpc>
                <a:spcPct val="150000"/>
              </a:lnSpc>
              <a:defRPr lang="ko-KR" altLang="en-US"/>
            </a:pPr>
            <a:r>
              <a:rPr lang="ko-KR" altLang="en-US" sz="1500" b="1">
                <a:latin typeface="맑은 고딕"/>
                <a:ea typeface="맑은 고딕"/>
              </a:rPr>
              <a:t>깃허브 </a:t>
            </a:r>
            <a:r>
              <a:rPr lang="en-US" altLang="ko-KR" sz="1500" b="1">
                <a:latin typeface="맑은 고딕"/>
                <a:ea typeface="맑은 고딕"/>
              </a:rPr>
              <a:t>: Jangwanko</a:t>
            </a:r>
          </a:p>
        </p:txBody>
      </p:sp>
      <p:pic>
        <p:nvPicPr>
          <p:cNvPr id="22" name="그림 21"/>
          <p:cNvPicPr>
            <a:picLocks noChangeAspect="1"/>
          </p:cNvPicPr>
          <p:nvPr/>
        </p:nvPicPr>
        <p:blipFill rotWithShape="1">
          <a:blip r:embed="rId4"/>
          <a:stretch>
            <a:fillRect/>
          </a:stretch>
        </p:blipFill>
        <p:spPr>
          <a:xfrm>
            <a:off x="6575893" y="1944655"/>
            <a:ext cx="1439428" cy="1671111"/>
          </a:xfrm>
          <a:prstGeom prst="rect">
            <a:avLst/>
          </a:prstGeom>
        </p:spPr>
      </p:pic>
      <p:pic>
        <p:nvPicPr>
          <p:cNvPr id="23" name="그림 22"/>
          <p:cNvPicPr>
            <a:picLocks noChangeAspect="1"/>
          </p:cNvPicPr>
          <p:nvPr/>
        </p:nvPicPr>
        <p:blipFill rotWithShape="1">
          <a:blip r:embed="rId5"/>
          <a:stretch>
            <a:fillRect/>
          </a:stretch>
        </p:blipFill>
        <p:spPr>
          <a:xfrm>
            <a:off x="3853276" y="4583324"/>
            <a:ext cx="1437448" cy="1636363"/>
          </a:xfrm>
          <a:prstGeom prst="rect">
            <a:avLst/>
          </a:prstGeom>
        </p:spPr>
      </p:pic>
      <p:sp>
        <p:nvSpPr>
          <p:cNvPr id="3" name="TextBox 2"/>
          <p:cNvSpPr txBox="1"/>
          <p:nvPr/>
        </p:nvSpPr>
        <p:spPr>
          <a:xfrm>
            <a:off x="6130964" y="4672983"/>
            <a:ext cx="4536832" cy="906762"/>
          </a:xfrm>
          <a:prstGeom prst="rect">
            <a:avLst/>
          </a:prstGeom>
          <a:noFill/>
        </p:spPr>
        <p:txBody>
          <a:bodyPr wrap="square">
            <a:spAutoFit/>
          </a:bodyPr>
          <a:lstStyle/>
          <a:p>
            <a:pPr lvl="0">
              <a:defRPr lang="ko-KR" altLang="en-US"/>
            </a:pPr>
            <a:r>
              <a:rPr lang="ko-KR" altLang="en-US">
                <a:latin typeface="맑은 고딕"/>
                <a:ea typeface="맑은 고딕"/>
              </a:rPr>
              <a:t>깃허브 주소 </a:t>
            </a:r>
            <a:r>
              <a:rPr lang="en-US" altLang="ko-KR">
                <a:latin typeface="맑은 고딕"/>
                <a:ea typeface="맑은 고딕"/>
              </a:rPr>
              <a:t>: </a:t>
            </a:r>
            <a:r>
              <a:rPr lang="en-US" altLang="ko-KR">
                <a:latin typeface="맑은 고딕"/>
                <a:ea typeface="맑은 고딕"/>
                <a:hlinkClick r:id="rId6"/>
              </a:rPr>
              <a:t>https://github.com/OneClick-Corona-BigDataCapstone/OneClick-Corona</a:t>
            </a:r>
            <a:endParaRPr lang="ko-KR" altLang="en-US">
              <a:latin typeface="맑은 고딕"/>
              <a:ea typeface="맑은 고딕"/>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3" name="직사각형 22"/>
          <p:cNvSpPr/>
          <p:nvPr/>
        </p:nvSpPr>
        <p:spPr>
          <a:xfrm>
            <a:off x="423860" y="196303"/>
            <a:ext cx="2877505" cy="477054"/>
          </a:xfrm>
          <a:prstGeom prst="rect">
            <a:avLst/>
          </a:prstGeom>
        </p:spPr>
        <p:txBody>
          <a:bodyPr wrap="none">
            <a:spAutoFit/>
          </a:bodyPr>
          <a:lstStyle/>
          <a:p>
            <a:pPr lvl="0">
              <a:defRPr lang="ko-KR" altLang="en-US"/>
            </a:pPr>
            <a:r>
              <a:rPr lang="en-US" altLang="ko-KR" sz="2500" kern="0">
                <a:solidFill>
                  <a:prstClr val="white"/>
                </a:solidFill>
                <a:latin typeface="맑은 고딕"/>
                <a:ea typeface="맑은 고딕"/>
              </a:rPr>
              <a:t>2. </a:t>
            </a:r>
            <a:r>
              <a:rPr lang="ko-KR" altLang="en-US" sz="2500" kern="0">
                <a:solidFill>
                  <a:prstClr val="white"/>
                </a:solidFill>
                <a:latin typeface="맑은 고딕"/>
                <a:ea typeface="맑은 고딕"/>
              </a:rPr>
              <a:t>사회적 거리두기</a:t>
            </a:r>
            <a:endParaRPr lang="ko-KR" altLang="en-US" sz="2500">
              <a:solidFill>
                <a:prstClr val="white"/>
              </a:solidFill>
              <a:latin typeface="맑은 고딕"/>
              <a:ea typeface="맑은 고딕"/>
            </a:endParaRPr>
          </a:p>
        </p:txBody>
      </p:sp>
      <p:pic>
        <p:nvPicPr>
          <p:cNvPr id="3" name="그림 2"/>
          <p:cNvPicPr>
            <a:picLocks noChangeAspect="1"/>
          </p:cNvPicPr>
          <p:nvPr/>
        </p:nvPicPr>
        <p:blipFill rotWithShape="1">
          <a:blip r:embed="rId2"/>
          <a:stretch>
            <a:fillRect/>
          </a:stretch>
        </p:blipFill>
        <p:spPr>
          <a:xfrm>
            <a:off x="1224456" y="2203461"/>
            <a:ext cx="4467788" cy="4104000"/>
          </a:xfrm>
          <a:prstGeom prst="rect">
            <a:avLst/>
          </a:prstGeom>
        </p:spPr>
      </p:pic>
      <p:grpSp>
        <p:nvGrpSpPr>
          <p:cNvPr id="24" name="그룹 23"/>
          <p:cNvGrpSpPr/>
          <p:nvPr/>
        </p:nvGrpSpPr>
        <p:grpSpPr>
          <a:xfrm>
            <a:off x="6165850" y="2047774"/>
            <a:ext cx="5405717" cy="4157642"/>
            <a:chOff x="2261118" y="2212520"/>
            <a:chExt cx="4814595" cy="5747657"/>
          </a:xfrm>
          <a:solidFill>
            <a:srgbClr val="FBC096"/>
          </a:solidFill>
        </p:grpSpPr>
        <p:sp>
          <p:nvSpPr>
            <p:cNvPr id="25" name="자유형 2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6"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27" name="직사각형 26"/>
          <p:cNvSpPr/>
          <p:nvPr/>
        </p:nvSpPr>
        <p:spPr>
          <a:xfrm>
            <a:off x="6507393" y="2642820"/>
            <a:ext cx="4788261" cy="3308400"/>
          </a:xfrm>
          <a:prstGeom prst="rect">
            <a:avLst/>
          </a:prstGeom>
        </p:spPr>
        <p:txBody>
          <a:bodyPr wrap="square">
            <a:spAutoFit/>
          </a:bodyPr>
          <a:lstStyle/>
          <a:p>
            <a:pPr lvl="0">
              <a:defRPr lang="ko-KR" altLang="en-US"/>
            </a:pPr>
            <a:endParaRPr lang="ko-KR" altLang="en-US" sz="1500">
              <a:solidFill>
                <a:schemeClr val="dk1"/>
              </a:solidFill>
              <a:latin typeface="Arial"/>
              <a:ea typeface="Arial"/>
              <a:cs typeface="Arial"/>
              <a:sym typeface="Arial"/>
            </a:endParaRPr>
          </a:p>
          <a:p>
            <a:pPr algn="ctr">
              <a:defRPr lang="ko-KR" altLang="en-US"/>
            </a:pPr>
            <a:r>
              <a:rPr lang="ko-KR" altLang="en-US" sz="2800"/>
              <a:t>코로나</a:t>
            </a:r>
            <a:r>
              <a:rPr lang="en-US" altLang="ko-KR" sz="2800"/>
              <a:t>19 </a:t>
            </a:r>
            <a:r>
              <a:rPr lang="ko-KR" altLang="en-US" sz="2800"/>
              <a:t>확진자가 급증하면서 지역사회 감염 차단을 위해 실시되고 있는 캠페인이다</a:t>
            </a:r>
            <a:r>
              <a:rPr lang="en-US" altLang="ko-KR" sz="2800"/>
              <a:t>. </a:t>
            </a:r>
            <a:r>
              <a:rPr lang="ko-KR" altLang="en-US" sz="2800"/>
              <a:t>많은 사람들이 모이는 행사 및 모임 참가 자제</a:t>
            </a:r>
            <a:r>
              <a:rPr lang="en-US" altLang="ko-KR" sz="2800"/>
              <a:t>, </a:t>
            </a:r>
            <a:r>
              <a:rPr lang="ko-KR" altLang="en-US" sz="2800"/>
              <a:t>외출 자제</a:t>
            </a:r>
            <a:r>
              <a:rPr lang="en-US" altLang="ko-KR" sz="2800"/>
              <a:t>, </a:t>
            </a:r>
            <a:r>
              <a:rPr lang="ko-KR" altLang="en-US" sz="2800"/>
              <a:t>재택근무 확대 등이 이에 해당한다</a:t>
            </a:r>
            <a:r>
              <a:rPr lang="en-US" altLang="ko-KR" sz="2800"/>
              <a:t>. </a:t>
            </a:r>
            <a:endParaRPr lang="ko-KR" altLang="en-US" sz="2800" b="1">
              <a:solidFill>
                <a:schemeClr val="dk1"/>
              </a:solidFill>
              <a:latin typeface="맑은 고딕"/>
              <a:ea typeface="맑은 고딕"/>
              <a:cs typeface="Arial"/>
              <a:sym typeface="Arial"/>
            </a:endParaRPr>
          </a:p>
        </p:txBody>
      </p:sp>
      <p:sp>
        <p:nvSpPr>
          <p:cNvPr id="28" name="자유형: 도형 12"/>
          <p:cNvSpPr/>
          <p:nvPr/>
        </p:nvSpPr>
        <p:spPr>
          <a:xfrm rot="19249572">
            <a:off x="8452142" y="1739355"/>
            <a:ext cx="1103949" cy="813152"/>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200" b="1">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3" name="직사각형 22"/>
          <p:cNvSpPr/>
          <p:nvPr/>
        </p:nvSpPr>
        <p:spPr>
          <a:xfrm>
            <a:off x="423860" y="196303"/>
            <a:ext cx="2877505" cy="477054"/>
          </a:xfrm>
          <a:prstGeom prst="rect">
            <a:avLst/>
          </a:prstGeom>
        </p:spPr>
        <p:txBody>
          <a:bodyPr wrap="none">
            <a:spAutoFit/>
          </a:bodyPr>
          <a:lstStyle/>
          <a:p>
            <a:pPr lvl="0">
              <a:defRPr lang="ko-KR" altLang="en-US"/>
            </a:pPr>
            <a:r>
              <a:rPr lang="en-US" altLang="ko-KR" sz="2500" kern="0">
                <a:solidFill>
                  <a:prstClr val="white"/>
                </a:solidFill>
                <a:latin typeface="맑은 고딕"/>
                <a:ea typeface="맑은 고딕"/>
              </a:rPr>
              <a:t>2. </a:t>
            </a:r>
            <a:r>
              <a:rPr lang="ko-KR" altLang="en-US" sz="2500" kern="0">
                <a:solidFill>
                  <a:prstClr val="white"/>
                </a:solidFill>
                <a:latin typeface="맑은 고딕"/>
                <a:ea typeface="맑은 고딕"/>
              </a:rPr>
              <a:t>사회적 거리두기</a:t>
            </a:r>
            <a:endParaRPr lang="ko-KR" altLang="en-US" sz="2500">
              <a:solidFill>
                <a:prstClr val="white"/>
              </a:solidFill>
              <a:latin typeface="맑은 고딕"/>
              <a:ea typeface="맑은 고딕"/>
            </a:endParaRPr>
          </a:p>
        </p:txBody>
      </p:sp>
      <p:grpSp>
        <p:nvGrpSpPr>
          <p:cNvPr id="24" name="그룹 23"/>
          <p:cNvGrpSpPr/>
          <p:nvPr/>
        </p:nvGrpSpPr>
        <p:grpSpPr>
          <a:xfrm>
            <a:off x="6165850" y="2047774"/>
            <a:ext cx="5405717" cy="4157642"/>
            <a:chOff x="2261118" y="2212520"/>
            <a:chExt cx="4814595" cy="5747657"/>
          </a:xfrm>
          <a:solidFill>
            <a:srgbClr val="FBC096"/>
          </a:solidFill>
        </p:grpSpPr>
        <p:sp>
          <p:nvSpPr>
            <p:cNvPr id="25" name="자유형 2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6"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27" name="직사각형 26"/>
          <p:cNvSpPr/>
          <p:nvPr/>
        </p:nvSpPr>
        <p:spPr>
          <a:xfrm>
            <a:off x="6507393" y="2642820"/>
            <a:ext cx="4788261" cy="2879775"/>
          </a:xfrm>
          <a:prstGeom prst="rect">
            <a:avLst/>
          </a:prstGeom>
        </p:spPr>
        <p:txBody>
          <a:bodyPr wrap="square">
            <a:spAutoFit/>
          </a:bodyPr>
          <a:lstStyle/>
          <a:p>
            <a:pPr lvl="0">
              <a:defRPr lang="ko-KR" altLang="en-US"/>
            </a:pPr>
            <a:endParaRPr lang="ko-KR" altLang="en-US" sz="1500">
              <a:solidFill>
                <a:schemeClr val="dk1"/>
              </a:solidFill>
              <a:latin typeface="Arial"/>
              <a:ea typeface="Arial"/>
              <a:cs typeface="Arial"/>
              <a:sym typeface="Arial"/>
            </a:endParaRPr>
          </a:p>
          <a:p>
            <a:pPr algn="ctr">
              <a:defRPr lang="ko-KR" altLang="en-US"/>
            </a:pPr>
            <a:r>
              <a:rPr lang="en-US" altLang="ko-KR" sz="2800"/>
              <a:t>4</a:t>
            </a:r>
            <a:r>
              <a:rPr lang="ko-KR" altLang="en-US" sz="2800"/>
              <a:t>조 또한 사회적 거리두기 캠페인에 적극 동참하기로 하여 불필요한 외출을 삼가고 항상 온라인 회의로 </a:t>
            </a:r>
          </a:p>
          <a:p>
            <a:pPr algn="ctr">
              <a:defRPr lang="ko-KR" altLang="en-US"/>
            </a:pPr>
            <a:r>
              <a:rPr lang="en-US" altLang="ko-KR" sz="2800"/>
              <a:t>One Click COVID-19</a:t>
            </a:r>
            <a:r>
              <a:rPr lang="ko-KR" altLang="en-US" sz="2800"/>
              <a:t> 프로젝트를 이어가고 있다</a:t>
            </a:r>
            <a:r>
              <a:rPr lang="en-US" altLang="ko-KR" sz="2800"/>
              <a:t>. </a:t>
            </a:r>
          </a:p>
        </p:txBody>
      </p:sp>
      <p:sp>
        <p:nvSpPr>
          <p:cNvPr id="28" name="자유형: 도형 12"/>
          <p:cNvSpPr/>
          <p:nvPr/>
        </p:nvSpPr>
        <p:spPr>
          <a:xfrm rot="19249572">
            <a:off x="8452142" y="1739355"/>
            <a:ext cx="1103949" cy="813152"/>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200" b="1">
              <a:solidFill>
                <a:prstClr val="white"/>
              </a:solidFill>
            </a:endParaRPr>
          </a:p>
        </p:txBody>
      </p:sp>
      <p:pic>
        <p:nvPicPr>
          <p:cNvPr id="2" name="그림 1"/>
          <p:cNvPicPr>
            <a:picLocks noChangeAspect="1"/>
          </p:cNvPicPr>
          <p:nvPr/>
        </p:nvPicPr>
        <p:blipFill rotWithShape="1">
          <a:blip r:embed="rId2"/>
          <a:stretch>
            <a:fillRect/>
          </a:stretch>
        </p:blipFill>
        <p:spPr>
          <a:xfrm>
            <a:off x="1362764" y="2081588"/>
            <a:ext cx="4104000" cy="406701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186719" y="153562"/>
            <a:ext cx="2842445" cy="707886"/>
          </a:xfrm>
          <a:prstGeom prst="rect">
            <a:avLst/>
          </a:prstGeom>
        </p:spPr>
        <p:txBody>
          <a:bodyPr wrap="none">
            <a:spAutoFit/>
          </a:bodyPr>
          <a:lstStyle/>
          <a:p>
            <a:pPr algn="r">
              <a:defRPr lang="ko-KR" altLang="en-US"/>
            </a:pPr>
            <a:r>
              <a:rPr lang="en-US" altLang="ko-KR" sz="2000" kern="0" dirty="0">
                <a:solidFill>
                  <a:prstClr val="white"/>
                </a:solidFill>
                <a:latin typeface="맑은 고딕"/>
                <a:ea typeface="맑은 고딕"/>
              </a:rPr>
              <a:t>3. </a:t>
            </a:r>
            <a:r>
              <a:rPr lang="en-US" altLang="ko-KR" sz="2000" kern="0" dirty="0" err="1" smtClean="0">
                <a:solidFill>
                  <a:prstClr val="white"/>
                </a:solidFill>
                <a:latin typeface="맑은 고딕"/>
                <a:ea typeface="맑은 고딕"/>
              </a:rPr>
              <a:t>OneClick</a:t>
            </a:r>
            <a:r>
              <a:rPr lang="en-US" altLang="ko-KR" sz="2000" kern="0" dirty="0">
                <a:solidFill>
                  <a:prstClr val="white"/>
                </a:solidFill>
                <a:latin typeface="맑은 고딕"/>
                <a:ea typeface="맑은 고딕"/>
              </a:rPr>
              <a:t> </a:t>
            </a:r>
            <a:r>
              <a:rPr lang="en-US" altLang="ko-KR" sz="2000" kern="0" dirty="0" smtClean="0">
                <a:solidFill>
                  <a:prstClr val="white"/>
                </a:solidFill>
                <a:latin typeface="맑은 고딕"/>
                <a:ea typeface="맑은 고딕"/>
              </a:rPr>
              <a:t>COVID-19 </a:t>
            </a:r>
            <a:endParaRPr lang="en-US" altLang="ko-KR" sz="2000" kern="0" dirty="0">
              <a:solidFill>
                <a:prstClr val="white"/>
              </a:solidFill>
              <a:latin typeface="맑은 고딕"/>
              <a:ea typeface="맑은 고딕"/>
            </a:endParaRPr>
          </a:p>
          <a:p>
            <a:pPr algn="r">
              <a:defRPr lang="ko-KR" altLang="en-US"/>
            </a:pPr>
            <a:r>
              <a:rPr lang="ko-KR" altLang="en-US" sz="2000" kern="0" dirty="0">
                <a:solidFill>
                  <a:prstClr val="white"/>
                </a:solidFill>
                <a:latin typeface="맑은 고딕"/>
                <a:ea typeface="맑은 고딕"/>
              </a:rPr>
              <a:t>프로젝트소개</a:t>
            </a:r>
            <a:endParaRPr lang="ko-KR" altLang="en-US" sz="2000" dirty="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grpSp>
        <p:nvGrpSpPr>
          <p:cNvPr id="24" name="그룹 23"/>
          <p:cNvGrpSpPr/>
          <p:nvPr/>
        </p:nvGrpSpPr>
        <p:grpSpPr>
          <a:xfrm>
            <a:off x="2325607" y="2196711"/>
            <a:ext cx="7213600" cy="4019452"/>
            <a:chOff x="2261118" y="2212520"/>
            <a:chExt cx="4814595" cy="5747657"/>
          </a:xfrm>
          <a:solidFill>
            <a:srgbClr val="FBC096"/>
          </a:solidFill>
        </p:grpSpPr>
        <p:sp>
          <p:nvSpPr>
            <p:cNvPr id="25" name="자유형 2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6"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27" name="직사각형 26"/>
          <p:cNvSpPr/>
          <p:nvPr/>
        </p:nvSpPr>
        <p:spPr>
          <a:xfrm>
            <a:off x="2884407" y="2102469"/>
            <a:ext cx="6096000" cy="3515376"/>
          </a:xfrm>
          <a:prstGeom prst="rect">
            <a:avLst/>
          </a:prstGeom>
        </p:spPr>
        <p:txBody>
          <a:bodyPr>
            <a:spAutoFit/>
          </a:bodyPr>
          <a:lstStyle/>
          <a:p>
            <a:pPr lvl="0">
              <a:defRPr lang="ko-KR" altLang="en-US"/>
            </a:pPr>
            <a:endParaRPr lang="ko-KR" altLang="en-US" sz="1500">
              <a:solidFill>
                <a:schemeClr val="dk1"/>
              </a:solidFill>
              <a:latin typeface="Arial"/>
              <a:ea typeface="Arial"/>
              <a:cs typeface="Arial"/>
              <a:sym typeface="Arial"/>
            </a:endParaRPr>
          </a:p>
          <a:p>
            <a:pPr lvl="0">
              <a:defRPr lang="ko-KR" altLang="en-US"/>
            </a:pPr>
            <a:endParaRPr lang="ko-KR" altLang="en-US" sz="3000">
              <a:solidFill>
                <a:schemeClr val="dk1"/>
              </a:solidFill>
              <a:latin typeface="Arial"/>
              <a:ea typeface="Arial"/>
              <a:cs typeface="Arial"/>
              <a:sym typeface="Arial"/>
            </a:endParaRPr>
          </a:p>
          <a:p>
            <a:pPr lvl="0">
              <a:defRPr lang="ko-KR" altLang="en-US"/>
            </a:pPr>
            <a:endParaRPr lang="ko-KR" altLang="en-US" sz="3000">
              <a:solidFill>
                <a:schemeClr val="dk1"/>
              </a:solidFill>
              <a:latin typeface="Arial"/>
              <a:ea typeface="Arial"/>
              <a:cs typeface="Arial"/>
              <a:sym typeface="Arial"/>
            </a:endParaRPr>
          </a:p>
          <a:p>
            <a:pPr algn="ctr">
              <a:defRPr lang="ko-KR" altLang="en-US"/>
            </a:pPr>
            <a:r>
              <a:rPr lang="ko-KR" altLang="en-US" sz="3000" b="1">
                <a:latin typeface="맑은 고딕"/>
              </a:rPr>
              <a:t>코로나 </a:t>
            </a:r>
            <a:r>
              <a:rPr lang="en-US" altLang="ko-KR" sz="3000" b="1">
                <a:latin typeface="맑은 고딕"/>
              </a:rPr>
              <a:t>19</a:t>
            </a:r>
            <a:r>
              <a:rPr lang="ko-KR" altLang="en-US" sz="3000" b="1">
                <a:latin typeface="맑은 고딕"/>
              </a:rPr>
              <a:t>에 대한 정보와 퍼지고 있는 유언비어에 대응하며 사용자가 가짜 정보에 속지 않고 올바른 방법으로 코로나를 대처할 수 있게 도와주는 플랫폼 기반의 웹 서비스</a:t>
            </a:r>
            <a:r>
              <a:rPr lang="en-US" altLang="ko-KR" sz="3000" b="1">
                <a:latin typeface="맑은 고딕"/>
              </a:rPr>
              <a:t>. </a:t>
            </a:r>
            <a:endParaRPr lang="ko-KR" altLang="en-US" sz="3000" b="1">
              <a:solidFill>
                <a:schemeClr val="dk1"/>
              </a:solidFill>
              <a:latin typeface="맑은 고딕"/>
              <a:cs typeface="Arial"/>
              <a:sym typeface="Arial"/>
            </a:endParaRPr>
          </a:p>
        </p:txBody>
      </p:sp>
      <p:sp>
        <p:nvSpPr>
          <p:cNvPr id="28" name="자유형: 도형 12"/>
          <p:cNvSpPr/>
          <p:nvPr/>
        </p:nvSpPr>
        <p:spPr>
          <a:xfrm rot="19249572">
            <a:off x="5035276" y="1915476"/>
            <a:ext cx="1794261" cy="932746"/>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200" b="1">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527685" y="234775"/>
            <a:ext cx="1720505" cy="400110"/>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3.1 </a:t>
            </a:r>
            <a:r>
              <a:rPr lang="ko-KR" altLang="en-US" sz="2000" kern="0">
                <a:solidFill>
                  <a:prstClr val="white"/>
                </a:solidFill>
                <a:latin typeface="맑은 고딕"/>
                <a:ea typeface="맑은 고딕"/>
              </a:rPr>
              <a:t>개발 내용</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1" name="Google Shape;1159;p172"/>
          <p:cNvSpPr txBox="1"/>
          <p:nvPr/>
        </p:nvSpPr>
        <p:spPr>
          <a:xfrm>
            <a:off x="1087800" y="1885544"/>
            <a:ext cx="4261313" cy="2080578"/>
          </a:xfrm>
          <a:prstGeom prst="rect">
            <a:avLst/>
          </a:prstGeom>
          <a:solidFill>
            <a:srgbClr val="FBC096">
              <a:alpha val="86670"/>
            </a:srgbClr>
          </a:solidFill>
          <a:ln>
            <a:noFill/>
          </a:ln>
        </p:spPr>
        <p:txBody>
          <a:bodyPr wrap="square" lIns="91425" tIns="45700" rIns="91425" bIns="45700" anchor="t" anchorCtr="0">
            <a:noAutofit/>
          </a:bodyPr>
          <a:lstStyle/>
          <a:p>
            <a:pPr algn="ctr" latinLnBrk="0">
              <a:lnSpc>
                <a:spcPct val="150000"/>
              </a:lnSpc>
              <a:defRPr lang="ko-KR"/>
            </a:pPr>
            <a:endParaRPr lang="en-US" altLang="ko-KR" sz="1200" b="1" kern="0" dirty="0"/>
          </a:p>
          <a:p>
            <a:pPr algn="ctr">
              <a:defRPr lang="ko-KR"/>
            </a:pPr>
            <a:r>
              <a:rPr lang="ko-KR" altLang="en-US" sz="2900" b="1" dirty="0">
                <a:solidFill>
                  <a:schemeClr val="dk1"/>
                </a:solidFill>
                <a:latin typeface="맑은 고딕"/>
                <a:ea typeface="맑은 고딕"/>
                <a:cs typeface="Arial"/>
                <a:sym typeface="Arial"/>
              </a:rPr>
              <a:t>코로나가 발생한 시기부터 종식될 때 까지 갱신되는 코로나 감염자 데이터</a:t>
            </a:r>
            <a:r>
              <a:rPr lang="ko-KR" altLang="en-US" sz="2900" b="1" i="0" dirty="0">
                <a:solidFill>
                  <a:schemeClr val="dk1"/>
                </a:solidFill>
                <a:latin typeface="맑은 고딕"/>
                <a:ea typeface="맑은 고딕"/>
                <a:cs typeface="Arial"/>
                <a:sym typeface="Arial"/>
              </a:rPr>
              <a:t> 제공</a:t>
            </a:r>
            <a:endParaRPr lang="ko-KR" altLang="en-US" sz="3000" b="1" i="0" dirty="0">
              <a:solidFill>
                <a:schemeClr val="dk1"/>
              </a:solidFill>
              <a:latin typeface="맑은 고딕"/>
              <a:ea typeface="맑은 고딕"/>
              <a:cs typeface="Arial"/>
              <a:sym typeface="Arial"/>
            </a:endParaRPr>
          </a:p>
          <a:p>
            <a:pPr algn="ctr">
              <a:defRPr lang="ko-KR"/>
            </a:pPr>
            <a:endParaRPr lang="ko-KR" altLang="en-US" sz="1200" b="0" i="0" dirty="0">
              <a:solidFill>
                <a:schemeClr val="dk1"/>
              </a:solidFill>
              <a:latin typeface="Arial"/>
              <a:ea typeface="Arial"/>
              <a:cs typeface="Arial"/>
              <a:sym typeface="Arial"/>
            </a:endParaRPr>
          </a:p>
        </p:txBody>
      </p:sp>
      <p:sp>
        <p:nvSpPr>
          <p:cNvPr id="22" name="Google Shape;1160;p172"/>
          <p:cNvSpPr txBox="1"/>
          <p:nvPr/>
        </p:nvSpPr>
        <p:spPr>
          <a:xfrm>
            <a:off x="1229150" y="1381038"/>
            <a:ext cx="696404" cy="1149710"/>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1</a:t>
            </a:r>
          </a:p>
          <a:p>
            <a:pPr marL="0" lvl="0" indent="0" algn="l">
              <a:lnSpc>
                <a:spcPct val="100000"/>
              </a:lnSpc>
              <a:spcBef>
                <a:spcPct val="0"/>
              </a:spcBef>
              <a:spcAft>
                <a:spcPct val="0"/>
              </a:spcAft>
              <a:buNone/>
              <a:defRPr lang="ko-KR" altLang="en-US"/>
            </a:pPr>
            <a:r>
              <a:rPr lang="en-US" altLang="ko-KR" sz="7000" b="1" i="0">
                <a:solidFill>
                  <a:srgbClr val="4CBC97"/>
                </a:solidFill>
                <a:latin typeface="Malgun Gothic"/>
                <a:ea typeface="Malgun Gothic"/>
                <a:cs typeface="Malgun Gothic"/>
                <a:sym typeface="Malgun Gothic"/>
              </a:rPr>
              <a:t> </a:t>
            </a:r>
            <a:endParaRPr lang="ko-KR" sz="7000" b="1" i="0">
              <a:solidFill>
                <a:srgbClr val="4CBC97"/>
              </a:solidFill>
              <a:latin typeface="Malgun Gothic"/>
              <a:ea typeface="Malgun Gothic"/>
              <a:cs typeface="Malgun Gothic"/>
              <a:sym typeface="Malgun Gothic"/>
            </a:endParaRPr>
          </a:p>
        </p:txBody>
      </p:sp>
      <p:sp>
        <p:nvSpPr>
          <p:cNvPr id="30" name="Google Shape;1159;p172"/>
          <p:cNvSpPr txBox="1"/>
          <p:nvPr/>
        </p:nvSpPr>
        <p:spPr>
          <a:xfrm>
            <a:off x="6344777" y="1885544"/>
            <a:ext cx="4506733" cy="2006408"/>
          </a:xfrm>
          <a:prstGeom prst="rect">
            <a:avLst/>
          </a:prstGeom>
          <a:solidFill>
            <a:srgbClr val="FBC096">
              <a:alpha val="86670"/>
            </a:srgbClr>
          </a:solidFill>
          <a:ln>
            <a:noFill/>
          </a:ln>
        </p:spPr>
        <p:txBody>
          <a:bodyPr wrap="square" lIns="91425" tIns="45700" rIns="91425" bIns="45700" anchor="t" anchorCtr="0">
            <a:noAutofit/>
          </a:bodyPr>
          <a:lstStyle/>
          <a:p>
            <a:pPr algn="ctr" latinLnBrk="0">
              <a:lnSpc>
                <a:spcPct val="150000"/>
              </a:lnSpc>
              <a:defRPr lang="ko-KR"/>
            </a:pPr>
            <a:endParaRPr lang="en-US" altLang="ko-KR" sz="1200" b="1" kern="0"/>
          </a:p>
          <a:p>
            <a:pPr algn="ctr" latinLnBrk="0">
              <a:lnSpc>
                <a:spcPct val="150000"/>
              </a:lnSpc>
              <a:defRPr lang="ko-KR"/>
            </a:pPr>
            <a:endParaRPr lang="en-US" altLang="ko-KR" sz="1200" b="1" kern="0"/>
          </a:p>
          <a:p>
            <a:pPr algn="ctr">
              <a:defRPr lang="ko-KR"/>
            </a:pPr>
            <a:r>
              <a:rPr lang="ko-KR" altLang="en-US" sz="3000" b="1" i="0">
                <a:solidFill>
                  <a:schemeClr val="dk1"/>
                </a:solidFill>
                <a:latin typeface="맑은 고딕"/>
                <a:ea typeface="맑은 고딕"/>
                <a:cs typeface="Arial"/>
                <a:sym typeface="Arial"/>
              </a:rPr>
              <a:t>매달,매주별 코로나 </a:t>
            </a:r>
          </a:p>
          <a:p>
            <a:pPr algn="ctr">
              <a:defRPr lang="ko-KR"/>
            </a:pPr>
            <a:r>
              <a:rPr lang="ko-KR" altLang="en-US" sz="3000" b="1" i="0">
                <a:solidFill>
                  <a:schemeClr val="dk1"/>
                </a:solidFill>
                <a:latin typeface="맑은 고딕"/>
                <a:ea typeface="맑은 고딕"/>
                <a:cs typeface="Arial"/>
                <a:sym typeface="Arial"/>
              </a:rPr>
              <a:t>감염자 그래프 제공</a:t>
            </a:r>
            <a:endParaRPr lang="en-US" altLang="ko-KR" sz="3000" b="1" i="0">
              <a:solidFill>
                <a:schemeClr val="dk1"/>
              </a:solidFill>
              <a:latin typeface="맑은 고딕"/>
              <a:ea typeface="맑은 고딕"/>
              <a:cs typeface="Arial"/>
              <a:sym typeface="Arial"/>
            </a:endParaRPr>
          </a:p>
        </p:txBody>
      </p:sp>
      <p:sp>
        <p:nvSpPr>
          <p:cNvPr id="31" name="Google Shape;1164;p172"/>
          <p:cNvSpPr txBox="1"/>
          <p:nvPr/>
        </p:nvSpPr>
        <p:spPr>
          <a:xfrm>
            <a:off x="10080246" y="1381038"/>
            <a:ext cx="707516" cy="1149710"/>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2</a:t>
            </a:r>
            <a:endParaRPr lang="ko-KR">
              <a:solidFill>
                <a:srgbClr val="FF9966"/>
              </a:solidFill>
            </a:endParaRPr>
          </a:p>
        </p:txBody>
      </p:sp>
      <p:sp>
        <p:nvSpPr>
          <p:cNvPr id="34" name="Google Shape;1159;p172"/>
          <p:cNvSpPr txBox="1"/>
          <p:nvPr/>
        </p:nvSpPr>
        <p:spPr>
          <a:xfrm>
            <a:off x="1041988" y="4143922"/>
            <a:ext cx="4261313" cy="2006408"/>
          </a:xfrm>
          <a:prstGeom prst="rect">
            <a:avLst/>
          </a:prstGeom>
          <a:solidFill>
            <a:srgbClr val="FBC096">
              <a:alpha val="86670"/>
            </a:srgbClr>
          </a:solidFill>
          <a:ln>
            <a:noFill/>
          </a:ln>
        </p:spPr>
        <p:txBody>
          <a:bodyPr wrap="square" lIns="91425" tIns="45700" rIns="91425" bIns="45700" anchor="t" anchorCtr="0">
            <a:noAutofit/>
          </a:bodyPr>
          <a:lstStyle/>
          <a:p>
            <a:pPr algn="ctr" latinLnBrk="0">
              <a:lnSpc>
                <a:spcPct val="150000"/>
              </a:lnSpc>
              <a:defRPr lang="ko-KR"/>
            </a:pPr>
            <a:endParaRPr lang="en-US" altLang="ko-KR" sz="1200" b="1" kern="0"/>
          </a:p>
          <a:p>
            <a:pPr algn="ctr" latinLnBrk="0">
              <a:lnSpc>
                <a:spcPct val="150000"/>
              </a:lnSpc>
              <a:defRPr lang="ko-KR"/>
            </a:pPr>
            <a:r>
              <a:rPr lang="ko-KR" altLang="en-US" sz="3000" b="1" kern="0">
                <a:solidFill>
                  <a:schemeClr val="dk1"/>
                </a:solidFill>
                <a:latin typeface="+mn-ea"/>
                <a:cs typeface="Arial"/>
                <a:sym typeface="Arial"/>
              </a:rPr>
              <a:t>질병 관리본부와</a:t>
            </a:r>
          </a:p>
          <a:p>
            <a:pPr algn="ctr" latinLnBrk="0">
              <a:lnSpc>
                <a:spcPct val="150000"/>
              </a:lnSpc>
              <a:defRPr lang="ko-KR"/>
            </a:pPr>
            <a:r>
              <a:rPr lang="ko-KR" altLang="en-US" sz="3000" b="1" kern="0">
                <a:solidFill>
                  <a:schemeClr val="dk1"/>
                </a:solidFill>
                <a:latin typeface="+mn-ea"/>
                <a:cs typeface="Arial"/>
                <a:sym typeface="Arial"/>
              </a:rPr>
              <a:t>청와대의 공지사항 알림</a:t>
            </a:r>
          </a:p>
          <a:p>
            <a:pPr algn="ctr">
              <a:defRPr lang="ko-KR"/>
            </a:pPr>
            <a:endParaRPr lang="ko-KR" altLang="en-US" sz="1200" b="0" i="0">
              <a:solidFill>
                <a:schemeClr val="dk1"/>
              </a:solidFill>
              <a:latin typeface="Arial"/>
              <a:ea typeface="Arial"/>
              <a:cs typeface="Arial"/>
              <a:sym typeface="Arial"/>
            </a:endParaRPr>
          </a:p>
        </p:txBody>
      </p:sp>
      <p:sp>
        <p:nvSpPr>
          <p:cNvPr id="33" name="Google Shape;1164;p172"/>
          <p:cNvSpPr txBox="1"/>
          <p:nvPr/>
        </p:nvSpPr>
        <p:spPr>
          <a:xfrm>
            <a:off x="1187149" y="3696238"/>
            <a:ext cx="609900" cy="1149710"/>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3</a:t>
            </a:r>
            <a:endParaRPr lang="ko-KR">
              <a:solidFill>
                <a:srgbClr val="FF9966"/>
              </a:solidFill>
            </a:endParaRPr>
          </a:p>
        </p:txBody>
      </p:sp>
      <p:sp>
        <p:nvSpPr>
          <p:cNvPr id="35" name="Google Shape;1159;p172"/>
          <p:cNvSpPr txBox="1"/>
          <p:nvPr/>
        </p:nvSpPr>
        <p:spPr>
          <a:xfrm>
            <a:off x="6412772" y="4194602"/>
            <a:ext cx="4506733" cy="2006408"/>
          </a:xfrm>
          <a:prstGeom prst="rect">
            <a:avLst/>
          </a:prstGeom>
          <a:solidFill>
            <a:srgbClr val="FBC096">
              <a:alpha val="86670"/>
            </a:srgbClr>
          </a:solidFill>
          <a:ln>
            <a:noFill/>
          </a:ln>
        </p:spPr>
        <p:txBody>
          <a:bodyPr wrap="square" lIns="91425" tIns="45700" rIns="91425" bIns="45700" anchor="t" anchorCtr="0">
            <a:noAutofit/>
          </a:bodyPr>
          <a:lstStyle/>
          <a:p>
            <a:pPr algn="ctr" latinLnBrk="0">
              <a:lnSpc>
                <a:spcPct val="150000"/>
              </a:lnSpc>
              <a:defRPr lang="ko-KR"/>
            </a:pPr>
            <a:endParaRPr lang="en-US" altLang="ko-KR" sz="1200" b="1" kern="0"/>
          </a:p>
          <a:p>
            <a:pPr algn="ctr" latinLnBrk="0">
              <a:lnSpc>
                <a:spcPct val="150000"/>
              </a:lnSpc>
              <a:defRPr lang="ko-KR"/>
            </a:pPr>
            <a:endParaRPr lang="en-US" altLang="ko-KR" sz="1200" b="1" kern="0"/>
          </a:p>
          <a:p>
            <a:pPr algn="ctr">
              <a:defRPr lang="ko-KR"/>
            </a:pPr>
            <a:r>
              <a:rPr lang="ko-KR" altLang="en-US" sz="3000" b="1">
                <a:solidFill>
                  <a:schemeClr val="dk1"/>
                </a:solidFill>
                <a:latin typeface="맑은 고딕"/>
                <a:ea typeface="맑은 고딕"/>
                <a:cs typeface="Arial"/>
                <a:sym typeface="Arial"/>
              </a:rPr>
              <a:t>각종 유언비어에 대한 </a:t>
            </a:r>
          </a:p>
          <a:p>
            <a:pPr algn="ctr">
              <a:defRPr lang="ko-KR"/>
            </a:pPr>
            <a:r>
              <a:rPr lang="ko-KR" altLang="en-US" sz="3000" b="1">
                <a:solidFill>
                  <a:schemeClr val="dk1"/>
                </a:solidFill>
                <a:latin typeface="맑은 고딕"/>
                <a:ea typeface="맑은 고딕"/>
                <a:cs typeface="Arial"/>
                <a:sym typeface="Arial"/>
              </a:rPr>
              <a:t>정부의 공식발표문 제공</a:t>
            </a:r>
          </a:p>
          <a:p>
            <a:pPr algn="ctr">
              <a:defRPr lang="ko-KR"/>
            </a:pPr>
            <a:endParaRPr lang="ko-KR" altLang="en-US" sz="1200">
              <a:solidFill>
                <a:schemeClr val="dk1"/>
              </a:solidFill>
              <a:latin typeface="Arial"/>
              <a:ea typeface="Arial"/>
              <a:cs typeface="Arial"/>
              <a:sym typeface="Arial"/>
            </a:endParaRPr>
          </a:p>
        </p:txBody>
      </p:sp>
      <p:sp>
        <p:nvSpPr>
          <p:cNvPr id="32" name="Google Shape;1164;p172"/>
          <p:cNvSpPr txBox="1"/>
          <p:nvPr/>
        </p:nvSpPr>
        <p:spPr>
          <a:xfrm>
            <a:off x="10080246" y="3685811"/>
            <a:ext cx="609900" cy="1149710"/>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4</a:t>
            </a:r>
            <a:endParaRPr lang="ko-KR">
              <a:solidFill>
                <a:srgbClr val="FF99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527685" y="234775"/>
            <a:ext cx="1720505" cy="400110"/>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3.2 </a:t>
            </a:r>
            <a:r>
              <a:rPr lang="ko-KR" altLang="en-US" sz="2000" kern="0">
                <a:solidFill>
                  <a:prstClr val="white"/>
                </a:solidFill>
                <a:latin typeface="맑은 고딕"/>
                <a:ea typeface="맑은 고딕"/>
              </a:rPr>
              <a:t>기대 방안</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3" name="Google Shape;1162;p172"/>
          <p:cNvSpPr txBox="1"/>
          <p:nvPr/>
        </p:nvSpPr>
        <p:spPr>
          <a:xfrm>
            <a:off x="4694782" y="2811461"/>
            <a:ext cx="2865894" cy="2801946"/>
          </a:xfrm>
          <a:prstGeom prst="rect">
            <a:avLst/>
          </a:prstGeom>
          <a:solidFill>
            <a:srgbClr val="FBC096">
              <a:alpha val="86670"/>
            </a:srgbClr>
          </a:solidFill>
          <a:ln>
            <a:noFill/>
          </a:ln>
        </p:spPr>
        <p:txBody>
          <a:bodyPr wrap="square" lIns="91425" tIns="45700" rIns="91425" bIns="45700" anchor="t" anchorCtr="0">
            <a:noAutofit/>
          </a:bodyPr>
          <a:lstStyle/>
          <a:p>
            <a:pPr marL="0" lvl="0" indent="0" algn="ctr">
              <a:lnSpc>
                <a:spcPct val="100000"/>
              </a:lnSpc>
              <a:spcBef>
                <a:spcPct val="0"/>
              </a:spcBef>
              <a:spcAft>
                <a:spcPct val="0"/>
              </a:spcAft>
              <a:buNone/>
              <a:defRPr lang="ko-KR" altLang="en-US"/>
            </a:pPr>
            <a:endParaRPr lang="en-US" sz="1200" b="1" i="0">
              <a:solidFill>
                <a:schemeClr val="dk1"/>
              </a:solidFill>
              <a:latin typeface="Arial"/>
              <a:ea typeface="Arial"/>
              <a:cs typeface="Arial"/>
              <a:sym typeface="Arial"/>
            </a:endParaRPr>
          </a:p>
          <a:p>
            <a:pPr marL="0" lvl="0" indent="0" algn="ctr">
              <a:lnSpc>
                <a:spcPct val="100000"/>
              </a:lnSpc>
              <a:spcBef>
                <a:spcPct val="0"/>
              </a:spcBef>
              <a:spcAft>
                <a:spcPct val="0"/>
              </a:spcAft>
              <a:buNone/>
              <a:defRPr lang="ko-KR" altLang="en-US"/>
            </a:pPr>
            <a:endParaRPr lang="en-US" sz="1200" b="1" i="0">
              <a:solidFill>
                <a:schemeClr val="dk1"/>
              </a:solidFill>
              <a:latin typeface="Arial"/>
              <a:ea typeface="Arial"/>
              <a:cs typeface="Arial"/>
              <a:sym typeface="Arial"/>
            </a:endParaRPr>
          </a:p>
          <a:p>
            <a:pPr algn="ctr">
              <a:defRPr lang="ko-KR" altLang="en-US"/>
            </a:pPr>
            <a:r>
              <a:rPr lang="ko-KR" altLang="en-US" sz="3000" b="1">
                <a:latin typeface="+mn-ea"/>
              </a:rPr>
              <a:t>유언비어에 </a:t>
            </a:r>
          </a:p>
          <a:p>
            <a:pPr algn="ctr">
              <a:defRPr lang="ko-KR" altLang="en-US"/>
            </a:pPr>
            <a:r>
              <a:rPr lang="ko-KR" altLang="en-US" sz="3000" b="1">
                <a:latin typeface="+mn-ea"/>
              </a:rPr>
              <a:t>속지 않고 </a:t>
            </a:r>
          </a:p>
          <a:p>
            <a:pPr algn="ctr">
              <a:defRPr lang="ko-KR" altLang="en-US"/>
            </a:pPr>
            <a:r>
              <a:rPr lang="ko-KR" altLang="en-US" sz="3000" b="1">
                <a:solidFill>
                  <a:srgbClr val="FF0000"/>
                </a:solidFill>
                <a:latin typeface="+mn-ea"/>
              </a:rPr>
              <a:t>정확한 정보</a:t>
            </a:r>
            <a:r>
              <a:rPr lang="ko-KR" altLang="en-US" sz="3000" b="1">
                <a:latin typeface="+mn-ea"/>
              </a:rPr>
              <a:t>를 알 수 있다</a:t>
            </a:r>
            <a:r>
              <a:rPr lang="en-US" altLang="ko-KR" sz="3000" b="1">
                <a:latin typeface="+mn-ea"/>
              </a:rPr>
              <a:t>.</a:t>
            </a:r>
          </a:p>
          <a:p>
            <a:pPr algn="ctr">
              <a:defRPr lang="ko-KR" altLang="en-US"/>
            </a:pPr>
            <a:r>
              <a:rPr lang="ko-KR" altLang="en-US" sz="1200"/>
              <a:t/>
            </a:r>
            <a:br>
              <a:rPr lang="ko-KR" altLang="en-US" sz="1200"/>
            </a:br>
            <a:endParaRPr lang="en-US" sz="1200">
              <a:solidFill>
                <a:schemeClr val="dk1"/>
              </a:solidFill>
              <a:latin typeface="Arial"/>
              <a:ea typeface="Arial"/>
              <a:cs typeface="Arial"/>
              <a:sym typeface="Arial"/>
            </a:endParaRPr>
          </a:p>
        </p:txBody>
      </p:sp>
      <p:sp>
        <p:nvSpPr>
          <p:cNvPr id="24" name="Google Shape;1159;p172"/>
          <p:cNvSpPr txBox="1"/>
          <p:nvPr/>
        </p:nvSpPr>
        <p:spPr>
          <a:xfrm>
            <a:off x="777596" y="1983743"/>
            <a:ext cx="3580488" cy="3156925"/>
          </a:xfrm>
          <a:prstGeom prst="rect">
            <a:avLst/>
          </a:prstGeom>
          <a:solidFill>
            <a:srgbClr val="FBC096">
              <a:alpha val="86670"/>
            </a:srgbClr>
          </a:solidFill>
          <a:ln>
            <a:noFill/>
          </a:ln>
        </p:spPr>
        <p:txBody>
          <a:bodyPr wrap="square" lIns="91425" tIns="45700" rIns="91425" bIns="45700" anchor="t" anchorCtr="0">
            <a:noAutofit/>
          </a:bodyPr>
          <a:lstStyle/>
          <a:p>
            <a:pPr algn="ctr">
              <a:defRPr lang="ko-KR" altLang="en-US"/>
            </a:pPr>
            <a:endParaRPr lang="ko-KR" altLang="en-US" sz="3000" kern="0">
              <a:solidFill>
                <a:srgbClr val="FBC096"/>
              </a:solidFill>
              <a:latin typeface="+mn-ea"/>
              <a:sym typeface="Arial"/>
            </a:endParaRPr>
          </a:p>
          <a:p>
            <a:pPr algn="ctr">
              <a:defRPr lang="ko-KR" altLang="en-US"/>
            </a:pPr>
            <a:r>
              <a:rPr lang="ko-KR" altLang="en-US" sz="3000" b="1">
                <a:solidFill>
                  <a:schemeClr val="dk1"/>
                </a:solidFill>
                <a:latin typeface="+mn-ea"/>
                <a:cs typeface="Arial"/>
                <a:sym typeface="Arial"/>
              </a:rPr>
              <a:t>정부 사이트를 </a:t>
            </a:r>
          </a:p>
          <a:p>
            <a:pPr algn="ctr">
              <a:defRPr lang="ko-KR" altLang="en-US"/>
            </a:pPr>
            <a:r>
              <a:rPr lang="ko-KR" altLang="en-US" sz="3000" b="1">
                <a:solidFill>
                  <a:schemeClr val="dk1"/>
                </a:solidFill>
                <a:latin typeface="+mn-ea"/>
                <a:cs typeface="Arial"/>
                <a:sym typeface="Arial"/>
              </a:rPr>
              <a:t>찾아가지 않아도 </a:t>
            </a:r>
          </a:p>
          <a:p>
            <a:pPr algn="ctr">
              <a:defRPr lang="ko-KR" altLang="en-US"/>
            </a:pPr>
            <a:r>
              <a:rPr lang="ko-KR" altLang="en-US" sz="3000" b="1">
                <a:solidFill>
                  <a:srgbClr val="FF0000"/>
                </a:solidFill>
                <a:latin typeface="+mn-ea"/>
                <a:cs typeface="Arial"/>
                <a:sym typeface="Arial"/>
              </a:rPr>
              <a:t>정확한 정보를 </a:t>
            </a:r>
          </a:p>
          <a:p>
            <a:pPr algn="ctr">
              <a:defRPr lang="ko-KR" altLang="en-US"/>
            </a:pPr>
            <a:r>
              <a:rPr lang="ko-KR" altLang="en-US" sz="3000" b="1">
                <a:solidFill>
                  <a:srgbClr val="FF0000"/>
                </a:solidFill>
                <a:latin typeface="+mn-ea"/>
                <a:cs typeface="Arial"/>
                <a:sym typeface="Arial"/>
              </a:rPr>
              <a:t>제공</a:t>
            </a:r>
            <a:r>
              <a:rPr lang="ko-KR" altLang="en-US" sz="3000" b="1">
                <a:solidFill>
                  <a:schemeClr val="dk1"/>
                </a:solidFill>
                <a:latin typeface="+mn-ea"/>
                <a:cs typeface="Arial"/>
                <a:sym typeface="Arial"/>
              </a:rPr>
              <a:t> 받을 수 있다</a:t>
            </a:r>
            <a:r>
              <a:rPr lang="en-US" altLang="ko-KR" sz="3000" b="1">
                <a:solidFill>
                  <a:schemeClr val="dk1"/>
                </a:solidFill>
                <a:latin typeface="+mn-ea"/>
                <a:cs typeface="Arial"/>
                <a:sym typeface="Arial"/>
              </a:rPr>
              <a:t>.</a:t>
            </a:r>
          </a:p>
          <a:p>
            <a:pPr algn="ctr">
              <a:defRPr lang="ko-KR" altLang="en-US"/>
            </a:pPr>
            <a:endParaRPr lang="ko-KR" altLang="en-US" sz="1200" b="0" i="0">
              <a:solidFill>
                <a:schemeClr val="dk1"/>
              </a:solidFill>
              <a:ea typeface="Arial"/>
              <a:cs typeface="Arial"/>
              <a:sym typeface="Arial"/>
            </a:endParaRPr>
          </a:p>
        </p:txBody>
      </p:sp>
      <p:sp>
        <p:nvSpPr>
          <p:cNvPr id="25" name="Google Shape;1160;p172"/>
          <p:cNvSpPr txBox="1"/>
          <p:nvPr/>
        </p:nvSpPr>
        <p:spPr>
          <a:xfrm>
            <a:off x="744796" y="1363197"/>
            <a:ext cx="1288032" cy="1799663"/>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1</a:t>
            </a:r>
            <a:endParaRPr lang="ko-KR">
              <a:solidFill>
                <a:srgbClr val="FF9966"/>
              </a:solidFill>
            </a:endParaRPr>
          </a:p>
        </p:txBody>
      </p:sp>
      <p:sp>
        <p:nvSpPr>
          <p:cNvPr id="26" name="Google Shape;1164;p172"/>
          <p:cNvSpPr txBox="1"/>
          <p:nvPr/>
        </p:nvSpPr>
        <p:spPr>
          <a:xfrm>
            <a:off x="4727883" y="2191831"/>
            <a:ext cx="762557" cy="1285452"/>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2</a:t>
            </a:r>
            <a:endParaRPr lang="ko-KR">
              <a:solidFill>
                <a:srgbClr val="FF9966"/>
              </a:solidFill>
            </a:endParaRPr>
          </a:p>
        </p:txBody>
      </p:sp>
      <p:sp>
        <p:nvSpPr>
          <p:cNvPr id="27" name="Google Shape;1159;p172"/>
          <p:cNvSpPr txBox="1"/>
          <p:nvPr/>
        </p:nvSpPr>
        <p:spPr>
          <a:xfrm>
            <a:off x="8006718" y="3350029"/>
            <a:ext cx="3554159" cy="3021742"/>
          </a:xfrm>
          <a:prstGeom prst="rect">
            <a:avLst/>
          </a:prstGeom>
          <a:solidFill>
            <a:srgbClr val="FBC096">
              <a:alpha val="86670"/>
            </a:srgbClr>
          </a:solidFill>
          <a:ln>
            <a:noFill/>
          </a:ln>
        </p:spPr>
        <p:txBody>
          <a:bodyPr wrap="square" lIns="91425" tIns="45700" rIns="91425" bIns="45700" anchor="t" anchorCtr="0">
            <a:noAutofit/>
          </a:bodyPr>
          <a:lstStyle/>
          <a:p>
            <a:pPr algn="ctr">
              <a:defRPr lang="ko-KR" altLang="en-US"/>
            </a:pPr>
            <a:endParaRPr lang="en-US" altLang="ko-KR" sz="3000" b="1">
              <a:latin typeface="+mn-ea"/>
            </a:endParaRPr>
          </a:p>
          <a:p>
            <a:pPr algn="ctr">
              <a:defRPr lang="ko-KR" altLang="en-US"/>
            </a:pPr>
            <a:r>
              <a:rPr lang="ko-KR" altLang="en-US" sz="3000" b="1" i="0">
                <a:solidFill>
                  <a:schemeClr val="dk1"/>
                </a:solidFill>
                <a:latin typeface="+mn-ea"/>
                <a:cs typeface="Arial"/>
                <a:sym typeface="Arial"/>
              </a:rPr>
              <a:t>공식입장과 발표를 통하여 사람들에게 </a:t>
            </a:r>
            <a:r>
              <a:rPr lang="ko-KR" altLang="en-US" sz="3000" b="1" i="0">
                <a:solidFill>
                  <a:srgbClr val="FF0000"/>
                </a:solidFill>
                <a:latin typeface="+mn-ea"/>
                <a:cs typeface="Arial"/>
                <a:sym typeface="Arial"/>
              </a:rPr>
              <a:t>신뢰성을 높이며</a:t>
            </a:r>
            <a:r>
              <a:rPr lang="ko-KR" altLang="en-US" sz="3000" b="1" i="0">
                <a:solidFill>
                  <a:schemeClr val="dk1"/>
                </a:solidFill>
                <a:latin typeface="+mn-ea"/>
                <a:cs typeface="Arial"/>
                <a:sym typeface="Arial"/>
              </a:rPr>
              <a:t> 안정감을 줄 수 있다</a:t>
            </a:r>
            <a:r>
              <a:rPr lang="en-US" altLang="ko-KR" sz="3000" b="1" i="0">
                <a:solidFill>
                  <a:schemeClr val="dk1"/>
                </a:solidFill>
                <a:latin typeface="+mn-ea"/>
                <a:cs typeface="Arial"/>
                <a:sym typeface="Arial"/>
              </a:rPr>
              <a:t>.</a:t>
            </a:r>
            <a:endParaRPr lang="ko-KR" sz="3000" b="1" i="0">
              <a:solidFill>
                <a:schemeClr val="dk1"/>
              </a:solidFill>
              <a:latin typeface="+mn-ea"/>
              <a:cs typeface="Arial"/>
              <a:sym typeface="Arial"/>
            </a:endParaRPr>
          </a:p>
        </p:txBody>
      </p:sp>
      <p:sp>
        <p:nvSpPr>
          <p:cNvPr id="28" name="Google Shape;1164;p172"/>
          <p:cNvSpPr txBox="1"/>
          <p:nvPr/>
        </p:nvSpPr>
        <p:spPr>
          <a:xfrm>
            <a:off x="8061987" y="2706759"/>
            <a:ext cx="762557" cy="1161282"/>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3</a:t>
            </a:r>
            <a:endParaRPr lang="ko-KR">
              <a:solidFill>
                <a:srgbClr val="FF99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32435" y="262856"/>
            <a:ext cx="1977118" cy="400110"/>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3.3 </a:t>
            </a:r>
            <a:r>
              <a:rPr lang="ko-KR" altLang="en-US" sz="2000" kern="0">
                <a:solidFill>
                  <a:prstClr val="white"/>
                </a:solidFill>
                <a:latin typeface="맑은 고딕"/>
                <a:ea typeface="맑은 고딕"/>
              </a:rPr>
              <a:t>데이터 수집</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19" name="Google Shape;1223;p176"/>
          <p:cNvSpPr txBox="1"/>
          <p:nvPr/>
        </p:nvSpPr>
        <p:spPr>
          <a:xfrm>
            <a:off x="2003755" y="2550289"/>
            <a:ext cx="1512900" cy="360300"/>
          </a:xfrm>
          <a:prstGeom prst="rect">
            <a:avLst/>
          </a:prstGeom>
          <a:noFill/>
          <a:ln>
            <a:noFill/>
          </a:ln>
        </p:spPr>
        <p:txBody>
          <a:bodyPr wrap="square" lIns="91424" tIns="45700" rIns="91424" bIns="45700" anchor="t" anchorCtr="0">
            <a:noAutofit/>
          </a:bodyPr>
          <a:lstStyle/>
          <a:p>
            <a:pPr marL="0" lvl="0" indent="0" algn="l">
              <a:lnSpc>
                <a:spcPct val="100000"/>
              </a:lnSpc>
              <a:spcBef>
                <a:spcPct val="0"/>
              </a:spcBef>
              <a:spcAft>
                <a:spcPct val="0"/>
              </a:spcAft>
              <a:buNone/>
              <a:defRPr lang="ko-KR" altLang="en-US"/>
            </a:pPr>
            <a:endParaRPr lang="ko-KR" sz="1200" b="0" i="0">
              <a:solidFill>
                <a:schemeClr val="dk1"/>
              </a:solidFill>
              <a:latin typeface="Arial"/>
              <a:ea typeface="Arial"/>
              <a:cs typeface="Arial"/>
              <a:sym typeface="Arial"/>
            </a:endParaRPr>
          </a:p>
        </p:txBody>
      </p:sp>
      <p:pic>
        <p:nvPicPr>
          <p:cNvPr id="20" name="_x127906368"/>
          <p:cNvPicPr>
            <a:picLocks noChangeAspect="1" noChangeArrowheads="1"/>
          </p:cNvPicPr>
          <p:nvPr/>
        </p:nvPicPr>
        <p:blipFill rotWithShape="1">
          <a:blip r:embed="rId2"/>
          <a:srcRect/>
          <a:stretch>
            <a:fillRect/>
          </a:stretch>
        </p:blipFill>
        <p:spPr>
          <a:xfrm>
            <a:off x="2149870" y="2090952"/>
            <a:ext cx="2422130" cy="847960"/>
          </a:xfrm>
          <a:prstGeom prst="rect">
            <a:avLst/>
          </a:prstGeom>
          <a:noFill/>
        </p:spPr>
      </p:pic>
      <p:pic>
        <p:nvPicPr>
          <p:cNvPr id="21" name="_x127906128"/>
          <p:cNvPicPr>
            <a:picLocks noChangeAspect="1" noChangeArrowheads="1"/>
          </p:cNvPicPr>
          <p:nvPr/>
        </p:nvPicPr>
        <p:blipFill rotWithShape="1">
          <a:blip r:embed="rId3"/>
          <a:srcRect/>
          <a:stretch>
            <a:fillRect/>
          </a:stretch>
        </p:blipFill>
        <p:spPr>
          <a:xfrm>
            <a:off x="2149870" y="3221255"/>
            <a:ext cx="2422130" cy="1218354"/>
          </a:xfrm>
          <a:prstGeom prst="rect">
            <a:avLst/>
          </a:prstGeom>
          <a:noFill/>
        </p:spPr>
      </p:pic>
      <p:sp>
        <p:nvSpPr>
          <p:cNvPr id="29" name="TextBox 28"/>
          <p:cNvSpPr txBox="1"/>
          <p:nvPr/>
        </p:nvSpPr>
        <p:spPr>
          <a:xfrm>
            <a:off x="5642062" y="3843189"/>
            <a:ext cx="3802633" cy="375642"/>
          </a:xfrm>
          <a:prstGeom prst="rect">
            <a:avLst/>
          </a:prstGeom>
        </p:spPr>
        <p:txBody>
          <a:bodyPr wrap="square">
            <a:spAutoFit/>
          </a:bodyPr>
          <a:lstStyle/>
          <a:p>
            <a:pPr>
              <a:defRPr lang="ko-KR" altLang="en-US"/>
            </a:pPr>
            <a:r>
              <a:rPr lang="ko-KR" altLang="ko-KR" sz="1900" b="1" i="0" u="sng">
                <a:solidFill>
                  <a:srgbClr val="0000FF"/>
                </a:solidFill>
                <a:latin typeface="맑은 고딕"/>
                <a:ea typeface="맑은 고딕"/>
              </a:rPr>
              <a:t>http://www.cdc.go.kr</a:t>
            </a:r>
          </a:p>
        </p:txBody>
      </p:sp>
      <p:sp>
        <p:nvSpPr>
          <p:cNvPr id="30" name="TextBox 29"/>
          <p:cNvSpPr txBox="1"/>
          <p:nvPr/>
        </p:nvSpPr>
        <p:spPr>
          <a:xfrm>
            <a:off x="5664182" y="2534699"/>
            <a:ext cx="3532103" cy="368521"/>
          </a:xfrm>
          <a:prstGeom prst="rect">
            <a:avLst/>
          </a:prstGeom>
        </p:spPr>
        <p:txBody>
          <a:bodyPr wrap="square">
            <a:spAutoFit/>
          </a:bodyPr>
          <a:lstStyle/>
          <a:p>
            <a:pPr>
              <a:defRPr lang="ko-KR" altLang="en-US"/>
            </a:pPr>
            <a:r>
              <a:rPr lang="ko-KR" altLang="ko-KR" sz="1900" b="1" i="0" u="sng">
                <a:solidFill>
                  <a:srgbClr val="0000FF"/>
                </a:solidFill>
                <a:latin typeface="맑은 고딕"/>
                <a:ea typeface="맑은 고딕"/>
              </a:rPr>
              <a:t>https://www.data.go.kr/</a:t>
            </a:r>
          </a:p>
        </p:txBody>
      </p:sp>
      <p:sp>
        <p:nvSpPr>
          <p:cNvPr id="33" name="TextBox 32"/>
          <p:cNvSpPr txBox="1"/>
          <p:nvPr/>
        </p:nvSpPr>
        <p:spPr>
          <a:xfrm>
            <a:off x="5697247" y="5152398"/>
            <a:ext cx="3178659" cy="373449"/>
          </a:xfrm>
          <a:prstGeom prst="rect">
            <a:avLst/>
          </a:prstGeom>
        </p:spPr>
        <p:txBody>
          <a:bodyPr wrap="square">
            <a:spAutoFit/>
          </a:bodyPr>
          <a:lstStyle/>
          <a:p>
            <a:pPr>
              <a:defRPr lang="ko-KR" altLang="en-US"/>
            </a:pPr>
            <a:r>
              <a:rPr lang="en-US" altLang="ko-KR" sz="1900" b="1" u="sng">
                <a:solidFill>
                  <a:srgbClr val="0000FF"/>
                </a:solidFill>
                <a:ea typeface="맑은 고딕"/>
              </a:rPr>
              <a:t>http://ncov.mohw.go.kr/</a:t>
            </a:r>
            <a:endParaRPr lang="ko-KR" altLang="ko-KR" sz="1900" b="1" i="0" u="sng">
              <a:solidFill>
                <a:srgbClr val="0000FF"/>
              </a:solidFill>
              <a:latin typeface="맑은 고딕"/>
              <a:ea typeface="맑은 고딕"/>
            </a:endParaRPr>
          </a:p>
        </p:txBody>
      </p:sp>
      <p:sp>
        <p:nvSpPr>
          <p:cNvPr id="34" name="TextBox 33"/>
          <p:cNvSpPr txBox="1"/>
          <p:nvPr/>
        </p:nvSpPr>
        <p:spPr>
          <a:xfrm>
            <a:off x="5633825" y="4723380"/>
            <a:ext cx="5463573" cy="422396"/>
          </a:xfrm>
          <a:prstGeom prst="rect">
            <a:avLst/>
          </a:prstGeom>
        </p:spPr>
        <p:txBody>
          <a:bodyPr wrap="square">
            <a:spAutoFit/>
          </a:bodyPr>
          <a:lstStyle/>
          <a:p>
            <a:pPr>
              <a:defRPr lang="ko-KR" altLang="en-US"/>
            </a:pPr>
            <a:r>
              <a:rPr lang="ko-KR" altLang="ko-KR" sz="2200" b="1" i="0">
                <a:solidFill>
                  <a:srgbClr val="000000"/>
                </a:solidFill>
                <a:latin typeface="맑은 고딕"/>
                <a:ea typeface="맑은 고딕"/>
              </a:rPr>
              <a:t>코로나</a:t>
            </a:r>
            <a:r>
              <a:rPr lang="ko-KR" altLang="en-US" sz="2200" b="1" i="0">
                <a:solidFill>
                  <a:srgbClr val="000000"/>
                </a:solidFill>
                <a:latin typeface="맑은 고딕"/>
                <a:ea typeface="맑은 고딕"/>
              </a:rPr>
              <a:t>바이러스감염증</a:t>
            </a:r>
            <a:r>
              <a:rPr lang="en-US" altLang="ko-KR" sz="2200" b="1" i="0">
                <a:solidFill>
                  <a:srgbClr val="000000"/>
                </a:solidFill>
                <a:latin typeface="맑은 고딕"/>
                <a:ea typeface="맑은 고딕"/>
              </a:rPr>
              <a:t>-19(COVID-19)</a:t>
            </a:r>
            <a:endParaRPr lang="ko-KR" altLang="ko-KR" sz="2200" b="1" i="0">
              <a:solidFill>
                <a:srgbClr val="000000"/>
              </a:solidFill>
              <a:latin typeface="맑은 고딕"/>
              <a:ea typeface="맑은 고딕"/>
            </a:endParaRPr>
          </a:p>
        </p:txBody>
      </p:sp>
      <p:sp>
        <p:nvSpPr>
          <p:cNvPr id="35" name="TextBox 34"/>
          <p:cNvSpPr txBox="1"/>
          <p:nvPr/>
        </p:nvSpPr>
        <p:spPr>
          <a:xfrm>
            <a:off x="5588216" y="3429000"/>
            <a:ext cx="2056549" cy="424344"/>
          </a:xfrm>
          <a:prstGeom prst="rect">
            <a:avLst/>
          </a:prstGeom>
        </p:spPr>
        <p:txBody>
          <a:bodyPr wrap="none">
            <a:spAutoFit/>
          </a:bodyPr>
          <a:lstStyle/>
          <a:p>
            <a:pPr>
              <a:defRPr lang="ko-KR" altLang="en-US"/>
            </a:pPr>
            <a:r>
              <a:rPr lang="ko-KR" altLang="ko-KR" sz="2200" b="1" i="0">
                <a:solidFill>
                  <a:srgbClr val="000000"/>
                </a:solidFill>
                <a:latin typeface="맑은 고딕"/>
                <a:ea typeface="맑은 고딕"/>
              </a:rPr>
              <a:t>질병 관리 본부</a:t>
            </a:r>
          </a:p>
        </p:txBody>
      </p:sp>
      <p:sp>
        <p:nvSpPr>
          <p:cNvPr id="37" name="TextBox 36"/>
          <p:cNvSpPr txBox="1"/>
          <p:nvPr/>
        </p:nvSpPr>
        <p:spPr>
          <a:xfrm>
            <a:off x="5644281" y="2132325"/>
            <a:ext cx="2438634" cy="421025"/>
          </a:xfrm>
          <a:prstGeom prst="rect">
            <a:avLst/>
          </a:prstGeom>
        </p:spPr>
        <p:txBody>
          <a:bodyPr wrap="none">
            <a:spAutoFit/>
          </a:bodyPr>
          <a:lstStyle/>
          <a:p>
            <a:pPr>
              <a:defRPr lang="ko-KR" altLang="en-US"/>
            </a:pPr>
            <a:r>
              <a:rPr lang="ko-KR" altLang="ko-KR" sz="2200" b="1" i="0">
                <a:solidFill>
                  <a:srgbClr val="000000"/>
                </a:solidFill>
                <a:latin typeface="맑은 고딕"/>
                <a:ea typeface="맑은 고딕"/>
              </a:rPr>
              <a:t>공공 데이터 포털 </a:t>
            </a:r>
          </a:p>
        </p:txBody>
      </p:sp>
      <p:pic>
        <p:nvPicPr>
          <p:cNvPr id="3" name="그림 2"/>
          <p:cNvPicPr>
            <a:picLocks noChangeAspect="1"/>
          </p:cNvPicPr>
          <p:nvPr/>
        </p:nvPicPr>
        <p:blipFill rotWithShape="1">
          <a:blip r:embed="rId4"/>
          <a:stretch>
            <a:fillRect/>
          </a:stretch>
        </p:blipFill>
        <p:spPr>
          <a:xfrm>
            <a:off x="1899212" y="4702071"/>
            <a:ext cx="3345485" cy="89825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0000000000000000000"/>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0000000000000000000"/>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20000000000000000000"/>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20000000000000000000"/>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1013</Words>
  <Application>Microsoft Office PowerPoint</Application>
  <PresentationFormat>와이드스크린</PresentationFormat>
  <Paragraphs>270</Paragraphs>
  <Slides>29</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29</vt:i4>
      </vt:variant>
    </vt:vector>
  </HeadingPairs>
  <TitlesOfParts>
    <vt:vector size="36" baseType="lpstr">
      <vt:lpstr>Dotum</vt:lpstr>
      <vt:lpstr>Malgun Gothic</vt:lpstr>
      <vt:lpstr>Malgun Gothic</vt:lpstr>
      <vt:lpstr>야놀자 야체 B</vt:lpstr>
      <vt:lpstr>함초롬돋움</vt:lpstr>
      <vt:lpstr>Arial</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홍성주</dc:creator>
  <cp:lastModifiedBy>김 민찬</cp:lastModifiedBy>
  <cp:revision>117</cp:revision>
  <dcterms:created xsi:type="dcterms:W3CDTF">2019-09-19T08:05:39Z</dcterms:created>
  <dcterms:modified xsi:type="dcterms:W3CDTF">2020-04-28T15:16:12Z</dcterms:modified>
</cp:coreProperties>
</file>