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7" r:id="rId3"/>
    <p:sldId id="258" r:id="rId4"/>
    <p:sldId id="285" r:id="rId5"/>
    <p:sldId id="288" r:id="rId6"/>
    <p:sldId id="289" r:id="rId7"/>
    <p:sldId id="301" r:id="rId8"/>
    <p:sldId id="290" r:id="rId9"/>
    <p:sldId id="287" r:id="rId10"/>
    <p:sldId id="261" r:id="rId11"/>
    <p:sldId id="292" r:id="rId12"/>
    <p:sldId id="302" r:id="rId13"/>
    <p:sldId id="303" r:id="rId14"/>
    <p:sldId id="304" r:id="rId15"/>
    <p:sldId id="305" r:id="rId16"/>
    <p:sldId id="293" r:id="rId17"/>
    <p:sldId id="291" r:id="rId18"/>
    <p:sldId id="306" r:id="rId19"/>
    <p:sldId id="307" r:id="rId20"/>
    <p:sldId id="308" r:id="rId21"/>
    <p:sldId id="309" r:id="rId22"/>
    <p:sldId id="310" r:id="rId23"/>
    <p:sldId id="311" r:id="rId24"/>
    <p:sldId id="282" r:id="rId25"/>
    <p:sldId id="283" r:id="rId26"/>
    <p:sldId id="284"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p15:clr>
            <a:srgbClr val="A4A3A4"/>
          </p15:clr>
        </p15:guide>
        <p15:guide id="2" pos="3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E1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48" autoAdjust="0"/>
    <p:restoredTop sz="65640"/>
  </p:normalViewPr>
  <p:slideViewPr>
    <p:cSldViewPr snapToGrid="0">
      <p:cViewPr varScale="1">
        <p:scale>
          <a:sx n="79" d="100"/>
          <a:sy n="79" d="100"/>
        </p:scale>
        <p:origin x="91" y="230"/>
      </p:cViewPr>
      <p:guideLst>
        <p:guide orient="horz" pos="2158"/>
        <p:guide pos="383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lang="ko-KR" altLang="en-US"/>
            </a:pPr>
            <a:fld id="{FB13CDED-5458-45FD-9303-246933922ADE}" type="datetime1">
              <a:rPr lang="ko-KR" altLang="en-US"/>
              <a:pPr lvl="0">
                <a:defRPr lang="ko-KR" altLang="en-US"/>
              </a:pPr>
              <a:t>2020-05-12</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lang="ko-KR" altLang="en-US"/>
            </a:pPr>
            <a:r>
              <a:rPr lang="ko-KR" altLang="en-US"/>
              <a:t>마스터 텍스트 스타일 편집</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lang="ko-KR" altLang="en-US"/>
            </a:pPr>
            <a:fld id="{1DD2F168-E24C-49F6-B6CC-C0D5D670D899}" type="slidenum">
              <a:rPr lang="ko-KR" altLang="en-US"/>
              <a:pPr lvl="0">
                <a:defRPr lang="ko-KR" altLang="en-US"/>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4B5A23-C81F-4AF5-A748-1D1EE93505F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6F8B85E-9692-4475-9B5C-3E3DB5D888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C005B73-604A-4AB5-8137-DDC71FB7678B}"/>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2020-05-12</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D657B5ED-EDEA-4726-A63A-ABCD88DDA24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E561B83-F1A6-46DA-BD34-3B375CB3487C}"/>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037662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36BD6-A4CF-4B25-AB1E-51253291E2B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749623F-E56B-4F2D-8C1B-7FE5A670887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38878DC-1F89-454E-8C22-21927454BB66}"/>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2020-05-12</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A9C32D40-FC59-4599-8DB0-4EDB55159969}"/>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C4BECE70-0B94-4918-8A6B-CE318F78DB6B}"/>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18011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CC509A6-106F-4F30-B678-2B05478C05A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728D6E4-1D89-4B38-BBBD-0F051698128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C995D7F-87F4-4EAE-B067-A371E5D3C9ED}"/>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2020-05-12</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B56F322D-4B78-410F-883C-30640F0A1B9B}"/>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8A676F9-DE6E-4CF9-8A5F-C636669B6A79}"/>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315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AFF599-F9A5-411F-BFB9-C4FB2A3A31B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93CECED-CCAF-4DDD-B539-F3AF15540E0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C0C8BE3-B2E2-4859-8481-2ADA01A44F0B}"/>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2020-05-12</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288CDC39-E89C-42A8-9B52-C7D6DAC2A6D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1B28C08-4C0A-48B8-A2D2-41A018AB93AC}"/>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30955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24B900-D8B5-4B2F-9A9B-DAFD4392384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6D0AAEF-5449-4C97-B530-902BE63F1B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598CE2F0-2D83-432D-AAAB-53B7BDADB673}"/>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2020-05-12</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14A1FD5-451B-4844-91B8-CAAD1300221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C4FCB56-5F29-4966-828B-6F12C897F578}"/>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6225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A8BCA9-CCD6-4662-A75A-29683674065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DB64179-D214-4078-BA5F-DFCB5B7AB55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1779CDF-61C0-406A-811C-6499DEFD46BA}"/>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E2950D3-3FB5-4335-966B-7606E35446D8}"/>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2020-05-12</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6EA6937B-7D55-49EA-B7A1-89529F5A35C3}"/>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B794612-C908-4F25-B9A3-09427AE34A52}"/>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78365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3C1362-BBA7-4D01-B788-14FDB950ECB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5AC57B0-4E1F-4D85-8918-3867A4BE7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E57D204-8AC0-4D04-AEF3-91D21120617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95EB064-60AB-4FE5-AF06-C9FE48BB4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9DB6808-33C3-4B13-8365-0D85B8DDBE4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9C2640C7-3844-4222-AC6F-AB4902A4DB44}"/>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2020-05-12</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61889AA5-8486-41FD-8413-A10122960217}"/>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72CBBB2D-B216-4BCD-8B81-731C681CF619}"/>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2547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649871-FAAA-407D-9245-5C61A8E32E2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A38A7DA-9D13-4BB7-ADE4-F35E84E3A879}"/>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2020-05-12</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43FEE6E1-89D7-49AE-A816-C7B25C1D5069}"/>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516B1AE1-FDC9-44CA-9C12-53013C082766}"/>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71403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75ACA46-7E3A-4F54-B5C7-2D501C8054EF}"/>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2020-05-12</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3A6C4713-7972-4FE4-B6C4-CD4F252FD09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7D64F96C-A2F1-409B-B68C-BE3C8992CC4D}"/>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78542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13D69A-09A1-4C99-B3A6-6FFAF00F005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A0AD2F4-8A1D-4D48-B8E0-B0A9F378B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F2D0DD9-6BA7-496D-AB88-10339921C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E604958-49B0-4000-9AE8-1A82649DBB2B}"/>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2020-05-12</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A224506-57FE-4AE4-915B-1BCF662CF85C}"/>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106D5D81-A0DA-465B-9DDB-DA44E7CFA71E}"/>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1831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D983AA-0F4A-45E5-9631-DE95D37482B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E327D0E-1174-49F8-B6E6-ED9C4C24C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09C250D-0505-42BE-A5E8-7419DF44E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BEAFD8E-9839-4C72-8762-8562A91618C3}"/>
              </a:ext>
            </a:extLst>
          </p:cNvPr>
          <p:cNvSpPr>
            <a:spLocks noGrp="1"/>
          </p:cNvSpPr>
          <p:nvPr>
            <p:ph type="dt" sz="half" idx="10"/>
          </p:nvPr>
        </p:nvSpPr>
        <p:spPr/>
        <p:txBody>
          <a:bodyPr/>
          <a:lstStyle/>
          <a:p>
            <a:fld id="{C4FA27B5-0F0F-431C-AE3D-74B1B6F1C8C7}" type="datetimeFigureOut">
              <a:rPr lang="ko-KR" altLang="en-US" smtClean="0">
                <a:solidFill>
                  <a:prstClr val="black">
                    <a:tint val="75000"/>
                  </a:prstClr>
                </a:solidFill>
              </a:rPr>
              <a:pPr/>
              <a:t>2020-05-12</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9BFA4037-6B16-4DCF-B42A-04CA15059F4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F41A69A5-76C9-4317-9EA8-5195D125D9B5}"/>
              </a:ext>
            </a:extLst>
          </p:cNvPr>
          <p:cNvSpPr>
            <a:spLocks noGrp="1"/>
          </p:cNvSpPr>
          <p:nvPr>
            <p:ph type="sldNum" sz="quarter" idx="12"/>
          </p:nvPr>
        </p:nvSpPr>
        <p:spPr/>
        <p:txBody>
          <a:body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301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67ADECC-9799-4216-9862-AA5ADA4C8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47C8BE3-DBC3-496D-978E-EEAF27BD15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EA01D7B-4D81-4C57-A818-0D2B635AD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A27B5-0F0F-431C-AE3D-74B1B6F1C8C7}" type="datetimeFigureOut">
              <a:rPr lang="ko-KR" altLang="en-US" smtClean="0">
                <a:solidFill>
                  <a:prstClr val="black">
                    <a:tint val="75000"/>
                  </a:prstClr>
                </a:solidFill>
              </a:rPr>
              <a:pPr/>
              <a:t>2020-05-12</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D5504206-C714-4A83-8AB2-390F6A4DB1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C61C595-D0A5-4894-99F9-5A8A1E009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78A70-FB77-4F9B-8311-4FBED7F04F1E}"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6079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7.png"/><Relationship Id="rId10" Type="http://schemas.openxmlformats.org/officeDocument/2006/relationships/image" Target="../media/image32.png"/><Relationship Id="rId4" Type="http://schemas.openxmlformats.org/officeDocument/2006/relationships/image" Target="../media/image15.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minclasse@gmail.co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github.com/OneClick-Corona-BigDataCapstone/OneClick-Corona" TargetMode="Externa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C096"/>
        </a:solidFill>
        <a:effectLst/>
      </p:bgPr>
    </p:bg>
    <p:spTree>
      <p:nvGrpSpPr>
        <p:cNvPr id="1" name=""/>
        <p:cNvGrpSpPr/>
        <p:nvPr/>
      </p:nvGrpSpPr>
      <p:grpSpPr>
        <a:xfrm>
          <a:off x="0" y="0"/>
          <a:ext cx="0" cy="0"/>
          <a:chOff x="0" y="0"/>
          <a:chExt cx="0" cy="0"/>
        </a:xfrm>
      </p:grpSpPr>
      <p:grpSp>
        <p:nvGrpSpPr>
          <p:cNvPr id="6" name="그룹 5"/>
          <p:cNvGrpSpPr/>
          <p:nvPr/>
        </p:nvGrpSpPr>
        <p:grpSpPr>
          <a:xfrm>
            <a:off x="3220467" y="2155287"/>
            <a:ext cx="5798809" cy="994334"/>
            <a:chOff x="2359539" y="2172504"/>
            <a:chExt cx="7499032" cy="1285875"/>
          </a:xfrm>
        </p:grpSpPr>
        <p:sp>
          <p:nvSpPr>
            <p:cNvPr id="12" name="자유형 11"/>
            <p:cNvSpPr/>
            <p:nvPr/>
          </p:nvSpPr>
          <p:spPr>
            <a:xfrm>
              <a:off x="2765940" y="2172504"/>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1" name="자유형 20"/>
            <p:cNvSpPr/>
            <p:nvPr/>
          </p:nvSpPr>
          <p:spPr>
            <a:xfrm>
              <a:off x="2359539" y="2172504"/>
              <a:ext cx="7499032" cy="1285875"/>
            </a:xfrm>
            <a:custGeom>
              <a:avLst/>
              <a:gdLst>
                <a:gd name="connsiteX0" fmla="*/ 308768 w 7499032"/>
                <a:gd name="connsiteY0" fmla="*/ 0 h 1285875"/>
                <a:gd name="connsiteX1" fmla="*/ 2690813 w 7499032"/>
                <a:gd name="connsiteY1" fmla="*/ 0 h 1285875"/>
                <a:gd name="connsiteX2" fmla="*/ 2901449 w 7499032"/>
                <a:gd name="connsiteY2" fmla="*/ 139619 h 1285875"/>
                <a:gd name="connsiteX3" fmla="*/ 2904853 w 7499032"/>
                <a:gd name="connsiteY3" fmla="*/ 156481 h 1285875"/>
                <a:gd name="connsiteX4" fmla="*/ 2908527 w 7499032"/>
                <a:gd name="connsiteY4" fmla="*/ 156481 h 1285875"/>
                <a:gd name="connsiteX5" fmla="*/ 3000375 w 7499032"/>
                <a:gd name="connsiteY5" fmla="*/ 523875 h 1285875"/>
                <a:gd name="connsiteX6" fmla="*/ 7318851 w 7499032"/>
                <a:gd name="connsiteY6" fmla="*/ 523875 h 1285875"/>
                <a:gd name="connsiteX7" fmla="*/ 7372029 w 7499032"/>
                <a:gd name="connsiteY7" fmla="*/ 523875 h 1285875"/>
                <a:gd name="connsiteX8" fmla="*/ 7499032 w 7499032"/>
                <a:gd name="connsiteY8" fmla="*/ 650878 h 1285875"/>
                <a:gd name="connsiteX9" fmla="*/ 7499032 w 7499032"/>
                <a:gd name="connsiteY9" fmla="*/ 1285875 h 1285875"/>
                <a:gd name="connsiteX10" fmla="*/ 7318851 w 7499032"/>
                <a:gd name="connsiteY10" fmla="*/ 1285875 h 1285875"/>
                <a:gd name="connsiteX11" fmla="*/ 1373187 w 7499032"/>
                <a:gd name="connsiteY11" fmla="*/ 1285875 h 1285875"/>
                <a:gd name="connsiteX12" fmla="*/ 0 w 7499032"/>
                <a:gd name="connsiteY12" fmla="*/ 1285875 h 1285875"/>
                <a:gd name="connsiteX13" fmla="*/ 0 w 7499032"/>
                <a:gd name="connsiteY13" fmla="*/ 523875 h 1285875"/>
                <a:gd name="connsiteX14" fmla="*/ 91849 w 7499032"/>
                <a:gd name="connsiteY14" fmla="*/ 156481 h 1285875"/>
                <a:gd name="connsiteX15" fmla="*/ 94728 w 7499032"/>
                <a:gd name="connsiteY15" fmla="*/ 156481 h 1285875"/>
                <a:gd name="connsiteX16" fmla="*/ 98133 w 7499032"/>
                <a:gd name="connsiteY16" fmla="*/ 139619 h 1285875"/>
                <a:gd name="connsiteX17" fmla="*/ 308768 w 7499032"/>
                <a:gd name="connsiteY17"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99032" h="1285875">
                  <a:moveTo>
                    <a:pt x="308768" y="0"/>
                  </a:moveTo>
                  <a:lnTo>
                    <a:pt x="2690813" y="0"/>
                  </a:lnTo>
                  <a:cubicBezTo>
                    <a:pt x="2785502" y="0"/>
                    <a:pt x="2866745" y="57571"/>
                    <a:pt x="2901449" y="139619"/>
                  </a:cubicBezTo>
                  <a:lnTo>
                    <a:pt x="2904853" y="156481"/>
                  </a:lnTo>
                  <a:lnTo>
                    <a:pt x="2908527" y="156481"/>
                  </a:lnTo>
                  <a:lnTo>
                    <a:pt x="3000375" y="523875"/>
                  </a:lnTo>
                  <a:lnTo>
                    <a:pt x="7318851" y="523875"/>
                  </a:lnTo>
                  <a:lnTo>
                    <a:pt x="7372029" y="523875"/>
                  </a:lnTo>
                  <a:cubicBezTo>
                    <a:pt x="7442171" y="523875"/>
                    <a:pt x="7499032" y="580736"/>
                    <a:pt x="7499032" y="650878"/>
                  </a:cubicBezTo>
                  <a:lnTo>
                    <a:pt x="7499032" y="1285875"/>
                  </a:lnTo>
                  <a:lnTo>
                    <a:pt x="7318851" y="1285875"/>
                  </a:lnTo>
                  <a:lnTo>
                    <a:pt x="1373187"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lang="ko-KR" altLang="en-US"/>
              </a:pPr>
              <a:endParaRPr lang="ko-KR" altLang="en-US">
                <a:solidFill>
                  <a:prstClr val="white"/>
                </a:solidFill>
              </a:endParaRPr>
            </a:p>
          </p:txBody>
        </p:sp>
        <p:sp>
          <p:nvSpPr>
            <p:cNvPr id="8" name="모서리가 둥근 직사각형 7"/>
            <p:cNvSpPr/>
            <p:nvPr/>
          </p:nvSpPr>
          <p:spPr>
            <a:xfrm>
              <a:off x="4149931" y="2848779"/>
              <a:ext cx="466156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ea typeface="야놀자 야체 B"/>
                </a:rPr>
                <a:t> One Click COVID-19</a:t>
              </a:r>
            </a:p>
          </p:txBody>
        </p:sp>
        <p:sp>
          <p:nvSpPr>
            <p:cNvPr id="13" name="포인트가 5개인 별 12"/>
            <p:cNvSpPr/>
            <p:nvPr/>
          </p:nvSpPr>
          <p:spPr>
            <a:xfrm>
              <a:off x="9241048" y="2895861"/>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2713274" y="2936032"/>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3113152" y="2936032"/>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3513030" y="2936032"/>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23" name="직사각형 22"/>
          <p:cNvSpPr/>
          <p:nvPr/>
        </p:nvSpPr>
        <p:spPr>
          <a:xfrm>
            <a:off x="2356485" y="3478398"/>
            <a:ext cx="7479030" cy="996447"/>
          </a:xfrm>
          <a:prstGeom prst="rect">
            <a:avLst/>
          </a:prstGeom>
        </p:spPr>
        <p:txBody>
          <a:bodyPr wrap="none">
            <a:spAutoFit/>
          </a:bodyPr>
          <a:lstStyle/>
          <a:p>
            <a:pPr algn="ctr">
              <a:defRPr lang="ko-KR" altLang="en-US"/>
            </a:pPr>
            <a:r>
              <a:rPr lang="en-US" altLang="ko-KR" sz="6000" b="1">
                <a:ln w="9525">
                  <a:solidFill>
                    <a:srgbClr val="FF9966"/>
                  </a:solidFill>
                </a:ln>
                <a:solidFill>
                  <a:schemeClr val="accent1"/>
                </a:solidFill>
                <a:latin typeface="맑은 고딕"/>
                <a:ea typeface="맑은 고딕"/>
              </a:rPr>
              <a:t>One Click COVID-19</a:t>
            </a:r>
          </a:p>
        </p:txBody>
      </p:sp>
      <p:sp>
        <p:nvSpPr>
          <p:cNvPr id="11" name="TextBox 10"/>
          <p:cNvSpPr txBox="1"/>
          <p:nvPr/>
        </p:nvSpPr>
        <p:spPr>
          <a:xfrm>
            <a:off x="8616101" y="5167086"/>
            <a:ext cx="3471515" cy="1477328"/>
          </a:xfrm>
          <a:prstGeom prst="rect">
            <a:avLst/>
          </a:prstGeom>
          <a:noFill/>
        </p:spPr>
        <p:txBody>
          <a:bodyPr wrap="square">
            <a:spAutoFit/>
          </a:bodyPr>
          <a:lstStyle/>
          <a:p>
            <a:pPr lvl="0">
              <a:defRPr lang="ko-KR" altLang="en-US"/>
            </a:pPr>
            <a:r>
              <a:rPr lang="en-US" altLang="ko-KR" b="1" dirty="0">
                <a:latin typeface="+mn-ea"/>
              </a:rPr>
              <a:t>4</a:t>
            </a:r>
            <a:r>
              <a:rPr lang="ko-KR" altLang="en-US" b="1" dirty="0">
                <a:latin typeface="+mn-ea"/>
              </a:rPr>
              <a:t>조 코로나 이길 수 </a:t>
            </a:r>
            <a:r>
              <a:rPr lang="ko-KR" altLang="en-US" b="1" dirty="0" err="1">
                <a:latin typeface="+mn-ea"/>
              </a:rPr>
              <a:t>있조</a:t>
            </a:r>
            <a:endParaRPr lang="ko-KR" altLang="en-US" b="1" dirty="0">
              <a:latin typeface="+mn-ea"/>
            </a:endParaRPr>
          </a:p>
          <a:p>
            <a:pPr lvl="0">
              <a:defRPr lang="ko-KR" altLang="en-US"/>
            </a:pPr>
            <a:r>
              <a:rPr lang="ko-KR" altLang="en-US" b="1" dirty="0" err="1">
                <a:latin typeface="+mn-ea"/>
              </a:rPr>
              <a:t>김민찬</a:t>
            </a:r>
            <a:r>
              <a:rPr lang="en-US" altLang="ko-KR" b="1" dirty="0">
                <a:latin typeface="+mn-ea"/>
              </a:rPr>
              <a:t>, </a:t>
            </a:r>
            <a:r>
              <a:rPr lang="ko-KR" altLang="en-US" b="1" dirty="0" err="1">
                <a:latin typeface="+mn-ea"/>
              </a:rPr>
              <a:t>오병웅</a:t>
            </a:r>
            <a:r>
              <a:rPr lang="en-US" altLang="ko-KR" b="1" dirty="0">
                <a:latin typeface="+mn-ea"/>
              </a:rPr>
              <a:t>, </a:t>
            </a:r>
            <a:r>
              <a:rPr lang="ko-KR" altLang="en-US" b="1" dirty="0" err="1">
                <a:latin typeface="+mn-ea"/>
              </a:rPr>
              <a:t>고장완</a:t>
            </a:r>
            <a:endParaRPr lang="ko-KR" altLang="en-US" b="1" dirty="0">
              <a:latin typeface="+mn-ea"/>
            </a:endParaRPr>
          </a:p>
          <a:p>
            <a:pPr lvl="0">
              <a:defRPr lang="ko-KR" altLang="en-US"/>
            </a:pPr>
            <a:r>
              <a:rPr lang="ko-KR" altLang="en-US" b="1" dirty="0" err="1">
                <a:latin typeface="+mn-ea"/>
              </a:rPr>
              <a:t>제출날짜</a:t>
            </a:r>
            <a:r>
              <a:rPr lang="ko-KR" altLang="en-US" b="1" dirty="0">
                <a:latin typeface="+mn-ea"/>
              </a:rPr>
              <a:t> </a:t>
            </a:r>
            <a:r>
              <a:rPr lang="en-US" altLang="ko-KR" b="1" dirty="0">
                <a:latin typeface="+mn-ea"/>
              </a:rPr>
              <a:t>: 20. </a:t>
            </a:r>
            <a:r>
              <a:rPr lang="en-US" altLang="ko-KR" b="1" dirty="0" smtClean="0">
                <a:latin typeface="+mn-ea"/>
              </a:rPr>
              <a:t>05.12</a:t>
            </a:r>
            <a:endParaRPr lang="en-US" altLang="ko-KR" b="1" dirty="0">
              <a:latin typeface="+mn-ea"/>
            </a:endParaRPr>
          </a:p>
          <a:p>
            <a:pPr lvl="0">
              <a:defRPr lang="ko-KR" altLang="en-US"/>
            </a:pPr>
            <a:r>
              <a:rPr lang="ko-KR" altLang="en-US" b="1" dirty="0">
                <a:latin typeface="+mn-ea"/>
              </a:rPr>
              <a:t>발표자 </a:t>
            </a:r>
            <a:r>
              <a:rPr lang="en-US" altLang="ko-KR" b="1" dirty="0">
                <a:latin typeface="+mn-ea"/>
              </a:rPr>
              <a:t>: </a:t>
            </a:r>
            <a:r>
              <a:rPr lang="ko-KR" altLang="en-US" b="1" dirty="0" err="1" smtClean="0">
                <a:latin typeface="+mn-ea"/>
              </a:rPr>
              <a:t>김민찬</a:t>
            </a:r>
            <a:r>
              <a:rPr lang="en-US" altLang="ko-KR" b="1" dirty="0" smtClean="0">
                <a:latin typeface="+mn-ea"/>
              </a:rPr>
              <a:t> </a:t>
            </a:r>
            <a:endParaRPr lang="en-US" altLang="ko-KR" b="1" dirty="0">
              <a:latin typeface="+mn-ea"/>
            </a:endParaRPr>
          </a:p>
          <a:p>
            <a:pPr lvl="0">
              <a:defRPr lang="ko-KR" altLang="en-US"/>
            </a:pPr>
            <a:r>
              <a:rPr lang="ko-KR" altLang="en-US" b="1" dirty="0" err="1">
                <a:latin typeface="+mn-ea"/>
              </a:rPr>
              <a:t>담당교수님</a:t>
            </a:r>
            <a:r>
              <a:rPr lang="ko-KR" altLang="en-US" b="1" dirty="0">
                <a:latin typeface="+mn-ea"/>
              </a:rPr>
              <a:t> </a:t>
            </a:r>
            <a:r>
              <a:rPr lang="en-US" altLang="ko-KR" b="1" dirty="0">
                <a:latin typeface="+mn-ea"/>
              </a:rPr>
              <a:t>: </a:t>
            </a:r>
            <a:r>
              <a:rPr lang="ko-KR" altLang="en-US" b="1" dirty="0">
                <a:latin typeface="+mn-ea"/>
              </a:rPr>
              <a:t>정현숙교수님</a:t>
            </a:r>
          </a:p>
        </p:txBody>
      </p:sp>
      <p:sp>
        <p:nvSpPr>
          <p:cNvPr id="2" name="직사각형 1"/>
          <p:cNvSpPr/>
          <p:nvPr/>
        </p:nvSpPr>
        <p:spPr>
          <a:xfrm>
            <a:off x="4290060" y="4394285"/>
            <a:ext cx="3459480" cy="499660"/>
          </a:xfrm>
          <a:prstGeom prst="rect">
            <a:avLst/>
          </a:prstGeom>
        </p:spPr>
        <p:txBody>
          <a:bodyPr wrap="none">
            <a:spAutoFit/>
          </a:bodyPr>
          <a:lstStyle/>
          <a:p>
            <a:pPr algn="ctr" latinLnBrk="0">
              <a:lnSpc>
                <a:spcPct val="150000"/>
              </a:lnSpc>
              <a:defRPr lang="ko-KR"/>
            </a:pPr>
            <a:r>
              <a:rPr lang="en-US" altLang="ko-KR" b="1">
                <a:solidFill>
                  <a:schemeClr val="bg1"/>
                </a:solidFill>
              </a:rPr>
              <a:t>03 </a:t>
            </a:r>
            <a:r>
              <a:rPr lang="ko-KR" altLang="en-US" b="1">
                <a:solidFill>
                  <a:schemeClr val="bg1"/>
                </a:solidFill>
              </a:rPr>
              <a:t>분반 </a:t>
            </a:r>
            <a:r>
              <a:rPr lang="en-US" altLang="ko-KR" b="1">
                <a:solidFill>
                  <a:schemeClr val="bg1"/>
                </a:solidFill>
              </a:rPr>
              <a:t>/ </a:t>
            </a:r>
            <a:r>
              <a:rPr lang="ko-KR" altLang="en-US" b="1">
                <a:solidFill>
                  <a:schemeClr val="bg1"/>
                </a:solidFill>
              </a:rPr>
              <a:t>산학 캡스톤 디자인 </a:t>
            </a:r>
            <a:r>
              <a:rPr lang="en-US" altLang="ko-KR" b="1">
                <a:solidFill>
                  <a:schemeClr val="bg1"/>
                </a:solidFill>
              </a:rPr>
              <a:t>1</a:t>
            </a:r>
            <a:endParaRPr lang="ko-KR" altLang="en-US" b="1">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161070" y="153562"/>
            <a:ext cx="3046154" cy="707886"/>
          </a:xfrm>
          <a:prstGeom prst="rect">
            <a:avLst/>
          </a:prstGeom>
        </p:spPr>
        <p:txBody>
          <a:bodyPr wrap="square">
            <a:spAutoFit/>
          </a:bodyPr>
          <a:lstStyle/>
          <a:p>
            <a:pPr algn="r">
              <a:defRPr lang="ko-KR" altLang="en-US"/>
            </a:pPr>
            <a:r>
              <a:rPr lang="en-US" altLang="ko-KR" sz="2000" kern="0" dirty="0" smtClean="0">
                <a:solidFill>
                  <a:prstClr val="white"/>
                </a:solidFill>
                <a:latin typeface="맑은 고딕"/>
                <a:ea typeface="맑은 고딕"/>
              </a:rPr>
              <a:t>  4. </a:t>
            </a:r>
            <a:r>
              <a:rPr lang="en-US" altLang="ko-KR" sz="2000" kern="0" dirty="0" err="1" smtClean="0">
                <a:solidFill>
                  <a:prstClr val="white"/>
                </a:solidFill>
                <a:latin typeface="맑은 고딕"/>
                <a:ea typeface="맑은 고딕"/>
              </a:rPr>
              <a:t>OneClick</a:t>
            </a:r>
            <a:r>
              <a:rPr lang="en-US" altLang="ko-KR" sz="2000" kern="0" dirty="0">
                <a:solidFill>
                  <a:prstClr val="white"/>
                </a:solidFill>
                <a:latin typeface="맑은 고딕"/>
                <a:ea typeface="맑은 고딕"/>
              </a:rPr>
              <a:t> </a:t>
            </a:r>
            <a:r>
              <a:rPr lang="en-US" altLang="ko-KR" sz="2000" kern="0" dirty="0" smtClean="0">
                <a:solidFill>
                  <a:prstClr val="white"/>
                </a:solidFill>
                <a:latin typeface="맑은 고딕"/>
                <a:ea typeface="맑은 고딕"/>
              </a:rPr>
              <a:t>COVID-19 </a:t>
            </a:r>
            <a:endParaRPr lang="en-US" altLang="ko-KR" sz="2000" kern="0" dirty="0">
              <a:solidFill>
                <a:prstClr val="white"/>
              </a:solidFill>
              <a:latin typeface="맑은 고딕"/>
              <a:ea typeface="맑은 고딕"/>
            </a:endParaRPr>
          </a:p>
          <a:p>
            <a:pPr algn="r">
              <a:defRPr lang="ko-KR" altLang="en-US"/>
            </a:pPr>
            <a:r>
              <a:rPr lang="ko-KR" altLang="en-US" sz="2000" kern="0" dirty="0" smtClean="0">
                <a:solidFill>
                  <a:prstClr val="white"/>
                </a:solidFill>
                <a:latin typeface="맑은 고딕"/>
                <a:ea typeface="맑은 고딕"/>
              </a:rPr>
              <a:t>프로젝트</a:t>
            </a:r>
            <a:endParaRPr lang="ko-KR" altLang="en-US" sz="2000" dirty="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grpSp>
        <p:nvGrpSpPr>
          <p:cNvPr id="24" name="그룹 23"/>
          <p:cNvGrpSpPr/>
          <p:nvPr/>
        </p:nvGrpSpPr>
        <p:grpSpPr>
          <a:xfrm>
            <a:off x="2325607" y="2196711"/>
            <a:ext cx="7213600" cy="4019452"/>
            <a:chOff x="2261118" y="2212520"/>
            <a:chExt cx="4814595" cy="5747657"/>
          </a:xfrm>
          <a:solidFill>
            <a:srgbClr val="FBC096"/>
          </a:solidFill>
        </p:grpSpPr>
        <p:sp>
          <p:nvSpPr>
            <p:cNvPr id="25" name="자유형 24"/>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6"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27" name="직사각형 26"/>
          <p:cNvSpPr/>
          <p:nvPr/>
        </p:nvSpPr>
        <p:spPr>
          <a:xfrm>
            <a:off x="2884407" y="2102469"/>
            <a:ext cx="6096000" cy="3515376"/>
          </a:xfrm>
          <a:prstGeom prst="rect">
            <a:avLst/>
          </a:prstGeom>
        </p:spPr>
        <p:txBody>
          <a:bodyPr>
            <a:spAutoFit/>
          </a:bodyPr>
          <a:lstStyle/>
          <a:p>
            <a:pPr lvl="0">
              <a:defRPr lang="ko-KR" altLang="en-US"/>
            </a:pPr>
            <a:endParaRPr lang="ko-KR" altLang="en-US" sz="1500" dirty="0">
              <a:solidFill>
                <a:schemeClr val="dk1"/>
              </a:solidFill>
              <a:latin typeface="Arial"/>
              <a:ea typeface="Arial"/>
              <a:cs typeface="Arial"/>
              <a:sym typeface="Arial"/>
            </a:endParaRPr>
          </a:p>
          <a:p>
            <a:pPr lvl="0">
              <a:defRPr lang="ko-KR" altLang="en-US"/>
            </a:pPr>
            <a:endParaRPr lang="ko-KR" altLang="en-US" sz="3000" dirty="0">
              <a:solidFill>
                <a:schemeClr val="dk1"/>
              </a:solidFill>
              <a:latin typeface="Arial"/>
              <a:ea typeface="Arial"/>
              <a:cs typeface="Arial"/>
              <a:sym typeface="Arial"/>
            </a:endParaRPr>
          </a:p>
          <a:p>
            <a:pPr lvl="0">
              <a:defRPr lang="ko-KR" altLang="en-US"/>
            </a:pPr>
            <a:endParaRPr lang="ko-KR" altLang="en-US" sz="3000" dirty="0">
              <a:solidFill>
                <a:schemeClr val="dk1"/>
              </a:solidFill>
              <a:latin typeface="Arial"/>
              <a:ea typeface="Arial"/>
              <a:cs typeface="Arial"/>
              <a:sym typeface="Arial"/>
            </a:endParaRPr>
          </a:p>
          <a:p>
            <a:pPr algn="ctr">
              <a:defRPr lang="ko-KR" altLang="en-US"/>
            </a:pPr>
            <a:r>
              <a:rPr lang="ko-KR" altLang="en-US" sz="3000" b="1" dirty="0">
                <a:latin typeface="맑은 고딕"/>
              </a:rPr>
              <a:t>코로나 </a:t>
            </a:r>
            <a:r>
              <a:rPr lang="en-US" altLang="ko-KR" sz="3000" b="1" dirty="0">
                <a:latin typeface="맑은 고딕"/>
              </a:rPr>
              <a:t>19</a:t>
            </a:r>
            <a:r>
              <a:rPr lang="ko-KR" altLang="en-US" sz="3000" b="1" dirty="0">
                <a:latin typeface="맑은 고딕"/>
              </a:rPr>
              <a:t>에 대한 정보와 퍼지고 있는 유언비어에 대응하며 사용자가 가짜 정보에 속지 않고 올바른 방법으로 코로나를 대처할 수 있게 도와주는 플랫폼 기반의 웹 서비스</a:t>
            </a:r>
            <a:r>
              <a:rPr lang="en-US" altLang="ko-KR" sz="3000" b="1" dirty="0">
                <a:latin typeface="맑은 고딕"/>
              </a:rPr>
              <a:t>. </a:t>
            </a:r>
            <a:endParaRPr lang="ko-KR" altLang="en-US" sz="3000" b="1" dirty="0">
              <a:solidFill>
                <a:schemeClr val="dk1"/>
              </a:solidFill>
              <a:latin typeface="맑은 고딕"/>
              <a:cs typeface="Arial"/>
              <a:sym typeface="Arial"/>
            </a:endParaRPr>
          </a:p>
        </p:txBody>
      </p:sp>
      <p:sp>
        <p:nvSpPr>
          <p:cNvPr id="28" name="자유형: 도형 12"/>
          <p:cNvSpPr/>
          <p:nvPr/>
        </p:nvSpPr>
        <p:spPr>
          <a:xfrm rot="19249572">
            <a:off x="5035276" y="1915476"/>
            <a:ext cx="1794261" cy="932746"/>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200" b="1">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2824" y="230456"/>
            <a:ext cx="3248981" cy="370332"/>
          </a:xfrm>
          <a:prstGeom prst="rect">
            <a:avLst/>
          </a:prstGeom>
        </p:spPr>
        <p:txBody>
          <a:bodyPr wrap="square">
            <a:spAutoFit/>
          </a:bodyPr>
          <a:lstStyle/>
          <a:p>
            <a:pPr algn="r">
              <a:defRPr lang="ko-KR" altLang="en-US"/>
            </a:pPr>
            <a:r>
              <a:rPr lang="en-US" altLang="ko-KR" kern="0" dirty="0" smtClean="0">
                <a:solidFill>
                  <a:prstClr val="white"/>
                </a:solidFill>
                <a:latin typeface="맑은 고딕"/>
                <a:ea typeface="맑은 고딕"/>
              </a:rPr>
              <a:t>4.1 </a:t>
            </a:r>
            <a:r>
              <a:rPr lang="ko-KR" altLang="en-US" kern="0" dirty="0">
                <a:solidFill>
                  <a:prstClr val="white"/>
                </a:solidFill>
                <a:latin typeface="맑은 고딕"/>
                <a:ea typeface="맑은 고딕"/>
              </a:rPr>
              <a:t>개발환경 및 운영체제</a:t>
            </a:r>
            <a:endParaRPr lang="ko-KR" altLang="en-US" dirty="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6" name="Google Shape;1223;p176"/>
          <p:cNvSpPr txBox="1"/>
          <p:nvPr/>
        </p:nvSpPr>
        <p:spPr>
          <a:xfrm>
            <a:off x="2003755" y="2550289"/>
            <a:ext cx="1512900" cy="360300"/>
          </a:xfrm>
          <a:prstGeom prst="rect">
            <a:avLst/>
          </a:prstGeom>
          <a:noFill/>
          <a:ln>
            <a:noFill/>
          </a:ln>
        </p:spPr>
        <p:txBody>
          <a:bodyPr wrap="square" lIns="91424" tIns="45700" rIns="91424" bIns="45700" anchor="t" anchorCtr="0">
            <a:noAutofit/>
          </a:bodyPr>
          <a:lstStyle/>
          <a:p>
            <a:pPr marL="0" lvl="0" indent="0" algn="l">
              <a:lnSpc>
                <a:spcPct val="100000"/>
              </a:lnSpc>
              <a:spcBef>
                <a:spcPct val="0"/>
              </a:spcBef>
              <a:spcAft>
                <a:spcPct val="0"/>
              </a:spcAft>
              <a:buNone/>
              <a:defRPr lang="ko-KR" altLang="en-US"/>
            </a:pPr>
            <a:endParaRPr lang="ko-KR" sz="1200" b="0" i="0">
              <a:solidFill>
                <a:schemeClr val="dk1"/>
              </a:solidFill>
              <a:latin typeface="Arial"/>
              <a:ea typeface="Arial"/>
              <a:cs typeface="Arial"/>
              <a:sym typeface="Arial"/>
            </a:endParaRPr>
          </a:p>
        </p:txBody>
      </p:sp>
      <p:sp>
        <p:nvSpPr>
          <p:cNvPr id="27" name="Google Shape;1224;p176"/>
          <p:cNvSpPr txBox="1"/>
          <p:nvPr/>
        </p:nvSpPr>
        <p:spPr>
          <a:xfrm>
            <a:off x="1007620" y="1828487"/>
            <a:ext cx="2341329" cy="639900"/>
          </a:xfrm>
          <a:prstGeom prst="rect">
            <a:avLst/>
          </a:prstGeom>
          <a:noFill/>
          <a:ln>
            <a:noFill/>
          </a:ln>
        </p:spPr>
        <p:txBody>
          <a:bodyPr wrap="square" lIns="91424" tIns="45700" rIns="91424" bIns="45700" anchor="t" anchorCtr="0">
            <a:noAutofit/>
          </a:bodyPr>
          <a:lstStyle/>
          <a:p>
            <a:pPr marL="0" lvl="0" indent="0" algn="l">
              <a:lnSpc>
                <a:spcPct val="100000"/>
              </a:lnSpc>
              <a:spcBef>
                <a:spcPct val="0"/>
              </a:spcBef>
              <a:spcAft>
                <a:spcPct val="0"/>
              </a:spcAft>
              <a:buClr>
                <a:srgbClr val="262626"/>
              </a:buClr>
              <a:buSzPct val="25000"/>
              <a:buFont typeface="Malgun Gothic"/>
              <a:buNone/>
              <a:defRPr lang="ko-KR" altLang="en-US"/>
            </a:pPr>
            <a:r>
              <a:rPr lang="ko-KR" altLang="en-US" sz="2300" b="1">
                <a:solidFill>
                  <a:srgbClr val="262626"/>
                </a:solidFill>
                <a:latin typeface="Malgun Gothic"/>
                <a:ea typeface="Malgun Gothic"/>
                <a:sym typeface="Malgun Gothic"/>
              </a:rPr>
              <a:t>플랫폼 개발환경</a:t>
            </a:r>
          </a:p>
        </p:txBody>
      </p:sp>
      <p:sp>
        <p:nvSpPr>
          <p:cNvPr id="28" name="TextBox 27"/>
          <p:cNvSpPr txBox="1"/>
          <p:nvPr/>
        </p:nvSpPr>
        <p:spPr>
          <a:xfrm>
            <a:off x="2583700" y="5619753"/>
            <a:ext cx="4234781" cy="436242"/>
          </a:xfrm>
          <a:prstGeom prst="rect">
            <a:avLst/>
          </a:prstGeom>
        </p:spPr>
        <p:txBody>
          <a:bodyPr wrap="square">
            <a:spAutoFit/>
          </a:bodyPr>
          <a:lstStyle/>
          <a:p>
            <a:pPr>
              <a:defRPr lang="ko-KR" altLang="en-US"/>
            </a:pPr>
            <a:r>
              <a:rPr lang="en-US" altLang="ko-KR" sz="2300">
                <a:latin typeface="맑은 고딕"/>
                <a:ea typeface="맑은 고딕"/>
                <a:cs typeface="맑은 고딕"/>
              </a:rPr>
              <a:t>Microsoft Windows 10 / 64bit</a:t>
            </a:r>
            <a:endParaRPr lang="ko-KR" altLang="en-US" sz="2300">
              <a:latin typeface="맑은 고딕"/>
              <a:ea typeface="맑은 고딕"/>
              <a:cs typeface="맑은 고딕"/>
            </a:endParaRPr>
          </a:p>
        </p:txBody>
      </p:sp>
      <p:pic>
        <p:nvPicPr>
          <p:cNvPr id="38" name="_x127906128"/>
          <p:cNvPicPr>
            <a:picLocks noChangeAspect="1" noChangeArrowheads="1"/>
          </p:cNvPicPr>
          <p:nvPr/>
        </p:nvPicPr>
        <p:blipFill rotWithShape="1">
          <a:blip r:embed="rId2"/>
          <a:srcRect/>
          <a:stretch>
            <a:fillRect/>
          </a:stretch>
        </p:blipFill>
        <p:spPr>
          <a:xfrm>
            <a:off x="987481" y="2382762"/>
            <a:ext cx="982340" cy="1036143"/>
          </a:xfrm>
          <a:prstGeom prst="rect">
            <a:avLst/>
          </a:prstGeom>
          <a:noFill/>
        </p:spPr>
      </p:pic>
      <p:pic>
        <p:nvPicPr>
          <p:cNvPr id="39" name="_x127906608"/>
          <p:cNvPicPr>
            <a:picLocks noChangeAspect="1" noChangeArrowheads="1"/>
          </p:cNvPicPr>
          <p:nvPr/>
        </p:nvPicPr>
        <p:blipFill rotWithShape="1">
          <a:blip r:embed="rId3"/>
          <a:srcRect/>
          <a:stretch>
            <a:fillRect/>
          </a:stretch>
        </p:blipFill>
        <p:spPr>
          <a:xfrm>
            <a:off x="6569249" y="4118633"/>
            <a:ext cx="1193800" cy="989013"/>
          </a:xfrm>
          <a:prstGeom prst="rect">
            <a:avLst/>
          </a:prstGeom>
          <a:noFill/>
        </p:spPr>
      </p:pic>
      <p:pic>
        <p:nvPicPr>
          <p:cNvPr id="40" name="_x127905488"/>
          <p:cNvPicPr>
            <a:picLocks noChangeAspect="1" noChangeArrowheads="1"/>
          </p:cNvPicPr>
          <p:nvPr/>
        </p:nvPicPr>
        <p:blipFill rotWithShape="1">
          <a:blip r:embed="rId4"/>
          <a:srcRect/>
          <a:stretch>
            <a:fillRect/>
          </a:stretch>
        </p:blipFill>
        <p:spPr>
          <a:xfrm>
            <a:off x="6441167" y="2266984"/>
            <a:ext cx="1193800" cy="1036143"/>
          </a:xfrm>
          <a:prstGeom prst="rect">
            <a:avLst/>
          </a:prstGeom>
          <a:noFill/>
        </p:spPr>
      </p:pic>
      <p:pic>
        <p:nvPicPr>
          <p:cNvPr id="41" name="Picture 20"/>
          <p:cNvPicPr>
            <a:picLocks noChangeAspect="1" noChangeArrowheads="1"/>
          </p:cNvPicPr>
          <p:nvPr/>
        </p:nvPicPr>
        <p:blipFill rotWithShape="1">
          <a:blip r:embed="rId5"/>
          <a:srcRect/>
          <a:stretch>
            <a:fillRect/>
          </a:stretch>
        </p:blipFill>
        <p:spPr>
          <a:xfrm>
            <a:off x="920985" y="3756302"/>
            <a:ext cx="1257300" cy="1247775"/>
          </a:xfrm>
          <a:prstGeom prst="rect">
            <a:avLst/>
          </a:prstGeom>
          <a:noFill/>
        </p:spPr>
      </p:pic>
      <p:sp>
        <p:nvSpPr>
          <p:cNvPr id="42" name="TextBox 41"/>
          <p:cNvSpPr txBox="1"/>
          <p:nvPr/>
        </p:nvSpPr>
        <p:spPr>
          <a:xfrm>
            <a:off x="8060649" y="4064312"/>
            <a:ext cx="3506646" cy="395432"/>
          </a:xfrm>
          <a:prstGeom prst="rect">
            <a:avLst/>
          </a:prstGeom>
        </p:spPr>
        <p:txBody>
          <a:bodyPr wrap="square">
            <a:spAutoFit/>
          </a:bodyPr>
          <a:lstStyle/>
          <a:p>
            <a:pPr>
              <a:defRPr lang="ko-KR" altLang="en-US"/>
            </a:pPr>
            <a:r>
              <a:rPr lang="ko-KR" altLang="ko-KR" sz="2000" b="1" i="0">
                <a:solidFill>
                  <a:srgbClr val="000000"/>
                </a:solidFill>
                <a:latin typeface="맑은 고딕"/>
                <a:ea typeface="맑은 고딕"/>
              </a:rPr>
              <a:t>apache tomcat</a:t>
            </a:r>
            <a:r>
              <a:rPr lang="en-US" altLang="ko-KR" sz="2000" b="1" i="0">
                <a:solidFill>
                  <a:srgbClr val="000000"/>
                </a:solidFill>
                <a:latin typeface="맑은 고딕"/>
                <a:ea typeface="맑은 고딕"/>
              </a:rPr>
              <a:t> (ver:8.5)</a:t>
            </a:r>
          </a:p>
        </p:txBody>
      </p:sp>
      <p:sp>
        <p:nvSpPr>
          <p:cNvPr id="43" name="TextBox 42"/>
          <p:cNvSpPr txBox="1"/>
          <p:nvPr/>
        </p:nvSpPr>
        <p:spPr>
          <a:xfrm>
            <a:off x="8077824" y="4581866"/>
            <a:ext cx="2700666" cy="335078"/>
          </a:xfrm>
          <a:prstGeom prst="rect">
            <a:avLst/>
          </a:prstGeom>
        </p:spPr>
        <p:txBody>
          <a:bodyPr wrap="none">
            <a:spAutoFit/>
          </a:bodyPr>
          <a:lstStyle/>
          <a:p>
            <a:pPr>
              <a:defRPr lang="ko-KR" altLang="en-US"/>
            </a:pPr>
            <a:r>
              <a:rPr lang="ko-KR" altLang="ko-KR" sz="1600" b="1" i="0" u="sng">
                <a:solidFill>
                  <a:srgbClr val="0000FF"/>
                </a:solidFill>
                <a:latin typeface="맑은 고딕"/>
                <a:ea typeface="맑은 고딕"/>
              </a:rPr>
              <a:t>http://tomcat.apache.org/</a:t>
            </a:r>
          </a:p>
        </p:txBody>
      </p:sp>
      <p:sp>
        <p:nvSpPr>
          <p:cNvPr id="44" name="TextBox 43"/>
          <p:cNvSpPr txBox="1"/>
          <p:nvPr/>
        </p:nvSpPr>
        <p:spPr>
          <a:xfrm>
            <a:off x="8031506" y="2371767"/>
            <a:ext cx="2713488" cy="388578"/>
          </a:xfrm>
          <a:prstGeom prst="rect">
            <a:avLst/>
          </a:prstGeom>
        </p:spPr>
        <p:txBody>
          <a:bodyPr wrap="square">
            <a:spAutoFit/>
          </a:bodyPr>
          <a:lstStyle/>
          <a:p>
            <a:pPr>
              <a:defRPr lang="ko-KR" altLang="en-US"/>
            </a:pPr>
            <a:r>
              <a:rPr lang="ko-KR" altLang="ko-KR" sz="2000" b="1" i="0">
                <a:solidFill>
                  <a:srgbClr val="000000"/>
                </a:solidFill>
                <a:latin typeface="맑은 고딕"/>
                <a:ea typeface="맑은 고딕"/>
              </a:rPr>
              <a:t>Eclipse</a:t>
            </a:r>
            <a:r>
              <a:rPr lang="en-US" altLang="ko-KR" sz="2000" b="1" i="0">
                <a:solidFill>
                  <a:srgbClr val="000000"/>
                </a:solidFill>
                <a:latin typeface="맑은 고딕"/>
                <a:ea typeface="맑은 고딕"/>
              </a:rPr>
              <a:t> (ver:4.13.0)</a:t>
            </a:r>
          </a:p>
        </p:txBody>
      </p:sp>
      <p:sp>
        <p:nvSpPr>
          <p:cNvPr id="45" name="TextBox 44"/>
          <p:cNvSpPr txBox="1"/>
          <p:nvPr/>
        </p:nvSpPr>
        <p:spPr>
          <a:xfrm>
            <a:off x="8022605" y="2862616"/>
            <a:ext cx="3650144" cy="335879"/>
          </a:xfrm>
          <a:prstGeom prst="rect">
            <a:avLst/>
          </a:prstGeom>
        </p:spPr>
        <p:txBody>
          <a:bodyPr wrap="square">
            <a:spAutoFit/>
          </a:bodyPr>
          <a:lstStyle/>
          <a:p>
            <a:pPr>
              <a:defRPr lang="ko-KR" altLang="en-US"/>
            </a:pPr>
            <a:r>
              <a:rPr lang="ko-KR" altLang="ko-KR" sz="1600" b="1" i="0" u="sng">
                <a:solidFill>
                  <a:srgbClr val="0000FF"/>
                </a:solidFill>
                <a:latin typeface="맑은 고딕"/>
                <a:ea typeface="맑은 고딕"/>
              </a:rPr>
              <a:t>https:/www.eclipse.org/downloads</a:t>
            </a:r>
            <a:r>
              <a:rPr lang="ko-KR" altLang="en-US" sz="1600" b="1" i="0" u="sng">
                <a:solidFill>
                  <a:srgbClr val="0000FF"/>
                </a:solidFill>
                <a:latin typeface="맑은 고딕"/>
                <a:ea typeface="맑은 고딕"/>
              </a:rPr>
              <a:t>/</a:t>
            </a:r>
          </a:p>
        </p:txBody>
      </p:sp>
      <p:sp>
        <p:nvSpPr>
          <p:cNvPr id="46" name="TextBox 45"/>
          <p:cNvSpPr txBox="1"/>
          <p:nvPr/>
        </p:nvSpPr>
        <p:spPr>
          <a:xfrm>
            <a:off x="2546791" y="4615776"/>
            <a:ext cx="2738732" cy="338771"/>
          </a:xfrm>
          <a:prstGeom prst="rect">
            <a:avLst/>
          </a:prstGeom>
        </p:spPr>
        <p:txBody>
          <a:bodyPr wrap="square">
            <a:spAutoFit/>
          </a:bodyPr>
          <a:lstStyle/>
          <a:p>
            <a:pPr>
              <a:defRPr lang="ko-KR" altLang="en-US"/>
            </a:pPr>
            <a:r>
              <a:rPr lang="ko-KR" altLang="ko-KR" sz="1600" b="1" i="0" u="sng">
                <a:solidFill>
                  <a:srgbClr val="0000FF"/>
                </a:solidFill>
                <a:latin typeface="맑은 고딕"/>
                <a:ea typeface="맑은 고딕"/>
              </a:rPr>
              <a:t>http</a:t>
            </a:r>
            <a:r>
              <a:rPr lang="en-US" altLang="ko-KR" sz="1600" b="1" i="0" u="sng">
                <a:solidFill>
                  <a:srgbClr val="0000FF"/>
                </a:solidFill>
                <a:latin typeface="맑은 고딕"/>
                <a:ea typeface="맑은 고딕"/>
              </a:rPr>
              <a:t>s</a:t>
            </a:r>
            <a:r>
              <a:rPr lang="ko-KR" altLang="ko-KR" sz="1600" b="1" i="0" u="sng">
                <a:solidFill>
                  <a:srgbClr val="0000FF"/>
                </a:solidFill>
                <a:latin typeface="맑은 고딕"/>
                <a:ea typeface="맑은 고딕"/>
              </a:rPr>
              <a:t>://</a:t>
            </a:r>
            <a:r>
              <a:rPr lang="en-US" altLang="ko-KR" sz="1600" b="1" i="0" u="sng">
                <a:solidFill>
                  <a:srgbClr val="0000FF"/>
                </a:solidFill>
                <a:latin typeface="맑은 고딕"/>
                <a:ea typeface="맑은 고딕"/>
              </a:rPr>
              <a:t>www.python</a:t>
            </a:r>
            <a:r>
              <a:rPr lang="ko-KR" altLang="ko-KR" sz="1600" b="1" i="0" u="sng">
                <a:solidFill>
                  <a:srgbClr val="0000FF"/>
                </a:solidFill>
                <a:latin typeface="맑은 고딕"/>
                <a:ea typeface="맑은 고딕"/>
              </a:rPr>
              <a:t>.org/</a:t>
            </a:r>
          </a:p>
        </p:txBody>
      </p:sp>
      <p:sp>
        <p:nvSpPr>
          <p:cNvPr id="47" name="TextBox 46"/>
          <p:cNvSpPr txBox="1"/>
          <p:nvPr/>
        </p:nvSpPr>
        <p:spPr>
          <a:xfrm>
            <a:off x="2514716" y="2952128"/>
            <a:ext cx="2053473" cy="338770"/>
          </a:xfrm>
          <a:prstGeom prst="rect">
            <a:avLst/>
          </a:prstGeom>
        </p:spPr>
        <p:txBody>
          <a:bodyPr wrap="none">
            <a:spAutoFit/>
          </a:bodyPr>
          <a:lstStyle/>
          <a:p>
            <a:pPr>
              <a:defRPr lang="ko-KR" altLang="en-US"/>
            </a:pPr>
            <a:r>
              <a:rPr lang="ko-KR" altLang="ko-KR" sz="1600" b="1" i="0" u="sng">
                <a:solidFill>
                  <a:srgbClr val="0000FF"/>
                </a:solidFill>
                <a:latin typeface="맑은 고딕"/>
                <a:ea typeface="맑은 고딕"/>
              </a:rPr>
              <a:t>http</a:t>
            </a:r>
            <a:r>
              <a:rPr lang="en-US" altLang="ko-KR" sz="1600" b="1" i="0" u="sng">
                <a:solidFill>
                  <a:srgbClr val="0000FF"/>
                </a:solidFill>
                <a:latin typeface="맑은 고딕"/>
                <a:ea typeface="맑은 고딕"/>
              </a:rPr>
              <a:t>s</a:t>
            </a:r>
            <a:r>
              <a:rPr lang="ko-KR" altLang="ko-KR" sz="1600" b="1" i="0" u="sng">
                <a:solidFill>
                  <a:srgbClr val="0000FF"/>
                </a:solidFill>
                <a:latin typeface="맑은 고딕"/>
                <a:ea typeface="맑은 고딕"/>
              </a:rPr>
              <a:t>://</a:t>
            </a:r>
            <a:r>
              <a:rPr lang="en-US" altLang="ko-KR" sz="1600" b="1" i="0" u="sng">
                <a:solidFill>
                  <a:srgbClr val="0000FF"/>
                </a:solidFill>
                <a:latin typeface="맑은 고딕"/>
                <a:ea typeface="맑은 고딕"/>
              </a:rPr>
              <a:t>jupyter</a:t>
            </a:r>
            <a:r>
              <a:rPr lang="ko-KR" altLang="ko-KR" sz="1600" b="1" i="0" u="sng">
                <a:solidFill>
                  <a:srgbClr val="0000FF"/>
                </a:solidFill>
                <a:latin typeface="맑은 고딕"/>
                <a:ea typeface="맑은 고딕"/>
              </a:rPr>
              <a:t>.org/</a:t>
            </a:r>
          </a:p>
        </p:txBody>
      </p:sp>
      <p:sp>
        <p:nvSpPr>
          <p:cNvPr id="48" name="TextBox 47"/>
          <p:cNvSpPr txBox="1"/>
          <p:nvPr/>
        </p:nvSpPr>
        <p:spPr>
          <a:xfrm>
            <a:off x="2513879" y="2497064"/>
            <a:ext cx="3877938" cy="393784"/>
          </a:xfrm>
          <a:prstGeom prst="rect">
            <a:avLst/>
          </a:prstGeom>
        </p:spPr>
        <p:txBody>
          <a:bodyPr wrap="square">
            <a:spAutoFit/>
          </a:bodyPr>
          <a:lstStyle/>
          <a:p>
            <a:pPr>
              <a:defRPr lang="ko-KR" altLang="en-US"/>
            </a:pPr>
            <a:r>
              <a:rPr lang="en-US" altLang="en-US" sz="2000" b="1" i="0">
                <a:solidFill>
                  <a:srgbClr val="000000"/>
                </a:solidFill>
                <a:latin typeface="맑은 고딕"/>
                <a:ea typeface="맑은 고딕"/>
              </a:rPr>
              <a:t>Jupyter Notebook</a:t>
            </a:r>
            <a:r>
              <a:rPr lang="en-US" altLang="ko-KR" sz="2000" b="1" i="0">
                <a:solidFill>
                  <a:srgbClr val="000000"/>
                </a:solidFill>
                <a:latin typeface="맑은 고딕"/>
                <a:ea typeface="맑은 고딕"/>
              </a:rPr>
              <a:t> (ver:6.0.0)</a:t>
            </a:r>
          </a:p>
        </p:txBody>
      </p:sp>
      <p:sp>
        <p:nvSpPr>
          <p:cNvPr id="49" name="TextBox 48"/>
          <p:cNvSpPr txBox="1"/>
          <p:nvPr/>
        </p:nvSpPr>
        <p:spPr>
          <a:xfrm>
            <a:off x="2592333" y="4114958"/>
            <a:ext cx="2334356" cy="391914"/>
          </a:xfrm>
          <a:prstGeom prst="rect">
            <a:avLst/>
          </a:prstGeom>
        </p:spPr>
        <p:txBody>
          <a:bodyPr wrap="none">
            <a:spAutoFit/>
          </a:bodyPr>
          <a:lstStyle/>
          <a:p>
            <a:pPr>
              <a:defRPr lang="ko-KR" altLang="en-US"/>
            </a:pPr>
            <a:r>
              <a:rPr lang="en-US" altLang="en-US" sz="2000" b="1" i="0">
                <a:solidFill>
                  <a:srgbClr val="000000"/>
                </a:solidFill>
                <a:latin typeface="맑은 고딕"/>
                <a:ea typeface="맑은 고딕"/>
              </a:rPr>
              <a:t>Python</a:t>
            </a:r>
            <a:r>
              <a:rPr lang="en-US" altLang="ko-KR" sz="2000" b="1" i="0">
                <a:solidFill>
                  <a:srgbClr val="000000"/>
                </a:solidFill>
                <a:latin typeface="맑은 고딕"/>
                <a:ea typeface="맑은 고딕"/>
              </a:rPr>
              <a:t> (ver:3.7.3)</a:t>
            </a:r>
          </a:p>
        </p:txBody>
      </p:sp>
      <p:sp>
        <p:nvSpPr>
          <p:cNvPr id="50" name="Google Shape;1224;p176"/>
          <p:cNvSpPr txBox="1"/>
          <p:nvPr/>
        </p:nvSpPr>
        <p:spPr>
          <a:xfrm>
            <a:off x="977798" y="5619753"/>
            <a:ext cx="1379035" cy="639900"/>
          </a:xfrm>
          <a:prstGeom prst="rect">
            <a:avLst/>
          </a:prstGeom>
          <a:noFill/>
          <a:ln>
            <a:noFill/>
          </a:ln>
        </p:spPr>
        <p:txBody>
          <a:bodyPr wrap="square" lIns="91424" tIns="45700" rIns="91424" bIns="45700" anchor="t" anchorCtr="0">
            <a:noAutofit/>
          </a:bodyPr>
          <a:lstStyle/>
          <a:p>
            <a:pPr marL="0" lvl="0" indent="0" algn="l">
              <a:lnSpc>
                <a:spcPct val="100000"/>
              </a:lnSpc>
              <a:spcBef>
                <a:spcPct val="0"/>
              </a:spcBef>
              <a:spcAft>
                <a:spcPct val="0"/>
              </a:spcAft>
              <a:buClr>
                <a:srgbClr val="262626"/>
              </a:buClr>
              <a:buSzPct val="25000"/>
              <a:buFont typeface="Malgun Gothic"/>
              <a:buNone/>
              <a:defRPr lang="ko-KR" altLang="en-US"/>
            </a:pPr>
            <a:r>
              <a:rPr lang="ko-KR" altLang="en-US" sz="2300" b="1" dirty="0" smtClean="0">
                <a:solidFill>
                  <a:srgbClr val="262626"/>
                </a:solidFill>
                <a:latin typeface="Malgun Gothic"/>
                <a:ea typeface="Malgun Gothic"/>
                <a:sym typeface="Malgun Gothic"/>
              </a:rPr>
              <a:t>운영체제</a:t>
            </a:r>
            <a:endParaRPr lang="en-US" altLang="ko-KR" sz="2300" b="1" dirty="0" smtClean="0">
              <a:solidFill>
                <a:srgbClr val="262626"/>
              </a:solidFill>
              <a:latin typeface="Malgun Gothic"/>
              <a:ea typeface="Malgun Gothic"/>
              <a:sym typeface="Malgun Gothic"/>
            </a:endParaRPr>
          </a:p>
          <a:p>
            <a:pPr marL="0" lvl="0" indent="0" algn="ctr">
              <a:lnSpc>
                <a:spcPct val="100000"/>
              </a:lnSpc>
              <a:spcBef>
                <a:spcPct val="0"/>
              </a:spcBef>
              <a:spcAft>
                <a:spcPct val="0"/>
              </a:spcAft>
              <a:buClr>
                <a:srgbClr val="262626"/>
              </a:buClr>
              <a:buSzPct val="25000"/>
              <a:buFont typeface="Malgun Gothic"/>
              <a:buNone/>
              <a:defRPr lang="ko-KR" altLang="en-US"/>
            </a:pPr>
            <a:r>
              <a:rPr lang="en-US" altLang="ko-KR" sz="1200" b="1" dirty="0" smtClean="0">
                <a:solidFill>
                  <a:srgbClr val="262626"/>
                </a:solidFill>
                <a:latin typeface="Malgun Gothic"/>
                <a:ea typeface="Malgun Gothic"/>
                <a:sym typeface="Malgun Gothic"/>
              </a:rPr>
              <a:t>(</a:t>
            </a:r>
            <a:r>
              <a:rPr lang="ko-KR" altLang="en-US" sz="1200" b="1" dirty="0" smtClean="0">
                <a:solidFill>
                  <a:srgbClr val="262626"/>
                </a:solidFill>
                <a:latin typeface="Malgun Gothic"/>
                <a:ea typeface="Malgun Gothic"/>
                <a:sym typeface="Malgun Gothic"/>
              </a:rPr>
              <a:t>팀원 모두</a:t>
            </a:r>
            <a:r>
              <a:rPr lang="en-US" altLang="ko-KR" sz="1200" b="1" dirty="0" smtClean="0">
                <a:solidFill>
                  <a:srgbClr val="262626"/>
                </a:solidFill>
                <a:latin typeface="Malgun Gothic"/>
                <a:ea typeface="Malgun Gothic"/>
                <a:sym typeface="Malgun Gothic"/>
              </a:rPr>
              <a:t>)</a:t>
            </a:r>
            <a:endParaRPr lang="ko-KR" altLang="en-US" sz="1200" b="1" dirty="0">
              <a:solidFill>
                <a:srgbClr val="262626"/>
              </a:solidFill>
              <a:latin typeface="Malgun Gothic"/>
              <a:ea typeface="Malgun Gothic"/>
              <a:sym typeface="Malgun Gothic"/>
            </a:endParaRPr>
          </a:p>
        </p:txBody>
      </p:sp>
    </p:spTree>
    <p:extLst>
      <p:ext uri="{BB962C8B-B14F-4D97-AF65-F5344CB8AC3E}">
        <p14:creationId xmlns:p14="http://schemas.microsoft.com/office/powerpoint/2010/main" val="2371238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22910" y="265159"/>
            <a:ext cx="1724045"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4.2 </a:t>
            </a:r>
            <a:r>
              <a:rPr lang="ko-KR" altLang="en-US" sz="2000" kern="0">
                <a:solidFill>
                  <a:prstClr val="white"/>
                </a:solidFill>
                <a:latin typeface="맑은 고딕"/>
                <a:ea typeface="맑은 고딕"/>
              </a:rPr>
              <a:t>화면 설계</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3" name="그림 2"/>
          <p:cNvPicPr>
            <a:picLocks noChangeAspect="1"/>
          </p:cNvPicPr>
          <p:nvPr/>
        </p:nvPicPr>
        <p:blipFill rotWithShape="1">
          <a:blip r:embed="rId2"/>
          <a:stretch>
            <a:fillRect/>
          </a:stretch>
        </p:blipFill>
        <p:spPr>
          <a:xfrm>
            <a:off x="887444" y="2303584"/>
            <a:ext cx="6341506" cy="3240025"/>
          </a:xfrm>
          <a:prstGeom prst="rect">
            <a:avLst/>
          </a:prstGeom>
        </p:spPr>
      </p:pic>
      <p:grpSp>
        <p:nvGrpSpPr>
          <p:cNvPr id="17" name="그룹 23"/>
          <p:cNvGrpSpPr/>
          <p:nvPr/>
        </p:nvGrpSpPr>
        <p:grpSpPr>
          <a:xfrm>
            <a:off x="7823980" y="2712069"/>
            <a:ext cx="3658368" cy="2482534"/>
            <a:chOff x="2261118" y="2212520"/>
            <a:chExt cx="4814595" cy="5747657"/>
          </a:xfrm>
          <a:solidFill>
            <a:srgbClr val="FBC096"/>
          </a:solidFill>
        </p:grpSpPr>
        <p:sp>
          <p:nvSpPr>
            <p:cNvPr id="19" name="자유형 24"/>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0"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21" name="자유형: 도형 12"/>
          <p:cNvSpPr/>
          <p:nvPr/>
        </p:nvSpPr>
        <p:spPr>
          <a:xfrm rot="19249572">
            <a:off x="9161785" y="2257268"/>
            <a:ext cx="1545821" cy="606354"/>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200" b="1">
              <a:solidFill>
                <a:prstClr val="white"/>
              </a:solidFill>
            </a:endParaRPr>
          </a:p>
        </p:txBody>
      </p:sp>
      <p:sp>
        <p:nvSpPr>
          <p:cNvPr id="22" name="TextBox 21"/>
          <p:cNvSpPr txBox="1"/>
          <p:nvPr/>
        </p:nvSpPr>
        <p:spPr>
          <a:xfrm>
            <a:off x="7854808" y="3757418"/>
            <a:ext cx="3151262" cy="360046"/>
          </a:xfrm>
          <a:prstGeom prst="rect">
            <a:avLst/>
          </a:prstGeom>
        </p:spPr>
        <p:txBody>
          <a:bodyPr wrap="square">
            <a:spAutoFit/>
          </a:bodyPr>
          <a:lstStyle/>
          <a:p>
            <a:pPr>
              <a:defRPr lang="ko-KR" altLang="en-US"/>
            </a:pPr>
            <a:endParaRPr lang="ko-KR" altLang="en-US"/>
          </a:p>
        </p:txBody>
      </p:sp>
      <p:sp>
        <p:nvSpPr>
          <p:cNvPr id="23" name="TextBox 22"/>
          <p:cNvSpPr txBox="1"/>
          <p:nvPr/>
        </p:nvSpPr>
        <p:spPr>
          <a:xfrm>
            <a:off x="7998863" y="3218528"/>
            <a:ext cx="3370546" cy="1763465"/>
          </a:xfrm>
          <a:prstGeom prst="rect">
            <a:avLst/>
          </a:prstGeom>
        </p:spPr>
        <p:txBody>
          <a:bodyPr wrap="square">
            <a:spAutoFit/>
          </a:bodyPr>
          <a:lstStyle/>
          <a:p>
            <a:pPr>
              <a:defRPr lang="ko-KR" altLang="en-US"/>
            </a:pPr>
            <a:r>
              <a:rPr lang="en-US" altLang="ko-KR" sz="2200"/>
              <a:t>ONE Click-COVID19 </a:t>
            </a:r>
            <a:r>
              <a:rPr lang="ko-KR" altLang="en-US" sz="2200"/>
              <a:t>홈페이지의 </a:t>
            </a:r>
            <a:r>
              <a:rPr lang="en-US" altLang="ko-KR" sz="2200"/>
              <a:t>Data</a:t>
            </a:r>
            <a:r>
              <a:rPr lang="ko-KR" altLang="en-US" sz="2200"/>
              <a:t>탭에서는 확진환자와 완치자를 한 눈에 볼 수 있게 나타내준다</a:t>
            </a:r>
            <a:r>
              <a:rPr lang="en-US" altLang="ko-KR" sz="2200"/>
              <a:t>.</a:t>
            </a:r>
          </a:p>
        </p:txBody>
      </p:sp>
    </p:spTree>
    <p:extLst>
      <p:ext uri="{BB962C8B-B14F-4D97-AF65-F5344CB8AC3E}">
        <p14:creationId xmlns:p14="http://schemas.microsoft.com/office/powerpoint/2010/main" val="722257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22910" y="265159"/>
            <a:ext cx="1724045"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4.2 </a:t>
            </a:r>
            <a:r>
              <a:rPr lang="ko-KR" altLang="en-US" sz="2000" kern="0">
                <a:solidFill>
                  <a:prstClr val="white"/>
                </a:solidFill>
                <a:latin typeface="맑은 고딕"/>
                <a:ea typeface="맑은 고딕"/>
              </a:rPr>
              <a:t>화면 설계</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grpSp>
        <p:nvGrpSpPr>
          <p:cNvPr id="55" name="그룹 54"/>
          <p:cNvGrpSpPr/>
          <p:nvPr/>
        </p:nvGrpSpPr>
        <p:grpSpPr>
          <a:xfrm>
            <a:off x="644446" y="2060907"/>
            <a:ext cx="7567080" cy="3587387"/>
            <a:chOff x="1797049" y="1676225"/>
            <a:chExt cx="8183197" cy="4445431"/>
          </a:xfrm>
        </p:grpSpPr>
        <p:pic>
          <p:nvPicPr>
            <p:cNvPr id="17" name="그림 16"/>
            <p:cNvPicPr>
              <a:picLocks noChangeAspect="1"/>
            </p:cNvPicPr>
            <p:nvPr/>
          </p:nvPicPr>
          <p:blipFill rotWithShape="1">
            <a:blip r:embed="rId2"/>
            <a:stretch>
              <a:fillRect/>
            </a:stretch>
          </p:blipFill>
          <p:spPr>
            <a:xfrm>
              <a:off x="1797049" y="1676225"/>
              <a:ext cx="8183197" cy="4445431"/>
            </a:xfrm>
            <a:prstGeom prst="rect">
              <a:avLst/>
            </a:prstGeom>
          </p:spPr>
        </p:pic>
        <p:sp>
          <p:nvSpPr>
            <p:cNvPr id="19" name="TextBox 18"/>
            <p:cNvSpPr txBox="1"/>
            <p:nvPr/>
          </p:nvSpPr>
          <p:spPr>
            <a:xfrm>
              <a:off x="3864156" y="5589270"/>
              <a:ext cx="503628" cy="369332"/>
            </a:xfrm>
            <a:prstGeom prst="rect">
              <a:avLst/>
            </a:prstGeom>
          </p:spPr>
          <p:txBody>
            <a:bodyPr wrap="square">
              <a:spAutoFit/>
            </a:bodyPr>
            <a:lstStyle/>
            <a:p>
              <a:pPr>
                <a:defRPr lang="ko-KR" altLang="en-US"/>
              </a:pPr>
              <a:endParaRPr lang="ko-KR" altLang="en-US"/>
            </a:p>
          </p:txBody>
        </p:sp>
        <p:cxnSp>
          <p:nvCxnSpPr>
            <p:cNvPr id="20" name="직선 연결선 19"/>
            <p:cNvCxnSpPr/>
            <p:nvPr/>
          </p:nvCxnSpPr>
          <p:spPr>
            <a:xfrm>
              <a:off x="2426873" y="5590413"/>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2426873" y="5446395"/>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a:off x="2426873" y="5302377"/>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2426873" y="5158359"/>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a:xfrm>
              <a:off x="2426873" y="5014341"/>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2426873" y="4870323"/>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2426873" y="4726305"/>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2426873" y="4582287"/>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2426873" y="4438269"/>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2426873" y="4294251"/>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2426873" y="4163583"/>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2426873" y="4019565"/>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2426873" y="3875547"/>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2426873" y="3731529"/>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2426873" y="3587511"/>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직선 연결선 34"/>
            <p:cNvCxnSpPr/>
            <p:nvPr/>
          </p:nvCxnSpPr>
          <p:spPr>
            <a:xfrm>
              <a:off x="2426873" y="3443493"/>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직선 연결선 35"/>
            <p:cNvCxnSpPr/>
            <p:nvPr/>
          </p:nvCxnSpPr>
          <p:spPr>
            <a:xfrm>
              <a:off x="2426873" y="3299475"/>
              <a:ext cx="245150" cy="0"/>
            </a:xfrm>
            <a:prstGeom prst="line">
              <a:avLst/>
            </a:prstGeom>
            <a:ln w="25400" algn="ctr">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30636" y="5558489"/>
              <a:ext cx="684611" cy="360188"/>
            </a:xfrm>
            <a:prstGeom prst="rect">
              <a:avLst/>
            </a:prstGeom>
          </p:spPr>
          <p:txBody>
            <a:bodyPr wrap="square">
              <a:spAutoFit/>
            </a:bodyPr>
            <a:lstStyle/>
            <a:p>
              <a:pPr>
                <a:defRPr lang="ko-KR" altLang="en-US"/>
              </a:pPr>
              <a:r>
                <a:rPr lang="en-US" altLang="ko-KR" sz="1300" b="1" dirty="0" smtClean="0"/>
                <a:t>5/09</a:t>
              </a:r>
              <a:endParaRPr lang="ko-KR" altLang="en-US" sz="1300" b="1" dirty="0"/>
            </a:p>
          </p:txBody>
        </p:sp>
        <p:sp>
          <p:nvSpPr>
            <p:cNvPr id="40" name="TextBox 39"/>
            <p:cNvSpPr txBox="1"/>
            <p:nvPr/>
          </p:nvSpPr>
          <p:spPr>
            <a:xfrm>
              <a:off x="4809194" y="5558491"/>
              <a:ext cx="624168" cy="362321"/>
            </a:xfrm>
            <a:prstGeom prst="rect">
              <a:avLst/>
            </a:prstGeom>
          </p:spPr>
          <p:txBody>
            <a:bodyPr wrap="square">
              <a:spAutoFit/>
            </a:bodyPr>
            <a:lstStyle/>
            <a:p>
              <a:pPr>
                <a:defRPr lang="ko-KR" altLang="en-US"/>
              </a:pPr>
              <a:r>
                <a:rPr lang="en-US" altLang="ko-KR" sz="1300" b="1" dirty="0" smtClean="0"/>
                <a:t>5/10</a:t>
              </a:r>
              <a:endParaRPr lang="ko-KR" altLang="en-US" sz="1300" b="1" dirty="0"/>
            </a:p>
          </p:txBody>
        </p:sp>
        <p:sp>
          <p:nvSpPr>
            <p:cNvPr id="41" name="TextBox 40"/>
            <p:cNvSpPr txBox="1"/>
            <p:nvPr/>
          </p:nvSpPr>
          <p:spPr>
            <a:xfrm>
              <a:off x="6565045" y="5558489"/>
              <a:ext cx="592308" cy="360188"/>
            </a:xfrm>
            <a:prstGeom prst="rect">
              <a:avLst/>
            </a:prstGeom>
          </p:spPr>
          <p:txBody>
            <a:bodyPr wrap="square">
              <a:spAutoFit/>
            </a:bodyPr>
            <a:lstStyle/>
            <a:p>
              <a:pPr>
                <a:defRPr lang="ko-KR" altLang="en-US"/>
              </a:pPr>
              <a:r>
                <a:rPr lang="en-US" altLang="ko-KR" sz="1300" b="1" dirty="0" smtClean="0"/>
                <a:t>5/11</a:t>
              </a:r>
              <a:endParaRPr lang="ko-KR" altLang="en-US" sz="1300" b="1" dirty="0"/>
            </a:p>
          </p:txBody>
        </p:sp>
        <p:sp>
          <p:nvSpPr>
            <p:cNvPr id="42" name="TextBox 41"/>
            <p:cNvSpPr txBox="1"/>
            <p:nvPr/>
          </p:nvSpPr>
          <p:spPr>
            <a:xfrm>
              <a:off x="7524255" y="5558492"/>
              <a:ext cx="718249" cy="360187"/>
            </a:xfrm>
            <a:prstGeom prst="rect">
              <a:avLst/>
            </a:prstGeom>
          </p:spPr>
          <p:txBody>
            <a:bodyPr wrap="square">
              <a:spAutoFit/>
            </a:bodyPr>
            <a:lstStyle/>
            <a:p>
              <a:pPr>
                <a:defRPr lang="ko-KR" altLang="en-US"/>
              </a:pPr>
              <a:r>
                <a:rPr lang="en-US" altLang="ko-KR" sz="1300" b="1" dirty="0" smtClean="0"/>
                <a:t>5/12</a:t>
              </a:r>
              <a:endParaRPr lang="ko-KR" altLang="en-US" sz="1300" b="1" dirty="0"/>
            </a:p>
          </p:txBody>
        </p:sp>
        <p:sp>
          <p:nvSpPr>
            <p:cNvPr id="43" name="TextBox 42"/>
            <p:cNvSpPr txBox="1"/>
            <p:nvPr/>
          </p:nvSpPr>
          <p:spPr>
            <a:xfrm>
              <a:off x="2426872" y="2768231"/>
              <a:ext cx="3096389" cy="423902"/>
            </a:xfrm>
            <a:prstGeom prst="rect">
              <a:avLst/>
            </a:prstGeom>
          </p:spPr>
          <p:txBody>
            <a:bodyPr wrap="square">
              <a:spAutoFit/>
            </a:bodyPr>
            <a:lstStyle/>
            <a:p>
              <a:pPr>
                <a:defRPr lang="ko-KR" altLang="en-US"/>
              </a:pPr>
              <a:r>
                <a:rPr lang="ko-KR" altLang="en-US" sz="1700"/>
                <a:t>확진 환자 일별 발생 그래프</a:t>
              </a:r>
            </a:p>
          </p:txBody>
        </p:sp>
        <p:sp>
          <p:nvSpPr>
            <p:cNvPr id="44" name="TextBox 40"/>
            <p:cNvSpPr txBox="1"/>
            <p:nvPr/>
          </p:nvSpPr>
          <p:spPr>
            <a:xfrm>
              <a:off x="7930557" y="2720432"/>
              <a:ext cx="1844995" cy="731372"/>
            </a:xfrm>
            <a:prstGeom prst="rect">
              <a:avLst/>
            </a:prstGeom>
          </p:spPr>
          <p:txBody>
            <a:bodyPr wrap="square">
              <a:spAutoFit/>
            </a:bodyPr>
            <a:lstStyle/>
            <a:p>
              <a:pPr>
                <a:defRPr lang="ko-KR" altLang="en-US"/>
              </a:pPr>
              <a:r>
                <a:rPr lang="ko-KR" altLang="en-US" sz="1100" b="1">
                  <a:solidFill>
                    <a:srgbClr val="FF0000"/>
                  </a:solidFill>
                </a:rPr>
                <a:t>원하는 날짜에 얼마만큼 발생했는지 그래프로 확인</a:t>
              </a:r>
            </a:p>
          </p:txBody>
        </p:sp>
      </p:grpSp>
      <p:grpSp>
        <p:nvGrpSpPr>
          <p:cNvPr id="56" name="그룹 23"/>
          <p:cNvGrpSpPr/>
          <p:nvPr/>
        </p:nvGrpSpPr>
        <p:grpSpPr>
          <a:xfrm>
            <a:off x="8185852" y="2739268"/>
            <a:ext cx="3356148" cy="2610308"/>
            <a:chOff x="2261118" y="2212520"/>
            <a:chExt cx="4814595" cy="5747657"/>
          </a:xfrm>
          <a:solidFill>
            <a:srgbClr val="FBC096"/>
          </a:solidFill>
        </p:grpSpPr>
        <p:sp>
          <p:nvSpPr>
            <p:cNvPr id="57" name="자유형 24"/>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8"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59" name="자유형: 도형 12"/>
          <p:cNvSpPr/>
          <p:nvPr/>
        </p:nvSpPr>
        <p:spPr>
          <a:xfrm rot="19249572">
            <a:off x="9280610" y="2296083"/>
            <a:ext cx="1545821" cy="606354"/>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200" b="1">
              <a:solidFill>
                <a:prstClr val="white"/>
              </a:solidFill>
            </a:endParaRPr>
          </a:p>
        </p:txBody>
      </p:sp>
      <p:sp>
        <p:nvSpPr>
          <p:cNvPr id="60" name="TextBox 59"/>
          <p:cNvSpPr txBox="1"/>
          <p:nvPr/>
        </p:nvSpPr>
        <p:spPr>
          <a:xfrm>
            <a:off x="8321014" y="3784617"/>
            <a:ext cx="3151262" cy="360046"/>
          </a:xfrm>
          <a:prstGeom prst="rect">
            <a:avLst/>
          </a:prstGeom>
        </p:spPr>
        <p:txBody>
          <a:bodyPr wrap="square">
            <a:spAutoFit/>
          </a:bodyPr>
          <a:lstStyle/>
          <a:p>
            <a:pPr>
              <a:defRPr lang="ko-KR" altLang="en-US"/>
            </a:pPr>
            <a:endParaRPr lang="ko-KR" altLang="en-US"/>
          </a:p>
        </p:txBody>
      </p:sp>
      <p:sp>
        <p:nvSpPr>
          <p:cNvPr id="61" name="TextBox 60"/>
          <p:cNvSpPr txBox="1"/>
          <p:nvPr/>
        </p:nvSpPr>
        <p:spPr>
          <a:xfrm>
            <a:off x="8267600" y="3570972"/>
            <a:ext cx="3370546" cy="1094373"/>
          </a:xfrm>
          <a:prstGeom prst="rect">
            <a:avLst/>
          </a:prstGeom>
        </p:spPr>
        <p:txBody>
          <a:bodyPr wrap="square">
            <a:spAutoFit/>
          </a:bodyPr>
          <a:lstStyle/>
          <a:p>
            <a:pPr>
              <a:defRPr lang="ko-KR" altLang="en-US"/>
            </a:pPr>
            <a:r>
              <a:rPr lang="en-US" altLang="ko-KR" sz="2200" dirty="0"/>
              <a:t>Chart</a:t>
            </a:r>
            <a:r>
              <a:rPr lang="ko-KR" altLang="en-US" sz="2200" dirty="0"/>
              <a:t>탭을 누르면 확진 환자를 일별 </a:t>
            </a:r>
            <a:r>
              <a:rPr lang="ko-KR" altLang="en-US" sz="2200" dirty="0" err="1"/>
              <a:t>발생별로</a:t>
            </a:r>
            <a:r>
              <a:rPr lang="ko-KR" altLang="en-US" sz="2200" dirty="0"/>
              <a:t> 그래프를 통해 나타내준다</a:t>
            </a:r>
            <a:r>
              <a:rPr lang="en-US" altLang="ko-KR" sz="2200" dirty="0"/>
              <a:t>.</a:t>
            </a:r>
          </a:p>
        </p:txBody>
      </p:sp>
    </p:spTree>
    <p:extLst>
      <p:ext uri="{BB962C8B-B14F-4D97-AF65-F5344CB8AC3E}">
        <p14:creationId xmlns:p14="http://schemas.microsoft.com/office/powerpoint/2010/main" val="25985524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22910" y="265159"/>
            <a:ext cx="1724045"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4.2 </a:t>
            </a:r>
            <a:r>
              <a:rPr lang="ko-KR" altLang="en-US" sz="2000" kern="0">
                <a:solidFill>
                  <a:prstClr val="white"/>
                </a:solidFill>
                <a:latin typeface="맑은 고딕"/>
                <a:ea typeface="맑은 고딕"/>
              </a:rPr>
              <a:t>화면 설계</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98425"/>
            <a:ext cx="11112500" cy="4976925"/>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36" name="그림 35"/>
          <p:cNvPicPr>
            <a:picLocks noChangeAspect="1"/>
          </p:cNvPicPr>
          <p:nvPr/>
        </p:nvPicPr>
        <p:blipFill rotWithShape="1">
          <a:blip r:embed="rId2"/>
          <a:stretch>
            <a:fillRect/>
          </a:stretch>
        </p:blipFill>
        <p:spPr>
          <a:xfrm>
            <a:off x="843492" y="2096543"/>
            <a:ext cx="6775554" cy="3692325"/>
          </a:xfrm>
          <a:prstGeom prst="rect">
            <a:avLst/>
          </a:prstGeom>
        </p:spPr>
      </p:pic>
      <p:sp>
        <p:nvSpPr>
          <p:cNvPr id="37" name="TextBox 36"/>
          <p:cNvSpPr txBox="1"/>
          <p:nvPr/>
        </p:nvSpPr>
        <p:spPr>
          <a:xfrm>
            <a:off x="1354606" y="3091033"/>
            <a:ext cx="2943481" cy="907562"/>
          </a:xfrm>
          <a:prstGeom prst="rect">
            <a:avLst/>
          </a:prstGeom>
        </p:spPr>
        <p:txBody>
          <a:bodyPr wrap="square">
            <a:spAutoFit/>
          </a:bodyPr>
          <a:lstStyle/>
          <a:p>
            <a:pPr>
              <a:defRPr lang="ko-KR" altLang="en-US"/>
            </a:pPr>
            <a:r>
              <a:rPr lang="ko-KR" altLang="en-US" b="1">
                <a:latin typeface="맑은 고딕"/>
                <a:ea typeface="맑은 고딕"/>
              </a:rPr>
              <a:t>There's No Better Time to Send a Big Wad of Money</a:t>
            </a:r>
          </a:p>
        </p:txBody>
      </p:sp>
      <p:sp>
        <p:nvSpPr>
          <p:cNvPr id="39" name="TextBox 38"/>
          <p:cNvSpPr txBox="1"/>
          <p:nvPr/>
        </p:nvSpPr>
        <p:spPr>
          <a:xfrm>
            <a:off x="1359906" y="3998291"/>
            <a:ext cx="2910081" cy="1305229"/>
          </a:xfrm>
          <a:prstGeom prst="rect">
            <a:avLst/>
          </a:prstGeom>
        </p:spPr>
        <p:txBody>
          <a:bodyPr wrap="square">
            <a:spAutoFit/>
          </a:bodyPr>
          <a:lstStyle/>
          <a:p>
            <a:pPr>
              <a:defRPr lang="ko-KR" altLang="en-US"/>
            </a:pPr>
            <a:r>
              <a:rPr lang="ko-KR" altLang="en-US" sz="1000"/>
              <a:t>The coronavirus, which has claimed more than 30 lives in South Korea and infected close to 6,000 people, lands new punches on an economy that was just beginning to find its feet after being caught in the U.S.-China trade conflict and a separate spat with Japan. Korea has more Covid-19 cases than anywhere outside China.</a:t>
            </a:r>
          </a:p>
        </p:txBody>
      </p:sp>
      <p:cxnSp>
        <p:nvCxnSpPr>
          <p:cNvPr id="40" name="직선 화살표 연결선 39"/>
          <p:cNvCxnSpPr/>
          <p:nvPr/>
        </p:nvCxnSpPr>
        <p:spPr>
          <a:xfrm rot="10800000" flipV="1">
            <a:off x="3787627" y="2766896"/>
            <a:ext cx="490491" cy="300856"/>
          </a:xfrm>
          <a:prstGeom prst="straightConnector1">
            <a:avLst/>
          </a:prstGeom>
          <a:ln w="25400" algn="ctr">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28604" y="2645031"/>
            <a:ext cx="963778" cy="258189"/>
          </a:xfrm>
          <a:prstGeom prst="rect">
            <a:avLst/>
          </a:prstGeom>
        </p:spPr>
        <p:txBody>
          <a:bodyPr wrap="square">
            <a:spAutoFit/>
          </a:bodyPr>
          <a:lstStyle/>
          <a:p>
            <a:pPr>
              <a:defRPr lang="ko-KR" altLang="en-US"/>
            </a:pPr>
            <a:r>
              <a:rPr lang="ko-KR" altLang="en-US" sz="1100" b="1">
                <a:solidFill>
                  <a:srgbClr val="FF0000"/>
                </a:solidFill>
              </a:rPr>
              <a:t>정부발표문</a:t>
            </a:r>
          </a:p>
        </p:txBody>
      </p:sp>
      <p:sp>
        <p:nvSpPr>
          <p:cNvPr id="42" name="TextBox 41"/>
          <p:cNvSpPr txBox="1"/>
          <p:nvPr/>
        </p:nvSpPr>
        <p:spPr>
          <a:xfrm>
            <a:off x="6672072" y="4725162"/>
            <a:ext cx="3168396" cy="369332"/>
          </a:xfrm>
          <a:prstGeom prst="rect">
            <a:avLst/>
          </a:prstGeom>
        </p:spPr>
        <p:txBody>
          <a:bodyPr wrap="square">
            <a:spAutoFit/>
          </a:bodyPr>
          <a:lstStyle/>
          <a:p>
            <a:pPr>
              <a:defRPr lang="ko-KR" altLang="en-US"/>
            </a:pPr>
            <a:endParaRPr lang="ko-KR" altLang="en-US"/>
          </a:p>
        </p:txBody>
      </p:sp>
      <p:sp>
        <p:nvSpPr>
          <p:cNvPr id="43" name="TextBox 42"/>
          <p:cNvSpPr txBox="1"/>
          <p:nvPr/>
        </p:nvSpPr>
        <p:spPr>
          <a:xfrm>
            <a:off x="6672073" y="4725162"/>
            <a:ext cx="2664333" cy="369332"/>
          </a:xfrm>
          <a:prstGeom prst="rect">
            <a:avLst/>
          </a:prstGeom>
        </p:spPr>
        <p:txBody>
          <a:bodyPr wrap="square">
            <a:spAutoFit/>
          </a:bodyPr>
          <a:lstStyle/>
          <a:p>
            <a:pPr>
              <a:defRPr lang="ko-KR" altLang="en-US"/>
            </a:pPr>
            <a:endParaRPr lang="ko-KR" altLang="en-US"/>
          </a:p>
        </p:txBody>
      </p:sp>
      <p:sp>
        <p:nvSpPr>
          <p:cNvPr id="44" name="TextBox 43"/>
          <p:cNvSpPr txBox="1"/>
          <p:nvPr/>
        </p:nvSpPr>
        <p:spPr>
          <a:xfrm>
            <a:off x="4610100" y="4598925"/>
            <a:ext cx="2443644" cy="849561"/>
          </a:xfrm>
          <a:prstGeom prst="rect">
            <a:avLst/>
          </a:prstGeom>
        </p:spPr>
        <p:txBody>
          <a:bodyPr wrap="square">
            <a:spAutoFit/>
          </a:bodyPr>
          <a:lstStyle/>
          <a:p>
            <a:pPr>
              <a:defRPr lang="ko-KR" altLang="en-US"/>
            </a:pPr>
            <a:r>
              <a:rPr lang="ko-KR" altLang="en-US" sz="1000"/>
              <a:t>matters is how leaders respond to adversity. It helps enormously that the fiscal machinery had already cranked into gear — a stroke of luck Moon has been shrewd enough to exploit.</a:t>
            </a:r>
          </a:p>
        </p:txBody>
      </p:sp>
      <p:grpSp>
        <p:nvGrpSpPr>
          <p:cNvPr id="46" name="그룹 23"/>
          <p:cNvGrpSpPr/>
          <p:nvPr/>
        </p:nvGrpSpPr>
        <p:grpSpPr>
          <a:xfrm>
            <a:off x="7941920" y="2739268"/>
            <a:ext cx="3600082" cy="2819394"/>
            <a:chOff x="2261118" y="2212520"/>
            <a:chExt cx="4814595" cy="5747657"/>
          </a:xfrm>
          <a:solidFill>
            <a:srgbClr val="FBC096"/>
          </a:solidFill>
        </p:grpSpPr>
        <p:sp>
          <p:nvSpPr>
            <p:cNvPr id="47" name="자유형 24"/>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48"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49" name="자유형: 도형 12"/>
          <p:cNvSpPr/>
          <p:nvPr/>
        </p:nvSpPr>
        <p:spPr>
          <a:xfrm rot="19249572">
            <a:off x="9161785" y="2272851"/>
            <a:ext cx="1545821" cy="606354"/>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200" b="1">
              <a:solidFill>
                <a:prstClr val="white"/>
              </a:solidFill>
            </a:endParaRPr>
          </a:p>
        </p:txBody>
      </p:sp>
      <p:sp>
        <p:nvSpPr>
          <p:cNvPr id="50" name="TextBox 60"/>
          <p:cNvSpPr txBox="1"/>
          <p:nvPr/>
        </p:nvSpPr>
        <p:spPr>
          <a:xfrm>
            <a:off x="8191632" y="3429000"/>
            <a:ext cx="3173076" cy="1785104"/>
          </a:xfrm>
          <a:prstGeom prst="rect">
            <a:avLst/>
          </a:prstGeom>
        </p:spPr>
        <p:txBody>
          <a:bodyPr wrap="square">
            <a:spAutoFit/>
          </a:bodyPr>
          <a:lstStyle/>
          <a:p>
            <a:pPr>
              <a:defRPr lang="ko-KR" altLang="en-US"/>
            </a:pPr>
            <a:r>
              <a:rPr lang="en-US" altLang="ko-KR" sz="2200" dirty="0"/>
              <a:t>Statement</a:t>
            </a:r>
            <a:r>
              <a:rPr lang="ko-KR" altLang="en-US" sz="2200" dirty="0"/>
              <a:t>탭을 </a:t>
            </a:r>
            <a:r>
              <a:rPr lang="ko-KR" altLang="en-US" sz="2200" dirty="0" err="1"/>
              <a:t>누르게되면</a:t>
            </a:r>
            <a:r>
              <a:rPr lang="ko-KR" altLang="en-US" sz="2200" dirty="0"/>
              <a:t> 코로나에 대한 정부의발표문이 제공되며 국내(한글)을 기본으로 할 </a:t>
            </a:r>
            <a:r>
              <a:rPr lang="ko-KR" altLang="en-US" sz="2200" dirty="0" smtClean="0"/>
              <a:t>예정이다</a:t>
            </a:r>
            <a:r>
              <a:rPr lang="en-US" altLang="ko-KR" sz="2200" dirty="0" smtClean="0"/>
              <a:t>.</a:t>
            </a:r>
            <a:endParaRPr lang="ko-KR" altLang="en-US" sz="2200" dirty="0"/>
          </a:p>
        </p:txBody>
      </p:sp>
    </p:spTree>
    <p:extLst>
      <p:ext uri="{BB962C8B-B14F-4D97-AF65-F5344CB8AC3E}">
        <p14:creationId xmlns:p14="http://schemas.microsoft.com/office/powerpoint/2010/main" val="3667482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22910" y="265159"/>
            <a:ext cx="1724045" cy="390161"/>
          </a:xfrm>
          <a:prstGeom prst="rect">
            <a:avLst/>
          </a:prstGeom>
        </p:spPr>
        <p:txBody>
          <a:bodyPr wrap="none">
            <a:spAutoFit/>
          </a:bodyPr>
          <a:lstStyle/>
          <a:p>
            <a:pPr algn="r">
              <a:defRPr lang="ko-KR" altLang="en-US"/>
            </a:pPr>
            <a:r>
              <a:rPr lang="en-US" altLang="ko-KR" sz="2000" kern="0">
                <a:solidFill>
                  <a:prstClr val="white"/>
                </a:solidFill>
                <a:latin typeface="맑은 고딕"/>
                <a:ea typeface="맑은 고딕"/>
              </a:rPr>
              <a:t>4.2 </a:t>
            </a:r>
            <a:r>
              <a:rPr lang="ko-KR" altLang="en-US" sz="2000" kern="0">
                <a:solidFill>
                  <a:prstClr val="white"/>
                </a:solidFill>
                <a:latin typeface="맑은 고딕"/>
                <a:ea typeface="맑은 고딕"/>
              </a:rPr>
              <a:t>화면 설계</a:t>
            </a:r>
            <a:endParaRPr lang="ko-KR" altLang="en-US" sz="20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78813"/>
            <a:ext cx="11112500" cy="5101281"/>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25" name="Picture 15"/>
          <p:cNvPicPr>
            <a:picLocks noChangeAspect="1" noChangeArrowheads="1"/>
          </p:cNvPicPr>
          <p:nvPr/>
        </p:nvPicPr>
        <p:blipFill rotWithShape="1">
          <a:blip r:embed="rId2"/>
          <a:srcRect/>
          <a:stretch>
            <a:fillRect/>
          </a:stretch>
        </p:blipFill>
        <p:spPr>
          <a:xfrm>
            <a:off x="1048808" y="2356654"/>
            <a:ext cx="7046384" cy="4074503"/>
          </a:xfrm>
          <a:prstGeom prst="rect">
            <a:avLst/>
          </a:prstGeom>
          <a:noFill/>
          <a:ln>
            <a:noFill/>
          </a:ln>
          <a:effectLst/>
        </p:spPr>
      </p:pic>
      <p:sp>
        <p:nvSpPr>
          <p:cNvPr id="29" name="Rectangle 20"/>
          <p:cNvSpPr>
            <a:spLocks noChangeArrowheads="1"/>
          </p:cNvSpPr>
          <p:nvPr/>
        </p:nvSpPr>
        <p:spPr>
          <a:xfrm>
            <a:off x="1684472" y="3576753"/>
            <a:ext cx="2193604" cy="2234897"/>
          </a:xfrm>
          <a:prstGeom prst="rect">
            <a:avLst/>
          </a:prstGeom>
          <a:solidFill>
            <a:srgbClr val="FFFFFF"/>
          </a:solidFill>
          <a:ln w="19050" cmpd="sng">
            <a:solidFill>
              <a:srgbClr val="000000"/>
            </a:solidFill>
            <a:miter/>
          </a:ln>
          <a:effectLst/>
        </p:spPr>
        <p:txBody>
          <a:bodyPr wrap="none"/>
          <a:lstStyle/>
          <a:p>
            <a:pPr lvl="0">
              <a:defRPr lang="ko-KR" altLang="en-US"/>
            </a:pPr>
            <a:endParaRPr lang="ko-KR" altLang="en-US" sz="1801"/>
          </a:p>
        </p:txBody>
      </p:sp>
      <p:pic>
        <p:nvPicPr>
          <p:cNvPr id="30" name="Picture 21"/>
          <p:cNvPicPr>
            <a:picLocks noChangeAspect="1" noChangeArrowheads="1"/>
          </p:cNvPicPr>
          <p:nvPr/>
        </p:nvPicPr>
        <p:blipFill rotWithShape="1">
          <a:blip r:embed="rId3"/>
          <a:srcRect/>
          <a:stretch>
            <a:fillRect/>
          </a:stretch>
        </p:blipFill>
        <p:spPr>
          <a:xfrm>
            <a:off x="1753456" y="3854785"/>
            <a:ext cx="2014320" cy="1893057"/>
          </a:xfrm>
          <a:prstGeom prst="rect">
            <a:avLst/>
          </a:prstGeom>
          <a:noFill/>
          <a:ln>
            <a:noFill/>
          </a:ln>
          <a:effectLst/>
        </p:spPr>
      </p:pic>
      <p:sp>
        <p:nvSpPr>
          <p:cNvPr id="32" name="Rectangle 23"/>
          <p:cNvSpPr>
            <a:spLocks noChangeArrowheads="1"/>
          </p:cNvSpPr>
          <p:nvPr/>
        </p:nvSpPr>
        <p:spPr>
          <a:xfrm>
            <a:off x="4982311" y="3553522"/>
            <a:ext cx="2321378" cy="2297555"/>
          </a:xfrm>
          <a:prstGeom prst="rect">
            <a:avLst/>
          </a:prstGeom>
          <a:solidFill>
            <a:srgbClr val="FFFFFF"/>
          </a:solidFill>
          <a:ln w="19050" cmpd="sng">
            <a:solidFill>
              <a:srgbClr val="000000"/>
            </a:solidFill>
            <a:miter/>
          </a:ln>
          <a:effectLst/>
        </p:spPr>
        <p:txBody>
          <a:bodyPr wrap="none"/>
          <a:lstStyle/>
          <a:p>
            <a:pPr lvl="0">
              <a:defRPr lang="ko-KR" altLang="en-US"/>
            </a:pPr>
            <a:endParaRPr lang="ko-KR" altLang="en-US" sz="1801"/>
          </a:p>
        </p:txBody>
      </p:sp>
      <p:pic>
        <p:nvPicPr>
          <p:cNvPr id="33" name="Picture 24"/>
          <p:cNvPicPr>
            <a:picLocks noChangeAspect="1" noChangeArrowheads="1"/>
          </p:cNvPicPr>
          <p:nvPr/>
        </p:nvPicPr>
        <p:blipFill rotWithShape="1">
          <a:blip r:embed="rId4"/>
          <a:srcRect/>
          <a:stretch>
            <a:fillRect/>
          </a:stretch>
        </p:blipFill>
        <p:spPr>
          <a:xfrm>
            <a:off x="5070920" y="3644737"/>
            <a:ext cx="2196218" cy="2081865"/>
          </a:xfrm>
          <a:prstGeom prst="rect">
            <a:avLst/>
          </a:prstGeom>
          <a:noFill/>
          <a:ln>
            <a:noFill/>
          </a:ln>
          <a:effectLst/>
        </p:spPr>
      </p:pic>
      <p:sp>
        <p:nvSpPr>
          <p:cNvPr id="34" name="Freeform 25"/>
          <p:cNvSpPr/>
          <p:nvPr/>
        </p:nvSpPr>
        <p:spPr>
          <a:xfrm>
            <a:off x="1224072" y="3750927"/>
            <a:ext cx="536980" cy="232849"/>
          </a:xfrm>
          <a:custGeom>
            <a:avLst/>
            <a:gdLst>
              <a:gd name="T0" fmla="*/ 0 w 499"/>
              <a:gd name="T1" fmla="*/ 0 h 249"/>
              <a:gd name="T2" fmla="*/ 499 w 499"/>
              <a:gd name="T3" fmla="*/ 249 h 249"/>
            </a:gdLst>
            <a:ahLst/>
            <a:cxnLst>
              <a:cxn ang="0">
                <a:pos x="T0" y="T1"/>
              </a:cxn>
              <a:cxn ang="0">
                <a:pos x="T2" y="T3"/>
              </a:cxn>
            </a:cxnLst>
            <a:rect l="0" t="0" r="r" b="b"/>
            <a:pathLst>
              <a:path w="499" h="249">
                <a:moveTo>
                  <a:pt x="0" y="0"/>
                </a:moveTo>
                <a:lnTo>
                  <a:pt x="499" y="249"/>
                </a:lnTo>
              </a:path>
            </a:pathLst>
          </a:custGeom>
          <a:noFill/>
          <a:ln w="25400" cmpd="sng">
            <a:solidFill>
              <a:srgbClr val="FF0000"/>
            </a:solidFill>
            <a:round/>
            <a:tailEnd type="arrow" w="lg" len="lg"/>
          </a:ln>
          <a:effectLst/>
        </p:spPr>
        <p:txBody>
          <a:bodyPr/>
          <a:lstStyle/>
          <a:p>
            <a:pPr lvl="0">
              <a:defRPr lang="ko-KR" altLang="en-US"/>
            </a:pPr>
            <a:endParaRPr lang="ko-KR" altLang="en-US" sz="1801"/>
          </a:p>
        </p:txBody>
      </p:sp>
      <p:sp>
        <p:nvSpPr>
          <p:cNvPr id="35" name="Rectangle 26"/>
          <p:cNvSpPr>
            <a:spLocks noChangeArrowheads="1"/>
          </p:cNvSpPr>
          <p:nvPr/>
        </p:nvSpPr>
        <p:spPr bwMode="white">
          <a:xfrm>
            <a:off x="553244" y="3429000"/>
            <a:ext cx="1224530" cy="262780"/>
          </a:xfrm>
          <a:prstGeom prst="rect">
            <a:avLst/>
          </a:prstGeom>
          <a:noFill/>
          <a:ln>
            <a:noFill/>
          </a:ln>
          <a:effectLst/>
        </p:spPr>
        <p:txBody>
          <a:bodyPr wrap="square">
            <a:spAutoFit/>
          </a:bodyPr>
          <a:lstStyle>
            <a:lvl1pPr defTabSz="898525">
              <a:defRPr kumimoji="1" sz="1200">
                <a:solidFill>
                  <a:schemeClr val="tx1"/>
                </a:solidFill>
                <a:latin typeface="함초롬돋움"/>
                <a:ea typeface="함초롬돋움"/>
                <a:cs typeface="함초롬돋움"/>
              </a:defRPr>
            </a:lvl1pPr>
            <a:lvl2pPr marL="989013" indent="-449263" defTabSz="898525">
              <a:defRPr kumimoji="1" sz="1200">
                <a:solidFill>
                  <a:schemeClr val="tx1"/>
                </a:solidFill>
                <a:latin typeface="함초롬돋움"/>
                <a:ea typeface="함초롬돋움"/>
                <a:cs typeface="함초롬돋움"/>
              </a:defRPr>
            </a:lvl2pPr>
            <a:lvl3pPr marL="1528763" indent="-449263" defTabSz="898525">
              <a:defRPr kumimoji="1" sz="1200">
                <a:solidFill>
                  <a:schemeClr val="tx1"/>
                </a:solidFill>
                <a:latin typeface="함초롬돋움"/>
                <a:ea typeface="함초롬돋움"/>
                <a:cs typeface="함초롬돋움"/>
              </a:defRPr>
            </a:lvl3pPr>
            <a:lvl4pPr marL="2068513" indent="-449263" defTabSz="898525">
              <a:defRPr kumimoji="1" sz="1200">
                <a:solidFill>
                  <a:schemeClr val="tx1"/>
                </a:solidFill>
                <a:latin typeface="함초롬돋움"/>
                <a:ea typeface="함초롬돋움"/>
                <a:cs typeface="함초롬돋움"/>
              </a:defRPr>
            </a:lvl4pPr>
            <a:lvl5pPr marL="2608263" indent="-449263" defTabSz="898525">
              <a:defRPr kumimoji="1" sz="1200">
                <a:solidFill>
                  <a:schemeClr val="tx1"/>
                </a:solidFill>
                <a:latin typeface="함초롬돋움"/>
                <a:ea typeface="함초롬돋움"/>
                <a:cs typeface="함초롬돋움"/>
              </a:defRPr>
            </a:lvl5pPr>
            <a:lvl6pPr marL="3065463" indent="-449263" defTabSz="898525" fontAlgn="base">
              <a:spcBef>
                <a:spcPct val="30000"/>
              </a:spcBef>
              <a:spcAft>
                <a:spcPct val="0"/>
              </a:spcAft>
              <a:defRPr kumimoji="1" sz="1200">
                <a:solidFill>
                  <a:schemeClr val="tx1"/>
                </a:solidFill>
                <a:latin typeface="함초롬돋움"/>
                <a:ea typeface="함초롬돋움"/>
                <a:cs typeface="함초롬돋움"/>
              </a:defRPr>
            </a:lvl6pPr>
            <a:lvl7pPr marL="3522663" indent="-449263" defTabSz="898525" fontAlgn="base">
              <a:spcBef>
                <a:spcPct val="30000"/>
              </a:spcBef>
              <a:spcAft>
                <a:spcPct val="0"/>
              </a:spcAft>
              <a:defRPr kumimoji="1" sz="1200">
                <a:solidFill>
                  <a:schemeClr val="tx1"/>
                </a:solidFill>
                <a:latin typeface="함초롬돋움"/>
                <a:ea typeface="함초롬돋움"/>
                <a:cs typeface="함초롬돋움"/>
              </a:defRPr>
            </a:lvl7pPr>
            <a:lvl8pPr marL="3979863" indent="-449263" defTabSz="898525" fontAlgn="base">
              <a:spcBef>
                <a:spcPct val="30000"/>
              </a:spcBef>
              <a:spcAft>
                <a:spcPct val="0"/>
              </a:spcAft>
              <a:defRPr kumimoji="1" sz="1200">
                <a:solidFill>
                  <a:schemeClr val="tx1"/>
                </a:solidFill>
                <a:latin typeface="함초롬돋움"/>
                <a:ea typeface="함초롬돋움"/>
                <a:cs typeface="함초롬돋움"/>
              </a:defRPr>
            </a:lvl8pPr>
            <a:lvl9pPr marL="4437063" indent="-449263" defTabSz="898525" fontAlgn="base">
              <a:spcBef>
                <a:spcPct val="30000"/>
              </a:spcBef>
              <a:spcAft>
                <a:spcPct val="0"/>
              </a:spcAft>
              <a:defRPr kumimoji="1" sz="1200">
                <a:solidFill>
                  <a:schemeClr val="tx1"/>
                </a:solidFill>
                <a:latin typeface="함초롬돋움"/>
                <a:ea typeface="함초롬돋움"/>
                <a:cs typeface="함초롬돋움"/>
              </a:defRPr>
            </a:lvl9pPr>
          </a:lstStyle>
          <a:p>
            <a:pPr>
              <a:spcBef>
                <a:spcPct val="0"/>
              </a:spcBef>
              <a:defRPr lang="ko-KR" altLang="en-US"/>
            </a:pPr>
            <a:r>
              <a:rPr lang="ko-KR" altLang="en-US" sz="1101" b="1">
                <a:solidFill>
                  <a:srgbClr val="FF0000"/>
                </a:solidFill>
              </a:rPr>
              <a:t>공지사항 알림</a:t>
            </a:r>
          </a:p>
        </p:txBody>
      </p:sp>
      <p:pic>
        <p:nvPicPr>
          <p:cNvPr id="26" name="Picture 16"/>
          <p:cNvPicPr>
            <a:picLocks noChangeAspect="1" noChangeArrowheads="1"/>
          </p:cNvPicPr>
          <p:nvPr/>
        </p:nvPicPr>
        <p:blipFill rotWithShape="1">
          <a:blip r:embed="rId5"/>
          <a:srcRect/>
          <a:stretch>
            <a:fillRect/>
          </a:stretch>
        </p:blipFill>
        <p:spPr>
          <a:xfrm>
            <a:off x="2184459" y="3419475"/>
            <a:ext cx="1192765" cy="362118"/>
          </a:xfrm>
          <a:prstGeom prst="rect">
            <a:avLst/>
          </a:prstGeom>
          <a:noFill/>
          <a:ln>
            <a:noFill/>
          </a:ln>
          <a:effectLst/>
        </p:spPr>
      </p:pic>
      <p:pic>
        <p:nvPicPr>
          <p:cNvPr id="31" name="Picture 22"/>
          <p:cNvPicPr>
            <a:picLocks noChangeAspect="1" noChangeArrowheads="1"/>
          </p:cNvPicPr>
          <p:nvPr/>
        </p:nvPicPr>
        <p:blipFill rotWithShape="1">
          <a:blip r:embed="rId6"/>
          <a:srcRect/>
          <a:stretch>
            <a:fillRect/>
          </a:stretch>
        </p:blipFill>
        <p:spPr>
          <a:xfrm>
            <a:off x="5809659" y="3429000"/>
            <a:ext cx="651176" cy="293823"/>
          </a:xfrm>
          <a:prstGeom prst="rect">
            <a:avLst/>
          </a:prstGeom>
          <a:noFill/>
          <a:ln>
            <a:noFill/>
          </a:ln>
          <a:effectLst/>
        </p:spPr>
      </p:pic>
      <p:grpSp>
        <p:nvGrpSpPr>
          <p:cNvPr id="36" name="그룹 23"/>
          <p:cNvGrpSpPr/>
          <p:nvPr/>
        </p:nvGrpSpPr>
        <p:grpSpPr>
          <a:xfrm>
            <a:off x="8185852" y="2739268"/>
            <a:ext cx="3344531" cy="2819394"/>
            <a:chOff x="2261118" y="2212520"/>
            <a:chExt cx="4814595" cy="5747657"/>
          </a:xfrm>
          <a:solidFill>
            <a:srgbClr val="FBC096"/>
          </a:solidFill>
        </p:grpSpPr>
        <p:sp>
          <p:nvSpPr>
            <p:cNvPr id="37" name="자유형 24"/>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38"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39" name="자유형: 도형 12"/>
          <p:cNvSpPr/>
          <p:nvPr/>
        </p:nvSpPr>
        <p:spPr>
          <a:xfrm rot="19249572">
            <a:off x="9280610" y="2296083"/>
            <a:ext cx="1545821" cy="606354"/>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200" b="1">
              <a:solidFill>
                <a:prstClr val="white"/>
              </a:solidFill>
            </a:endParaRPr>
          </a:p>
        </p:txBody>
      </p:sp>
      <p:sp>
        <p:nvSpPr>
          <p:cNvPr id="40" name="TextBox 60"/>
          <p:cNvSpPr txBox="1"/>
          <p:nvPr/>
        </p:nvSpPr>
        <p:spPr>
          <a:xfrm>
            <a:off x="8383758" y="3390434"/>
            <a:ext cx="3173076" cy="1785104"/>
          </a:xfrm>
          <a:prstGeom prst="rect">
            <a:avLst/>
          </a:prstGeom>
        </p:spPr>
        <p:txBody>
          <a:bodyPr wrap="square">
            <a:spAutoFit/>
          </a:bodyPr>
          <a:lstStyle/>
          <a:p>
            <a:pPr>
              <a:defRPr lang="ko-KR" altLang="en-US"/>
            </a:pPr>
            <a:r>
              <a:rPr lang="en-US" altLang="ko-KR" sz="2200" dirty="0"/>
              <a:t>Notice</a:t>
            </a:r>
            <a:r>
              <a:rPr lang="ko-KR" altLang="en-US" sz="2200" dirty="0"/>
              <a:t>탭을 누르게 되면 질병관리본부와 청와대의 공지사항이 노출되어 </a:t>
            </a:r>
            <a:r>
              <a:rPr lang="ko-KR" altLang="en-US" sz="2200" dirty="0" err="1"/>
              <a:t>그에대한</a:t>
            </a:r>
            <a:r>
              <a:rPr lang="ko-KR" altLang="en-US" sz="2200" dirty="0"/>
              <a:t> 정보를 제공받을 수 </a:t>
            </a:r>
            <a:r>
              <a:rPr lang="ko-KR" altLang="en-US" sz="2200" dirty="0" smtClean="0"/>
              <a:t>있다</a:t>
            </a:r>
            <a:r>
              <a:rPr lang="en-US" altLang="ko-KR" sz="2200" dirty="0" smtClean="0"/>
              <a:t>.</a:t>
            </a:r>
            <a:endParaRPr lang="ko-KR" altLang="en-US" sz="2200" dirty="0"/>
          </a:p>
        </p:txBody>
      </p:sp>
    </p:spTree>
    <p:extLst>
      <p:ext uri="{BB962C8B-B14F-4D97-AF65-F5344CB8AC3E}">
        <p14:creationId xmlns:p14="http://schemas.microsoft.com/office/powerpoint/2010/main" val="2973677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590412" y="214782"/>
            <a:ext cx="1382110" cy="400110"/>
          </a:xfrm>
          <a:prstGeom prst="rect">
            <a:avLst/>
          </a:prstGeom>
        </p:spPr>
        <p:txBody>
          <a:bodyPr wrap="none">
            <a:spAutoFit/>
          </a:bodyPr>
          <a:lstStyle/>
          <a:p>
            <a:pPr algn="r">
              <a:defRPr lang="ko-KR" altLang="en-US"/>
            </a:pPr>
            <a:r>
              <a:rPr lang="en-US" altLang="ko-KR" sz="2000" kern="0" dirty="0" smtClean="0">
                <a:solidFill>
                  <a:prstClr val="white"/>
                </a:solidFill>
                <a:latin typeface="맑은 고딕"/>
                <a:ea typeface="맑은 고딕"/>
              </a:rPr>
              <a:t>4.3 </a:t>
            </a:r>
            <a:r>
              <a:rPr lang="ko-KR" altLang="en-US" sz="2000" kern="0" dirty="0">
                <a:solidFill>
                  <a:prstClr val="white"/>
                </a:solidFill>
                <a:latin typeface="맑은 고딕"/>
                <a:ea typeface="맑은 고딕"/>
              </a:rPr>
              <a:t>흐름도</a:t>
            </a:r>
            <a:endParaRPr lang="ko-KR" altLang="en-US" sz="2000" dirty="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9" name="직선 화살표 연결선 13"/>
          <p:cNvSpPr/>
          <p:nvPr/>
        </p:nvSpPr>
        <p:spPr>
          <a:xfrm flipV="1">
            <a:off x="2217427" y="3951353"/>
            <a:ext cx="1136108" cy="18703"/>
          </a:xfrm>
          <a:prstGeom prst="line">
            <a:avLst/>
          </a:prstGeom>
          <a:ln w="38100">
            <a:solidFill>
              <a:srgbClr val="FF0000"/>
            </a:solidFill>
            <a:miter/>
            <a:tailEnd type="triangle"/>
          </a:ln>
        </p:spPr>
        <p:txBody>
          <a:bodyPr wrap="square" lIns="45719" rIns="45719"/>
          <a:lstStyle/>
          <a:p>
            <a:pPr lvl="0">
              <a:defRPr lang="ko-KR" altLang="en-US"/>
            </a:pPr>
            <a:endParaRPr lang="ko-KR"/>
          </a:p>
        </p:txBody>
      </p:sp>
      <p:sp>
        <p:nvSpPr>
          <p:cNvPr id="30" name="TextBox 14"/>
          <p:cNvSpPr txBox="1"/>
          <p:nvPr/>
        </p:nvSpPr>
        <p:spPr>
          <a:xfrm>
            <a:off x="2227821" y="4235865"/>
            <a:ext cx="1138860" cy="372330"/>
          </a:xfrm>
          <a:prstGeom prst="rect">
            <a:avLst/>
          </a:prstGeom>
          <a:ln w="12700">
            <a:miter/>
          </a:ln>
        </p:spPr>
        <p:txBody>
          <a:bodyPr lIns="45719" rIns="45719">
            <a:spAutoFit/>
          </a:bodyPr>
          <a:lstStyle>
            <a:lvl1pPr>
              <a:defRPr sz="1900" b="1">
                <a:solidFill>
                  <a:srgbClr val="FF0000"/>
                </a:solidFill>
              </a:defRPr>
            </a:lvl1pPr>
          </a:lstStyle>
          <a:p>
            <a:pPr lvl="0">
              <a:defRPr lang="ko-KR" altLang="en-US"/>
            </a:pPr>
            <a:r>
              <a:rPr lang="ko-KR"/>
              <a:t>crawling</a:t>
            </a:r>
          </a:p>
        </p:txBody>
      </p:sp>
      <p:sp>
        <p:nvSpPr>
          <p:cNvPr id="31" name="모서리가 둥근 직사각형"/>
          <p:cNvSpPr/>
          <p:nvPr/>
        </p:nvSpPr>
        <p:spPr>
          <a:xfrm>
            <a:off x="3676268" y="2026145"/>
            <a:ext cx="5511316" cy="4350622"/>
          </a:xfrm>
          <a:prstGeom prst="roundRect">
            <a:avLst>
              <a:gd name="adj" fmla="val 15918"/>
            </a:avLst>
          </a:prstGeom>
          <a:ln w="25400">
            <a:solidFill>
              <a:srgbClr val="FF9966"/>
            </a:solidFill>
            <a:miter/>
          </a:ln>
        </p:spPr>
        <p:txBody>
          <a:bodyPr lIns="45719" rIns="45719" anchor="ctr"/>
          <a:lstStyle/>
          <a:p>
            <a:pPr lvl="0">
              <a:defRPr lang="ko-KR" altLang="en-US"/>
            </a:pPr>
            <a:endParaRPr lang="ko-KR"/>
          </a:p>
        </p:txBody>
      </p:sp>
      <p:sp>
        <p:nvSpPr>
          <p:cNvPr id="32" name="TextBox 15"/>
          <p:cNvSpPr txBox="1"/>
          <p:nvPr/>
        </p:nvSpPr>
        <p:spPr>
          <a:xfrm>
            <a:off x="5416553" y="4091971"/>
            <a:ext cx="825279" cy="373349"/>
          </a:xfrm>
          <a:prstGeom prst="rect">
            <a:avLst/>
          </a:prstGeom>
          <a:ln w="12700">
            <a:miter/>
          </a:ln>
        </p:spPr>
        <p:txBody>
          <a:bodyPr lIns="45719" rIns="45719">
            <a:spAutoFit/>
          </a:bodyPr>
          <a:lstStyle>
            <a:lvl1pPr>
              <a:defRPr sz="1900" b="1">
                <a:solidFill>
                  <a:srgbClr val="FF0000"/>
                </a:solidFill>
              </a:defRPr>
            </a:lvl1pPr>
          </a:lstStyle>
          <a:p>
            <a:pPr lvl="0">
              <a:defRPr lang="ko-KR" altLang="en-US"/>
            </a:pPr>
            <a:r>
              <a:rPr lang="ko-KR" altLang="en-US"/>
              <a:t>tidy</a:t>
            </a:r>
          </a:p>
        </p:txBody>
      </p:sp>
      <p:sp>
        <p:nvSpPr>
          <p:cNvPr id="33" name="직선 화살표 연결선 42"/>
          <p:cNvSpPr/>
          <p:nvPr/>
        </p:nvSpPr>
        <p:spPr>
          <a:xfrm flipV="1">
            <a:off x="5234368" y="4006558"/>
            <a:ext cx="1131368" cy="9577"/>
          </a:xfrm>
          <a:prstGeom prst="line">
            <a:avLst/>
          </a:prstGeom>
          <a:ln w="38100">
            <a:solidFill>
              <a:srgbClr val="FF0000"/>
            </a:solidFill>
            <a:miter/>
            <a:tailEnd type="triangle"/>
          </a:ln>
        </p:spPr>
        <p:txBody>
          <a:bodyPr wrap="square" lIns="45719" rIns="45719"/>
          <a:lstStyle/>
          <a:p>
            <a:pPr lvl="0">
              <a:defRPr lang="ko-KR" altLang="en-US"/>
            </a:pPr>
            <a:endParaRPr lang="ko-KR"/>
          </a:p>
        </p:txBody>
      </p:sp>
      <p:pic>
        <p:nvPicPr>
          <p:cNvPr id="34" name="tt.png" descr="tt.png"/>
          <p:cNvPicPr>
            <a:picLocks noChangeAspect="1"/>
          </p:cNvPicPr>
          <p:nvPr/>
        </p:nvPicPr>
        <p:blipFill rotWithShape="1">
          <a:blip r:embed="rId2"/>
          <a:stretch>
            <a:fillRect/>
          </a:stretch>
        </p:blipFill>
        <p:spPr>
          <a:xfrm>
            <a:off x="3677155" y="3358030"/>
            <a:ext cx="1517452" cy="1368682"/>
          </a:xfrm>
          <a:prstGeom prst="rect">
            <a:avLst/>
          </a:prstGeom>
          <a:ln w="12700">
            <a:miter/>
          </a:ln>
        </p:spPr>
      </p:pic>
      <p:sp>
        <p:nvSpPr>
          <p:cNvPr id="35" name="TextBox 14"/>
          <p:cNvSpPr txBox="1"/>
          <p:nvPr/>
        </p:nvSpPr>
        <p:spPr>
          <a:xfrm>
            <a:off x="4047327" y="4566653"/>
            <a:ext cx="1138860" cy="346342"/>
          </a:xfrm>
          <a:prstGeom prst="rect">
            <a:avLst/>
          </a:prstGeom>
          <a:ln w="12700">
            <a:miter/>
          </a:ln>
        </p:spPr>
        <p:txBody>
          <a:bodyPr lIns="45719" rIns="45719">
            <a:spAutoFit/>
          </a:bodyPr>
          <a:lstStyle>
            <a:lvl1pPr>
              <a:defRPr sz="1900" b="1"/>
            </a:lvl1pPr>
          </a:lstStyle>
          <a:p>
            <a:pPr lvl="0">
              <a:defRPr lang="ko-KR" altLang="en-US"/>
            </a:pPr>
            <a:r>
              <a:rPr lang="ko-KR" altLang="en-US" sz="1700"/>
              <a:t>Data</a:t>
            </a:r>
          </a:p>
        </p:txBody>
      </p:sp>
      <p:sp>
        <p:nvSpPr>
          <p:cNvPr id="36" name="TextBox 14"/>
          <p:cNvSpPr txBox="1"/>
          <p:nvPr/>
        </p:nvSpPr>
        <p:spPr>
          <a:xfrm>
            <a:off x="6717048" y="4245390"/>
            <a:ext cx="2764658" cy="543780"/>
          </a:xfrm>
          <a:prstGeom prst="rect">
            <a:avLst/>
          </a:prstGeom>
          <a:ln w="12700">
            <a:miter/>
          </a:ln>
        </p:spPr>
        <p:txBody>
          <a:bodyPr lIns="45719" rIns="45719">
            <a:spAutoFit/>
          </a:bodyPr>
          <a:lstStyle/>
          <a:p>
            <a:pPr>
              <a:defRPr lang="ko-KR" sz="1900" b="1"/>
            </a:pPr>
            <a:r>
              <a:rPr lang="en-US" sz="1500"/>
              <a:t>Date visualizing of </a:t>
            </a:r>
            <a:br>
              <a:rPr lang="en-US" sz="1500"/>
            </a:br>
            <a:r>
              <a:rPr lang="en-US" sz="1500"/>
              <a:t>Jupyter Notebook.</a:t>
            </a:r>
            <a:endParaRPr lang="ko-KR" sz="1500"/>
          </a:p>
        </p:txBody>
      </p:sp>
      <p:sp>
        <p:nvSpPr>
          <p:cNvPr id="37" name="직선 화살표 연결선 42"/>
          <p:cNvSpPr/>
          <p:nvPr/>
        </p:nvSpPr>
        <p:spPr>
          <a:xfrm>
            <a:off x="9448356" y="4468706"/>
            <a:ext cx="825279" cy="1"/>
          </a:xfrm>
          <a:prstGeom prst="line">
            <a:avLst/>
          </a:prstGeom>
          <a:ln w="38100">
            <a:solidFill>
              <a:srgbClr val="FF0000"/>
            </a:solidFill>
            <a:miter/>
            <a:tailEnd type="triangle"/>
          </a:ln>
        </p:spPr>
        <p:txBody>
          <a:bodyPr wrap="square" lIns="45719" rIns="45719"/>
          <a:lstStyle/>
          <a:p>
            <a:pPr lvl="0">
              <a:defRPr lang="ko-KR" altLang="en-US"/>
            </a:pPr>
            <a:endParaRPr lang="ko-KR"/>
          </a:p>
        </p:txBody>
      </p:sp>
      <p:sp>
        <p:nvSpPr>
          <p:cNvPr id="51" name="TextBox 29"/>
          <p:cNvSpPr txBox="1"/>
          <p:nvPr/>
        </p:nvSpPr>
        <p:spPr>
          <a:xfrm>
            <a:off x="9216400" y="3580512"/>
            <a:ext cx="2002692" cy="360933"/>
          </a:xfrm>
          <a:prstGeom prst="rect">
            <a:avLst/>
          </a:prstGeom>
          <a:ln w="12700">
            <a:miter/>
          </a:ln>
        </p:spPr>
        <p:txBody>
          <a:bodyPr lIns="45719" rIns="45719">
            <a:spAutoFit/>
          </a:bodyPr>
          <a:lstStyle/>
          <a:p>
            <a:pPr>
              <a:defRPr lang="ko-KR" sz="1600" b="1"/>
            </a:pPr>
            <a:r>
              <a:rPr lang="ko-KR" sz="1800" b="0"/>
              <a:t> </a:t>
            </a:r>
          </a:p>
        </p:txBody>
      </p:sp>
      <p:pic>
        <p:nvPicPr>
          <p:cNvPr id="52" name="_x127905248"/>
          <p:cNvPicPr>
            <a:picLocks noChangeAspect="1" noChangeArrowheads="1"/>
          </p:cNvPicPr>
          <p:nvPr/>
        </p:nvPicPr>
        <p:blipFill rotWithShape="1">
          <a:blip r:embed="rId3"/>
          <a:srcRect/>
          <a:stretch>
            <a:fillRect/>
          </a:stretch>
        </p:blipFill>
        <p:spPr>
          <a:xfrm>
            <a:off x="863864" y="3429000"/>
            <a:ext cx="1338263" cy="1227392"/>
          </a:xfrm>
          <a:prstGeom prst="rect">
            <a:avLst/>
          </a:prstGeom>
          <a:noFill/>
        </p:spPr>
      </p:pic>
      <p:pic>
        <p:nvPicPr>
          <p:cNvPr id="53" name="_x127906208"/>
          <p:cNvPicPr>
            <a:picLocks noChangeAspect="1" noChangeArrowheads="1"/>
          </p:cNvPicPr>
          <p:nvPr/>
        </p:nvPicPr>
        <p:blipFill rotWithShape="1">
          <a:blip r:embed="rId4"/>
          <a:srcRect/>
          <a:stretch>
            <a:fillRect/>
          </a:stretch>
        </p:blipFill>
        <p:spPr>
          <a:xfrm>
            <a:off x="7114793" y="3253120"/>
            <a:ext cx="898525" cy="947737"/>
          </a:xfrm>
          <a:prstGeom prst="rect">
            <a:avLst/>
          </a:prstGeom>
          <a:noFill/>
        </p:spPr>
      </p:pic>
      <p:pic>
        <p:nvPicPr>
          <p:cNvPr id="54" name="_x127905568"/>
          <p:cNvPicPr>
            <a:picLocks noChangeAspect="1" noChangeArrowheads="1"/>
          </p:cNvPicPr>
          <p:nvPr/>
        </p:nvPicPr>
        <p:blipFill rotWithShape="1">
          <a:blip r:embed="rId5"/>
          <a:srcRect/>
          <a:stretch>
            <a:fillRect/>
          </a:stretch>
        </p:blipFill>
        <p:spPr>
          <a:xfrm>
            <a:off x="9282312" y="3301294"/>
            <a:ext cx="1082615" cy="1114985"/>
          </a:xfrm>
          <a:prstGeom prst="rect">
            <a:avLst/>
          </a:prstGeom>
          <a:noFill/>
        </p:spPr>
      </p:pic>
      <p:pic>
        <p:nvPicPr>
          <p:cNvPr id="55" name="Picture 8"/>
          <p:cNvPicPr>
            <a:picLocks noChangeAspect="1" noChangeArrowheads="1"/>
          </p:cNvPicPr>
          <p:nvPr/>
        </p:nvPicPr>
        <p:blipFill rotWithShape="1">
          <a:blip r:embed="rId6"/>
          <a:srcRect/>
          <a:stretch>
            <a:fillRect/>
          </a:stretch>
        </p:blipFill>
        <p:spPr>
          <a:xfrm>
            <a:off x="9374007" y="4716022"/>
            <a:ext cx="1028700" cy="790575"/>
          </a:xfrm>
          <a:prstGeom prst="rect">
            <a:avLst/>
          </a:prstGeom>
          <a:noFill/>
        </p:spPr>
      </p:pic>
      <p:pic>
        <p:nvPicPr>
          <p:cNvPr id="56" name="_x127905888"/>
          <p:cNvPicPr>
            <a:picLocks noChangeAspect="1" noChangeArrowheads="1"/>
          </p:cNvPicPr>
          <p:nvPr/>
        </p:nvPicPr>
        <p:blipFill rotWithShape="1">
          <a:blip r:embed="rId7"/>
          <a:srcRect/>
          <a:stretch>
            <a:fillRect/>
          </a:stretch>
        </p:blipFill>
        <p:spPr>
          <a:xfrm>
            <a:off x="993532" y="4756649"/>
            <a:ext cx="1338263" cy="769938"/>
          </a:xfrm>
          <a:prstGeom prst="rect">
            <a:avLst/>
          </a:prstGeom>
          <a:noFill/>
        </p:spPr>
      </p:pic>
      <p:pic>
        <p:nvPicPr>
          <p:cNvPr id="3" name="그림 2"/>
          <p:cNvPicPr>
            <a:picLocks noChangeAspect="1"/>
          </p:cNvPicPr>
          <p:nvPr/>
        </p:nvPicPr>
        <p:blipFill rotWithShape="1">
          <a:blip r:embed="rId8"/>
          <a:stretch>
            <a:fillRect/>
          </a:stretch>
        </p:blipFill>
        <p:spPr>
          <a:xfrm>
            <a:off x="803111" y="2658906"/>
            <a:ext cx="1815048" cy="625084"/>
          </a:xfrm>
          <a:prstGeom prst="rect">
            <a:avLst/>
          </a:prstGeom>
        </p:spPr>
      </p:pic>
      <p:sp>
        <p:nvSpPr>
          <p:cNvPr id="61" name="직사각형 60"/>
          <p:cNvSpPr/>
          <p:nvPr/>
        </p:nvSpPr>
        <p:spPr>
          <a:xfrm>
            <a:off x="10614311" y="3273793"/>
            <a:ext cx="978740" cy="1867744"/>
          </a:xfrm>
          <a:prstGeom prst="rect">
            <a:avLst/>
          </a:prstGeom>
          <a:solidFill>
            <a:schemeClr val="bg1"/>
          </a:solidFill>
          <a:ln w="25400" algn="ctr">
            <a:solidFill>
              <a:schemeClr val="tx1"/>
            </a:solidFill>
          </a:ln>
        </p:spPr>
        <p:style>
          <a:lnRef idx="2">
            <a:schemeClr val="accent1">
              <a:shade val="2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defRPr lang="ko-KR" altLang="en-US"/>
            </a:pPr>
            <a:endParaRPr lang="ko-KR" altLang="en-US"/>
          </a:p>
        </p:txBody>
      </p:sp>
      <p:pic>
        <p:nvPicPr>
          <p:cNvPr id="60" name="그림 59"/>
          <p:cNvPicPr>
            <a:picLocks noChangeAspect="1"/>
          </p:cNvPicPr>
          <p:nvPr/>
        </p:nvPicPr>
        <p:blipFill rotWithShape="1">
          <a:blip r:embed="rId9"/>
          <a:stretch>
            <a:fillRect/>
          </a:stretch>
        </p:blipFill>
        <p:spPr>
          <a:xfrm>
            <a:off x="10711479" y="4217270"/>
            <a:ext cx="813380" cy="648364"/>
          </a:xfrm>
          <a:prstGeom prst="rect">
            <a:avLst/>
          </a:prstGeom>
        </p:spPr>
      </p:pic>
      <p:pic>
        <p:nvPicPr>
          <p:cNvPr id="58" name="그림 57"/>
          <p:cNvPicPr>
            <a:picLocks noChangeAspect="1"/>
          </p:cNvPicPr>
          <p:nvPr/>
        </p:nvPicPr>
        <p:blipFill rotWithShape="1">
          <a:blip r:embed="rId10"/>
          <a:stretch>
            <a:fillRect/>
          </a:stretch>
        </p:blipFill>
        <p:spPr>
          <a:xfrm>
            <a:off x="10678131" y="3429000"/>
            <a:ext cx="864105" cy="771525"/>
          </a:xfrm>
          <a:prstGeom prst="rect">
            <a:avLst/>
          </a:prstGeom>
        </p:spPr>
      </p:pic>
      <p:sp>
        <p:nvSpPr>
          <p:cNvPr id="62" name="TextBox 61"/>
          <p:cNvSpPr txBox="1"/>
          <p:nvPr/>
        </p:nvSpPr>
        <p:spPr>
          <a:xfrm>
            <a:off x="845634" y="3091025"/>
            <a:ext cx="1997926" cy="488470"/>
          </a:xfrm>
          <a:prstGeom prst="rect">
            <a:avLst/>
          </a:prstGeom>
        </p:spPr>
        <p:txBody>
          <a:bodyPr wrap="square">
            <a:spAutoFit/>
          </a:bodyPr>
          <a:lstStyle/>
          <a:p>
            <a:pPr>
              <a:defRPr lang="ko-KR" altLang="en-US"/>
            </a:pPr>
            <a:r>
              <a:rPr lang="ko-KR" altLang="en-US" sz="1300" b="1"/>
              <a:t>코로나19팩트&amp;이슈</a:t>
            </a:r>
          </a:p>
          <a:p>
            <a:pPr>
              <a:defRPr lang="ko-KR" altLang="en-US"/>
            </a:pPr>
            <a:r>
              <a:rPr lang="ko-KR" altLang="en-US" sz="1300" b="1"/>
              <a:t>체크란에서 가짜뉴스</a:t>
            </a:r>
          </a:p>
        </p:txBody>
      </p:sp>
      <p:sp>
        <p:nvSpPr>
          <p:cNvPr id="63" name="TextBox 62"/>
          <p:cNvSpPr txBox="1"/>
          <p:nvPr/>
        </p:nvSpPr>
        <p:spPr>
          <a:xfrm>
            <a:off x="894421" y="4219807"/>
            <a:ext cx="1521676" cy="283613"/>
          </a:xfrm>
          <a:prstGeom prst="rect">
            <a:avLst/>
          </a:prstGeom>
        </p:spPr>
        <p:txBody>
          <a:bodyPr wrap="square">
            <a:spAutoFit/>
          </a:bodyPr>
          <a:lstStyle/>
          <a:p>
            <a:pPr>
              <a:defRPr lang="ko-KR" altLang="en-US"/>
            </a:pPr>
            <a:r>
              <a:rPr lang="ko-KR" altLang="en-US" sz="1300" b="1"/>
              <a:t>그 날의 보도사항</a:t>
            </a:r>
          </a:p>
        </p:txBody>
      </p:sp>
      <p:sp>
        <p:nvSpPr>
          <p:cNvPr id="64" name="TextBox 63"/>
          <p:cNvSpPr txBox="1"/>
          <p:nvPr/>
        </p:nvSpPr>
        <p:spPr>
          <a:xfrm>
            <a:off x="812179" y="5410247"/>
            <a:ext cx="1997926" cy="283798"/>
          </a:xfrm>
          <a:prstGeom prst="rect">
            <a:avLst/>
          </a:prstGeom>
        </p:spPr>
        <p:txBody>
          <a:bodyPr wrap="square">
            <a:spAutoFit/>
          </a:bodyPr>
          <a:lstStyle/>
          <a:p>
            <a:pPr>
              <a:defRPr lang="ko-KR" altLang="en-US"/>
            </a:pPr>
            <a:r>
              <a:rPr lang="ko-KR" altLang="en-US" sz="1300" b="1"/>
              <a:t>성별,연령별 감염현황</a:t>
            </a:r>
          </a:p>
        </p:txBody>
      </p:sp>
      <p:sp>
        <p:nvSpPr>
          <p:cNvPr id="65" name="TextBox 64"/>
          <p:cNvSpPr txBox="1"/>
          <p:nvPr/>
        </p:nvSpPr>
        <p:spPr>
          <a:xfrm>
            <a:off x="10534185" y="5237049"/>
            <a:ext cx="1208048" cy="486611"/>
          </a:xfrm>
          <a:prstGeom prst="rect">
            <a:avLst/>
          </a:prstGeom>
        </p:spPr>
        <p:txBody>
          <a:bodyPr wrap="square">
            <a:spAutoFit/>
          </a:bodyPr>
          <a:lstStyle/>
          <a:p>
            <a:pPr>
              <a:defRPr lang="ko-KR" altLang="en-US"/>
            </a:pPr>
            <a:r>
              <a:rPr lang="ko-KR" altLang="en-US" sz="1300" b="1"/>
              <a:t>모든브라우저</a:t>
            </a:r>
          </a:p>
          <a:p>
            <a:pPr>
              <a:defRPr lang="ko-KR" altLang="en-US"/>
            </a:pPr>
            <a:r>
              <a:rPr lang="ko-KR" altLang="en-US" sz="1300" b="1"/>
              <a:t>   호환가능</a:t>
            </a:r>
          </a:p>
        </p:txBody>
      </p:sp>
    </p:spTree>
    <p:extLst>
      <p:ext uri="{BB962C8B-B14F-4D97-AF65-F5344CB8AC3E}">
        <p14:creationId xmlns:p14="http://schemas.microsoft.com/office/powerpoint/2010/main" val="27683102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24714" y="262856"/>
            <a:ext cx="1984839" cy="400110"/>
          </a:xfrm>
          <a:prstGeom prst="rect">
            <a:avLst/>
          </a:prstGeom>
        </p:spPr>
        <p:txBody>
          <a:bodyPr wrap="none">
            <a:spAutoFit/>
          </a:bodyPr>
          <a:lstStyle/>
          <a:p>
            <a:pPr algn="r">
              <a:defRPr lang="ko-KR" altLang="en-US"/>
            </a:pPr>
            <a:r>
              <a:rPr lang="en-US" altLang="ko-KR" sz="2000" kern="0" dirty="0" smtClean="0">
                <a:solidFill>
                  <a:prstClr val="white"/>
                </a:solidFill>
                <a:latin typeface="맑은 고딕"/>
                <a:ea typeface="맑은 고딕"/>
              </a:rPr>
              <a:t>4.4 </a:t>
            </a:r>
            <a:r>
              <a:rPr lang="ko-KR" altLang="en-US" sz="2000" kern="0" dirty="0">
                <a:solidFill>
                  <a:prstClr val="white"/>
                </a:solidFill>
                <a:latin typeface="맑은 고딕"/>
                <a:ea typeface="맑은 고딕"/>
              </a:rPr>
              <a:t>데이터 수집</a:t>
            </a:r>
            <a:endParaRPr lang="ko-KR" altLang="en-US" sz="2000" dirty="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19" name="Google Shape;1223;p176"/>
          <p:cNvSpPr txBox="1"/>
          <p:nvPr/>
        </p:nvSpPr>
        <p:spPr>
          <a:xfrm>
            <a:off x="2003755" y="2550289"/>
            <a:ext cx="1512900" cy="360300"/>
          </a:xfrm>
          <a:prstGeom prst="rect">
            <a:avLst/>
          </a:prstGeom>
          <a:noFill/>
          <a:ln>
            <a:noFill/>
          </a:ln>
        </p:spPr>
        <p:txBody>
          <a:bodyPr wrap="square" lIns="91424" tIns="45700" rIns="91424" bIns="45700" anchor="t" anchorCtr="0">
            <a:noAutofit/>
          </a:bodyPr>
          <a:lstStyle/>
          <a:p>
            <a:pPr marL="0" lvl="0" indent="0" algn="l">
              <a:lnSpc>
                <a:spcPct val="100000"/>
              </a:lnSpc>
              <a:spcBef>
                <a:spcPct val="0"/>
              </a:spcBef>
              <a:spcAft>
                <a:spcPct val="0"/>
              </a:spcAft>
              <a:buNone/>
              <a:defRPr lang="ko-KR" altLang="en-US"/>
            </a:pPr>
            <a:endParaRPr lang="ko-KR" sz="1200" b="0" i="0">
              <a:solidFill>
                <a:schemeClr val="dk1"/>
              </a:solidFill>
              <a:latin typeface="Arial"/>
              <a:ea typeface="Arial"/>
              <a:cs typeface="Arial"/>
              <a:sym typeface="Arial"/>
            </a:endParaRPr>
          </a:p>
        </p:txBody>
      </p:sp>
      <p:pic>
        <p:nvPicPr>
          <p:cNvPr id="20" name="_x127906368"/>
          <p:cNvPicPr>
            <a:picLocks noChangeAspect="1" noChangeArrowheads="1"/>
          </p:cNvPicPr>
          <p:nvPr/>
        </p:nvPicPr>
        <p:blipFill rotWithShape="1">
          <a:blip r:embed="rId2"/>
          <a:srcRect/>
          <a:stretch>
            <a:fillRect/>
          </a:stretch>
        </p:blipFill>
        <p:spPr>
          <a:xfrm>
            <a:off x="2149870" y="2090952"/>
            <a:ext cx="2422130" cy="847960"/>
          </a:xfrm>
          <a:prstGeom prst="rect">
            <a:avLst/>
          </a:prstGeom>
          <a:noFill/>
        </p:spPr>
      </p:pic>
      <p:pic>
        <p:nvPicPr>
          <p:cNvPr id="21" name="_x127906128"/>
          <p:cNvPicPr>
            <a:picLocks noChangeAspect="1" noChangeArrowheads="1"/>
          </p:cNvPicPr>
          <p:nvPr/>
        </p:nvPicPr>
        <p:blipFill rotWithShape="1">
          <a:blip r:embed="rId3"/>
          <a:srcRect/>
          <a:stretch>
            <a:fillRect/>
          </a:stretch>
        </p:blipFill>
        <p:spPr>
          <a:xfrm>
            <a:off x="2149870" y="3335555"/>
            <a:ext cx="2422130" cy="1218354"/>
          </a:xfrm>
          <a:prstGeom prst="rect">
            <a:avLst/>
          </a:prstGeom>
          <a:noFill/>
        </p:spPr>
      </p:pic>
      <p:sp>
        <p:nvSpPr>
          <p:cNvPr id="29" name="TextBox 28"/>
          <p:cNvSpPr txBox="1"/>
          <p:nvPr/>
        </p:nvSpPr>
        <p:spPr>
          <a:xfrm>
            <a:off x="5689919" y="4233017"/>
            <a:ext cx="3802633" cy="375642"/>
          </a:xfrm>
          <a:prstGeom prst="rect">
            <a:avLst/>
          </a:prstGeom>
        </p:spPr>
        <p:txBody>
          <a:bodyPr wrap="square">
            <a:spAutoFit/>
          </a:bodyPr>
          <a:lstStyle/>
          <a:p>
            <a:pPr>
              <a:defRPr lang="ko-KR" altLang="en-US"/>
            </a:pPr>
            <a:r>
              <a:rPr lang="ko-KR" altLang="ko-KR" sz="1900" b="1" i="0" u="sng">
                <a:solidFill>
                  <a:srgbClr val="0000FF"/>
                </a:solidFill>
                <a:latin typeface="맑은 고딕"/>
                <a:ea typeface="맑은 고딕"/>
              </a:rPr>
              <a:t>http://www.cdc.go.kr</a:t>
            </a:r>
          </a:p>
        </p:txBody>
      </p:sp>
      <p:sp>
        <p:nvSpPr>
          <p:cNvPr id="30" name="TextBox 29"/>
          <p:cNvSpPr txBox="1"/>
          <p:nvPr/>
        </p:nvSpPr>
        <p:spPr>
          <a:xfrm>
            <a:off x="5664182" y="2782349"/>
            <a:ext cx="3532103" cy="368521"/>
          </a:xfrm>
          <a:prstGeom prst="rect">
            <a:avLst/>
          </a:prstGeom>
        </p:spPr>
        <p:txBody>
          <a:bodyPr wrap="square">
            <a:spAutoFit/>
          </a:bodyPr>
          <a:lstStyle/>
          <a:p>
            <a:pPr>
              <a:defRPr lang="ko-KR" altLang="en-US"/>
            </a:pPr>
            <a:r>
              <a:rPr lang="ko-KR" altLang="ko-KR" sz="1900" b="1" i="0" u="sng">
                <a:solidFill>
                  <a:srgbClr val="0000FF"/>
                </a:solidFill>
                <a:latin typeface="맑은 고딕"/>
                <a:ea typeface="맑은 고딕"/>
              </a:rPr>
              <a:t>https://www.data.go.kr/</a:t>
            </a:r>
          </a:p>
        </p:txBody>
      </p:sp>
      <p:sp>
        <p:nvSpPr>
          <p:cNvPr id="33" name="TextBox 32"/>
          <p:cNvSpPr txBox="1"/>
          <p:nvPr/>
        </p:nvSpPr>
        <p:spPr>
          <a:xfrm>
            <a:off x="5719550" y="5733190"/>
            <a:ext cx="3178659" cy="373449"/>
          </a:xfrm>
          <a:prstGeom prst="rect">
            <a:avLst/>
          </a:prstGeom>
        </p:spPr>
        <p:txBody>
          <a:bodyPr wrap="square">
            <a:spAutoFit/>
          </a:bodyPr>
          <a:lstStyle/>
          <a:p>
            <a:pPr>
              <a:defRPr lang="ko-KR" altLang="en-US"/>
            </a:pPr>
            <a:r>
              <a:rPr lang="en-US" altLang="ko-KR" sz="1900" b="1" u="sng">
                <a:solidFill>
                  <a:srgbClr val="0000FF"/>
                </a:solidFill>
                <a:ea typeface="맑은 고딕"/>
              </a:rPr>
              <a:t>http://ncov.mohw.go.kr/</a:t>
            </a:r>
            <a:endParaRPr lang="ko-KR" altLang="ko-KR" sz="1900" b="1" i="0" u="sng">
              <a:solidFill>
                <a:srgbClr val="0000FF"/>
              </a:solidFill>
              <a:latin typeface="맑은 고딕"/>
              <a:ea typeface="맑은 고딕"/>
            </a:endParaRPr>
          </a:p>
        </p:txBody>
      </p:sp>
      <p:sp>
        <p:nvSpPr>
          <p:cNvPr id="34" name="TextBox 33"/>
          <p:cNvSpPr txBox="1"/>
          <p:nvPr/>
        </p:nvSpPr>
        <p:spPr>
          <a:xfrm>
            <a:off x="5517666" y="5280940"/>
            <a:ext cx="5463574" cy="423326"/>
          </a:xfrm>
          <a:prstGeom prst="rect">
            <a:avLst/>
          </a:prstGeom>
        </p:spPr>
        <p:txBody>
          <a:bodyPr wrap="square">
            <a:spAutoFit/>
          </a:bodyPr>
          <a:lstStyle/>
          <a:p>
            <a:pPr>
              <a:defRPr lang="ko-KR" altLang="en-US"/>
            </a:pPr>
            <a:r>
              <a:rPr lang="ko-KR" altLang="ko-KR" sz="2200" b="1" i="0">
                <a:solidFill>
                  <a:srgbClr val="000000"/>
                </a:solidFill>
                <a:latin typeface="맑은 고딕"/>
                <a:ea typeface="맑은 고딕"/>
              </a:rPr>
              <a:t>코로나</a:t>
            </a:r>
            <a:r>
              <a:rPr lang="ko-KR" altLang="en-US" sz="2200" b="1" i="0">
                <a:solidFill>
                  <a:srgbClr val="000000"/>
                </a:solidFill>
                <a:latin typeface="맑은 고딕"/>
                <a:ea typeface="맑은 고딕"/>
              </a:rPr>
              <a:t>바이러스감염증</a:t>
            </a:r>
            <a:r>
              <a:rPr lang="en-US" altLang="ko-KR" sz="2200" b="1" i="0">
                <a:solidFill>
                  <a:srgbClr val="000000"/>
                </a:solidFill>
                <a:latin typeface="맑은 고딕"/>
                <a:ea typeface="맑은 고딕"/>
              </a:rPr>
              <a:t>-19(COVID-19)</a:t>
            </a:r>
            <a:endParaRPr lang="ko-KR" altLang="ko-KR" sz="2200" b="1" i="0">
              <a:solidFill>
                <a:srgbClr val="000000"/>
              </a:solidFill>
              <a:latin typeface="맑은 고딕"/>
              <a:ea typeface="맑은 고딕"/>
            </a:endParaRPr>
          </a:p>
        </p:txBody>
      </p:sp>
      <p:sp>
        <p:nvSpPr>
          <p:cNvPr id="35" name="TextBox 34"/>
          <p:cNvSpPr txBox="1"/>
          <p:nvPr/>
        </p:nvSpPr>
        <p:spPr>
          <a:xfrm>
            <a:off x="5739222" y="3777475"/>
            <a:ext cx="2057943" cy="424344"/>
          </a:xfrm>
          <a:prstGeom prst="rect">
            <a:avLst/>
          </a:prstGeom>
        </p:spPr>
        <p:txBody>
          <a:bodyPr wrap="none">
            <a:spAutoFit/>
          </a:bodyPr>
          <a:lstStyle/>
          <a:p>
            <a:pPr>
              <a:defRPr lang="ko-KR" altLang="en-US"/>
            </a:pPr>
            <a:r>
              <a:rPr lang="ko-KR" altLang="ko-KR" sz="2200" b="1" i="0">
                <a:solidFill>
                  <a:srgbClr val="000000"/>
                </a:solidFill>
                <a:latin typeface="맑은 고딕"/>
                <a:ea typeface="맑은 고딕"/>
              </a:rPr>
              <a:t>질병 관리 본부</a:t>
            </a:r>
          </a:p>
        </p:txBody>
      </p:sp>
      <p:sp>
        <p:nvSpPr>
          <p:cNvPr id="37" name="TextBox 36"/>
          <p:cNvSpPr txBox="1"/>
          <p:nvPr/>
        </p:nvSpPr>
        <p:spPr>
          <a:xfrm>
            <a:off x="5720481" y="2265675"/>
            <a:ext cx="2438634" cy="421025"/>
          </a:xfrm>
          <a:prstGeom prst="rect">
            <a:avLst/>
          </a:prstGeom>
        </p:spPr>
        <p:txBody>
          <a:bodyPr wrap="none">
            <a:spAutoFit/>
          </a:bodyPr>
          <a:lstStyle/>
          <a:p>
            <a:pPr>
              <a:defRPr lang="ko-KR" altLang="en-US"/>
            </a:pPr>
            <a:r>
              <a:rPr lang="ko-KR" altLang="ko-KR" sz="2200" b="1" i="0">
                <a:solidFill>
                  <a:srgbClr val="000000"/>
                </a:solidFill>
                <a:latin typeface="맑은 고딕"/>
                <a:ea typeface="맑은 고딕"/>
              </a:rPr>
              <a:t>공공 데이터 포털 </a:t>
            </a:r>
          </a:p>
        </p:txBody>
      </p:sp>
      <p:pic>
        <p:nvPicPr>
          <p:cNvPr id="3" name="그림 2"/>
          <p:cNvPicPr>
            <a:picLocks noChangeAspect="1"/>
          </p:cNvPicPr>
          <p:nvPr/>
        </p:nvPicPr>
        <p:blipFill rotWithShape="1">
          <a:blip r:embed="rId4"/>
          <a:stretch>
            <a:fillRect/>
          </a:stretch>
        </p:blipFill>
        <p:spPr>
          <a:xfrm>
            <a:off x="1922443" y="5073778"/>
            <a:ext cx="3345485" cy="898257"/>
          </a:xfrm>
          <a:prstGeom prst="rect">
            <a:avLst/>
          </a:prstGeom>
        </p:spPr>
      </p:pic>
      <p:sp>
        <p:nvSpPr>
          <p:cNvPr id="38" name="TextBox 37"/>
          <p:cNvSpPr txBox="1"/>
          <p:nvPr/>
        </p:nvSpPr>
        <p:spPr>
          <a:xfrm>
            <a:off x="2199391" y="5789016"/>
            <a:ext cx="2511999" cy="517649"/>
          </a:xfrm>
          <a:prstGeom prst="rect">
            <a:avLst/>
          </a:prstGeom>
        </p:spPr>
        <p:txBody>
          <a:bodyPr wrap="square">
            <a:spAutoFit/>
          </a:bodyPr>
          <a:lstStyle/>
          <a:p>
            <a:pPr>
              <a:defRPr lang="ko-KR" altLang="en-US"/>
            </a:pPr>
            <a:r>
              <a:rPr lang="ko-KR" altLang="en-US" sz="1400" b="1"/>
              <a:t>코로나19팩트&amp;이슈체크란에서 가짜뉴스정보를 수집</a:t>
            </a:r>
          </a:p>
        </p:txBody>
      </p:sp>
      <p:sp>
        <p:nvSpPr>
          <p:cNvPr id="39" name="TextBox 38"/>
          <p:cNvSpPr txBox="1"/>
          <p:nvPr/>
        </p:nvSpPr>
        <p:spPr>
          <a:xfrm>
            <a:off x="2222621" y="4275003"/>
            <a:ext cx="2512001" cy="295092"/>
          </a:xfrm>
          <a:prstGeom prst="rect">
            <a:avLst/>
          </a:prstGeom>
        </p:spPr>
        <p:txBody>
          <a:bodyPr wrap="square">
            <a:spAutoFit/>
          </a:bodyPr>
          <a:lstStyle/>
          <a:p>
            <a:pPr>
              <a:defRPr lang="ko-KR" altLang="en-US"/>
            </a:pPr>
            <a:r>
              <a:rPr lang="ko-KR" altLang="en-US" sz="1400" b="1"/>
              <a:t>그날의 보도사항 정보를 수집</a:t>
            </a:r>
          </a:p>
        </p:txBody>
      </p:sp>
      <p:sp>
        <p:nvSpPr>
          <p:cNvPr id="40" name="TextBox 39"/>
          <p:cNvSpPr txBox="1"/>
          <p:nvPr/>
        </p:nvSpPr>
        <p:spPr>
          <a:xfrm>
            <a:off x="2089271" y="2934765"/>
            <a:ext cx="2837244" cy="292305"/>
          </a:xfrm>
          <a:prstGeom prst="rect">
            <a:avLst/>
          </a:prstGeom>
        </p:spPr>
        <p:txBody>
          <a:bodyPr wrap="square">
            <a:spAutoFit/>
          </a:bodyPr>
          <a:lstStyle/>
          <a:p>
            <a:pPr>
              <a:defRPr lang="ko-KR" altLang="en-US"/>
            </a:pPr>
            <a:r>
              <a:rPr lang="ko-KR" altLang="en-US" sz="1400" b="1"/>
              <a:t>성별,연령 별 감염현황 정보 수집</a:t>
            </a:r>
          </a:p>
        </p:txBody>
      </p:sp>
    </p:spTree>
    <p:extLst>
      <p:ext uri="{BB962C8B-B14F-4D97-AF65-F5344CB8AC3E}">
        <p14:creationId xmlns:p14="http://schemas.microsoft.com/office/powerpoint/2010/main" val="148252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78813"/>
            <a:ext cx="11112500" cy="5101281"/>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1" name="직사각형 20"/>
          <p:cNvSpPr/>
          <p:nvPr/>
        </p:nvSpPr>
        <p:spPr>
          <a:xfrm>
            <a:off x="559661" y="265159"/>
            <a:ext cx="1587294" cy="400110"/>
          </a:xfrm>
          <a:prstGeom prst="rect">
            <a:avLst/>
          </a:prstGeom>
        </p:spPr>
        <p:txBody>
          <a:bodyPr wrap="none">
            <a:spAutoFit/>
          </a:bodyPr>
          <a:lstStyle/>
          <a:p>
            <a:pPr algn="r">
              <a:defRPr lang="ko-KR" altLang="en-US"/>
            </a:pPr>
            <a:r>
              <a:rPr lang="en-US" altLang="ko-KR" sz="2000" kern="0" dirty="0">
                <a:solidFill>
                  <a:prstClr val="white"/>
                </a:solidFill>
                <a:latin typeface="맑은 고딕"/>
                <a:ea typeface="맑은 고딕"/>
              </a:rPr>
              <a:t>5</a:t>
            </a:r>
            <a:r>
              <a:rPr lang="en-US" altLang="ko-KR" sz="2000" kern="0" dirty="0" smtClean="0">
                <a:solidFill>
                  <a:prstClr val="white"/>
                </a:solidFill>
                <a:latin typeface="맑은 고딕"/>
                <a:ea typeface="맑은 고딕"/>
              </a:rPr>
              <a:t>. </a:t>
            </a:r>
            <a:r>
              <a:rPr lang="ko-KR" altLang="en-US" sz="2000" kern="0" dirty="0">
                <a:solidFill>
                  <a:prstClr val="white"/>
                </a:solidFill>
                <a:latin typeface="맑은 고딕"/>
                <a:ea typeface="맑은 고딕"/>
              </a:rPr>
              <a:t>진행 상황</a:t>
            </a:r>
            <a:endParaRPr lang="ko-KR" altLang="en-US" sz="2000" dirty="0">
              <a:solidFill>
                <a:prstClr val="white"/>
              </a:solidFill>
              <a:latin typeface="맑은 고딕"/>
              <a:ea typeface="맑은 고딕"/>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44" y="1712844"/>
            <a:ext cx="6917882" cy="463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890294" y="1712844"/>
            <a:ext cx="3715110" cy="2585323"/>
          </a:xfrm>
          <a:prstGeom prst="rect">
            <a:avLst/>
          </a:prstGeom>
          <a:noFill/>
        </p:spPr>
        <p:txBody>
          <a:bodyPr wrap="square" rtlCol="0">
            <a:spAutoFit/>
          </a:bodyPr>
          <a:lstStyle/>
          <a:p>
            <a:r>
              <a:rPr lang="ko-KR" altLang="en-US" dirty="0" err="1" smtClean="0"/>
              <a:t>크롤링과</a:t>
            </a:r>
            <a:r>
              <a:rPr lang="ko-KR" altLang="en-US" dirty="0" smtClean="0"/>
              <a:t> </a:t>
            </a:r>
            <a:r>
              <a:rPr lang="en-US" altLang="ko-KR" dirty="0" smtClean="0"/>
              <a:t>csv </a:t>
            </a:r>
            <a:r>
              <a:rPr lang="ko-KR" altLang="en-US" dirty="0" smtClean="0"/>
              <a:t>파일 제작을 위해 </a:t>
            </a:r>
            <a:r>
              <a:rPr lang="en-US" altLang="ko-KR" dirty="0" err="1" smtClean="0"/>
              <a:t>BeautifulSoup</a:t>
            </a:r>
            <a:r>
              <a:rPr lang="en-US" altLang="ko-KR" dirty="0" smtClean="0"/>
              <a:t> </a:t>
            </a:r>
            <a:r>
              <a:rPr lang="ko-KR" altLang="en-US" dirty="0" smtClean="0"/>
              <a:t>모듈과 </a:t>
            </a:r>
            <a:r>
              <a:rPr lang="en-US" altLang="ko-KR" dirty="0" smtClean="0"/>
              <a:t>csv </a:t>
            </a:r>
            <a:r>
              <a:rPr lang="ko-KR" altLang="en-US" dirty="0" smtClean="0"/>
              <a:t>모듈을 불러옵니다</a:t>
            </a:r>
            <a:r>
              <a:rPr lang="en-US" altLang="ko-KR" dirty="0" smtClean="0"/>
              <a:t>.</a:t>
            </a:r>
          </a:p>
          <a:p>
            <a:endParaRPr lang="en-US" altLang="ko-KR" dirty="0"/>
          </a:p>
          <a:p>
            <a:r>
              <a:rPr lang="en-US" altLang="ko-KR" dirty="0" err="1" smtClean="0"/>
              <a:t>Url</a:t>
            </a:r>
            <a:r>
              <a:rPr lang="ko-KR" altLang="en-US" dirty="0" smtClean="0"/>
              <a:t>에 질병관리 본부의 보도자료 주소를 넣어준 후에 실행합니다</a:t>
            </a:r>
            <a:r>
              <a:rPr lang="en-US" altLang="ko-KR" dirty="0" smtClean="0"/>
              <a:t>.</a:t>
            </a:r>
          </a:p>
          <a:p>
            <a:endParaRPr lang="en-US" altLang="ko-KR" dirty="0"/>
          </a:p>
          <a:p>
            <a:r>
              <a:rPr lang="en-US" altLang="ko-KR" dirty="0" smtClean="0"/>
              <a:t>Soup</a:t>
            </a:r>
            <a:r>
              <a:rPr lang="ko-KR" altLang="en-US" dirty="0" smtClean="0"/>
              <a:t>에 자료가 잘 들어왔는지 출력해 보겠습니다</a:t>
            </a:r>
            <a:r>
              <a:rPr lang="en-US" altLang="ko-KR" dirty="0" smtClean="0"/>
              <a:t>.</a:t>
            </a:r>
            <a:endParaRPr lang="ko-KR" altLang="en-US" dirty="0"/>
          </a:p>
        </p:txBody>
      </p:sp>
    </p:spTree>
    <p:extLst>
      <p:ext uri="{BB962C8B-B14F-4D97-AF65-F5344CB8AC3E}">
        <p14:creationId xmlns:p14="http://schemas.microsoft.com/office/powerpoint/2010/main" val="1684229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78813"/>
            <a:ext cx="11112500" cy="5101281"/>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1" name="직사각형 20"/>
          <p:cNvSpPr/>
          <p:nvPr/>
        </p:nvSpPr>
        <p:spPr>
          <a:xfrm>
            <a:off x="559661" y="265159"/>
            <a:ext cx="1587294" cy="400110"/>
          </a:xfrm>
          <a:prstGeom prst="rect">
            <a:avLst/>
          </a:prstGeom>
        </p:spPr>
        <p:txBody>
          <a:bodyPr wrap="none">
            <a:spAutoFit/>
          </a:bodyPr>
          <a:lstStyle/>
          <a:p>
            <a:pPr algn="r">
              <a:defRPr lang="ko-KR" altLang="en-US"/>
            </a:pPr>
            <a:r>
              <a:rPr lang="en-US" altLang="ko-KR" sz="2000" kern="0" dirty="0">
                <a:solidFill>
                  <a:prstClr val="white"/>
                </a:solidFill>
                <a:latin typeface="맑은 고딕"/>
                <a:ea typeface="맑은 고딕"/>
              </a:rPr>
              <a:t>5</a:t>
            </a:r>
            <a:r>
              <a:rPr lang="en-US" altLang="ko-KR" sz="2000" kern="0" dirty="0" smtClean="0">
                <a:solidFill>
                  <a:prstClr val="white"/>
                </a:solidFill>
                <a:latin typeface="맑은 고딕"/>
                <a:ea typeface="맑은 고딕"/>
              </a:rPr>
              <a:t>. </a:t>
            </a:r>
            <a:r>
              <a:rPr lang="ko-KR" altLang="en-US" sz="2000" kern="0" dirty="0">
                <a:solidFill>
                  <a:prstClr val="white"/>
                </a:solidFill>
                <a:latin typeface="맑은 고딕"/>
                <a:ea typeface="맑은 고딕"/>
              </a:rPr>
              <a:t>진행 상황</a:t>
            </a:r>
            <a:endParaRPr lang="ko-KR" altLang="en-US" sz="2000" dirty="0">
              <a:solidFill>
                <a:prstClr val="white"/>
              </a:solidFill>
              <a:latin typeface="맑은 고딕"/>
              <a:ea typeface="맑은 고딕"/>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48" y="2224087"/>
            <a:ext cx="9917113"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97049" y="4583289"/>
            <a:ext cx="9175751" cy="646331"/>
          </a:xfrm>
          <a:prstGeom prst="rect">
            <a:avLst/>
          </a:prstGeom>
          <a:noFill/>
        </p:spPr>
        <p:txBody>
          <a:bodyPr wrap="square" rtlCol="0">
            <a:spAutoFit/>
          </a:bodyPr>
          <a:lstStyle/>
          <a:p>
            <a:r>
              <a:rPr lang="ko-KR" altLang="en-US" dirty="0" smtClean="0"/>
              <a:t> </a:t>
            </a:r>
            <a:r>
              <a:rPr lang="en-US" altLang="ko-KR" dirty="0" smtClean="0"/>
              <a:t>soup</a:t>
            </a:r>
            <a:r>
              <a:rPr lang="ko-KR" altLang="en-US" dirty="0" smtClean="0"/>
              <a:t>엔 너무 많은 자료가 있어 우리가 원하는 자료만 따로 분류하여 </a:t>
            </a:r>
            <a:r>
              <a:rPr lang="en-US" altLang="ko-KR" dirty="0" smtClean="0"/>
              <a:t>corona</a:t>
            </a:r>
            <a:r>
              <a:rPr lang="ko-KR" altLang="en-US" dirty="0" smtClean="0"/>
              <a:t>에 </a:t>
            </a:r>
            <a:r>
              <a:rPr lang="ko-KR" altLang="en-US" dirty="0" smtClean="0"/>
              <a:t>저장한 후 </a:t>
            </a:r>
            <a:r>
              <a:rPr lang="ko-KR" altLang="en-US" dirty="0" smtClean="0"/>
              <a:t>출력을 하여 잘 되었는지 확인해 보겠습니다</a:t>
            </a:r>
            <a:r>
              <a:rPr lang="en-US" altLang="ko-KR" dirty="0" smtClean="0"/>
              <a:t>.</a:t>
            </a:r>
            <a:endParaRPr lang="ko-KR" altLang="en-US" dirty="0"/>
          </a:p>
        </p:txBody>
      </p:sp>
    </p:spTree>
    <p:extLst>
      <p:ext uri="{BB962C8B-B14F-4D97-AF65-F5344CB8AC3E}">
        <p14:creationId xmlns:p14="http://schemas.microsoft.com/office/powerpoint/2010/main" val="2953315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5E9"/>
        </a:solidFill>
        <a:effectLst/>
      </p:bgPr>
    </p:bg>
    <p:spTree>
      <p:nvGrpSpPr>
        <p:cNvPr id="1" name=""/>
        <p:cNvGrpSpPr/>
        <p:nvPr/>
      </p:nvGrpSpPr>
      <p:grpSpPr>
        <a:xfrm>
          <a:off x="0" y="0"/>
          <a:ext cx="0" cy="0"/>
          <a:chOff x="0" y="0"/>
          <a:chExt cx="0" cy="0"/>
        </a:xfrm>
      </p:grpSpPr>
      <p:sp>
        <p:nvSpPr>
          <p:cNvPr id="31" name="양쪽 모서리가 둥근 사각형 30"/>
          <p:cNvSpPr/>
          <p:nvPr/>
        </p:nvSpPr>
        <p:spPr>
          <a:xfrm>
            <a:off x="2889500" y="1438275"/>
            <a:ext cx="459821" cy="897948"/>
          </a:xfrm>
          <a:prstGeom prst="round2SameRect">
            <a:avLst>
              <a:gd name="adj1" fmla="val 50000"/>
              <a:gd name="adj2" fmla="val 0"/>
            </a:avLst>
          </a:prstGeom>
          <a:solidFill>
            <a:srgbClr val="FF9966"/>
          </a:solidFill>
          <a:ln w="53975">
            <a:solidFill>
              <a:srgbClr val="FBC0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32" name="모서리가 둥근 직사각형 31"/>
          <p:cNvSpPr/>
          <p:nvPr/>
        </p:nvSpPr>
        <p:spPr>
          <a:xfrm>
            <a:off x="2551085" y="1749453"/>
            <a:ext cx="7120675" cy="4909460"/>
          </a:xfrm>
          <a:prstGeom prst="roundRect">
            <a:avLst>
              <a:gd name="adj" fmla="val 3115"/>
            </a:avLst>
          </a:prstGeom>
          <a:solidFill>
            <a:srgbClr val="E3E5E9"/>
          </a:solidFill>
          <a:ln w="53975">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buClr>
                <a:srgbClr val="333333"/>
              </a:buClr>
              <a:buSzPct val="25000"/>
              <a:defRPr lang="ko-KR" altLang="en-US"/>
            </a:pPr>
            <a:endParaRPr lang="en-US" altLang="ko-KR" sz="2200" b="1" dirty="0">
              <a:solidFill>
                <a:schemeClr val="tx1"/>
              </a:solidFill>
              <a:latin typeface="맑은 고딕"/>
              <a:cs typeface="Malgun Gothic"/>
              <a:sym typeface="Malgun Gothic"/>
            </a:endParaRPr>
          </a:p>
          <a:p>
            <a:pPr lvl="0">
              <a:buClr>
                <a:srgbClr val="333333"/>
              </a:buClr>
              <a:buSzPct val="25000"/>
              <a:defRPr lang="ko-KR" altLang="en-US"/>
            </a:pPr>
            <a:r>
              <a:rPr lang="en-US" altLang="ko-KR" b="1" dirty="0" smtClean="0">
                <a:solidFill>
                  <a:schemeClr val="tx1"/>
                </a:solidFill>
                <a:latin typeface="+mj-lt"/>
                <a:ea typeface="맑은 고딕"/>
                <a:cs typeface="Malgun Gothic"/>
                <a:sym typeface="Malgun Gothic"/>
              </a:rPr>
              <a:t>1. 4</a:t>
            </a:r>
            <a:r>
              <a:rPr lang="ko-KR" altLang="en-US" b="1" dirty="0">
                <a:solidFill>
                  <a:schemeClr val="tx1"/>
                </a:solidFill>
                <a:latin typeface="+mj-lt"/>
                <a:ea typeface="맑은 고딕"/>
                <a:cs typeface="Malgun Gothic"/>
                <a:sym typeface="Malgun Gothic"/>
              </a:rPr>
              <a:t>조</a:t>
            </a:r>
            <a:r>
              <a:rPr lang="en-US" altLang="ko-KR" b="1" dirty="0">
                <a:solidFill>
                  <a:schemeClr val="tx1"/>
                </a:solidFill>
                <a:latin typeface="+mj-lt"/>
                <a:ea typeface="맑은 고딕"/>
                <a:cs typeface="Malgun Gothic"/>
                <a:sym typeface="Malgun Gothic"/>
              </a:rPr>
              <a:t> </a:t>
            </a:r>
            <a:r>
              <a:rPr lang="en-US" altLang="ko-KR" b="1" dirty="0" err="1" smtClean="0">
                <a:solidFill>
                  <a:schemeClr val="tx1"/>
                </a:solidFill>
                <a:latin typeface="+mj-lt"/>
                <a:ea typeface="맑은 고딕"/>
                <a:cs typeface="Malgun Gothic"/>
                <a:sym typeface="Malgun Gothic"/>
              </a:rPr>
              <a:t>소개</a:t>
            </a:r>
            <a:endParaRPr lang="en-US" altLang="ko-KR" b="1" dirty="0" smtClean="0">
              <a:solidFill>
                <a:schemeClr val="tx1"/>
              </a:solidFill>
              <a:latin typeface="+mj-lt"/>
              <a:ea typeface="맑은 고딕"/>
              <a:cs typeface="Malgun Gothic"/>
              <a:sym typeface="Malgun Gothic"/>
            </a:endParaRPr>
          </a:p>
          <a:p>
            <a:pPr lvl="0">
              <a:buClr>
                <a:srgbClr val="333333"/>
              </a:buClr>
              <a:buSzPct val="25000"/>
              <a:defRPr lang="ko-KR" altLang="en-US"/>
            </a:pPr>
            <a:r>
              <a:rPr lang="en-US" altLang="ko-KR" b="1" dirty="0" smtClean="0">
                <a:solidFill>
                  <a:schemeClr val="tx1"/>
                </a:solidFill>
                <a:latin typeface="+mj-lt"/>
                <a:ea typeface="맑은 고딕"/>
                <a:cs typeface="Malgun Gothic"/>
                <a:sym typeface="Malgun Gothic"/>
              </a:rPr>
              <a:t>2. COVID-19</a:t>
            </a:r>
            <a:r>
              <a:rPr lang="ko-KR" altLang="en-US" b="1" dirty="0" smtClean="0">
                <a:solidFill>
                  <a:schemeClr val="tx1"/>
                </a:solidFill>
                <a:latin typeface="+mj-lt"/>
                <a:ea typeface="맑은 고딕"/>
                <a:cs typeface="Malgun Gothic"/>
                <a:sym typeface="Malgun Gothic"/>
              </a:rPr>
              <a:t>란</a:t>
            </a:r>
            <a:endParaRPr lang="en-US" altLang="ko-KR" b="1" dirty="0" smtClean="0">
              <a:solidFill>
                <a:schemeClr val="tx1"/>
              </a:solidFill>
              <a:latin typeface="+mj-lt"/>
              <a:ea typeface="맑은 고딕"/>
              <a:cs typeface="Malgun Gothic"/>
              <a:sym typeface="Malgun Gothic"/>
            </a:endParaRPr>
          </a:p>
          <a:p>
            <a:pPr lvl="0">
              <a:buClr>
                <a:srgbClr val="333333"/>
              </a:buClr>
              <a:buSzPct val="25000"/>
              <a:defRPr lang="ko-KR" altLang="en-US"/>
            </a:pPr>
            <a:r>
              <a:rPr lang="en-US" altLang="ko-KR" b="1" dirty="0" smtClean="0">
                <a:solidFill>
                  <a:schemeClr val="tx1"/>
                </a:solidFill>
                <a:latin typeface="+mj-lt"/>
                <a:ea typeface="맑은 고딕"/>
                <a:cs typeface="Malgun Gothic"/>
                <a:sym typeface="Malgun Gothic"/>
              </a:rPr>
              <a:t>3. </a:t>
            </a:r>
            <a:r>
              <a:rPr lang="en-US" altLang="ko-KR" b="1" dirty="0">
                <a:solidFill>
                  <a:schemeClr val="tx1"/>
                </a:solidFill>
                <a:ea typeface="맑은 고딕"/>
                <a:cs typeface="Malgun Gothic"/>
                <a:sym typeface="Malgun Gothic"/>
              </a:rPr>
              <a:t>One Click COVID-19 </a:t>
            </a:r>
            <a:r>
              <a:rPr lang="ko-KR" altLang="en-US" b="1" dirty="0" smtClean="0">
                <a:solidFill>
                  <a:schemeClr val="tx1"/>
                </a:solidFill>
                <a:latin typeface="+mj-lt"/>
                <a:ea typeface="맑은 고딕"/>
                <a:cs typeface="Malgun Gothic"/>
                <a:sym typeface="Malgun Gothic"/>
              </a:rPr>
              <a:t>프로젝트 개발 동기</a:t>
            </a:r>
            <a:endParaRPr lang="en-US" altLang="ko-KR" b="1" dirty="0" smtClean="0">
              <a:solidFill>
                <a:schemeClr val="tx1"/>
              </a:solidFill>
              <a:latin typeface="+mj-lt"/>
              <a:ea typeface="맑은 고딕"/>
              <a:cs typeface="Malgun Gothic"/>
              <a:sym typeface="Malgun Gothic"/>
            </a:endParaRPr>
          </a:p>
          <a:p>
            <a:pPr marL="342900" lvl="0" indent="-342900">
              <a:buClr>
                <a:srgbClr val="333333"/>
              </a:buClr>
              <a:buSzPct val="25000"/>
              <a:buFont typeface="Arial" panose="020B0604020202020204" pitchFamily="34" charset="0"/>
              <a:buChar char="•"/>
              <a:defRPr lang="ko-KR" altLang="en-US"/>
            </a:pPr>
            <a:r>
              <a:rPr lang="en-US" altLang="ko-KR" b="1" dirty="0" smtClean="0">
                <a:solidFill>
                  <a:schemeClr val="tx1"/>
                </a:solidFill>
                <a:latin typeface="+mj-lt"/>
                <a:ea typeface="맑은 고딕"/>
                <a:cs typeface="Malgun Gothic"/>
                <a:sym typeface="Malgun Gothic"/>
              </a:rPr>
              <a:t>	3.1 </a:t>
            </a:r>
            <a:r>
              <a:rPr lang="ko-KR" altLang="en-US" b="1" dirty="0" smtClean="0">
                <a:solidFill>
                  <a:schemeClr val="tx1"/>
                </a:solidFill>
                <a:latin typeface="+mj-lt"/>
                <a:ea typeface="맑은 고딕"/>
                <a:cs typeface="Malgun Gothic"/>
                <a:sym typeface="Malgun Gothic"/>
              </a:rPr>
              <a:t>국내</a:t>
            </a:r>
            <a:r>
              <a:rPr lang="en-US" altLang="ko-KR" b="1" dirty="0">
                <a:solidFill>
                  <a:schemeClr val="tx1"/>
                </a:solidFill>
                <a:latin typeface="+mj-lt"/>
                <a:ea typeface="맑은 고딕"/>
                <a:cs typeface="Malgun Gothic"/>
                <a:sym typeface="Malgun Gothic"/>
              </a:rPr>
              <a:t>·</a:t>
            </a:r>
            <a:r>
              <a:rPr lang="ko-KR" altLang="en-US" b="1" dirty="0" smtClean="0">
                <a:solidFill>
                  <a:schemeClr val="tx1"/>
                </a:solidFill>
                <a:latin typeface="+mj-lt"/>
                <a:ea typeface="맑은 고딕"/>
                <a:cs typeface="Malgun Gothic"/>
                <a:sym typeface="Malgun Gothic"/>
              </a:rPr>
              <a:t>국외 </a:t>
            </a:r>
            <a:r>
              <a:rPr lang="ko-KR" altLang="en-US" b="1" dirty="0">
                <a:solidFill>
                  <a:schemeClr val="tx1"/>
                </a:solidFill>
                <a:latin typeface="+mj-lt"/>
                <a:ea typeface="맑은 고딕"/>
                <a:cs typeface="Malgun Gothic"/>
                <a:sym typeface="Malgun Gothic"/>
              </a:rPr>
              <a:t>코로나 홈페이지 및 앱</a:t>
            </a:r>
          </a:p>
          <a:p>
            <a:pPr lvl="0">
              <a:buClr>
                <a:srgbClr val="333333"/>
              </a:buClr>
              <a:buSzPct val="25000"/>
              <a:defRPr lang="ko-KR" altLang="en-US"/>
            </a:pPr>
            <a:r>
              <a:rPr lang="en-US" altLang="ko-KR" b="1" dirty="0">
                <a:solidFill>
                  <a:schemeClr val="tx1"/>
                </a:solidFill>
                <a:latin typeface="+mj-lt"/>
                <a:ea typeface="맑은 고딕"/>
                <a:cs typeface="Malgun Gothic"/>
                <a:sym typeface="Malgun Gothic"/>
              </a:rPr>
              <a:t>	</a:t>
            </a:r>
            <a:r>
              <a:rPr lang="en-US" altLang="ko-KR" b="1" dirty="0" smtClean="0">
                <a:solidFill>
                  <a:schemeClr val="tx1"/>
                </a:solidFill>
                <a:latin typeface="+mj-lt"/>
                <a:ea typeface="맑은 고딕"/>
                <a:cs typeface="Malgun Gothic"/>
                <a:sym typeface="Malgun Gothic"/>
              </a:rPr>
              <a:t>3.2 </a:t>
            </a:r>
            <a:r>
              <a:rPr lang="en-US" altLang="ko-KR" b="1" dirty="0" err="1">
                <a:solidFill>
                  <a:schemeClr val="tx1"/>
                </a:solidFill>
                <a:latin typeface="+mj-lt"/>
                <a:ea typeface="맑은 고딕"/>
                <a:cs typeface="Malgun Gothic"/>
                <a:sym typeface="Malgun Gothic"/>
              </a:rPr>
              <a:t>개발</a:t>
            </a:r>
            <a:r>
              <a:rPr lang="en-US" altLang="ko-KR" b="1" dirty="0">
                <a:solidFill>
                  <a:schemeClr val="tx1"/>
                </a:solidFill>
                <a:latin typeface="+mj-lt"/>
                <a:ea typeface="맑은 고딕"/>
                <a:cs typeface="Malgun Gothic"/>
                <a:sym typeface="Malgun Gothic"/>
              </a:rPr>
              <a:t> </a:t>
            </a:r>
            <a:r>
              <a:rPr lang="en-US" altLang="ko-KR" b="1" dirty="0" err="1">
                <a:solidFill>
                  <a:schemeClr val="tx1"/>
                </a:solidFill>
                <a:latin typeface="+mj-lt"/>
                <a:ea typeface="맑은 고딕"/>
                <a:cs typeface="Malgun Gothic"/>
                <a:sym typeface="Malgun Gothic"/>
              </a:rPr>
              <a:t>내용</a:t>
            </a:r>
            <a:endParaRPr lang="en-US" altLang="ko-KR" b="1" dirty="0">
              <a:solidFill>
                <a:schemeClr val="tx1"/>
              </a:solidFill>
              <a:latin typeface="+mj-lt"/>
              <a:ea typeface="맑은 고딕"/>
              <a:cs typeface="Malgun Gothic"/>
              <a:sym typeface="Malgun Gothic"/>
            </a:endParaRPr>
          </a:p>
          <a:p>
            <a:pPr lvl="0">
              <a:buClr>
                <a:srgbClr val="333333"/>
              </a:buClr>
              <a:buSzPct val="25000"/>
              <a:defRPr lang="ko-KR" altLang="en-US"/>
            </a:pPr>
            <a:r>
              <a:rPr lang="en-US" altLang="ko-KR" b="1" dirty="0">
                <a:solidFill>
                  <a:schemeClr val="tx1"/>
                </a:solidFill>
                <a:latin typeface="+mj-lt"/>
                <a:ea typeface="맑은 고딕"/>
                <a:cs typeface="Malgun Gothic"/>
                <a:sym typeface="Malgun Gothic"/>
              </a:rPr>
              <a:t>	</a:t>
            </a:r>
            <a:r>
              <a:rPr lang="en-US" altLang="ko-KR" b="1" dirty="0" smtClean="0">
                <a:solidFill>
                  <a:schemeClr val="tx1"/>
                </a:solidFill>
                <a:latin typeface="+mj-lt"/>
                <a:ea typeface="맑은 고딕"/>
                <a:cs typeface="Malgun Gothic"/>
                <a:sym typeface="Malgun Gothic"/>
              </a:rPr>
              <a:t>3.3</a:t>
            </a:r>
            <a:r>
              <a:rPr lang="ko-KR" altLang="en-US" b="1" dirty="0" smtClean="0">
                <a:solidFill>
                  <a:schemeClr val="tx1"/>
                </a:solidFill>
                <a:latin typeface="+mj-lt"/>
                <a:ea typeface="맑은 고딕"/>
                <a:cs typeface="Malgun Gothic"/>
                <a:sym typeface="Malgun Gothic"/>
              </a:rPr>
              <a:t> </a:t>
            </a:r>
            <a:r>
              <a:rPr lang="ko-KR" altLang="en-US" b="1" dirty="0">
                <a:solidFill>
                  <a:schemeClr val="tx1"/>
                </a:solidFill>
                <a:latin typeface="+mj-lt"/>
                <a:ea typeface="맑은 고딕"/>
                <a:cs typeface="Malgun Gothic"/>
                <a:sym typeface="Malgun Gothic"/>
              </a:rPr>
              <a:t>기대 </a:t>
            </a:r>
            <a:r>
              <a:rPr lang="ko-KR" altLang="en-US" b="1" dirty="0" smtClean="0">
                <a:solidFill>
                  <a:schemeClr val="tx1"/>
                </a:solidFill>
                <a:latin typeface="+mj-lt"/>
                <a:ea typeface="맑은 고딕"/>
                <a:cs typeface="Malgun Gothic"/>
                <a:sym typeface="Malgun Gothic"/>
              </a:rPr>
              <a:t>방안</a:t>
            </a:r>
            <a:endParaRPr lang="en-US" altLang="ko-KR" b="1" dirty="0" smtClean="0">
              <a:solidFill>
                <a:schemeClr val="tx1"/>
              </a:solidFill>
              <a:latin typeface="+mj-lt"/>
              <a:ea typeface="맑은 고딕"/>
              <a:cs typeface="Malgun Gothic"/>
              <a:sym typeface="Malgun Gothic"/>
            </a:endParaRPr>
          </a:p>
          <a:p>
            <a:pPr lvl="0">
              <a:buClr>
                <a:srgbClr val="333333"/>
              </a:buClr>
              <a:buSzPct val="25000"/>
              <a:defRPr lang="ko-KR" altLang="en-US"/>
            </a:pPr>
            <a:r>
              <a:rPr lang="en-US" altLang="ko-KR" b="1" dirty="0">
                <a:solidFill>
                  <a:schemeClr val="tx1"/>
                </a:solidFill>
                <a:latin typeface="+mj-lt"/>
                <a:ea typeface="맑은 고딕"/>
                <a:cs typeface="Malgun Gothic"/>
                <a:sym typeface="Malgun Gothic"/>
              </a:rPr>
              <a:t>4</a:t>
            </a:r>
            <a:r>
              <a:rPr lang="en-US" altLang="ko-KR" b="1" dirty="0" smtClean="0">
                <a:solidFill>
                  <a:schemeClr val="tx1"/>
                </a:solidFill>
                <a:latin typeface="+mj-lt"/>
                <a:ea typeface="맑은 고딕"/>
                <a:cs typeface="Malgun Gothic"/>
                <a:sym typeface="Malgun Gothic"/>
              </a:rPr>
              <a:t>. </a:t>
            </a:r>
            <a:r>
              <a:rPr lang="en-US" altLang="ko-KR" b="1" dirty="0">
                <a:solidFill>
                  <a:schemeClr val="tx1"/>
                </a:solidFill>
                <a:latin typeface="+mj-lt"/>
                <a:ea typeface="맑은 고딕"/>
                <a:cs typeface="Malgun Gothic"/>
                <a:sym typeface="Malgun Gothic"/>
              </a:rPr>
              <a:t>One </a:t>
            </a:r>
            <a:r>
              <a:rPr lang="en-US" altLang="ko-KR" b="1" dirty="0" smtClean="0">
                <a:solidFill>
                  <a:schemeClr val="tx1"/>
                </a:solidFill>
                <a:latin typeface="+mj-lt"/>
                <a:ea typeface="맑은 고딕"/>
                <a:cs typeface="Malgun Gothic"/>
                <a:sym typeface="Malgun Gothic"/>
              </a:rPr>
              <a:t>Click COVID-19 </a:t>
            </a:r>
            <a:r>
              <a:rPr lang="ko-KR" altLang="en-US" b="1" dirty="0" smtClean="0">
                <a:solidFill>
                  <a:schemeClr val="tx1"/>
                </a:solidFill>
                <a:latin typeface="+mj-lt"/>
                <a:ea typeface="맑은 고딕"/>
                <a:cs typeface="Malgun Gothic"/>
                <a:sym typeface="Malgun Gothic"/>
              </a:rPr>
              <a:t>프로젝트</a:t>
            </a:r>
            <a:endParaRPr lang="ko-KR" altLang="en-US" b="1" dirty="0">
              <a:solidFill>
                <a:schemeClr val="tx1"/>
              </a:solidFill>
              <a:latin typeface="+mj-lt"/>
              <a:ea typeface="맑은 고딕"/>
              <a:cs typeface="Malgun Gothic"/>
              <a:sym typeface="Malgun Gothic"/>
            </a:endParaRPr>
          </a:p>
          <a:p>
            <a:pPr lvl="0">
              <a:buClr>
                <a:srgbClr val="333333"/>
              </a:buClr>
              <a:buSzPct val="25000"/>
              <a:defRPr lang="ko-KR" altLang="en-US"/>
            </a:pPr>
            <a:r>
              <a:rPr lang="en-US" altLang="ko-KR" b="1" dirty="0" smtClean="0">
                <a:solidFill>
                  <a:schemeClr val="tx1"/>
                </a:solidFill>
                <a:latin typeface="+mj-lt"/>
                <a:ea typeface="맑은 고딕"/>
                <a:cs typeface="Malgun Gothic"/>
                <a:sym typeface="Malgun Gothic"/>
              </a:rPr>
              <a:t>	4.1 </a:t>
            </a:r>
            <a:r>
              <a:rPr lang="ko-KR" altLang="en-US" b="1" dirty="0" smtClean="0">
                <a:solidFill>
                  <a:schemeClr val="tx1"/>
                </a:solidFill>
                <a:latin typeface="+mj-lt"/>
                <a:ea typeface="맑은 고딕"/>
                <a:cs typeface="Malgun Gothic"/>
                <a:sym typeface="Malgun Gothic"/>
              </a:rPr>
              <a:t>개발환경 및 운영체제</a:t>
            </a:r>
            <a:r>
              <a:rPr lang="en-US" altLang="ko-KR" b="1" dirty="0">
                <a:solidFill>
                  <a:schemeClr val="tx1"/>
                </a:solidFill>
                <a:latin typeface="+mj-lt"/>
                <a:ea typeface="맑은 고딕"/>
                <a:cs typeface="Malgun Gothic"/>
                <a:sym typeface="Malgun Gothic"/>
              </a:rPr>
              <a:t>	</a:t>
            </a:r>
            <a:endParaRPr lang="en-US" altLang="ko-KR" b="1" dirty="0" smtClean="0">
              <a:solidFill>
                <a:schemeClr val="tx1"/>
              </a:solidFill>
              <a:latin typeface="+mj-lt"/>
              <a:ea typeface="맑은 고딕"/>
              <a:cs typeface="Malgun Gothic"/>
              <a:sym typeface="Malgun Gothic"/>
            </a:endParaRPr>
          </a:p>
          <a:p>
            <a:pPr lvl="0">
              <a:buClr>
                <a:srgbClr val="333333"/>
              </a:buClr>
              <a:buSzPct val="25000"/>
              <a:defRPr lang="ko-KR" altLang="en-US"/>
            </a:pPr>
            <a:r>
              <a:rPr lang="en-US" altLang="ko-KR" b="1" dirty="0">
                <a:solidFill>
                  <a:schemeClr val="tx1"/>
                </a:solidFill>
                <a:latin typeface="+mj-lt"/>
                <a:ea typeface="맑은 고딕"/>
                <a:cs typeface="Malgun Gothic"/>
                <a:sym typeface="Malgun Gothic"/>
              </a:rPr>
              <a:t>	</a:t>
            </a:r>
            <a:r>
              <a:rPr lang="en-US" altLang="ko-KR" b="1" dirty="0" smtClean="0">
                <a:solidFill>
                  <a:schemeClr val="tx1"/>
                </a:solidFill>
                <a:latin typeface="+mj-lt"/>
                <a:ea typeface="맑은 고딕"/>
                <a:cs typeface="Malgun Gothic"/>
                <a:sym typeface="Malgun Gothic"/>
              </a:rPr>
              <a:t>4.2 </a:t>
            </a:r>
            <a:r>
              <a:rPr lang="ko-KR" altLang="en-US" b="1" dirty="0">
                <a:solidFill>
                  <a:schemeClr val="tx1"/>
                </a:solidFill>
                <a:latin typeface="+mj-lt"/>
                <a:ea typeface="맑은 고딕"/>
                <a:cs typeface="Malgun Gothic"/>
                <a:sym typeface="Malgun Gothic"/>
              </a:rPr>
              <a:t>데이터 </a:t>
            </a:r>
            <a:r>
              <a:rPr lang="ko-KR" altLang="en-US" b="1" dirty="0" smtClean="0">
                <a:solidFill>
                  <a:schemeClr val="tx1"/>
                </a:solidFill>
                <a:latin typeface="+mj-lt"/>
                <a:ea typeface="맑은 고딕"/>
                <a:cs typeface="Malgun Gothic"/>
                <a:sym typeface="Malgun Gothic"/>
              </a:rPr>
              <a:t>수집</a:t>
            </a:r>
            <a:endParaRPr lang="ko-KR" altLang="en-US" b="1" dirty="0">
              <a:solidFill>
                <a:schemeClr val="tx1"/>
              </a:solidFill>
              <a:latin typeface="+mj-lt"/>
              <a:ea typeface="맑은 고딕"/>
              <a:cs typeface="Malgun Gothic"/>
              <a:sym typeface="Malgun Gothic"/>
            </a:endParaRPr>
          </a:p>
          <a:p>
            <a:pPr lvl="0">
              <a:buClr>
                <a:srgbClr val="333333"/>
              </a:buClr>
              <a:buSzPct val="25000"/>
              <a:defRPr lang="ko-KR" altLang="en-US"/>
            </a:pPr>
            <a:r>
              <a:rPr lang="en-US" altLang="ko-KR" b="1" dirty="0">
                <a:solidFill>
                  <a:schemeClr val="tx1"/>
                </a:solidFill>
                <a:latin typeface="+mj-lt"/>
                <a:ea typeface="맑은 고딕"/>
                <a:cs typeface="Malgun Gothic"/>
                <a:sym typeface="Malgun Gothic"/>
              </a:rPr>
              <a:t>	</a:t>
            </a:r>
            <a:r>
              <a:rPr lang="en-US" altLang="ko-KR" b="1" dirty="0" smtClean="0">
                <a:solidFill>
                  <a:schemeClr val="tx1"/>
                </a:solidFill>
                <a:latin typeface="+mj-lt"/>
                <a:ea typeface="맑은 고딕"/>
                <a:cs typeface="Malgun Gothic"/>
                <a:sym typeface="Malgun Gothic"/>
              </a:rPr>
              <a:t>4.3 </a:t>
            </a:r>
            <a:r>
              <a:rPr lang="ko-KR" altLang="en-US" b="1" dirty="0">
                <a:solidFill>
                  <a:schemeClr val="tx1"/>
                </a:solidFill>
                <a:latin typeface="+mj-lt"/>
                <a:ea typeface="맑은 고딕"/>
                <a:cs typeface="Malgun Gothic"/>
                <a:sym typeface="Malgun Gothic"/>
              </a:rPr>
              <a:t>화면 </a:t>
            </a:r>
            <a:r>
              <a:rPr lang="ko-KR" altLang="en-US" b="1" dirty="0" smtClean="0">
                <a:solidFill>
                  <a:schemeClr val="tx1"/>
                </a:solidFill>
                <a:latin typeface="+mj-lt"/>
                <a:ea typeface="맑은 고딕"/>
                <a:cs typeface="Malgun Gothic"/>
                <a:sym typeface="Malgun Gothic"/>
              </a:rPr>
              <a:t>설계</a:t>
            </a:r>
            <a:r>
              <a:rPr lang="en-US" altLang="ko-KR" b="1" dirty="0" smtClean="0">
                <a:solidFill>
                  <a:schemeClr val="tx1"/>
                </a:solidFill>
                <a:latin typeface="+mj-lt"/>
                <a:ea typeface="맑은 고딕"/>
                <a:cs typeface="Malgun Gothic"/>
                <a:sym typeface="Malgun Gothic"/>
              </a:rPr>
              <a:t>(</a:t>
            </a:r>
            <a:r>
              <a:rPr lang="ko-KR" altLang="en-US" b="1" dirty="0" err="1" smtClean="0">
                <a:solidFill>
                  <a:schemeClr val="tx1"/>
                </a:solidFill>
                <a:latin typeface="+mj-lt"/>
                <a:ea typeface="맑은 고딕"/>
                <a:cs typeface="Malgun Gothic"/>
                <a:sym typeface="Malgun Gothic"/>
              </a:rPr>
              <a:t>발사믹</a:t>
            </a:r>
            <a:r>
              <a:rPr lang="en-US" altLang="ko-KR" b="1" dirty="0" smtClean="0">
                <a:solidFill>
                  <a:schemeClr val="tx1"/>
                </a:solidFill>
                <a:latin typeface="+mj-lt"/>
                <a:ea typeface="맑은 고딕"/>
                <a:cs typeface="Malgun Gothic"/>
                <a:sym typeface="Malgun Gothic"/>
              </a:rPr>
              <a:t>)</a:t>
            </a:r>
          </a:p>
          <a:p>
            <a:pPr lvl="0">
              <a:buClr>
                <a:srgbClr val="333333"/>
              </a:buClr>
              <a:buSzPct val="25000"/>
              <a:defRPr lang="ko-KR" altLang="en-US"/>
            </a:pPr>
            <a:r>
              <a:rPr lang="en-US" altLang="ko-KR" b="1" dirty="0" smtClean="0">
                <a:solidFill>
                  <a:schemeClr val="tx1"/>
                </a:solidFill>
                <a:latin typeface="+mj-lt"/>
                <a:ea typeface="맑은 고딕"/>
                <a:cs typeface="Malgun Gothic"/>
                <a:sym typeface="Malgun Gothic"/>
              </a:rPr>
              <a:t>	4.4 </a:t>
            </a:r>
            <a:r>
              <a:rPr lang="ko-KR" altLang="en-US" b="1" dirty="0" smtClean="0">
                <a:solidFill>
                  <a:schemeClr val="tx1"/>
                </a:solidFill>
                <a:latin typeface="+mj-lt"/>
                <a:ea typeface="맑은 고딕"/>
                <a:cs typeface="Malgun Gothic"/>
                <a:sym typeface="Malgun Gothic"/>
              </a:rPr>
              <a:t>흐름도</a:t>
            </a:r>
            <a:endParaRPr lang="en-US" altLang="ko-KR" b="1" dirty="0" smtClean="0">
              <a:solidFill>
                <a:schemeClr val="tx1"/>
              </a:solidFill>
              <a:latin typeface="+mj-lt"/>
              <a:ea typeface="맑은 고딕"/>
              <a:cs typeface="Malgun Gothic"/>
              <a:sym typeface="Malgun Gothic"/>
            </a:endParaRPr>
          </a:p>
          <a:p>
            <a:pPr lvl="0">
              <a:buClr>
                <a:srgbClr val="333333"/>
              </a:buClr>
              <a:buSzPct val="25000"/>
              <a:defRPr lang="ko-KR" altLang="en-US"/>
            </a:pPr>
            <a:r>
              <a:rPr lang="en-US" altLang="ko-KR" b="1" dirty="0">
                <a:solidFill>
                  <a:schemeClr val="tx1"/>
                </a:solidFill>
                <a:latin typeface="+mj-lt"/>
                <a:ea typeface="맑은 고딕"/>
                <a:cs typeface="Malgun Gothic"/>
                <a:sym typeface="Malgun Gothic"/>
              </a:rPr>
              <a:t>	</a:t>
            </a:r>
            <a:r>
              <a:rPr lang="en-US" altLang="ko-KR" b="1" dirty="0" smtClean="0">
                <a:solidFill>
                  <a:schemeClr val="tx1"/>
                </a:solidFill>
                <a:latin typeface="+mj-lt"/>
                <a:ea typeface="맑은 고딕"/>
                <a:cs typeface="Malgun Gothic"/>
                <a:sym typeface="Malgun Gothic"/>
              </a:rPr>
              <a:t>4.5 </a:t>
            </a:r>
            <a:r>
              <a:rPr lang="ko-KR" altLang="en-US" b="1" dirty="0">
                <a:solidFill>
                  <a:schemeClr val="tx1"/>
                </a:solidFill>
                <a:latin typeface="+mj-lt"/>
                <a:ea typeface="맑은 고딕"/>
                <a:cs typeface="Malgun Gothic"/>
                <a:sym typeface="Malgun Gothic"/>
              </a:rPr>
              <a:t>데이터 수집</a:t>
            </a:r>
          </a:p>
          <a:p>
            <a:pPr lvl="0">
              <a:buClr>
                <a:srgbClr val="333333"/>
              </a:buClr>
              <a:buSzPct val="25000"/>
              <a:defRPr lang="ko-KR" altLang="en-US"/>
            </a:pPr>
            <a:r>
              <a:rPr lang="en-US" altLang="ko-KR" b="1" dirty="0">
                <a:solidFill>
                  <a:schemeClr val="tx1"/>
                </a:solidFill>
                <a:latin typeface="+mj-lt"/>
                <a:ea typeface="맑은 고딕"/>
                <a:cs typeface="Malgun Gothic"/>
                <a:sym typeface="Malgun Gothic"/>
              </a:rPr>
              <a:t>5</a:t>
            </a:r>
            <a:r>
              <a:rPr lang="en-US" altLang="ko-KR" b="1" dirty="0" smtClean="0">
                <a:solidFill>
                  <a:schemeClr val="tx1"/>
                </a:solidFill>
                <a:latin typeface="+mj-lt"/>
                <a:ea typeface="맑은 고딕"/>
                <a:cs typeface="Malgun Gothic"/>
                <a:sym typeface="Malgun Gothic"/>
              </a:rPr>
              <a:t>. </a:t>
            </a:r>
            <a:r>
              <a:rPr lang="en-US" altLang="ko-KR" b="1" dirty="0">
                <a:solidFill>
                  <a:schemeClr val="tx1"/>
                </a:solidFill>
                <a:latin typeface="+mj-lt"/>
                <a:ea typeface="맑은 고딕"/>
                <a:cs typeface="Malgun Gothic"/>
                <a:sym typeface="Malgun Gothic"/>
              </a:rPr>
              <a:t>One </a:t>
            </a:r>
            <a:r>
              <a:rPr lang="en-US" altLang="ko-KR" b="1" dirty="0" smtClean="0">
                <a:solidFill>
                  <a:schemeClr val="tx1"/>
                </a:solidFill>
                <a:latin typeface="+mj-lt"/>
                <a:ea typeface="맑은 고딕"/>
                <a:cs typeface="Malgun Gothic"/>
                <a:sym typeface="Malgun Gothic"/>
              </a:rPr>
              <a:t>Click COVID-19 </a:t>
            </a:r>
            <a:r>
              <a:rPr lang="ko-KR" altLang="en-US" b="1" dirty="0">
                <a:solidFill>
                  <a:schemeClr val="tx1"/>
                </a:solidFill>
                <a:latin typeface="+mj-lt"/>
                <a:ea typeface="맑은 고딕"/>
                <a:cs typeface="Malgun Gothic"/>
                <a:sym typeface="Malgun Gothic"/>
              </a:rPr>
              <a:t>진행 상황</a:t>
            </a:r>
          </a:p>
          <a:p>
            <a:pPr lvl="0">
              <a:buClr>
                <a:srgbClr val="333333"/>
              </a:buClr>
              <a:buSzPct val="25000"/>
              <a:defRPr lang="ko-KR" altLang="en-US"/>
            </a:pPr>
            <a:r>
              <a:rPr lang="en-US" altLang="ko-KR" b="1" dirty="0">
                <a:solidFill>
                  <a:schemeClr val="tx1"/>
                </a:solidFill>
                <a:latin typeface="+mj-lt"/>
                <a:ea typeface="맑은 고딕"/>
                <a:cs typeface="Malgun Gothic"/>
                <a:sym typeface="Malgun Gothic"/>
              </a:rPr>
              <a:t>6</a:t>
            </a:r>
            <a:r>
              <a:rPr lang="en-US" altLang="ko-KR" b="1" dirty="0" smtClean="0">
                <a:solidFill>
                  <a:schemeClr val="tx1"/>
                </a:solidFill>
                <a:latin typeface="+mj-lt"/>
                <a:ea typeface="맑은 고딕"/>
                <a:cs typeface="Malgun Gothic"/>
                <a:sym typeface="Malgun Gothic"/>
              </a:rPr>
              <a:t>. </a:t>
            </a:r>
            <a:r>
              <a:rPr lang="en-US" altLang="ko-KR" b="1" dirty="0">
                <a:solidFill>
                  <a:schemeClr val="tx1"/>
                </a:solidFill>
                <a:latin typeface="+mj-lt"/>
                <a:ea typeface="맑은 고딕"/>
                <a:cs typeface="Malgun Gothic"/>
                <a:sym typeface="Malgun Gothic"/>
              </a:rPr>
              <a:t>GitHub </a:t>
            </a:r>
            <a:r>
              <a:rPr lang="ko-KR" altLang="en-US" b="1" dirty="0">
                <a:solidFill>
                  <a:schemeClr val="tx1"/>
                </a:solidFill>
                <a:latin typeface="+mj-lt"/>
                <a:ea typeface="맑은 고딕"/>
                <a:cs typeface="Malgun Gothic"/>
                <a:sym typeface="Malgun Gothic"/>
              </a:rPr>
              <a:t>업데이트</a:t>
            </a:r>
          </a:p>
          <a:p>
            <a:pPr lvl="0">
              <a:buClr>
                <a:srgbClr val="333333"/>
              </a:buClr>
              <a:buSzPct val="25000"/>
              <a:defRPr lang="ko-KR" altLang="en-US"/>
            </a:pPr>
            <a:r>
              <a:rPr lang="en-US" altLang="ko-KR" b="1" dirty="0">
                <a:solidFill>
                  <a:schemeClr val="tx1"/>
                </a:solidFill>
                <a:latin typeface="+mj-lt"/>
                <a:ea typeface="맑은 고딕"/>
                <a:cs typeface="Malgun Gothic"/>
                <a:sym typeface="Malgun Gothic"/>
              </a:rPr>
              <a:t>7</a:t>
            </a:r>
            <a:r>
              <a:rPr lang="en-US" altLang="ko-KR" b="1" dirty="0" smtClean="0">
                <a:solidFill>
                  <a:schemeClr val="tx1"/>
                </a:solidFill>
                <a:latin typeface="+mj-lt"/>
                <a:ea typeface="맑은 고딕"/>
                <a:cs typeface="Malgun Gothic"/>
                <a:sym typeface="Malgun Gothic"/>
              </a:rPr>
              <a:t>. </a:t>
            </a:r>
            <a:r>
              <a:rPr lang="en-US" altLang="ko-KR" b="1" dirty="0">
                <a:solidFill>
                  <a:schemeClr val="tx1"/>
                </a:solidFill>
                <a:latin typeface="+mj-lt"/>
                <a:ea typeface="맑은 고딕"/>
                <a:cs typeface="Malgun Gothic"/>
                <a:sym typeface="Malgun Gothic"/>
              </a:rPr>
              <a:t>One </a:t>
            </a:r>
            <a:r>
              <a:rPr lang="en-US" altLang="ko-KR" b="1" dirty="0" smtClean="0">
                <a:solidFill>
                  <a:schemeClr val="tx1"/>
                </a:solidFill>
                <a:latin typeface="+mj-lt"/>
                <a:ea typeface="맑은 고딕"/>
                <a:cs typeface="Malgun Gothic"/>
                <a:sym typeface="Malgun Gothic"/>
              </a:rPr>
              <a:t>Click COVID-19 </a:t>
            </a:r>
            <a:r>
              <a:rPr lang="ko-KR" altLang="en-US" b="1" dirty="0">
                <a:solidFill>
                  <a:schemeClr val="tx1"/>
                </a:solidFill>
                <a:latin typeface="+mj-lt"/>
                <a:ea typeface="맑은 고딕"/>
                <a:cs typeface="Malgun Gothic"/>
                <a:sym typeface="Malgun Gothic"/>
              </a:rPr>
              <a:t>계획 일정</a:t>
            </a:r>
          </a:p>
          <a:p>
            <a:pPr lvl="0">
              <a:buClr>
                <a:srgbClr val="333333"/>
              </a:buClr>
              <a:buSzPct val="25000"/>
              <a:defRPr lang="ko-KR" altLang="en-US"/>
            </a:pPr>
            <a:r>
              <a:rPr lang="en-US" altLang="ko-KR" b="1" dirty="0">
                <a:solidFill>
                  <a:schemeClr val="tx1"/>
                </a:solidFill>
                <a:latin typeface="+mj-lt"/>
                <a:ea typeface="맑은 고딕"/>
                <a:cs typeface="Malgun Gothic"/>
                <a:sym typeface="Malgun Gothic"/>
              </a:rPr>
              <a:t>8</a:t>
            </a:r>
            <a:r>
              <a:rPr lang="en-US" altLang="ko-KR" b="1" dirty="0" smtClean="0">
                <a:solidFill>
                  <a:schemeClr val="tx1"/>
                </a:solidFill>
                <a:latin typeface="+mj-lt"/>
                <a:ea typeface="맑은 고딕"/>
                <a:cs typeface="Malgun Gothic"/>
                <a:sym typeface="Malgun Gothic"/>
              </a:rPr>
              <a:t>. </a:t>
            </a:r>
            <a:r>
              <a:rPr lang="en-US" altLang="ko-KR" b="1" dirty="0">
                <a:solidFill>
                  <a:schemeClr val="tx1"/>
                </a:solidFill>
                <a:latin typeface="+mj-lt"/>
                <a:ea typeface="맑은 고딕"/>
                <a:cs typeface="Malgun Gothic"/>
                <a:sym typeface="Malgun Gothic"/>
              </a:rPr>
              <a:t>One </a:t>
            </a:r>
            <a:r>
              <a:rPr lang="en-US" altLang="ko-KR" b="1" dirty="0" smtClean="0">
                <a:solidFill>
                  <a:schemeClr val="tx1"/>
                </a:solidFill>
                <a:latin typeface="+mj-lt"/>
                <a:ea typeface="맑은 고딕"/>
                <a:cs typeface="Malgun Gothic"/>
                <a:sym typeface="Malgun Gothic"/>
              </a:rPr>
              <a:t>Click COVID-19 </a:t>
            </a:r>
            <a:r>
              <a:rPr lang="ko-KR" altLang="en-US" b="1" dirty="0">
                <a:solidFill>
                  <a:schemeClr val="tx1"/>
                </a:solidFill>
                <a:latin typeface="+mj-lt"/>
                <a:ea typeface="맑은 고딕"/>
                <a:cs typeface="Malgun Gothic"/>
                <a:sym typeface="Malgun Gothic"/>
              </a:rPr>
              <a:t>다음주 계획</a:t>
            </a:r>
            <a:endParaRPr lang="en-US" altLang="ko-KR" b="1" dirty="0">
              <a:solidFill>
                <a:schemeClr val="tx1"/>
              </a:solidFill>
              <a:latin typeface="+mj-lt"/>
              <a:ea typeface="맑은 고딕"/>
              <a:cs typeface="Malgun Gothic"/>
              <a:sym typeface="Malgun Gothic"/>
            </a:endParaRPr>
          </a:p>
        </p:txBody>
      </p:sp>
      <p:sp>
        <p:nvSpPr>
          <p:cNvPr id="33" name="자유형 32"/>
          <p:cNvSpPr/>
          <p:nvPr/>
        </p:nvSpPr>
        <p:spPr>
          <a:xfrm>
            <a:off x="3176561" y="1438275"/>
            <a:ext cx="5484495" cy="617251"/>
          </a:xfrm>
          <a:custGeom>
            <a:avLst/>
            <a:gdLst>
              <a:gd name="connsiteX0" fmla="*/ 3245702 w 5903595"/>
              <a:gd name="connsiteY0" fmla="*/ 0 h 706150"/>
              <a:gd name="connsiteX1" fmla="*/ 5686843 w 5903595"/>
              <a:gd name="connsiteY1" fmla="*/ 0 h 706150"/>
              <a:gd name="connsiteX2" fmla="*/ 5903595 w 5903595"/>
              <a:gd name="connsiteY2" fmla="*/ 216752 h 706150"/>
              <a:gd name="connsiteX3" fmla="*/ 5903595 w 5903595"/>
              <a:gd name="connsiteY3" fmla="*/ 489397 h 706150"/>
              <a:gd name="connsiteX4" fmla="*/ 5686843 w 5903595"/>
              <a:gd name="connsiteY4" fmla="*/ 706149 h 706150"/>
              <a:gd name="connsiteX5" fmla="*/ 4504266 w 5903595"/>
              <a:gd name="connsiteY5" fmla="*/ 706149 h 706150"/>
              <a:gd name="connsiteX6" fmla="*/ 4504253 w 5903595"/>
              <a:gd name="connsiteY6" fmla="*/ 706150 h 706150"/>
              <a:gd name="connsiteX7" fmla="*/ 567864 w 5903595"/>
              <a:gd name="connsiteY7" fmla="*/ 706150 h 706150"/>
              <a:gd name="connsiteX8" fmla="*/ 391018 w 5903595"/>
              <a:gd name="connsiteY8" fmla="*/ 706150 h 706150"/>
              <a:gd name="connsiteX9" fmla="*/ 155992 w 5903595"/>
              <a:gd name="connsiteY9" fmla="*/ 583639 h 706150"/>
              <a:gd name="connsiteX10" fmla="*/ 142414 w 5903595"/>
              <a:gd name="connsiteY10" fmla="*/ 530749 h 706150"/>
              <a:gd name="connsiteX11" fmla="*/ 142414 w 5903595"/>
              <a:gd name="connsiteY11" fmla="*/ 169832 h 706150"/>
              <a:gd name="connsiteX12" fmla="*/ 38438 w 5903595"/>
              <a:gd name="connsiteY12" fmla="*/ 24588 h 706150"/>
              <a:gd name="connsiteX13" fmla="*/ 0 w 5903595"/>
              <a:gd name="connsiteY13" fmla="*/ 12721 h 706150"/>
              <a:gd name="connsiteX14" fmla="*/ 0 w 5903595"/>
              <a:gd name="connsiteY14" fmla="*/ 1 h 706150"/>
              <a:gd name="connsiteX15" fmla="*/ 3245692 w 5903595"/>
              <a:gd name="connsiteY15" fmla="*/ 1 h 70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03595" h="706150">
                <a:moveTo>
                  <a:pt x="3245702" y="0"/>
                </a:moveTo>
                <a:lnTo>
                  <a:pt x="5686843" y="0"/>
                </a:lnTo>
                <a:cubicBezTo>
                  <a:pt x="5806552" y="0"/>
                  <a:pt x="5903595" y="97043"/>
                  <a:pt x="5903595" y="216752"/>
                </a:cubicBezTo>
                <a:lnTo>
                  <a:pt x="5903595" y="489397"/>
                </a:lnTo>
                <a:cubicBezTo>
                  <a:pt x="5903595" y="609106"/>
                  <a:pt x="5806552" y="706149"/>
                  <a:pt x="5686843" y="706149"/>
                </a:cubicBezTo>
                <a:lnTo>
                  <a:pt x="4504266" y="706149"/>
                </a:lnTo>
                <a:lnTo>
                  <a:pt x="4504253" y="706150"/>
                </a:lnTo>
                <a:lnTo>
                  <a:pt x="567864" y="706150"/>
                </a:lnTo>
                <a:lnTo>
                  <a:pt x="391018" y="706150"/>
                </a:lnTo>
                <a:cubicBezTo>
                  <a:pt x="285364" y="706150"/>
                  <a:pt x="194714" y="655634"/>
                  <a:pt x="155992" y="583639"/>
                </a:cubicBezTo>
                <a:lnTo>
                  <a:pt x="142414" y="530749"/>
                </a:lnTo>
                <a:lnTo>
                  <a:pt x="142414" y="169832"/>
                </a:lnTo>
                <a:cubicBezTo>
                  <a:pt x="142414" y="108279"/>
                  <a:pt x="100774" y="54374"/>
                  <a:pt x="38438" y="24588"/>
                </a:cubicBezTo>
                <a:lnTo>
                  <a:pt x="0" y="12721"/>
                </a:lnTo>
                <a:lnTo>
                  <a:pt x="0" y="1"/>
                </a:lnTo>
                <a:lnTo>
                  <a:pt x="3245692" y="1"/>
                </a:lnTo>
                <a:close/>
              </a:path>
            </a:pathLst>
          </a:custGeom>
          <a:solidFill>
            <a:srgbClr val="FF9966"/>
          </a:solidFill>
          <a:ln w="53975">
            <a:solidFill>
              <a:srgbClr val="FBC0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3000" b="1" kern="0">
                <a:solidFill>
                  <a:srgbClr val="FF5050"/>
                </a:solidFill>
                <a:latin typeface="맑은 고딕"/>
                <a:ea typeface="맑은 고딕"/>
              </a:rPr>
              <a:t>C</a:t>
            </a:r>
            <a:r>
              <a:rPr lang="en-US" altLang="ko-KR" sz="3000" b="1" kern="0">
                <a:solidFill>
                  <a:schemeClr val="bg1"/>
                </a:solidFill>
                <a:latin typeface="맑은 고딕"/>
                <a:ea typeface="맑은 고딕"/>
              </a:rPr>
              <a:t>ONTENTS</a:t>
            </a:r>
          </a:p>
        </p:txBody>
      </p:sp>
      <p:sp>
        <p:nvSpPr>
          <p:cNvPr id="34" name="포인트가 5개인 별 33"/>
          <p:cNvSpPr/>
          <p:nvPr/>
        </p:nvSpPr>
        <p:spPr>
          <a:xfrm>
            <a:off x="8464206" y="1327801"/>
            <a:ext cx="260350" cy="265403"/>
          </a:xfrm>
          <a:prstGeom prst="star5">
            <a:avLst>
              <a:gd name="adj" fmla="val 26851"/>
              <a:gd name="hf" fmla="val 105146"/>
              <a:gd name="vf" fmla="val 110557"/>
            </a:avLst>
          </a:prstGeom>
          <a:solidFill>
            <a:schemeClr val="bg1"/>
          </a:solidFill>
          <a:ln w="38100" cap="rnd">
            <a:solidFill>
              <a:srgbClr val="FF505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7" name="자유형 16"/>
          <p:cNvSpPr/>
          <p:nvPr/>
        </p:nvSpPr>
        <p:spPr>
          <a:xfrm>
            <a:off x="463244" y="0"/>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자유형 17"/>
          <p:cNvSpPr/>
          <p:nvPr/>
        </p:nvSpPr>
        <p:spPr>
          <a:xfrm>
            <a:off x="56843" y="0"/>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9" name="모서리가 둥근 직사각형 18"/>
          <p:cNvSpPr/>
          <p:nvPr/>
        </p:nvSpPr>
        <p:spPr>
          <a:xfrm>
            <a:off x="1728482" y="676275"/>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0" name="직사각형 19"/>
          <p:cNvSpPr/>
          <p:nvPr/>
        </p:nvSpPr>
        <p:spPr>
          <a:xfrm>
            <a:off x="1138435" y="85665"/>
            <a:ext cx="1467605" cy="388680"/>
          </a:xfrm>
          <a:prstGeom prst="rect">
            <a:avLst/>
          </a:prstGeom>
        </p:spPr>
        <p:txBody>
          <a:bodyPr wrap="none">
            <a:spAutoFit/>
          </a:bodyPr>
          <a:lstStyle/>
          <a:p>
            <a:pPr lvl="0">
              <a:defRPr lang="ko-KR" altLang="en-US"/>
            </a:pPr>
            <a:r>
              <a:rPr lang="en-US" altLang="ko-KR" sz="2000">
                <a:solidFill>
                  <a:prstClr val="white"/>
                </a:solidFill>
                <a:latin typeface="맑은 고딕"/>
                <a:ea typeface="맑은 고딕"/>
              </a:rPr>
              <a:t>CONTENTS</a:t>
            </a:r>
            <a:endParaRPr lang="ko-KR" altLang="en-US" sz="2000">
              <a:solidFill>
                <a:prstClr val="white"/>
              </a:solidFill>
              <a:latin typeface="맑은 고딕"/>
              <a:ea typeface="맑은 고딕"/>
            </a:endParaRPr>
          </a:p>
        </p:txBody>
      </p:sp>
      <p:sp>
        <p:nvSpPr>
          <p:cNvPr id="22" name="포인트가 5개인 별 21"/>
          <p:cNvSpPr/>
          <p:nvPr/>
        </p:nvSpPr>
        <p:spPr>
          <a:xfrm>
            <a:off x="11032025" y="735807"/>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3" name="타원 22"/>
          <p:cNvSpPr/>
          <p:nvPr/>
        </p:nvSpPr>
        <p:spPr>
          <a:xfrm>
            <a:off x="410578" y="763528"/>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4" name="타원 23"/>
          <p:cNvSpPr/>
          <p:nvPr/>
        </p:nvSpPr>
        <p:spPr>
          <a:xfrm>
            <a:off x="810456" y="763528"/>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5" name="타원 24"/>
          <p:cNvSpPr/>
          <p:nvPr/>
        </p:nvSpPr>
        <p:spPr>
          <a:xfrm>
            <a:off x="1210334" y="763528"/>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26" name="타원형 설명선 25"/>
          <p:cNvSpPr/>
          <p:nvPr/>
        </p:nvSpPr>
        <p:spPr>
          <a:xfrm>
            <a:off x="11031230" y="226868"/>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26"/>
                                        </p:tgtEl>
                                        <p:attrNameLst>
                                          <p:attrName>r</p:attrName>
                                        </p:attrNameLst>
                                      </p:cBhvr>
                                    </p:animRot>
                                    <p:animRot by="-240000">
                                      <p:cBhvr>
                                        <p:cTn id="7" dur="200" fill="hold">
                                          <p:stCondLst>
                                            <p:cond delay="200"/>
                                          </p:stCondLst>
                                        </p:cTn>
                                        <p:tgtEl>
                                          <p:spTgt spid="26"/>
                                        </p:tgtEl>
                                        <p:attrNameLst>
                                          <p:attrName>r</p:attrName>
                                        </p:attrNameLst>
                                      </p:cBhvr>
                                    </p:animRot>
                                    <p:animRot by="240000">
                                      <p:cBhvr>
                                        <p:cTn id="8" dur="200" fill="hold">
                                          <p:stCondLst>
                                            <p:cond delay="400"/>
                                          </p:stCondLst>
                                        </p:cTn>
                                        <p:tgtEl>
                                          <p:spTgt spid="26"/>
                                        </p:tgtEl>
                                        <p:attrNameLst>
                                          <p:attrName>r</p:attrName>
                                        </p:attrNameLst>
                                      </p:cBhvr>
                                    </p:animRot>
                                    <p:animRot by="-240000">
                                      <p:cBhvr>
                                        <p:cTn id="9" dur="200" fill="hold">
                                          <p:stCondLst>
                                            <p:cond delay="600"/>
                                          </p:stCondLst>
                                        </p:cTn>
                                        <p:tgtEl>
                                          <p:spTgt spid="26"/>
                                        </p:tgtEl>
                                        <p:attrNameLst>
                                          <p:attrName>r</p:attrName>
                                        </p:attrNameLst>
                                      </p:cBhvr>
                                    </p:animRot>
                                    <p:animRot by="120000">
                                      <p:cBhvr>
                                        <p:cTn id="10" dur="200" fill="hold">
                                          <p:stCondLst>
                                            <p:cond delay="80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78813"/>
            <a:ext cx="11112500" cy="5101281"/>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1" name="직사각형 20"/>
          <p:cNvSpPr/>
          <p:nvPr/>
        </p:nvSpPr>
        <p:spPr>
          <a:xfrm>
            <a:off x="559661" y="265159"/>
            <a:ext cx="1587294" cy="400110"/>
          </a:xfrm>
          <a:prstGeom prst="rect">
            <a:avLst/>
          </a:prstGeom>
        </p:spPr>
        <p:txBody>
          <a:bodyPr wrap="none">
            <a:spAutoFit/>
          </a:bodyPr>
          <a:lstStyle/>
          <a:p>
            <a:pPr algn="r">
              <a:defRPr lang="ko-KR" altLang="en-US"/>
            </a:pPr>
            <a:r>
              <a:rPr lang="en-US" altLang="ko-KR" sz="2000" kern="0" dirty="0">
                <a:solidFill>
                  <a:prstClr val="white"/>
                </a:solidFill>
                <a:latin typeface="맑은 고딕"/>
                <a:ea typeface="맑은 고딕"/>
              </a:rPr>
              <a:t>5</a:t>
            </a:r>
            <a:r>
              <a:rPr lang="en-US" altLang="ko-KR" sz="2000" kern="0" dirty="0" smtClean="0">
                <a:solidFill>
                  <a:prstClr val="white"/>
                </a:solidFill>
                <a:latin typeface="맑은 고딕"/>
                <a:ea typeface="맑은 고딕"/>
              </a:rPr>
              <a:t>. </a:t>
            </a:r>
            <a:r>
              <a:rPr lang="ko-KR" altLang="en-US" sz="2000" kern="0" dirty="0">
                <a:solidFill>
                  <a:prstClr val="white"/>
                </a:solidFill>
                <a:latin typeface="맑은 고딕"/>
                <a:ea typeface="맑은 고딕"/>
              </a:rPr>
              <a:t>진행 상황</a:t>
            </a:r>
            <a:endParaRPr lang="ko-KR" altLang="en-US" sz="2000" dirty="0">
              <a:solidFill>
                <a:prstClr val="white"/>
              </a:solidFill>
              <a:latin typeface="맑은 고딕"/>
              <a:ea typeface="맑은 고딕"/>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474" y="2010481"/>
            <a:ext cx="9879013"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56370" y="4865511"/>
            <a:ext cx="9733673" cy="369332"/>
          </a:xfrm>
          <a:prstGeom prst="rect">
            <a:avLst/>
          </a:prstGeom>
          <a:noFill/>
        </p:spPr>
        <p:txBody>
          <a:bodyPr wrap="square" rtlCol="0">
            <a:spAutoFit/>
          </a:bodyPr>
          <a:lstStyle/>
          <a:p>
            <a:r>
              <a:rPr lang="en-US" altLang="ko-KR" dirty="0" smtClean="0"/>
              <a:t>Corona</a:t>
            </a:r>
            <a:r>
              <a:rPr lang="ko-KR" altLang="en-US" dirty="0" smtClean="0"/>
              <a:t>에 들어있는 </a:t>
            </a:r>
            <a:r>
              <a:rPr lang="ko-KR" altLang="en-US" dirty="0" err="1" smtClean="0"/>
              <a:t>자료중에</a:t>
            </a:r>
            <a:r>
              <a:rPr lang="ko-KR" altLang="en-US" dirty="0" smtClean="0"/>
              <a:t> 순수한 텍스트를 분류하고 </a:t>
            </a:r>
            <a:r>
              <a:rPr lang="en-US" altLang="ko-KR" dirty="0" err="1" smtClean="0"/>
              <a:t>coronatext</a:t>
            </a:r>
            <a:r>
              <a:rPr lang="ko-KR" altLang="en-US" dirty="0" smtClean="0"/>
              <a:t>에 저장 하겠습니다</a:t>
            </a:r>
            <a:r>
              <a:rPr lang="en-US" altLang="ko-KR" dirty="0" smtClean="0"/>
              <a:t>.</a:t>
            </a:r>
            <a:endParaRPr lang="ko-KR" altLang="en-US" dirty="0"/>
          </a:p>
        </p:txBody>
      </p:sp>
    </p:spTree>
    <p:extLst>
      <p:ext uri="{BB962C8B-B14F-4D97-AF65-F5344CB8AC3E}">
        <p14:creationId xmlns:p14="http://schemas.microsoft.com/office/powerpoint/2010/main" val="295750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78813"/>
            <a:ext cx="11112500" cy="5101281"/>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1" name="직사각형 20"/>
          <p:cNvSpPr/>
          <p:nvPr/>
        </p:nvSpPr>
        <p:spPr>
          <a:xfrm>
            <a:off x="559661" y="265159"/>
            <a:ext cx="1587294" cy="400110"/>
          </a:xfrm>
          <a:prstGeom prst="rect">
            <a:avLst/>
          </a:prstGeom>
        </p:spPr>
        <p:txBody>
          <a:bodyPr wrap="none">
            <a:spAutoFit/>
          </a:bodyPr>
          <a:lstStyle/>
          <a:p>
            <a:pPr algn="r">
              <a:defRPr lang="ko-KR" altLang="en-US"/>
            </a:pPr>
            <a:r>
              <a:rPr lang="en-US" altLang="ko-KR" sz="2000" kern="0" dirty="0">
                <a:solidFill>
                  <a:prstClr val="white"/>
                </a:solidFill>
                <a:latin typeface="맑은 고딕"/>
                <a:ea typeface="맑은 고딕"/>
              </a:rPr>
              <a:t>5</a:t>
            </a:r>
            <a:r>
              <a:rPr lang="en-US" altLang="ko-KR" sz="2000" kern="0" dirty="0" smtClean="0">
                <a:solidFill>
                  <a:prstClr val="white"/>
                </a:solidFill>
                <a:latin typeface="맑은 고딕"/>
                <a:ea typeface="맑은 고딕"/>
              </a:rPr>
              <a:t>. </a:t>
            </a:r>
            <a:r>
              <a:rPr lang="ko-KR" altLang="en-US" sz="2000" kern="0" dirty="0">
                <a:solidFill>
                  <a:prstClr val="white"/>
                </a:solidFill>
                <a:latin typeface="맑은 고딕"/>
                <a:ea typeface="맑은 고딕"/>
              </a:rPr>
              <a:t>진행 상황</a:t>
            </a:r>
            <a:endParaRPr lang="ko-KR" altLang="en-US" sz="2000" dirty="0">
              <a:solidFill>
                <a:prstClr val="white"/>
              </a:solidFill>
              <a:latin typeface="맑은 고딕"/>
              <a:ea typeface="맑은 고딕"/>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776" y="1568097"/>
            <a:ext cx="8960909" cy="2977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77352" y="4545276"/>
            <a:ext cx="9337987" cy="2031325"/>
          </a:xfrm>
          <a:prstGeom prst="rect">
            <a:avLst/>
          </a:prstGeom>
          <a:noFill/>
        </p:spPr>
        <p:txBody>
          <a:bodyPr wrap="square" rtlCol="0">
            <a:spAutoFit/>
          </a:bodyPr>
          <a:lstStyle/>
          <a:p>
            <a:r>
              <a:rPr lang="en-US" altLang="ko-KR" dirty="0" smtClean="0"/>
              <a:t>Csv</a:t>
            </a:r>
            <a:r>
              <a:rPr lang="ko-KR" altLang="en-US" dirty="0" smtClean="0"/>
              <a:t>파일을 만드는 과정입니다</a:t>
            </a:r>
            <a:r>
              <a:rPr lang="en-US" altLang="ko-KR" dirty="0" smtClean="0"/>
              <a:t>.</a:t>
            </a:r>
          </a:p>
          <a:p>
            <a:r>
              <a:rPr lang="en-US" altLang="ko-KR" dirty="0" err="1" smtClean="0"/>
              <a:t>Coronalist</a:t>
            </a:r>
            <a:r>
              <a:rPr lang="ko-KR" altLang="en-US" dirty="0" smtClean="0"/>
              <a:t>라는 리스트를 선언합니다</a:t>
            </a:r>
            <a:r>
              <a:rPr lang="en-US" altLang="ko-KR" dirty="0" smtClean="0"/>
              <a:t>.</a:t>
            </a:r>
          </a:p>
          <a:p>
            <a:r>
              <a:rPr lang="en-US" altLang="ko-KR" dirty="0" smtClean="0"/>
              <a:t>Temp</a:t>
            </a:r>
            <a:r>
              <a:rPr lang="ko-KR" altLang="en-US" dirty="0" smtClean="0"/>
              <a:t>라는 리스트도 선언해줍니다</a:t>
            </a:r>
            <a:r>
              <a:rPr lang="en-US" altLang="ko-KR" dirty="0" smtClean="0"/>
              <a:t>.</a:t>
            </a:r>
          </a:p>
          <a:p>
            <a:r>
              <a:rPr lang="en-US" altLang="ko-KR" dirty="0" smtClean="0"/>
              <a:t>Temp</a:t>
            </a:r>
            <a:r>
              <a:rPr lang="ko-KR" altLang="en-US" dirty="0" smtClean="0"/>
              <a:t>에 위에서 만들었던 </a:t>
            </a:r>
            <a:r>
              <a:rPr lang="en-US" altLang="ko-KR" dirty="0" err="1" smtClean="0"/>
              <a:t>coronatext</a:t>
            </a:r>
            <a:r>
              <a:rPr lang="ko-KR" altLang="en-US" dirty="0" smtClean="0"/>
              <a:t>를 추가해줍니다</a:t>
            </a:r>
            <a:r>
              <a:rPr lang="en-US" altLang="ko-KR" dirty="0" smtClean="0"/>
              <a:t>.</a:t>
            </a:r>
          </a:p>
          <a:p>
            <a:r>
              <a:rPr lang="ko-KR" altLang="en-US" dirty="0" smtClean="0"/>
              <a:t>그리고 </a:t>
            </a:r>
            <a:r>
              <a:rPr lang="en-US" altLang="ko-KR" dirty="0" err="1" smtClean="0"/>
              <a:t>coronalist</a:t>
            </a:r>
            <a:r>
              <a:rPr lang="ko-KR" altLang="en-US" dirty="0" smtClean="0"/>
              <a:t>에 </a:t>
            </a:r>
            <a:r>
              <a:rPr lang="en-US" altLang="ko-KR" dirty="0" smtClean="0"/>
              <a:t>temp</a:t>
            </a:r>
            <a:r>
              <a:rPr lang="ko-KR" altLang="en-US" dirty="0" smtClean="0"/>
              <a:t>를 추가해줍니다</a:t>
            </a:r>
            <a:r>
              <a:rPr lang="en-US" altLang="ko-KR" dirty="0" smtClean="0"/>
              <a:t>.</a:t>
            </a:r>
          </a:p>
          <a:p>
            <a:r>
              <a:rPr lang="ko-KR" altLang="en-US" dirty="0" smtClean="0"/>
              <a:t>이렇게 </a:t>
            </a:r>
            <a:r>
              <a:rPr lang="ko-KR" altLang="en-US" dirty="0" err="1" smtClean="0"/>
              <a:t>두번</a:t>
            </a:r>
            <a:r>
              <a:rPr lang="ko-KR" altLang="en-US" dirty="0" smtClean="0"/>
              <a:t> 작업을 해야 하는 이유는 </a:t>
            </a:r>
            <a:r>
              <a:rPr lang="en-US" altLang="ko-KR" dirty="0" smtClean="0"/>
              <a:t>temp</a:t>
            </a:r>
            <a:r>
              <a:rPr lang="ko-KR" altLang="en-US" dirty="0" smtClean="0"/>
              <a:t>를 </a:t>
            </a:r>
            <a:r>
              <a:rPr lang="ko-KR" altLang="en-US" dirty="0" smtClean="0"/>
              <a:t>경유하지 않고 </a:t>
            </a:r>
            <a:r>
              <a:rPr lang="ko-KR" altLang="en-US" dirty="0" smtClean="0"/>
              <a:t>바로 넣을 경우에 글자들이 모여있지 않고 글자 하나씩 분리가 되기 </a:t>
            </a:r>
            <a:r>
              <a:rPr lang="ko-KR" altLang="en-US" dirty="0"/>
              <a:t>때</a:t>
            </a:r>
            <a:r>
              <a:rPr lang="ko-KR" altLang="en-US" dirty="0" smtClean="0"/>
              <a:t>문입니다</a:t>
            </a:r>
            <a:r>
              <a:rPr lang="en-US" altLang="ko-KR" dirty="0" smtClean="0"/>
              <a:t>.</a:t>
            </a:r>
          </a:p>
        </p:txBody>
      </p:sp>
    </p:spTree>
    <p:extLst>
      <p:ext uri="{BB962C8B-B14F-4D97-AF65-F5344CB8AC3E}">
        <p14:creationId xmlns:p14="http://schemas.microsoft.com/office/powerpoint/2010/main" val="1514675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78813"/>
            <a:ext cx="11112500" cy="5101281"/>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1" name="직사각형 20"/>
          <p:cNvSpPr/>
          <p:nvPr/>
        </p:nvSpPr>
        <p:spPr>
          <a:xfrm>
            <a:off x="559661" y="265159"/>
            <a:ext cx="1587294" cy="400110"/>
          </a:xfrm>
          <a:prstGeom prst="rect">
            <a:avLst/>
          </a:prstGeom>
        </p:spPr>
        <p:txBody>
          <a:bodyPr wrap="none">
            <a:spAutoFit/>
          </a:bodyPr>
          <a:lstStyle/>
          <a:p>
            <a:pPr algn="r">
              <a:defRPr lang="ko-KR" altLang="en-US"/>
            </a:pPr>
            <a:r>
              <a:rPr lang="en-US" altLang="ko-KR" sz="2000" kern="0" dirty="0">
                <a:solidFill>
                  <a:prstClr val="white"/>
                </a:solidFill>
                <a:latin typeface="맑은 고딕"/>
                <a:ea typeface="맑은 고딕"/>
              </a:rPr>
              <a:t>5</a:t>
            </a:r>
            <a:r>
              <a:rPr lang="en-US" altLang="ko-KR" sz="2000" kern="0" dirty="0" smtClean="0">
                <a:solidFill>
                  <a:prstClr val="white"/>
                </a:solidFill>
                <a:latin typeface="맑은 고딕"/>
                <a:ea typeface="맑은 고딕"/>
              </a:rPr>
              <a:t>. </a:t>
            </a:r>
            <a:r>
              <a:rPr lang="ko-KR" altLang="en-US" sz="2000" kern="0" dirty="0">
                <a:solidFill>
                  <a:prstClr val="white"/>
                </a:solidFill>
                <a:latin typeface="맑은 고딕"/>
                <a:ea typeface="맑은 고딕"/>
              </a:rPr>
              <a:t>진행 상황</a:t>
            </a:r>
            <a:endParaRPr lang="ko-KR" altLang="en-US" sz="2000" dirty="0">
              <a:solidFill>
                <a:prstClr val="white"/>
              </a:solidFill>
              <a:latin typeface="맑은 고딕"/>
              <a:ea typeface="맑은 고딕"/>
            </a:endParaRPr>
          </a:p>
        </p:txBody>
      </p:sp>
      <p:sp>
        <p:nvSpPr>
          <p:cNvPr id="2" name="TextBox 1"/>
          <p:cNvSpPr txBox="1"/>
          <p:nvPr/>
        </p:nvSpPr>
        <p:spPr>
          <a:xfrm>
            <a:off x="1478844" y="3194755"/>
            <a:ext cx="9608255" cy="2308324"/>
          </a:xfrm>
          <a:prstGeom prst="rect">
            <a:avLst/>
          </a:prstGeom>
          <a:noFill/>
        </p:spPr>
        <p:txBody>
          <a:bodyPr wrap="square" rtlCol="0">
            <a:spAutoFit/>
          </a:bodyPr>
          <a:lstStyle/>
          <a:p>
            <a:r>
              <a:rPr lang="en-US" altLang="ko-KR" dirty="0" smtClean="0"/>
              <a:t>Csv</a:t>
            </a:r>
            <a:r>
              <a:rPr lang="ko-KR" altLang="en-US" dirty="0" smtClean="0"/>
              <a:t>파일로 저장을 하는 과정입니다</a:t>
            </a:r>
            <a:r>
              <a:rPr lang="en-US" altLang="ko-KR" dirty="0" smtClean="0"/>
              <a:t>.</a:t>
            </a:r>
          </a:p>
          <a:p>
            <a:r>
              <a:rPr lang="ko-KR" altLang="en-US" dirty="0" smtClean="0"/>
              <a:t>저장할 파일명 이름은 </a:t>
            </a:r>
            <a:r>
              <a:rPr lang="en-US" altLang="ko-KR" dirty="0" smtClean="0"/>
              <a:t>coronaList.csv</a:t>
            </a:r>
            <a:r>
              <a:rPr lang="ko-KR" altLang="en-US" dirty="0" smtClean="0"/>
              <a:t>이며 순수 텍스트 이기 때문에 </a:t>
            </a:r>
            <a:r>
              <a:rPr lang="en-US" altLang="ko-KR" dirty="0" smtClean="0"/>
              <a:t>w</a:t>
            </a:r>
            <a:r>
              <a:rPr lang="ko-KR" altLang="en-US" dirty="0" smtClean="0"/>
              <a:t>선언 유니코드는 제일 널리 쓰이는 </a:t>
            </a:r>
            <a:r>
              <a:rPr lang="en-US" altLang="ko-KR" dirty="0" err="1" smtClean="0"/>
              <a:t>euc-kr</a:t>
            </a:r>
            <a:r>
              <a:rPr lang="en-US" altLang="ko-KR" dirty="0" smtClean="0"/>
              <a:t>, newline</a:t>
            </a:r>
            <a:r>
              <a:rPr lang="ko-KR" altLang="en-US" dirty="0" smtClean="0"/>
              <a:t>은 자동 </a:t>
            </a:r>
            <a:r>
              <a:rPr lang="ko-KR" altLang="en-US" dirty="0" smtClean="0"/>
              <a:t>줄 바꿈을 </a:t>
            </a:r>
            <a:r>
              <a:rPr lang="ko-KR" altLang="en-US" dirty="0" smtClean="0"/>
              <a:t>위해 넣어줍니다</a:t>
            </a:r>
            <a:r>
              <a:rPr lang="en-US" altLang="ko-KR" dirty="0" smtClean="0"/>
              <a:t>.</a:t>
            </a:r>
          </a:p>
          <a:p>
            <a:endParaRPr lang="en-US" altLang="ko-KR" dirty="0"/>
          </a:p>
          <a:p>
            <a:r>
              <a:rPr lang="en-US" altLang="ko-KR" dirty="0" smtClean="0"/>
              <a:t>Csv</a:t>
            </a:r>
            <a:r>
              <a:rPr lang="ko-KR" altLang="en-US" dirty="0" smtClean="0"/>
              <a:t>모듈의 </a:t>
            </a:r>
            <a:r>
              <a:rPr lang="en-US" altLang="ko-KR" dirty="0" err="1" smtClean="0"/>
              <a:t>writerow</a:t>
            </a:r>
            <a:r>
              <a:rPr lang="ko-KR" altLang="en-US" dirty="0" smtClean="0"/>
              <a:t>는 </a:t>
            </a:r>
            <a:r>
              <a:rPr lang="en-US" altLang="ko-KR" dirty="0" smtClean="0"/>
              <a:t>csv</a:t>
            </a:r>
            <a:r>
              <a:rPr lang="ko-KR" altLang="en-US" dirty="0" smtClean="0"/>
              <a:t>파일의 제일 상단에 추가해주는 항목설정입니다</a:t>
            </a:r>
            <a:r>
              <a:rPr lang="en-US" altLang="ko-KR" dirty="0" smtClean="0"/>
              <a:t>.</a:t>
            </a:r>
          </a:p>
          <a:p>
            <a:r>
              <a:rPr lang="en-US" altLang="ko-KR" dirty="0" err="1" smtClean="0"/>
              <a:t>Writerows</a:t>
            </a:r>
            <a:r>
              <a:rPr lang="en-US" altLang="ko-KR" dirty="0" smtClean="0"/>
              <a:t>(</a:t>
            </a:r>
            <a:r>
              <a:rPr lang="en-US" altLang="ko-KR" dirty="0" err="1" smtClean="0"/>
              <a:t>coronalist</a:t>
            </a:r>
            <a:r>
              <a:rPr lang="en-US" altLang="ko-KR" dirty="0" smtClean="0"/>
              <a:t>)</a:t>
            </a:r>
            <a:r>
              <a:rPr lang="ko-KR" altLang="en-US" dirty="0" smtClean="0"/>
              <a:t>를 이용하여 어느 파일에 넣어줄지 설정해주는 코드입니다</a:t>
            </a:r>
            <a:r>
              <a:rPr lang="en-US" altLang="ko-KR" dirty="0" smtClean="0"/>
              <a:t>.</a:t>
            </a:r>
          </a:p>
          <a:p>
            <a:endParaRPr lang="en-US" altLang="ko-KR" dirty="0"/>
          </a:p>
          <a:p>
            <a:r>
              <a:rPr lang="ko-KR" altLang="en-US" dirty="0" smtClean="0"/>
              <a:t>이렇게 </a:t>
            </a:r>
            <a:r>
              <a:rPr lang="en-US" altLang="ko-KR" dirty="0" smtClean="0"/>
              <a:t>csv</a:t>
            </a:r>
            <a:r>
              <a:rPr lang="ko-KR" altLang="en-US" dirty="0" smtClean="0"/>
              <a:t>파일을 </a:t>
            </a:r>
            <a:r>
              <a:rPr lang="ko-KR" altLang="en-US" dirty="0" smtClean="0"/>
              <a:t>만든 후에 </a:t>
            </a:r>
            <a:r>
              <a:rPr lang="en-US" altLang="ko-KR" dirty="0" smtClean="0"/>
              <a:t>csv</a:t>
            </a:r>
            <a:r>
              <a:rPr lang="ko-KR" altLang="en-US" dirty="0" smtClean="0"/>
              <a:t>파일을 실행하여 잘 저장이 되었는지 확인해 보겠습니다</a:t>
            </a:r>
            <a:r>
              <a:rPr lang="en-US" altLang="ko-KR" dirty="0" smtClean="0"/>
              <a:t>.</a:t>
            </a:r>
            <a:endParaRPr lang="ko-KR"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24" y="1778178"/>
            <a:ext cx="98599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661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478813"/>
            <a:ext cx="11112500" cy="5101281"/>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1" name="직사각형 20"/>
          <p:cNvSpPr/>
          <p:nvPr/>
        </p:nvSpPr>
        <p:spPr>
          <a:xfrm>
            <a:off x="559661" y="265159"/>
            <a:ext cx="1587294" cy="400110"/>
          </a:xfrm>
          <a:prstGeom prst="rect">
            <a:avLst/>
          </a:prstGeom>
        </p:spPr>
        <p:txBody>
          <a:bodyPr wrap="none">
            <a:spAutoFit/>
          </a:bodyPr>
          <a:lstStyle/>
          <a:p>
            <a:pPr algn="r">
              <a:defRPr lang="ko-KR" altLang="en-US"/>
            </a:pPr>
            <a:r>
              <a:rPr lang="en-US" altLang="ko-KR" sz="2000" kern="0" dirty="0">
                <a:solidFill>
                  <a:prstClr val="white"/>
                </a:solidFill>
                <a:latin typeface="맑은 고딕"/>
                <a:ea typeface="맑은 고딕"/>
              </a:rPr>
              <a:t>5</a:t>
            </a:r>
            <a:r>
              <a:rPr lang="en-US" altLang="ko-KR" sz="2000" kern="0" dirty="0" smtClean="0">
                <a:solidFill>
                  <a:prstClr val="white"/>
                </a:solidFill>
                <a:latin typeface="맑은 고딕"/>
                <a:ea typeface="맑은 고딕"/>
              </a:rPr>
              <a:t>. </a:t>
            </a:r>
            <a:r>
              <a:rPr lang="ko-KR" altLang="en-US" sz="2000" kern="0" dirty="0">
                <a:solidFill>
                  <a:prstClr val="white"/>
                </a:solidFill>
                <a:latin typeface="맑은 고딕"/>
                <a:ea typeface="맑은 고딕"/>
              </a:rPr>
              <a:t>진행 상황</a:t>
            </a:r>
            <a:endParaRPr lang="ko-KR" altLang="en-US" sz="2000" dirty="0">
              <a:solidFill>
                <a:prstClr val="white"/>
              </a:solidFill>
              <a:latin typeface="맑은 고딕"/>
              <a:ea typeface="맑은 고딕"/>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29" y="1730552"/>
            <a:ext cx="44100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65850" y="2842441"/>
            <a:ext cx="4775200" cy="923330"/>
          </a:xfrm>
          <a:prstGeom prst="rect">
            <a:avLst/>
          </a:prstGeom>
          <a:noFill/>
        </p:spPr>
        <p:txBody>
          <a:bodyPr wrap="square" rtlCol="0">
            <a:spAutoFit/>
          </a:bodyPr>
          <a:lstStyle/>
          <a:p>
            <a:r>
              <a:rPr lang="ko-KR" altLang="en-US" dirty="0" smtClean="0"/>
              <a:t>질병관리본부 공지사항과</a:t>
            </a:r>
            <a:endParaRPr lang="en-US" altLang="ko-KR" dirty="0" smtClean="0"/>
          </a:p>
          <a:p>
            <a:r>
              <a:rPr lang="en-US" altLang="ko-KR" dirty="0" err="1" smtClean="0"/>
              <a:t>Coronatext</a:t>
            </a:r>
            <a:r>
              <a:rPr lang="ko-KR" altLang="en-US" dirty="0" smtClean="0"/>
              <a:t>로 저장했던 항목이 </a:t>
            </a:r>
            <a:r>
              <a:rPr lang="ko-KR" altLang="en-US" dirty="0" smtClean="0"/>
              <a:t>있는 것을 </a:t>
            </a:r>
            <a:endParaRPr lang="en-US" altLang="ko-KR" dirty="0" smtClean="0"/>
          </a:p>
          <a:p>
            <a:r>
              <a:rPr lang="ko-KR" altLang="en-US" dirty="0" smtClean="0"/>
              <a:t>확인할 수 </a:t>
            </a:r>
            <a:r>
              <a:rPr lang="ko-KR" altLang="en-US" dirty="0" smtClean="0"/>
              <a:t>있었습니다</a:t>
            </a:r>
            <a:r>
              <a:rPr lang="en-US" altLang="ko-KR" dirty="0" smtClean="0"/>
              <a:t>.</a:t>
            </a:r>
            <a:endParaRPr lang="ko-KR" altLang="en-US" dirty="0"/>
          </a:p>
        </p:txBody>
      </p:sp>
    </p:spTree>
    <p:extLst>
      <p:ext uri="{BB962C8B-B14F-4D97-AF65-F5344CB8AC3E}">
        <p14:creationId xmlns:p14="http://schemas.microsoft.com/office/powerpoint/2010/main" val="109072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483985" y="264084"/>
            <a:ext cx="2406429" cy="400110"/>
          </a:xfrm>
          <a:prstGeom prst="rect">
            <a:avLst/>
          </a:prstGeom>
        </p:spPr>
        <p:txBody>
          <a:bodyPr wrap="none">
            <a:spAutoFit/>
          </a:bodyPr>
          <a:lstStyle/>
          <a:p>
            <a:pPr algn="r">
              <a:defRPr lang="ko-KR" altLang="en-US"/>
            </a:pPr>
            <a:r>
              <a:rPr lang="en-US" altLang="ko-KR" sz="2000" kern="0" dirty="0">
                <a:solidFill>
                  <a:prstClr val="white"/>
                </a:solidFill>
                <a:latin typeface="맑은 고딕"/>
                <a:ea typeface="맑은 고딕"/>
              </a:rPr>
              <a:t>6</a:t>
            </a:r>
            <a:r>
              <a:rPr lang="en-US" altLang="ko-KR" sz="2000" kern="0" dirty="0" smtClean="0">
                <a:solidFill>
                  <a:prstClr val="white"/>
                </a:solidFill>
                <a:latin typeface="맑은 고딕"/>
                <a:ea typeface="맑은 고딕"/>
              </a:rPr>
              <a:t>. </a:t>
            </a:r>
            <a:r>
              <a:rPr lang="en-US" altLang="ko-KR" sz="2000" kern="0" dirty="0">
                <a:solidFill>
                  <a:prstClr val="white"/>
                </a:solidFill>
                <a:latin typeface="맑은 고딕"/>
                <a:ea typeface="맑은 고딕"/>
              </a:rPr>
              <a:t>GitHub </a:t>
            </a:r>
            <a:r>
              <a:rPr lang="ko-KR" altLang="en-US" sz="2000" kern="0" dirty="0">
                <a:solidFill>
                  <a:prstClr val="white"/>
                </a:solidFill>
                <a:latin typeface="맑은 고딕"/>
                <a:ea typeface="맑은 고딕"/>
              </a:rPr>
              <a:t>업데이트</a:t>
            </a:r>
            <a:endParaRPr lang="ko-KR" altLang="en-US" sz="2000" dirty="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19" name="TextBox 18"/>
          <p:cNvSpPr txBox="1"/>
          <p:nvPr/>
        </p:nvSpPr>
        <p:spPr>
          <a:xfrm>
            <a:off x="8245165" y="4686323"/>
            <a:ext cx="3600450" cy="1179195"/>
          </a:xfrm>
          <a:prstGeom prst="rect">
            <a:avLst/>
          </a:prstGeom>
        </p:spPr>
        <p:txBody>
          <a:bodyPr wrap="square">
            <a:spAutoFit/>
          </a:bodyPr>
          <a:lstStyle/>
          <a:p>
            <a:pPr>
              <a:defRPr lang="ko-KR" altLang="en-US"/>
            </a:pPr>
            <a:r>
              <a:rPr lang="ko-KR" altLang="en-US"/>
              <a:t>https://github.com/OneClick-Corona-BigDataCapstone/OneClick-Corona</a:t>
            </a: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375" y="2329537"/>
            <a:ext cx="5879805" cy="378165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558640" y="263129"/>
            <a:ext cx="1587294" cy="400110"/>
          </a:xfrm>
          <a:prstGeom prst="rect">
            <a:avLst/>
          </a:prstGeom>
        </p:spPr>
        <p:txBody>
          <a:bodyPr wrap="none">
            <a:spAutoFit/>
          </a:bodyPr>
          <a:lstStyle/>
          <a:p>
            <a:pPr algn="r">
              <a:defRPr lang="ko-KR" altLang="en-US"/>
            </a:pPr>
            <a:r>
              <a:rPr lang="en-US" altLang="ko-KR" sz="2000" kern="0" dirty="0">
                <a:solidFill>
                  <a:prstClr val="white"/>
                </a:solidFill>
                <a:latin typeface="맑은 고딕"/>
                <a:ea typeface="맑은 고딕"/>
              </a:rPr>
              <a:t>7</a:t>
            </a:r>
            <a:r>
              <a:rPr lang="en-US" altLang="ko-KR" sz="2000" kern="0" dirty="0" smtClean="0">
                <a:solidFill>
                  <a:prstClr val="white"/>
                </a:solidFill>
                <a:latin typeface="맑은 고딕"/>
                <a:ea typeface="맑은 고딕"/>
              </a:rPr>
              <a:t>. </a:t>
            </a:r>
            <a:r>
              <a:rPr lang="ko-KR" altLang="en-US" sz="2000" kern="0" dirty="0">
                <a:solidFill>
                  <a:prstClr val="white"/>
                </a:solidFill>
                <a:latin typeface="맑은 고딕"/>
                <a:ea typeface="맑은 고딕"/>
              </a:rPr>
              <a:t>계획 일정</a:t>
            </a:r>
            <a:endParaRPr lang="ko-KR" altLang="en-US" sz="2000" dirty="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graphicFrame>
        <p:nvGraphicFramePr>
          <p:cNvPr id="38" name="Google Shape;1282;p180"/>
          <p:cNvGraphicFramePr/>
          <p:nvPr>
            <p:extLst>
              <p:ext uri="{D42A27DB-BD31-4B8C-83A1-F6EECF244321}">
                <p14:modId xmlns:p14="http://schemas.microsoft.com/office/powerpoint/2010/main" val="1295318619"/>
              </p:ext>
            </p:extLst>
          </p:nvPr>
        </p:nvGraphicFramePr>
        <p:xfrm>
          <a:off x="777595" y="1685101"/>
          <a:ext cx="10776757" cy="4638597"/>
        </p:xfrm>
        <a:graphic>
          <a:graphicData uri="http://schemas.openxmlformats.org/drawingml/2006/table">
            <a:tbl>
              <a:tblPr>
                <a:noFill/>
              </a:tblPr>
              <a:tblGrid>
                <a:gridCol w="4070719">
                  <a:extLst>
                    <a:ext uri="{9D8B030D-6E8A-4147-A177-3AD203B41FA5}">
                      <a16:colId xmlns:a16="http://schemas.microsoft.com/office/drawing/2014/main" val="20000"/>
                    </a:ext>
                  </a:extLst>
                </a:gridCol>
                <a:gridCol w="711795">
                  <a:extLst>
                    <a:ext uri="{9D8B030D-6E8A-4147-A177-3AD203B41FA5}">
                      <a16:colId xmlns:a16="http://schemas.microsoft.com/office/drawing/2014/main" val="20001"/>
                    </a:ext>
                  </a:extLst>
                </a:gridCol>
                <a:gridCol w="489834">
                  <a:extLst>
                    <a:ext uri="{9D8B030D-6E8A-4147-A177-3AD203B41FA5}">
                      <a16:colId xmlns:a16="http://schemas.microsoft.com/office/drawing/2014/main" val="20002"/>
                    </a:ext>
                  </a:extLst>
                </a:gridCol>
                <a:gridCol w="447625">
                  <a:extLst>
                    <a:ext uri="{9D8B030D-6E8A-4147-A177-3AD203B41FA5}">
                      <a16:colId xmlns:a16="http://schemas.microsoft.com/office/drawing/2014/main" val="20003"/>
                    </a:ext>
                  </a:extLst>
                </a:gridCol>
                <a:gridCol w="499524">
                  <a:extLst>
                    <a:ext uri="{9D8B030D-6E8A-4147-A177-3AD203B41FA5}">
                      <a16:colId xmlns:a16="http://schemas.microsoft.com/office/drawing/2014/main" val="20004"/>
                    </a:ext>
                  </a:extLst>
                </a:gridCol>
                <a:gridCol w="526426">
                  <a:extLst>
                    <a:ext uri="{9D8B030D-6E8A-4147-A177-3AD203B41FA5}">
                      <a16:colId xmlns:a16="http://schemas.microsoft.com/office/drawing/2014/main" val="20005"/>
                    </a:ext>
                  </a:extLst>
                </a:gridCol>
                <a:gridCol w="572455">
                  <a:extLst>
                    <a:ext uri="{9D8B030D-6E8A-4147-A177-3AD203B41FA5}">
                      <a16:colId xmlns:a16="http://schemas.microsoft.com/office/drawing/2014/main" val="20006"/>
                    </a:ext>
                  </a:extLst>
                </a:gridCol>
                <a:gridCol w="485905">
                  <a:extLst>
                    <a:ext uri="{9D8B030D-6E8A-4147-A177-3AD203B41FA5}">
                      <a16:colId xmlns:a16="http://schemas.microsoft.com/office/drawing/2014/main" val="20007"/>
                    </a:ext>
                  </a:extLst>
                </a:gridCol>
                <a:gridCol w="532804">
                  <a:extLst>
                    <a:ext uri="{9D8B030D-6E8A-4147-A177-3AD203B41FA5}">
                      <a16:colId xmlns:a16="http://schemas.microsoft.com/office/drawing/2014/main" val="20008"/>
                    </a:ext>
                  </a:extLst>
                </a:gridCol>
                <a:gridCol w="462126">
                  <a:extLst>
                    <a:ext uri="{9D8B030D-6E8A-4147-A177-3AD203B41FA5}">
                      <a16:colId xmlns:a16="http://schemas.microsoft.com/office/drawing/2014/main" val="20009"/>
                    </a:ext>
                  </a:extLst>
                </a:gridCol>
                <a:gridCol w="549479">
                  <a:extLst>
                    <a:ext uri="{9D8B030D-6E8A-4147-A177-3AD203B41FA5}">
                      <a16:colId xmlns:a16="http://schemas.microsoft.com/office/drawing/2014/main" val="20010"/>
                    </a:ext>
                  </a:extLst>
                </a:gridCol>
                <a:gridCol w="440531">
                  <a:extLst>
                    <a:ext uri="{9D8B030D-6E8A-4147-A177-3AD203B41FA5}">
                      <a16:colId xmlns:a16="http://schemas.microsoft.com/office/drawing/2014/main" val="20011"/>
                    </a:ext>
                  </a:extLst>
                </a:gridCol>
                <a:gridCol w="427551">
                  <a:extLst>
                    <a:ext uri="{9D8B030D-6E8A-4147-A177-3AD203B41FA5}">
                      <a16:colId xmlns:a16="http://schemas.microsoft.com/office/drawing/2014/main" val="20012"/>
                    </a:ext>
                  </a:extLst>
                </a:gridCol>
                <a:gridCol w="559983">
                  <a:extLst>
                    <a:ext uri="{9D8B030D-6E8A-4147-A177-3AD203B41FA5}">
                      <a16:colId xmlns:a16="http://schemas.microsoft.com/office/drawing/2014/main" val="20013"/>
                    </a:ext>
                  </a:extLst>
                </a:gridCol>
              </a:tblGrid>
              <a:tr h="423362">
                <a:tc rowSpan="3">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2400" b="1" i="0">
                          <a:solidFill>
                            <a:srgbClr val="000000"/>
                          </a:solidFill>
                          <a:latin typeface="Dotum"/>
                          <a:ea typeface="Dotum"/>
                          <a:sym typeface="Dotum"/>
                        </a:rPr>
                        <a:t>Promotion contents</a:t>
                      </a:r>
                      <a:endParaRPr lang="ko-KR" sz="2400"/>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000000"/>
                      </a:solidFill>
                      <a:prstDash val="solid"/>
                      <a:round/>
                    </a:lnT>
                    <a:lnB w="12650" cap="flat" cmpd="sng">
                      <a:solidFill>
                        <a:srgbClr val="FFFFFF"/>
                      </a:solidFill>
                      <a:prstDash val="solid"/>
                      <a:round/>
                    </a:lnB>
                    <a:solidFill>
                      <a:srgbClr val="FF9966"/>
                    </a:solidFill>
                  </a:tcPr>
                </a:tc>
                <a:tc gridSpan="13">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600" b="1" i="0">
                          <a:solidFill>
                            <a:srgbClr val="000000"/>
                          </a:solidFill>
                          <a:latin typeface="Dotum"/>
                          <a:ea typeface="Dotum"/>
                          <a:sym typeface="Dotum"/>
                        </a:rPr>
                        <a:t>Period to perform</a:t>
                      </a:r>
                      <a:endParaRPr lang="ko-KR"/>
                    </a:p>
                  </a:txBody>
                  <a:tcPr marL="17900" marR="17900" marT="17900" marB="17900" anchor="ctr">
                    <a:lnL w="12650" cap="flat" cmpd="sng">
                      <a:solidFill>
                        <a:srgbClr val="FFFFFF"/>
                      </a:solidFill>
                      <a:prstDash val="solid"/>
                      <a:round/>
                    </a:lnL>
                    <a:lnR w="12650" cap="flat" cmpd="sng">
                      <a:solidFill>
                        <a:srgbClr val="000000"/>
                      </a:solidFill>
                      <a:prstDash val="solid"/>
                      <a:round/>
                    </a:lnR>
                    <a:lnT w="12650" cap="flat" cmpd="sng">
                      <a:solidFill>
                        <a:srgbClr val="000000"/>
                      </a:solidFill>
                      <a:prstDash val="solid"/>
                      <a:round/>
                    </a:lnT>
                    <a:lnB w="12650" cap="flat" cmpd="sng">
                      <a:solidFill>
                        <a:srgbClr val="FFFFFF"/>
                      </a:solidFill>
                      <a:prstDash val="solid"/>
                      <a:round/>
                    </a:lnB>
                    <a:solidFill>
                      <a:srgbClr val="FF9966"/>
                    </a:solidFill>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tc hMerge="1">
                  <a:txBody>
                    <a:bodyPr/>
                    <a:lstStyle/>
                    <a:p>
                      <a:pPr lvl="0">
                        <a:defRPr lang="ko-KR" altLang="en-US"/>
                      </a:pPr>
                      <a:endParaRPr lang="ko-KR"/>
                    </a:p>
                  </a:txBody>
                  <a:tcPr/>
                </a:tc>
                <a:extLst>
                  <a:ext uri="{0D108BD9-81ED-4DB2-BD59-A6C34878D82A}">
                    <a16:rowId xmlns:a16="http://schemas.microsoft.com/office/drawing/2014/main" val="10000"/>
                  </a:ext>
                </a:extLst>
              </a:tr>
              <a:tr h="447888">
                <a:tc vMerge="1">
                  <a:txBody>
                    <a:bodyPr/>
                    <a:lstStyle/>
                    <a:p>
                      <a:pPr lvl="0">
                        <a:defRPr lang="ko-KR" altLang="en-US"/>
                      </a:pPr>
                      <a:endParaRPr lang="ko-KR"/>
                    </a:p>
                  </a:txBody>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sz="1600" b="1" i="0">
                          <a:solidFill>
                            <a:srgbClr val="000000"/>
                          </a:solidFill>
                          <a:latin typeface="Dotum"/>
                          <a:ea typeface="Dotum"/>
                          <a:cs typeface="Dotum"/>
                          <a:sym typeface="Dotum"/>
                        </a:rPr>
                        <a:t> </a:t>
                      </a:r>
                      <a:r>
                        <a:rPr lang="en-US" altLang="ko-KR" sz="1600" b="1" i="0">
                          <a:solidFill>
                            <a:srgbClr val="000000"/>
                          </a:solidFill>
                          <a:latin typeface="Dotum"/>
                          <a:ea typeface="Dotum"/>
                          <a:cs typeface="Dotum"/>
                          <a:sym typeface="Dotum"/>
                        </a:rPr>
                        <a:t>March</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F9966"/>
                    </a:solidFill>
                  </a:tcPr>
                </a:tc>
                <a:tc gridSpan="5">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600" b="1" i="0">
                          <a:solidFill>
                            <a:srgbClr val="000000"/>
                          </a:solidFill>
                          <a:latin typeface="Dotum"/>
                          <a:ea typeface="Dotum"/>
                          <a:sym typeface="Dotum"/>
                        </a:rPr>
                        <a:t>April</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F9966"/>
                    </a:solidFill>
                  </a:tcPr>
                </a:tc>
                <a:tc hMerge="1">
                  <a:txBody>
                    <a:bodyPr/>
                    <a:lstStyle/>
                    <a:p>
                      <a:pPr>
                        <a:defRPr lang="ko-KR" altLang="en-US"/>
                      </a:pPr>
                      <a:endParaRPr lang="ko-KR" altLang="en-US"/>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45C8DC"/>
                    </a:solidFill>
                  </a:tcPr>
                </a:tc>
                <a:tc hMerge="1">
                  <a:txBody>
                    <a:bodyPr/>
                    <a:lstStyle/>
                    <a:p>
                      <a:pPr>
                        <a:defRPr lang="ko-KR" altLang="en-US"/>
                      </a:pPr>
                      <a:endParaRPr lang="ko-KR" altLang="en-US"/>
                    </a:p>
                  </a:txBody>
                  <a:tcPr marL="17900" marR="17900" marT="17900" marB="17900" anchor="ctr">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45C8DC"/>
                    </a:solidFill>
                  </a:tcPr>
                </a:tc>
                <a:tc hMerge="1">
                  <a:txBody>
                    <a:bodyPr/>
                    <a:lstStyle/>
                    <a:p>
                      <a:pPr>
                        <a:defRPr lang="ko-KR" altLang="en-US"/>
                      </a:pPr>
                      <a:endParaRPr lang="ko-KR" altLang="en-US"/>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45C8DC"/>
                    </a:solidFill>
                  </a:tcPr>
                </a:tc>
                <a:tc hMerge="1">
                  <a:txBody>
                    <a:bodyPr/>
                    <a:lstStyle/>
                    <a:p>
                      <a:pPr>
                        <a:defRPr lang="ko-KR" altLang="en-US"/>
                      </a:pPr>
                      <a:endParaRPr lang="ko-KR" altLang="en-US"/>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45C8DC"/>
                    </a:solidFill>
                  </a:tcPr>
                </a:tc>
                <a:tc gridSpan="4">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600" b="1" i="0">
                          <a:solidFill>
                            <a:srgbClr val="000000"/>
                          </a:solidFill>
                          <a:latin typeface="Dotum"/>
                          <a:ea typeface="Dotum"/>
                          <a:sym typeface="Dotum"/>
                        </a:rPr>
                        <a:t>May</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FF9966"/>
                    </a:solidFill>
                  </a:tcPr>
                </a:tc>
                <a:tc hMerge="1">
                  <a:txBody>
                    <a:bodyPr/>
                    <a:lstStyle/>
                    <a:p>
                      <a:pPr>
                        <a:defRPr lang="ko-KR" altLang="en-US"/>
                      </a:pPr>
                      <a:endParaRPr lang="ko-KR" altLang="en-US"/>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45C8DC"/>
                    </a:solidFill>
                  </a:tcPr>
                </a:tc>
                <a:tc hMerge="1">
                  <a:txBody>
                    <a:bodyPr/>
                    <a:lstStyle/>
                    <a:p>
                      <a:pPr>
                        <a:defRPr lang="ko-KR" altLang="en-US"/>
                      </a:pPr>
                      <a:endParaRPr lang="ko-KR" altLang="en-US"/>
                    </a:p>
                  </a:txBody>
                  <a:tcPr/>
                </a:tc>
                <a:tc hMerge="1">
                  <a:txBody>
                    <a:bodyPr/>
                    <a:lstStyle/>
                    <a:p>
                      <a:pPr>
                        <a:defRPr lang="ko-KR" altLang="en-US"/>
                      </a:pPr>
                      <a:endParaRPr lang="ko-KR" altLang="en-US"/>
                    </a:p>
                  </a:txBody>
                  <a:tcPr/>
                </a:tc>
                <a:tc gridSpan="3">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600" b="1" i="0">
                          <a:solidFill>
                            <a:srgbClr val="000000"/>
                          </a:solidFill>
                          <a:latin typeface="Dotum"/>
                          <a:ea typeface="Dotum"/>
                          <a:sym typeface="Dotum"/>
                        </a:rPr>
                        <a:t>June</a:t>
                      </a:r>
                    </a:p>
                  </a:txBody>
                  <a:tcPr marL="17900" marR="17900" marT="17900" marB="17900" anchor="ctr">
                    <a:lnL w="12650" cap="flat" cmpd="sng">
                      <a:solidFill>
                        <a:srgbClr val="FFFFFF"/>
                      </a:solidFill>
                      <a:prstDash val="solid"/>
                      <a:round/>
                    </a:lnL>
                    <a:lnR w="12650" cap="flat" cmpd="sng">
                      <a:solidFill>
                        <a:srgbClr val="000000"/>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FF9966"/>
                    </a:solidFill>
                  </a:tcPr>
                </a:tc>
                <a:tc hMerge="1">
                  <a:txBody>
                    <a:bodyPr/>
                    <a:lstStyle/>
                    <a:p>
                      <a:pPr>
                        <a:defRPr lang="ko-KR" altLang="en-US"/>
                      </a:pPr>
                      <a:endParaRPr lang="ko-KR" altLang="en-US"/>
                    </a:p>
                  </a:txBody>
                  <a:tcPr marL="17900" marR="17900" marT="17900" marB="17900" anchor="ctr">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FFFFFF"/>
                      </a:solidFill>
                      <a:prstDash val="solid"/>
                      <a:round/>
                    </a:lnB>
                    <a:solidFill>
                      <a:srgbClr val="45C8DC"/>
                    </a:solidFill>
                  </a:tcPr>
                </a:tc>
                <a:tc hMerge="1">
                  <a:txBody>
                    <a:bodyPr/>
                    <a:lstStyle/>
                    <a:p>
                      <a:pPr>
                        <a:defRPr lang="ko-KR" altLang="en-US"/>
                      </a:pPr>
                      <a:endParaRPr lang="ko-KR" altLang="en-US"/>
                    </a:p>
                  </a:txBody>
                  <a:tcPr/>
                </a:tc>
                <a:extLst>
                  <a:ext uri="{0D108BD9-81ED-4DB2-BD59-A6C34878D82A}">
                    <a16:rowId xmlns:a16="http://schemas.microsoft.com/office/drawing/2014/main" val="10001"/>
                  </a:ext>
                </a:extLst>
              </a:tr>
              <a:tr h="447888">
                <a:tc vMerge="1">
                  <a:txBody>
                    <a:bodyPr/>
                    <a:lstStyle/>
                    <a:p>
                      <a:pPr lvl="0">
                        <a:defRPr lang="ko-KR" altLang="en-US"/>
                      </a:pPr>
                      <a:endParaRPr lang="ko-KR"/>
                    </a:p>
                  </a:txBody>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ko-KR" altLang="en-US" sz="1400" b="1" i="0">
                          <a:solidFill>
                            <a:srgbClr val="000000"/>
                          </a:solidFill>
                          <a:latin typeface="Dotum"/>
                          <a:ea typeface="Dotum"/>
                          <a:sym typeface="Dotum"/>
                        </a:rPr>
                        <a:t>4</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sym typeface="Dotum"/>
                        </a:rPr>
                        <a:t>1</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sym typeface="Dotum"/>
                        </a:rPr>
                        <a:t>2</a:t>
                      </a:r>
                    </a:p>
                  </a:txBody>
                  <a:tcPr marL="17900" marR="17900" marT="17900" marB="17900" anchor="ctr">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3</a:t>
                      </a:r>
                    </a:p>
                  </a:txBody>
                  <a:tcPr marL="17900" marR="17900" marT="17900" marB="17900" anchor="ctr">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4</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5</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1</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2</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3</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4</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1</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2</a:t>
                      </a:r>
                    </a:p>
                  </a:txBody>
                  <a:tcPr marL="17900" marR="17900" marT="17900" marB="17900" anchor="ctr">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400" b="1" i="0">
                          <a:solidFill>
                            <a:srgbClr val="000000"/>
                          </a:solidFill>
                          <a:latin typeface="Dotum"/>
                          <a:ea typeface="Dotum"/>
                          <a:cs typeface="Dotum"/>
                          <a:sym typeface="Dotum"/>
                        </a:rPr>
                        <a:t>3</a:t>
                      </a:r>
                    </a:p>
                  </a:txBody>
                  <a:tcPr marL="17900" marR="17900" marT="17900" marB="17900" anchor="ctr">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lgn="ctr">
                      <a:solidFill>
                        <a:srgbClr val="FFFFFF"/>
                      </a:solidFill>
                      <a:prstDash val="solid"/>
                      <a:round/>
                    </a:lnB>
                    <a:solidFill>
                      <a:srgbClr val="FF9966"/>
                    </a:solidFill>
                  </a:tcPr>
                </a:tc>
                <a:extLst>
                  <a:ext uri="{0D108BD9-81ED-4DB2-BD59-A6C34878D82A}">
                    <a16:rowId xmlns:a16="http://schemas.microsoft.com/office/drawing/2014/main" val="10002"/>
                  </a:ext>
                </a:extLst>
              </a:tr>
              <a:tr h="473109">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ko-KR" altLang="en-US" sz="1600" b="1" i="0">
                          <a:solidFill>
                            <a:srgbClr val="000000"/>
                          </a:solidFill>
                          <a:latin typeface="Dotum"/>
                          <a:ea typeface="Dotum"/>
                          <a:sym typeface="Dotum"/>
                        </a:rPr>
                        <a:t>코로나 바이러스에 대한 학습</a:t>
                      </a: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rgbClr val="B2E1FD"/>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extLst>
                  <a:ext uri="{0D108BD9-81ED-4DB2-BD59-A6C34878D82A}">
                    <a16:rowId xmlns:a16="http://schemas.microsoft.com/office/drawing/2014/main" val="10003"/>
                  </a:ext>
                </a:extLst>
              </a:tr>
              <a:tr h="475033">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sz="1600" b="1" i="0">
                          <a:solidFill>
                            <a:srgbClr val="000000"/>
                          </a:solidFill>
                          <a:latin typeface="Dotum"/>
                          <a:ea typeface="Dotum"/>
                          <a:cs typeface="Dotum"/>
                          <a:sym typeface="Dotum"/>
                        </a:rPr>
                        <a:t>프로젝트 회의 및 계획</a:t>
                      </a:r>
                      <a:endParaRPr lang="ko-K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rgbClr val="D9D9D9"/>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rgbClr val="B2E1FD"/>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lgn="ctr">
                      <a:solidFill>
                        <a:srgbClr val="FFFFFF"/>
                      </a:solidFill>
                      <a:prstDash val="solid"/>
                      <a:round/>
                    </a:lnT>
                    <a:lnB w="12650" cap="flat" cmpd="sng">
                      <a:solidFill>
                        <a:srgbClr val="FFFFFF"/>
                      </a:solidFill>
                      <a:prstDash val="solid"/>
                      <a:round/>
                    </a:lnB>
                    <a:solidFill>
                      <a:srgbClr val="FBC096"/>
                    </a:solidFill>
                  </a:tcPr>
                </a:tc>
                <a:extLst>
                  <a:ext uri="{0D108BD9-81ED-4DB2-BD59-A6C34878D82A}">
                    <a16:rowId xmlns:a16="http://schemas.microsoft.com/office/drawing/2014/main" val="10004"/>
                  </a:ext>
                </a:extLst>
              </a:tr>
              <a:tr h="475033">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ko-KR" altLang="en-US" sz="1600" b="1" i="0">
                          <a:solidFill>
                            <a:srgbClr val="000000"/>
                          </a:solidFill>
                          <a:latin typeface="Dotum"/>
                          <a:ea typeface="Dotum"/>
                          <a:cs typeface="Dotum"/>
                          <a:sym typeface="Dotum"/>
                        </a:rPr>
                        <a:t>포털</a:t>
                      </a:r>
                      <a:r>
                        <a:rPr lang="en-US" sz="1600" b="1" i="0">
                          <a:solidFill>
                            <a:srgbClr val="000000"/>
                          </a:solidFill>
                          <a:latin typeface="Dotum"/>
                          <a:ea typeface="Dotum"/>
                          <a:cs typeface="Dotum"/>
                          <a:sym typeface="Dotum"/>
                        </a:rPr>
                        <a:t>에서 데이터수집</a:t>
                      </a: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rgbClr val="B2E1FD"/>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extLst>
                  <a:ext uri="{0D108BD9-81ED-4DB2-BD59-A6C34878D82A}">
                    <a16:rowId xmlns:a16="http://schemas.microsoft.com/office/drawing/2014/main" val="10005"/>
                  </a:ext>
                </a:extLst>
              </a:tr>
              <a:tr h="473109">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altLang="ko-KR" sz="1600" b="1" i="0">
                          <a:solidFill>
                            <a:srgbClr val="000000"/>
                          </a:solidFill>
                          <a:latin typeface="Dotum"/>
                          <a:ea typeface="Dotum"/>
                          <a:cs typeface="Dotum"/>
                          <a:sym typeface="Dotum"/>
                        </a:rPr>
                        <a:t>Jupyter notebook</a:t>
                      </a:r>
                      <a:r>
                        <a:rPr lang="ko-KR" altLang="en-US" sz="1600" b="1" i="0">
                          <a:solidFill>
                            <a:srgbClr val="000000"/>
                          </a:solidFill>
                          <a:latin typeface="Dotum"/>
                          <a:ea typeface="Dotum"/>
                          <a:cs typeface="Dotum"/>
                          <a:sym typeface="Dotum"/>
                        </a:rPr>
                        <a:t>을 통한 </a:t>
                      </a:r>
                      <a:r>
                        <a:rPr lang="en-US" sz="1600" b="1" i="0">
                          <a:solidFill>
                            <a:srgbClr val="000000"/>
                          </a:solidFill>
                          <a:latin typeface="Dotum"/>
                          <a:ea typeface="Dotum"/>
                          <a:cs typeface="Dotum"/>
                          <a:sym typeface="Dotum"/>
                        </a:rPr>
                        <a:t>데이터 분석</a:t>
                      </a: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rgbClr val="B2E1FD"/>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extLst>
                  <a:ext uri="{0D108BD9-81ED-4DB2-BD59-A6C34878D82A}">
                    <a16:rowId xmlns:a16="http://schemas.microsoft.com/office/drawing/2014/main" val="10006"/>
                  </a:ext>
                </a:extLst>
              </a:tr>
              <a:tr h="475033">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sz="1600" b="1" i="0">
                          <a:solidFill>
                            <a:srgbClr val="000000"/>
                          </a:solidFill>
                          <a:latin typeface="Dotum"/>
                          <a:ea typeface="Dotum"/>
                          <a:cs typeface="Dotum"/>
                          <a:sym typeface="Dotum"/>
                        </a:rPr>
                        <a:t>데이터 </a:t>
                      </a:r>
                      <a:r>
                        <a:rPr lang="ko-KR" altLang="en-US" sz="1600" b="1" i="0">
                          <a:solidFill>
                            <a:srgbClr val="000000"/>
                          </a:solidFill>
                          <a:latin typeface="Dotum"/>
                          <a:ea typeface="Dotum"/>
                          <a:cs typeface="Dotum"/>
                          <a:sym typeface="Dotum"/>
                        </a:rPr>
                        <a:t>분석 및 개발</a:t>
                      </a:r>
                      <a:endParaRPr lang="ko-K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rgbClr val="B2E1FD"/>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extLst>
                  <a:ext uri="{0D108BD9-81ED-4DB2-BD59-A6C34878D82A}">
                    <a16:rowId xmlns:a16="http://schemas.microsoft.com/office/drawing/2014/main" val="10007"/>
                  </a:ext>
                </a:extLst>
              </a:tr>
              <a:tr h="473109">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sz="1600" b="1" i="0">
                          <a:solidFill>
                            <a:srgbClr val="000000"/>
                          </a:solidFill>
                          <a:latin typeface="Dotum"/>
                          <a:ea typeface="Dotum"/>
                          <a:cs typeface="Dotum"/>
                          <a:sym typeface="Dotum"/>
                        </a:rPr>
                        <a:t>데이터 시각화 및 활용</a:t>
                      </a:r>
                      <a:endParaRPr lang="ko-K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lgn="ctr">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rgbClr val="B2E1FD"/>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B2E1FD"/>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FFFFFF"/>
                      </a:solidFill>
                      <a:prstDash val="solid"/>
                      <a:round/>
                    </a:lnB>
                    <a:solidFill>
                      <a:srgbClr val="D9D9D9"/>
                    </a:solidFill>
                  </a:tcPr>
                </a:tc>
                <a:extLst>
                  <a:ext uri="{0D108BD9-81ED-4DB2-BD59-A6C34878D82A}">
                    <a16:rowId xmlns:a16="http://schemas.microsoft.com/office/drawing/2014/main" val="10008"/>
                  </a:ext>
                </a:extLst>
              </a:tr>
              <a:tr h="475033">
                <a:tc>
                  <a:txBody>
                    <a:bodyPr/>
                    <a:lstStyle/>
                    <a:p>
                      <a:pPr marL="0" lvl="0" indent="0" algn="ctr">
                        <a:lnSpc>
                          <a:spcPct val="100000"/>
                        </a:lnSpc>
                        <a:spcBef>
                          <a:spcPct val="0"/>
                        </a:spcBef>
                        <a:spcAft>
                          <a:spcPct val="0"/>
                        </a:spcAft>
                        <a:buClr>
                          <a:srgbClr val="000000"/>
                        </a:buClr>
                        <a:buSzPct val="25000"/>
                        <a:buFont typeface="Dotum"/>
                        <a:buNone/>
                        <a:defRPr lang="ko-KR" altLang="en-US"/>
                      </a:pPr>
                      <a:r>
                        <a:rPr lang="en-US" sz="1600" b="1" i="0">
                          <a:solidFill>
                            <a:srgbClr val="000000"/>
                          </a:solidFill>
                          <a:latin typeface="Dotum"/>
                          <a:ea typeface="Dotum"/>
                          <a:cs typeface="Dotum"/>
                          <a:sym typeface="Dotum"/>
                        </a:rPr>
                        <a:t>유지보수 및 테스트</a:t>
                      </a:r>
                      <a:endParaRPr lang="ko-KR"/>
                    </a:p>
                  </a:txBody>
                  <a:tcPr marL="17900" marR="17900" marT="17900" marB="17900" anchor="ctr">
                    <a:lnL w="12650" cap="flat" cmpd="sng">
                      <a:solidFill>
                        <a:srgbClr val="000000"/>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lgn="ctr">
                      <a:solidFill>
                        <a:srgbClr val="FFFFFF"/>
                      </a:solidFill>
                      <a:prstDash val="solid"/>
                      <a:round/>
                    </a:lnR>
                    <a:lnT w="12650" cap="flat" cmpd="sng">
                      <a:solidFill>
                        <a:srgbClr val="FFFFFF"/>
                      </a:solidFill>
                      <a:prstDash val="solid"/>
                      <a:round/>
                    </a:lnT>
                    <a:lnB w="12650" cap="flat" cmpd="sng" algn="ctr">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lgn="ctr">
                      <a:solidFill>
                        <a:srgbClr val="FFFFFF"/>
                      </a:solidFill>
                      <a:prstDash val="solid"/>
                      <a:round/>
                    </a:lnL>
                    <a:lnR w="12650" cap="flat" cmpd="sng">
                      <a:solidFill>
                        <a:srgbClr val="FFFFFF"/>
                      </a:solidFill>
                      <a:prstDash val="solid"/>
                      <a:round/>
                    </a:lnR>
                    <a:lnT w="12650" cap="flat" cmpd="sng" algn="ctr">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D9D9D9"/>
                    </a:solidFill>
                  </a:tcPr>
                </a:tc>
                <a:tc>
                  <a:txBody>
                    <a:bodyPr/>
                    <a:lstStyle/>
                    <a:p>
                      <a:pPr marL="0" lvl="0" indent="0" algn="l">
                        <a:spcBef>
                          <a:spcPct val="0"/>
                        </a:spcBef>
                        <a:spcAft>
                          <a:spcPct val="0"/>
                        </a:spcAft>
                        <a:buNone/>
                        <a:defRPr lang="ko-KR" altLang="en-US"/>
                      </a:pPr>
                      <a:endParaRPr lang="ko-KR" sz="180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FFFFFF"/>
                      </a:solidFill>
                      <a:prstDash val="solid"/>
                      <a:round/>
                    </a:lnR>
                    <a:lnT w="12650" cap="flat" cmpd="sng">
                      <a:solidFill>
                        <a:srgbClr val="FFFFFF"/>
                      </a:solidFill>
                      <a:prstDash val="solid"/>
                      <a:round/>
                    </a:lnT>
                    <a:lnB w="12650" cap="flat" cmpd="sng">
                      <a:solidFill>
                        <a:srgbClr val="000000"/>
                      </a:solidFill>
                      <a:prstDash val="solid"/>
                      <a:round/>
                    </a:lnB>
                    <a:solidFill>
                      <a:srgbClr val="FBC096"/>
                    </a:solidFill>
                  </a:tcPr>
                </a:tc>
                <a:tc>
                  <a:txBody>
                    <a:bodyPr/>
                    <a:lstStyle/>
                    <a:p>
                      <a:pPr marL="0" lvl="0" indent="0" algn="l">
                        <a:spcBef>
                          <a:spcPct val="0"/>
                        </a:spcBef>
                        <a:spcAft>
                          <a:spcPct val="0"/>
                        </a:spcAft>
                        <a:buNone/>
                        <a:defRPr lang="ko-KR" altLang="en-US"/>
                      </a:pPr>
                      <a:endParaRPr lang="ko-KR" sz="1800" dirty="0">
                        <a:solidFill>
                          <a:schemeClr val="dk1"/>
                        </a:solidFill>
                        <a:latin typeface="Arial"/>
                        <a:ea typeface="Arial"/>
                        <a:cs typeface="Arial"/>
                        <a:sym typeface="Arial"/>
                      </a:endParaRPr>
                    </a:p>
                  </a:txBody>
                  <a:tcPr marL="91450" marR="91450" marT="45725" marB="45725">
                    <a:lnL w="12650" cap="flat" cmpd="sng">
                      <a:solidFill>
                        <a:srgbClr val="FFFFFF"/>
                      </a:solidFill>
                      <a:prstDash val="solid"/>
                      <a:round/>
                    </a:lnL>
                    <a:lnR w="12650" cap="flat" cmpd="sng">
                      <a:solidFill>
                        <a:srgbClr val="000000"/>
                      </a:solidFill>
                      <a:prstDash val="solid"/>
                      <a:round/>
                    </a:lnR>
                    <a:lnT w="12650" cap="flat" cmpd="sng">
                      <a:solidFill>
                        <a:srgbClr val="FFFFFF"/>
                      </a:solidFill>
                      <a:prstDash val="solid"/>
                      <a:round/>
                    </a:lnT>
                    <a:lnB w="12650" cap="flat" cmpd="sng">
                      <a:solidFill>
                        <a:srgbClr val="000000"/>
                      </a:solidFill>
                      <a:prstDash val="solid"/>
                      <a:round/>
                    </a:lnB>
                    <a:solidFill>
                      <a:srgbClr val="FBC096"/>
                    </a:solidFill>
                  </a:tcPr>
                </a:tc>
                <a:extLst>
                  <a:ext uri="{0D108BD9-81ED-4DB2-BD59-A6C34878D82A}">
                    <a16:rowId xmlns:a16="http://schemas.microsoft.com/office/drawing/2014/main" val="10009"/>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610579" y="313237"/>
            <a:ext cx="1933543" cy="400110"/>
          </a:xfrm>
          <a:prstGeom prst="rect">
            <a:avLst/>
          </a:prstGeom>
        </p:spPr>
        <p:txBody>
          <a:bodyPr wrap="none">
            <a:spAutoFit/>
          </a:bodyPr>
          <a:lstStyle/>
          <a:p>
            <a:pPr algn="r">
              <a:defRPr lang="ko-KR" altLang="en-US"/>
            </a:pPr>
            <a:r>
              <a:rPr lang="en-US" altLang="ko-KR" sz="2000" kern="0" dirty="0">
                <a:solidFill>
                  <a:prstClr val="white"/>
                </a:solidFill>
                <a:latin typeface="맑은 고딕"/>
                <a:ea typeface="맑은 고딕"/>
              </a:rPr>
              <a:t>8</a:t>
            </a:r>
            <a:r>
              <a:rPr lang="en-US" altLang="ko-KR" sz="2000" kern="0" dirty="0" smtClean="0">
                <a:solidFill>
                  <a:prstClr val="white"/>
                </a:solidFill>
                <a:latin typeface="맑은 고딕"/>
                <a:ea typeface="맑은 고딕"/>
              </a:rPr>
              <a:t>. </a:t>
            </a:r>
            <a:r>
              <a:rPr lang="ko-KR" altLang="en-US" sz="2000" kern="0" dirty="0">
                <a:solidFill>
                  <a:prstClr val="white"/>
                </a:solidFill>
                <a:latin typeface="맑은 고딕"/>
                <a:ea typeface="맑은 고딕"/>
              </a:rPr>
              <a:t>다음 주 계획</a:t>
            </a:r>
            <a:endParaRPr lang="ko-KR" altLang="en-US" sz="2000" dirty="0">
              <a:solidFill>
                <a:prstClr val="white"/>
              </a:solidFill>
              <a:latin typeface="맑은 고딕"/>
              <a:ea typeface="맑은 고딕"/>
            </a:endParaRPr>
          </a:p>
        </p:txBody>
      </p:sp>
      <p:sp>
        <p:nvSpPr>
          <p:cNvPr id="13" name="포인트가 5개인 별 12"/>
          <p:cNvSpPr/>
          <p:nvPr/>
        </p:nvSpPr>
        <p:spPr>
          <a:xfrm>
            <a:off x="11434409" y="903847"/>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433614" y="394908"/>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36" name="직선 화살표 연결선 13"/>
          <p:cNvSpPr/>
          <p:nvPr/>
        </p:nvSpPr>
        <p:spPr>
          <a:xfrm flipV="1">
            <a:off x="3685077" y="3939368"/>
            <a:ext cx="840139" cy="4789"/>
          </a:xfrm>
          <a:prstGeom prst="line">
            <a:avLst/>
          </a:prstGeom>
          <a:ln w="38100">
            <a:solidFill>
              <a:srgbClr val="FF0000"/>
            </a:solidFill>
            <a:miter/>
            <a:tailEnd type="triangle"/>
          </a:ln>
        </p:spPr>
        <p:txBody>
          <a:bodyPr wrap="square" lIns="45719" rIns="45719"/>
          <a:lstStyle/>
          <a:p>
            <a:pPr lvl="0">
              <a:defRPr lang="ko-KR" altLang="en-US"/>
            </a:pPr>
            <a:endParaRPr lang="ko-KR"/>
          </a:p>
        </p:txBody>
      </p:sp>
      <p:grpSp>
        <p:nvGrpSpPr>
          <p:cNvPr id="37" name="그룹 36"/>
          <p:cNvGrpSpPr/>
          <p:nvPr/>
        </p:nvGrpSpPr>
        <p:grpSpPr>
          <a:xfrm>
            <a:off x="823359" y="2980592"/>
            <a:ext cx="2675980" cy="2210925"/>
            <a:chOff x="2261118" y="2212520"/>
            <a:chExt cx="4814595" cy="5747657"/>
          </a:xfrm>
        </p:grpSpPr>
        <p:sp>
          <p:nvSpPr>
            <p:cNvPr id="39" name="자유형 38"/>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solidFill>
              <a:schemeClr val="tx1">
                <a:alpha val="2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40"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solidFill>
              <a:srgbClr val="B2E1F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41" name="자유형: 도형 12"/>
          <p:cNvSpPr/>
          <p:nvPr/>
        </p:nvSpPr>
        <p:spPr>
          <a:xfrm rot="19249572">
            <a:off x="1746483" y="2603362"/>
            <a:ext cx="1138182" cy="592694"/>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r>
              <a:rPr lang="en-US" altLang="ko-KR" sz="1200" b="1">
                <a:solidFill>
                  <a:prstClr val="white"/>
                </a:solidFill>
              </a:rPr>
              <a:t>01</a:t>
            </a:r>
            <a:endParaRPr lang="ko-KR" altLang="en-US" sz="1200" b="1">
              <a:solidFill>
                <a:prstClr val="white"/>
              </a:solidFill>
            </a:endParaRPr>
          </a:p>
        </p:txBody>
      </p:sp>
      <p:sp>
        <p:nvSpPr>
          <p:cNvPr id="42" name="TextBox 41"/>
          <p:cNvSpPr txBox="1"/>
          <p:nvPr/>
        </p:nvSpPr>
        <p:spPr>
          <a:xfrm>
            <a:off x="947746" y="3540757"/>
            <a:ext cx="2502571" cy="1010288"/>
          </a:xfrm>
          <a:prstGeom prst="rect">
            <a:avLst/>
          </a:prstGeom>
          <a:solidFill>
            <a:srgbClr val="FBC096"/>
          </a:solidFill>
        </p:spPr>
        <p:txBody>
          <a:bodyPr wrap="square">
            <a:spAutoFit/>
          </a:bodyPr>
          <a:lstStyle/>
          <a:p>
            <a:pPr algn="ctr" latinLnBrk="0">
              <a:lnSpc>
                <a:spcPct val="90000"/>
              </a:lnSpc>
              <a:spcBef>
                <a:spcPct val="0"/>
              </a:spcBef>
              <a:spcAft>
                <a:spcPct val="6000"/>
              </a:spcAft>
              <a:defRPr lang="ko-KR"/>
            </a:pPr>
            <a:r>
              <a:rPr lang="ko-KR" altLang="en-US" sz="3200" b="1" i="1"/>
              <a:t>코드 부분 해결</a:t>
            </a:r>
            <a:endParaRPr lang="en-US" altLang="ko-KR" sz="3200" b="1" i="1"/>
          </a:p>
        </p:txBody>
      </p:sp>
      <p:sp>
        <p:nvSpPr>
          <p:cNvPr id="43" name="직선 화살표 연결선 13"/>
          <p:cNvSpPr/>
          <p:nvPr/>
        </p:nvSpPr>
        <p:spPr>
          <a:xfrm flipV="1">
            <a:off x="7572672" y="3899335"/>
            <a:ext cx="840139" cy="4789"/>
          </a:xfrm>
          <a:prstGeom prst="line">
            <a:avLst/>
          </a:prstGeom>
          <a:ln w="38100">
            <a:solidFill>
              <a:srgbClr val="FF0000"/>
            </a:solidFill>
            <a:miter/>
            <a:tailEnd type="triangle"/>
          </a:ln>
        </p:spPr>
        <p:txBody>
          <a:bodyPr wrap="square" lIns="45719" rIns="45719"/>
          <a:lstStyle/>
          <a:p>
            <a:pPr lvl="0">
              <a:defRPr lang="ko-KR" altLang="en-US"/>
            </a:pPr>
            <a:endParaRPr lang="ko-KR"/>
          </a:p>
        </p:txBody>
      </p:sp>
      <p:grpSp>
        <p:nvGrpSpPr>
          <p:cNvPr id="44" name="그룹 43"/>
          <p:cNvGrpSpPr/>
          <p:nvPr/>
        </p:nvGrpSpPr>
        <p:grpSpPr>
          <a:xfrm>
            <a:off x="4687089" y="2968030"/>
            <a:ext cx="2675980" cy="2210925"/>
            <a:chOff x="2261118" y="2212520"/>
            <a:chExt cx="4814595" cy="5747657"/>
          </a:xfrm>
        </p:grpSpPr>
        <p:sp>
          <p:nvSpPr>
            <p:cNvPr id="45" name="자유형 44"/>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solidFill>
              <a:schemeClr val="tx1">
                <a:alpha val="2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46"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solidFill>
              <a:srgbClr val="B2E1F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47" name="TextBox 46"/>
          <p:cNvSpPr txBox="1"/>
          <p:nvPr/>
        </p:nvSpPr>
        <p:spPr>
          <a:xfrm>
            <a:off x="4796700" y="3611747"/>
            <a:ext cx="2502571" cy="575175"/>
          </a:xfrm>
          <a:prstGeom prst="rect">
            <a:avLst/>
          </a:prstGeom>
          <a:solidFill>
            <a:srgbClr val="FBC096"/>
          </a:solidFill>
        </p:spPr>
        <p:txBody>
          <a:bodyPr wrap="square">
            <a:spAutoFit/>
          </a:bodyPr>
          <a:lstStyle/>
          <a:p>
            <a:pPr algn="ctr" latinLnBrk="0">
              <a:lnSpc>
                <a:spcPct val="90000"/>
              </a:lnSpc>
              <a:spcBef>
                <a:spcPct val="0"/>
              </a:spcBef>
              <a:spcAft>
                <a:spcPct val="6000"/>
              </a:spcAft>
              <a:defRPr lang="ko-KR"/>
            </a:pPr>
            <a:r>
              <a:rPr lang="ko-KR" altLang="en-US" sz="3200" b="1" i="1" dirty="0"/>
              <a:t>데이터 수집</a:t>
            </a:r>
            <a:endParaRPr lang="en-US" altLang="ko-KR" sz="3200" b="1" i="1" dirty="0"/>
          </a:p>
        </p:txBody>
      </p:sp>
      <p:sp>
        <p:nvSpPr>
          <p:cNvPr id="48" name="자유형: 도형 12"/>
          <p:cNvSpPr/>
          <p:nvPr/>
        </p:nvSpPr>
        <p:spPr>
          <a:xfrm rot="19249572">
            <a:off x="5596760" y="2627971"/>
            <a:ext cx="1138182" cy="592694"/>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r>
              <a:rPr lang="en-US" altLang="ko-KR" sz="1200" b="1">
                <a:solidFill>
                  <a:prstClr val="white"/>
                </a:solidFill>
              </a:rPr>
              <a:t>02</a:t>
            </a:r>
            <a:endParaRPr lang="ko-KR" altLang="en-US" sz="1200" b="1">
              <a:solidFill>
                <a:prstClr val="white"/>
              </a:solidFill>
            </a:endParaRPr>
          </a:p>
        </p:txBody>
      </p:sp>
      <p:grpSp>
        <p:nvGrpSpPr>
          <p:cNvPr id="49" name="그룹 48"/>
          <p:cNvGrpSpPr/>
          <p:nvPr/>
        </p:nvGrpSpPr>
        <p:grpSpPr>
          <a:xfrm>
            <a:off x="8586186" y="2951833"/>
            <a:ext cx="2675980" cy="2210925"/>
            <a:chOff x="2261118" y="2212520"/>
            <a:chExt cx="4814595" cy="5747657"/>
          </a:xfrm>
        </p:grpSpPr>
        <p:sp>
          <p:nvSpPr>
            <p:cNvPr id="50" name="자유형 49"/>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solidFill>
              <a:schemeClr val="tx1">
                <a:alpha val="2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1"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solidFill>
              <a:srgbClr val="B2E1F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grpSp>
      <p:sp>
        <p:nvSpPr>
          <p:cNvPr id="52" name="TextBox 51"/>
          <p:cNvSpPr txBox="1"/>
          <p:nvPr/>
        </p:nvSpPr>
        <p:spPr>
          <a:xfrm>
            <a:off x="8710573" y="3511998"/>
            <a:ext cx="2502571" cy="978729"/>
          </a:xfrm>
          <a:prstGeom prst="rect">
            <a:avLst/>
          </a:prstGeom>
          <a:solidFill>
            <a:srgbClr val="FBC096"/>
          </a:solidFill>
        </p:spPr>
        <p:txBody>
          <a:bodyPr wrap="square">
            <a:spAutoFit/>
          </a:bodyPr>
          <a:lstStyle/>
          <a:p>
            <a:pPr algn="ctr" latinLnBrk="0">
              <a:lnSpc>
                <a:spcPct val="90000"/>
              </a:lnSpc>
              <a:spcBef>
                <a:spcPct val="0"/>
              </a:spcBef>
              <a:spcAft>
                <a:spcPct val="6000"/>
              </a:spcAft>
              <a:defRPr lang="ko-KR"/>
            </a:pPr>
            <a:r>
              <a:rPr lang="ko-KR" altLang="en-US" sz="3200" b="1" i="1" dirty="0" smtClean="0"/>
              <a:t>발표자료 </a:t>
            </a:r>
            <a:r>
              <a:rPr lang="ko-KR" altLang="en-US" sz="3200" b="1" i="1" dirty="0"/>
              <a:t>촬영</a:t>
            </a:r>
            <a:endParaRPr lang="en-US" altLang="ko-KR" sz="3200" b="1" i="1" dirty="0"/>
          </a:p>
        </p:txBody>
      </p:sp>
      <p:sp>
        <p:nvSpPr>
          <p:cNvPr id="53" name="자유형: 도형 12"/>
          <p:cNvSpPr/>
          <p:nvPr/>
        </p:nvSpPr>
        <p:spPr>
          <a:xfrm rot="19249572">
            <a:off x="9531579" y="2595904"/>
            <a:ext cx="1138182" cy="592694"/>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r>
              <a:rPr lang="en-US" altLang="ko-KR" sz="1200" b="1">
                <a:solidFill>
                  <a:prstClr val="white"/>
                </a:solidFill>
              </a:rPr>
              <a:t>03</a:t>
            </a:r>
            <a:endParaRPr lang="ko-KR" altLang="en-US" sz="1200" b="1">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551383" y="202201"/>
            <a:ext cx="1778432" cy="477054"/>
          </a:xfrm>
          <a:prstGeom prst="rect">
            <a:avLst/>
          </a:prstGeom>
        </p:spPr>
        <p:txBody>
          <a:bodyPr wrap="none">
            <a:spAutoFit/>
          </a:bodyPr>
          <a:lstStyle/>
          <a:p>
            <a:pPr lvl="0">
              <a:defRPr lang="ko-KR" altLang="en-US"/>
            </a:pPr>
            <a:r>
              <a:rPr lang="en-US" altLang="ko-KR" sz="2500" kern="0">
                <a:solidFill>
                  <a:prstClr val="white"/>
                </a:solidFill>
                <a:latin typeface="맑은 고딕"/>
                <a:ea typeface="맑은 고딕"/>
              </a:rPr>
              <a:t>1. 4</a:t>
            </a:r>
            <a:r>
              <a:rPr lang="ko-KR" altLang="en-US" sz="2500" kern="0">
                <a:solidFill>
                  <a:prstClr val="white"/>
                </a:solidFill>
                <a:latin typeface="맑은 고딕"/>
                <a:ea typeface="맑은 고딕"/>
              </a:rPr>
              <a:t>조 소개</a:t>
            </a:r>
            <a:endParaRPr lang="ko-KR" altLang="en-US" sz="250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pic>
        <p:nvPicPr>
          <p:cNvPr id="17" name="그림 16"/>
          <p:cNvPicPr>
            <a:picLocks noChangeAspect="1"/>
          </p:cNvPicPr>
          <p:nvPr/>
        </p:nvPicPr>
        <p:blipFill rotWithShape="1">
          <a:blip r:embed="rId2"/>
          <a:stretch>
            <a:fillRect/>
          </a:stretch>
        </p:blipFill>
        <p:spPr>
          <a:xfrm>
            <a:off x="3853427" y="2033674"/>
            <a:ext cx="1437145" cy="1675041"/>
          </a:xfrm>
          <a:prstGeom prst="rect">
            <a:avLst/>
          </a:prstGeom>
        </p:spPr>
      </p:pic>
      <p:sp>
        <p:nvSpPr>
          <p:cNvPr id="19" name="직사각형 18"/>
          <p:cNvSpPr/>
          <p:nvPr/>
        </p:nvSpPr>
        <p:spPr>
          <a:xfrm>
            <a:off x="19898" y="1875165"/>
            <a:ext cx="3718908" cy="2169825"/>
          </a:xfrm>
          <a:prstGeom prst="rect">
            <a:avLst/>
          </a:prstGeom>
        </p:spPr>
        <p:txBody>
          <a:bodyPr wrap="square">
            <a:spAutoFit/>
          </a:bodyPr>
          <a:lstStyle/>
          <a:p>
            <a:pPr algn="r">
              <a:lnSpc>
                <a:spcPct val="150000"/>
              </a:lnSpc>
              <a:defRPr lang="ko-KR" altLang="en-US"/>
            </a:pPr>
            <a:r>
              <a:rPr lang="ko-KR" altLang="en-US" sz="1500" b="1" dirty="0" err="1" smtClean="0">
                <a:latin typeface="맑은 고딕"/>
                <a:ea typeface="맑은 고딕"/>
              </a:rPr>
              <a:t>김민찬</a:t>
            </a:r>
            <a:endParaRPr lang="ko-KR" altLang="en-US" sz="1500" b="1" dirty="0">
              <a:latin typeface="맑은 고딕"/>
              <a:ea typeface="맑은 고딕"/>
            </a:endParaRPr>
          </a:p>
          <a:p>
            <a:pPr algn="r">
              <a:lnSpc>
                <a:spcPct val="150000"/>
              </a:lnSpc>
              <a:defRPr lang="ko-KR" altLang="en-US"/>
            </a:pPr>
            <a:r>
              <a:rPr lang="en-US" altLang="ko-KR" sz="1500" b="1" dirty="0">
                <a:latin typeface="맑은 고딕"/>
                <a:ea typeface="맑은 고딕"/>
              </a:rPr>
              <a:t>010.9214.3564</a:t>
            </a:r>
          </a:p>
          <a:p>
            <a:pPr algn="r">
              <a:lnSpc>
                <a:spcPct val="150000"/>
              </a:lnSpc>
              <a:defRPr lang="ko-KR" altLang="en-US"/>
            </a:pPr>
            <a:r>
              <a:rPr lang="en-US" altLang="ko-KR" sz="1500" b="1" dirty="0">
                <a:latin typeface="맑은 고딕"/>
                <a:ea typeface="맑은 고딕"/>
                <a:hlinkClick r:id="rId3"/>
              </a:rPr>
              <a:t>minclasse@gmail.com</a:t>
            </a:r>
            <a:endParaRPr lang="en-US" altLang="ko-KR" sz="1500" b="1" dirty="0">
              <a:latin typeface="맑은 고딕"/>
              <a:ea typeface="맑은 고딕"/>
            </a:endParaRPr>
          </a:p>
          <a:p>
            <a:pPr algn="r">
              <a:lnSpc>
                <a:spcPct val="150000"/>
              </a:lnSpc>
              <a:defRPr lang="ko-KR" altLang="en-US"/>
            </a:pPr>
            <a:r>
              <a:rPr lang="ko-KR" altLang="en-US" sz="1500" b="1" dirty="0">
                <a:latin typeface="맑은 고딕"/>
                <a:ea typeface="맑은 고딕"/>
              </a:rPr>
              <a:t>역할</a:t>
            </a:r>
            <a:r>
              <a:rPr lang="en-US" altLang="ko-KR" sz="1500" b="1" dirty="0">
                <a:latin typeface="맑은 고딕"/>
                <a:ea typeface="맑은 고딕"/>
              </a:rPr>
              <a:t> : </a:t>
            </a:r>
            <a:r>
              <a:rPr lang="ko-KR" altLang="en-US" sz="1500" b="1" dirty="0">
                <a:latin typeface="맑은 고딕"/>
                <a:ea typeface="맑은 고딕"/>
              </a:rPr>
              <a:t>데이터 분석 </a:t>
            </a:r>
            <a:r>
              <a:rPr lang="en-US" altLang="ko-KR" sz="1500" b="1" dirty="0">
                <a:latin typeface="맑은 고딕"/>
                <a:ea typeface="맑은 고딕"/>
              </a:rPr>
              <a:t>&amp;</a:t>
            </a:r>
            <a:r>
              <a:rPr lang="ko-KR" altLang="en-US" sz="1500" b="1" dirty="0">
                <a:latin typeface="맑은 고딕"/>
                <a:ea typeface="맑은 고딕"/>
              </a:rPr>
              <a:t>데이터시각화</a:t>
            </a:r>
          </a:p>
          <a:p>
            <a:pPr algn="r">
              <a:lnSpc>
                <a:spcPct val="150000"/>
              </a:lnSpc>
              <a:defRPr lang="ko-KR" altLang="en-US"/>
            </a:pPr>
            <a:r>
              <a:rPr lang="en-US" altLang="ko-KR" sz="1500" b="1" dirty="0">
                <a:latin typeface="맑은 고딕"/>
                <a:ea typeface="맑은 고딕"/>
              </a:rPr>
              <a:t>	&amp;</a:t>
            </a:r>
            <a:r>
              <a:rPr lang="ko-KR" altLang="en-US" sz="1500" b="1" dirty="0">
                <a:latin typeface="맑은 고딕"/>
                <a:ea typeface="맑은 고딕"/>
              </a:rPr>
              <a:t>전체적인 </a:t>
            </a:r>
            <a:r>
              <a:rPr lang="en-US" altLang="ko-KR" sz="1500" b="1" dirty="0" err="1">
                <a:latin typeface="맑은 고딕"/>
                <a:ea typeface="맑은 고딕"/>
              </a:rPr>
              <a:t>ppt</a:t>
            </a:r>
            <a:endParaRPr lang="en-US" altLang="ko-KR" sz="1500" b="1" dirty="0">
              <a:latin typeface="맑은 고딕"/>
              <a:ea typeface="맑은 고딕"/>
            </a:endParaRPr>
          </a:p>
          <a:p>
            <a:pPr algn="r">
              <a:lnSpc>
                <a:spcPct val="150000"/>
              </a:lnSpc>
              <a:defRPr lang="ko-KR" altLang="en-US"/>
            </a:pPr>
            <a:r>
              <a:rPr lang="ko-KR" altLang="en-US" sz="1500" b="1" dirty="0" err="1">
                <a:latin typeface="맑은 고딕"/>
                <a:ea typeface="맑은 고딕"/>
              </a:rPr>
              <a:t>깃허브</a:t>
            </a:r>
            <a:r>
              <a:rPr lang="ko-KR" altLang="en-US" sz="1500" b="1" dirty="0">
                <a:latin typeface="맑은 고딕"/>
                <a:ea typeface="맑은 고딕"/>
              </a:rPr>
              <a:t> </a:t>
            </a:r>
            <a:r>
              <a:rPr lang="en-US" altLang="ko-KR" sz="1500" b="1" dirty="0">
                <a:latin typeface="맑은 고딕"/>
                <a:ea typeface="맑은 고딕"/>
              </a:rPr>
              <a:t>: </a:t>
            </a:r>
            <a:r>
              <a:rPr lang="en-US" altLang="ko-KR" sz="1500" b="1" dirty="0" err="1">
                <a:latin typeface="맑은 고딕"/>
                <a:ea typeface="맑은 고딕"/>
              </a:rPr>
              <a:t>minclasse</a:t>
            </a:r>
            <a:endParaRPr lang="en-US" altLang="ko-KR" sz="1500" b="1" dirty="0">
              <a:latin typeface="맑은 고딕"/>
              <a:ea typeface="맑은 고딕"/>
            </a:endParaRPr>
          </a:p>
        </p:txBody>
      </p:sp>
      <p:sp>
        <p:nvSpPr>
          <p:cNvPr id="20" name="직사각형 19"/>
          <p:cNvSpPr/>
          <p:nvPr/>
        </p:nvSpPr>
        <p:spPr>
          <a:xfrm>
            <a:off x="552452" y="4404399"/>
            <a:ext cx="3183196" cy="1803996"/>
          </a:xfrm>
          <a:prstGeom prst="rect">
            <a:avLst/>
          </a:prstGeom>
        </p:spPr>
        <p:txBody>
          <a:bodyPr wrap="square">
            <a:spAutoFit/>
          </a:bodyPr>
          <a:lstStyle/>
          <a:p>
            <a:pPr algn="r">
              <a:lnSpc>
                <a:spcPct val="150000"/>
              </a:lnSpc>
              <a:defRPr lang="ko-KR" altLang="en-US"/>
            </a:pPr>
            <a:r>
              <a:rPr lang="ko-KR" altLang="en-US" sz="1500" b="1">
                <a:latin typeface="맑은 고딕"/>
                <a:ea typeface="맑은 고딕"/>
              </a:rPr>
              <a:t>오병웅</a:t>
            </a:r>
          </a:p>
          <a:p>
            <a:pPr algn="r">
              <a:lnSpc>
                <a:spcPct val="150000"/>
              </a:lnSpc>
              <a:defRPr lang="ko-KR" altLang="en-US"/>
            </a:pPr>
            <a:r>
              <a:rPr lang="en-US" altLang="ko-KR" sz="1500" b="1">
                <a:latin typeface="맑은 고딕"/>
                <a:ea typeface="맑은 고딕"/>
              </a:rPr>
              <a:t>010.4115.2866</a:t>
            </a:r>
          </a:p>
          <a:p>
            <a:pPr algn="r">
              <a:lnSpc>
                <a:spcPct val="150000"/>
              </a:lnSpc>
              <a:defRPr lang="ko-KR" altLang="en-US"/>
            </a:pPr>
            <a:r>
              <a:rPr lang="en-US" altLang="ko-KR" sz="1500" b="1">
                <a:latin typeface="맑은 고딕"/>
                <a:ea typeface="맑은 고딕"/>
                <a:hlinkClick r:id="rId3"/>
              </a:rPr>
              <a:t>quddnd88@naver.com</a:t>
            </a:r>
            <a:endParaRPr lang="en-US" altLang="ko-KR" sz="1500" b="1">
              <a:latin typeface="맑은 고딕"/>
              <a:ea typeface="맑은 고딕"/>
            </a:endParaRPr>
          </a:p>
          <a:p>
            <a:pPr algn="r">
              <a:lnSpc>
                <a:spcPct val="150000"/>
              </a:lnSpc>
              <a:defRPr lang="ko-KR" altLang="en-US"/>
            </a:pPr>
            <a:r>
              <a:rPr lang="ko-KR" altLang="en-US" sz="1500" b="1">
                <a:latin typeface="맑은 고딕"/>
                <a:ea typeface="맑은 고딕"/>
              </a:rPr>
              <a:t>역할</a:t>
            </a:r>
            <a:r>
              <a:rPr lang="en-US" altLang="ko-KR" sz="1500" b="1">
                <a:latin typeface="맑은 고딕"/>
                <a:ea typeface="맑은 고딕"/>
              </a:rPr>
              <a:t> : </a:t>
            </a:r>
            <a:r>
              <a:rPr lang="ko-KR" altLang="en-US" sz="1500" b="1">
                <a:latin typeface="맑은 고딕"/>
                <a:ea typeface="맑은 고딕"/>
              </a:rPr>
              <a:t>데이터분석 </a:t>
            </a:r>
            <a:r>
              <a:rPr lang="en-US" altLang="ko-KR" sz="1500" b="1">
                <a:latin typeface="맑은 고딕"/>
                <a:ea typeface="맑은 고딕"/>
              </a:rPr>
              <a:t>&amp; </a:t>
            </a:r>
            <a:r>
              <a:rPr lang="ko-KR" altLang="en-US" sz="1500" b="1">
                <a:latin typeface="맑은 고딕"/>
                <a:ea typeface="맑은 고딕"/>
              </a:rPr>
              <a:t>웹 구현</a:t>
            </a:r>
          </a:p>
          <a:p>
            <a:pPr algn="r">
              <a:lnSpc>
                <a:spcPct val="150000"/>
              </a:lnSpc>
              <a:defRPr lang="ko-KR" altLang="en-US"/>
            </a:pPr>
            <a:r>
              <a:rPr lang="ko-KR" altLang="en-US" sz="1500" b="1">
                <a:latin typeface="맑은 고딕"/>
                <a:ea typeface="맑은 고딕"/>
              </a:rPr>
              <a:t>깃허브 </a:t>
            </a:r>
            <a:r>
              <a:rPr lang="en-US" altLang="ko-KR" sz="1500" b="1">
                <a:latin typeface="맑은 고딕"/>
                <a:ea typeface="맑은 고딕"/>
              </a:rPr>
              <a:t>: byeong ung</a:t>
            </a:r>
          </a:p>
        </p:txBody>
      </p:sp>
      <p:sp>
        <p:nvSpPr>
          <p:cNvPr id="21" name="직사각형 20"/>
          <p:cNvSpPr/>
          <p:nvPr/>
        </p:nvSpPr>
        <p:spPr>
          <a:xfrm>
            <a:off x="8306746" y="1894363"/>
            <a:ext cx="3605852" cy="1799432"/>
          </a:xfrm>
          <a:prstGeom prst="rect">
            <a:avLst/>
          </a:prstGeom>
        </p:spPr>
        <p:txBody>
          <a:bodyPr wrap="square">
            <a:spAutoFit/>
          </a:bodyPr>
          <a:lstStyle/>
          <a:p>
            <a:pPr>
              <a:lnSpc>
                <a:spcPct val="150000"/>
              </a:lnSpc>
              <a:defRPr lang="ko-KR" altLang="en-US"/>
            </a:pPr>
            <a:r>
              <a:rPr lang="ko-KR" altLang="en-US" sz="1500" b="1">
                <a:latin typeface="맑은 고딕"/>
                <a:ea typeface="맑은 고딕"/>
              </a:rPr>
              <a:t>고장완</a:t>
            </a:r>
          </a:p>
          <a:p>
            <a:pPr>
              <a:lnSpc>
                <a:spcPct val="150000"/>
              </a:lnSpc>
              <a:defRPr lang="ko-KR" altLang="en-US"/>
            </a:pPr>
            <a:r>
              <a:rPr lang="en-US" altLang="ko-KR" sz="1500" b="1">
                <a:latin typeface="맑은 고딕"/>
                <a:ea typeface="맑은 고딕"/>
              </a:rPr>
              <a:t>010.7736.3211</a:t>
            </a:r>
          </a:p>
          <a:p>
            <a:pPr>
              <a:lnSpc>
                <a:spcPct val="150000"/>
              </a:lnSpc>
              <a:defRPr lang="ko-KR" altLang="en-US"/>
            </a:pPr>
            <a:r>
              <a:rPr lang="en-US" altLang="ko-KR" sz="1500" b="1">
                <a:latin typeface="맑은 고딕"/>
                <a:ea typeface="맑은 고딕"/>
                <a:hlinkClick r:id="rId3"/>
              </a:rPr>
              <a:t>rhwkdhks@naver.com</a:t>
            </a:r>
            <a:endParaRPr lang="en-US" altLang="ko-KR" sz="1500" b="1">
              <a:latin typeface="맑은 고딕"/>
              <a:ea typeface="맑은 고딕"/>
            </a:endParaRPr>
          </a:p>
          <a:p>
            <a:pPr>
              <a:lnSpc>
                <a:spcPct val="150000"/>
              </a:lnSpc>
              <a:defRPr lang="ko-KR" altLang="en-US"/>
            </a:pPr>
            <a:r>
              <a:rPr lang="ko-KR" altLang="en-US" sz="1500" b="1">
                <a:latin typeface="맑은 고딕"/>
                <a:ea typeface="맑은 고딕"/>
              </a:rPr>
              <a:t>역할</a:t>
            </a:r>
            <a:r>
              <a:rPr lang="en-US" altLang="ko-KR" sz="1500" b="1">
                <a:latin typeface="맑은 고딕"/>
                <a:ea typeface="맑은 고딕"/>
              </a:rPr>
              <a:t> : </a:t>
            </a:r>
            <a:r>
              <a:rPr lang="ko-KR" altLang="en-US" sz="1500" b="1">
                <a:latin typeface="맑은 고딕"/>
                <a:ea typeface="맑은 고딕"/>
              </a:rPr>
              <a:t>데이터분석 </a:t>
            </a:r>
            <a:r>
              <a:rPr lang="en-US" altLang="ko-KR" sz="1500" b="1">
                <a:latin typeface="맑은 고딕"/>
                <a:ea typeface="맑은 고딕"/>
              </a:rPr>
              <a:t>&amp; </a:t>
            </a:r>
            <a:r>
              <a:rPr lang="ko-KR" altLang="en-US" sz="1500" b="1">
                <a:latin typeface="맑은 고딕"/>
                <a:ea typeface="맑은 고딕"/>
              </a:rPr>
              <a:t>데이터 개발</a:t>
            </a:r>
          </a:p>
          <a:p>
            <a:pPr>
              <a:lnSpc>
                <a:spcPct val="150000"/>
              </a:lnSpc>
              <a:defRPr lang="ko-KR" altLang="en-US"/>
            </a:pPr>
            <a:r>
              <a:rPr lang="ko-KR" altLang="en-US" sz="1500" b="1">
                <a:latin typeface="맑은 고딕"/>
                <a:ea typeface="맑은 고딕"/>
              </a:rPr>
              <a:t>깃허브 </a:t>
            </a:r>
            <a:r>
              <a:rPr lang="en-US" altLang="ko-KR" sz="1500" b="1">
                <a:latin typeface="맑은 고딕"/>
                <a:ea typeface="맑은 고딕"/>
              </a:rPr>
              <a:t>: Jangwanko</a:t>
            </a:r>
          </a:p>
        </p:txBody>
      </p:sp>
      <p:pic>
        <p:nvPicPr>
          <p:cNvPr id="22" name="그림 21"/>
          <p:cNvPicPr>
            <a:picLocks noChangeAspect="1"/>
          </p:cNvPicPr>
          <p:nvPr/>
        </p:nvPicPr>
        <p:blipFill rotWithShape="1">
          <a:blip r:embed="rId4"/>
          <a:stretch>
            <a:fillRect/>
          </a:stretch>
        </p:blipFill>
        <p:spPr>
          <a:xfrm>
            <a:off x="6575893" y="1944655"/>
            <a:ext cx="1439428" cy="1671111"/>
          </a:xfrm>
          <a:prstGeom prst="rect">
            <a:avLst/>
          </a:prstGeom>
        </p:spPr>
      </p:pic>
      <p:pic>
        <p:nvPicPr>
          <p:cNvPr id="23" name="그림 22"/>
          <p:cNvPicPr>
            <a:picLocks noChangeAspect="1"/>
          </p:cNvPicPr>
          <p:nvPr/>
        </p:nvPicPr>
        <p:blipFill rotWithShape="1">
          <a:blip r:embed="rId5"/>
          <a:stretch>
            <a:fillRect/>
          </a:stretch>
        </p:blipFill>
        <p:spPr>
          <a:xfrm>
            <a:off x="3853276" y="4583324"/>
            <a:ext cx="1437448" cy="1636363"/>
          </a:xfrm>
          <a:prstGeom prst="rect">
            <a:avLst/>
          </a:prstGeom>
        </p:spPr>
      </p:pic>
      <p:sp>
        <p:nvSpPr>
          <p:cNvPr id="3" name="TextBox 2"/>
          <p:cNvSpPr txBox="1"/>
          <p:nvPr/>
        </p:nvSpPr>
        <p:spPr>
          <a:xfrm>
            <a:off x="6130964" y="4672983"/>
            <a:ext cx="4536832" cy="906762"/>
          </a:xfrm>
          <a:prstGeom prst="rect">
            <a:avLst/>
          </a:prstGeom>
          <a:noFill/>
        </p:spPr>
        <p:txBody>
          <a:bodyPr wrap="square">
            <a:spAutoFit/>
          </a:bodyPr>
          <a:lstStyle/>
          <a:p>
            <a:pPr lvl="0">
              <a:defRPr lang="ko-KR" altLang="en-US"/>
            </a:pPr>
            <a:r>
              <a:rPr lang="ko-KR" altLang="en-US">
                <a:latin typeface="맑은 고딕"/>
                <a:ea typeface="맑은 고딕"/>
              </a:rPr>
              <a:t>깃허브 주소 </a:t>
            </a:r>
            <a:r>
              <a:rPr lang="en-US" altLang="ko-KR">
                <a:latin typeface="맑은 고딕"/>
                <a:ea typeface="맑은 고딕"/>
              </a:rPr>
              <a:t>: </a:t>
            </a:r>
            <a:r>
              <a:rPr lang="en-US" altLang="ko-KR">
                <a:latin typeface="맑은 고딕"/>
                <a:ea typeface="맑은 고딕"/>
                <a:hlinkClick r:id="rId6"/>
              </a:rPr>
              <a:t>https://github.com/OneClick-Corona-BigDataCapstone/OneClick-Corona</a:t>
            </a:r>
            <a:endParaRPr lang="ko-KR" altLang="en-US">
              <a:latin typeface="맑은 고딕"/>
              <a:ea typeface="맑은 고딕"/>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latinLnBrk="0">
              <a:defRPr/>
            </a:pPr>
            <a:r>
              <a:rPr lang="en-US" altLang="ko-KR" sz="2200" kern="0" dirty="0">
                <a:solidFill>
                  <a:srgbClr val="915E4D"/>
                </a:solidFill>
                <a:latin typeface="맑은 고딕" panose="020B0503020000020004" pitchFamily="50" charset="-127"/>
              </a:rPr>
              <a:t>One Click-Corona.com</a:t>
            </a:r>
          </a:p>
        </p:txBody>
      </p:sp>
      <p:sp>
        <p:nvSpPr>
          <p:cNvPr id="2" name="직사각형 1"/>
          <p:cNvSpPr/>
          <p:nvPr/>
        </p:nvSpPr>
        <p:spPr>
          <a:xfrm>
            <a:off x="551383" y="202201"/>
            <a:ext cx="2723823" cy="553998"/>
          </a:xfrm>
          <a:prstGeom prst="rect">
            <a:avLst/>
          </a:prstGeom>
        </p:spPr>
        <p:txBody>
          <a:bodyPr wrap="none">
            <a:spAutoFit/>
          </a:bodyPr>
          <a:lstStyle/>
          <a:p>
            <a:r>
              <a:rPr lang="en-US" altLang="ko-KR" sz="3000" kern="0" dirty="0">
                <a:solidFill>
                  <a:prstClr val="white"/>
                </a:solidFill>
                <a:latin typeface="맑은 고딕" panose="020B0503020000020004" pitchFamily="50" charset="-127"/>
                <a:ea typeface="맑은 고딕" panose="020B0503020000020004" pitchFamily="50" charset="-127"/>
              </a:rPr>
              <a:t>2</a:t>
            </a:r>
            <a:r>
              <a:rPr lang="en-US" altLang="ko-KR" sz="3000" kern="0" dirty="0" smtClean="0">
                <a:solidFill>
                  <a:prstClr val="white"/>
                </a:solidFill>
                <a:latin typeface="맑은 고딕" panose="020B0503020000020004" pitchFamily="50" charset="-127"/>
                <a:ea typeface="맑은 고딕" panose="020B0503020000020004" pitchFamily="50" charset="-127"/>
              </a:rPr>
              <a:t>. COVID 19</a:t>
            </a:r>
            <a:r>
              <a:rPr lang="ko-KR" altLang="en-US" sz="3000" kern="0" dirty="0" smtClean="0">
                <a:solidFill>
                  <a:prstClr val="white"/>
                </a:solidFill>
                <a:latin typeface="맑은 고딕" panose="020B0503020000020004" pitchFamily="50" charset="-127"/>
                <a:ea typeface="맑은 고딕" panose="020B0503020000020004" pitchFamily="50" charset="-127"/>
              </a:rPr>
              <a:t>란</a:t>
            </a:r>
            <a:endParaRPr lang="ko-KR" altLang="en-US" sz="3000" dirty="0">
              <a:solidFill>
                <a:prstClr val="white"/>
              </a:solidFill>
              <a:latin typeface="맑은 고딕" panose="020B0503020000020004" pitchFamily="50" charset="-127"/>
              <a:ea typeface="맑은 고딕" panose="020B0503020000020004" pitchFamily="50" charset="-127"/>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latinLnBrk="0">
              <a:lnSpc>
                <a:spcPct val="150000"/>
              </a:lnSpc>
              <a:defRPr/>
            </a:pPr>
            <a:r>
              <a:rPr lang="en-US" altLang="ko-KR" sz="1100" b="1" kern="0" dirty="0">
                <a:solidFill>
                  <a:prstClr val="white"/>
                </a:solidFill>
              </a:rPr>
              <a:t>Check</a:t>
            </a:r>
          </a:p>
        </p:txBody>
      </p:sp>
      <p:grpSp>
        <p:nvGrpSpPr>
          <p:cNvPr id="25" name="그룹 24"/>
          <p:cNvGrpSpPr/>
          <p:nvPr/>
        </p:nvGrpSpPr>
        <p:grpSpPr>
          <a:xfrm>
            <a:off x="6165850" y="2047774"/>
            <a:ext cx="5405717" cy="4157642"/>
            <a:chOff x="2261118" y="2212520"/>
            <a:chExt cx="4814595" cy="5747657"/>
          </a:xfrm>
          <a:solidFill>
            <a:srgbClr val="FBC096"/>
          </a:solidFill>
        </p:grpSpPr>
        <p:sp>
          <p:nvSpPr>
            <p:cNvPr id="26" name="자유형 25"/>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7"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28" name="직사각형 27"/>
          <p:cNvSpPr/>
          <p:nvPr/>
        </p:nvSpPr>
        <p:spPr>
          <a:xfrm>
            <a:off x="6507394" y="2642820"/>
            <a:ext cx="4788261" cy="2908489"/>
          </a:xfrm>
          <a:prstGeom prst="rect">
            <a:avLst/>
          </a:prstGeom>
        </p:spPr>
        <p:txBody>
          <a:bodyPr wrap="square">
            <a:spAutoFit/>
          </a:bodyPr>
          <a:lstStyle/>
          <a:p>
            <a:pPr lvl="0"/>
            <a:endParaRPr lang="ko-KR" altLang="en-US" sz="1500" dirty="0">
              <a:solidFill>
                <a:schemeClr val="dk1"/>
              </a:solidFill>
              <a:latin typeface="Arial"/>
              <a:ea typeface="Arial"/>
              <a:cs typeface="Arial"/>
              <a:sym typeface="Arial"/>
            </a:endParaRPr>
          </a:p>
          <a:p>
            <a:pPr algn="ctr"/>
            <a:r>
              <a:rPr lang="en-US" altLang="ko-KR" sz="2800" dirty="0" smtClean="0">
                <a:latin typeface="맑은 고딕" panose="020B0503020000020004" pitchFamily="50" charset="-127"/>
                <a:ea typeface="맑은 고딕" panose="020B0503020000020004" pitchFamily="50" charset="-127"/>
              </a:rPr>
              <a:t>2019</a:t>
            </a:r>
            <a:r>
              <a:rPr lang="ko-KR" altLang="en-US" sz="2800" dirty="0">
                <a:latin typeface="맑은 고딕" panose="020B0503020000020004" pitchFamily="50" charset="-127"/>
                <a:ea typeface="맑은 고딕" panose="020B0503020000020004" pitchFamily="50" charset="-127"/>
              </a:rPr>
              <a:t>년 </a:t>
            </a:r>
            <a:r>
              <a:rPr lang="en-US" altLang="ko-KR" sz="2800" dirty="0">
                <a:latin typeface="맑은 고딕" panose="020B0503020000020004" pitchFamily="50" charset="-127"/>
                <a:ea typeface="맑은 고딕" panose="020B0503020000020004" pitchFamily="50" charset="-127"/>
              </a:rPr>
              <a:t>12</a:t>
            </a:r>
            <a:r>
              <a:rPr lang="ko-KR" altLang="en-US" sz="2800" dirty="0">
                <a:latin typeface="맑은 고딕" panose="020B0503020000020004" pitchFamily="50" charset="-127"/>
                <a:ea typeface="맑은 고딕" panose="020B0503020000020004" pitchFamily="50" charset="-127"/>
              </a:rPr>
              <a:t>월 중국 우한에서 처음 발생한 이후 중국 전역과 전 세계로 확산된</a:t>
            </a:r>
            <a:r>
              <a:rPr lang="en-US" altLang="ko-KR" sz="2800" dirty="0">
                <a:latin typeface="맑은 고딕" panose="020B0503020000020004" pitchFamily="50" charset="-127"/>
                <a:ea typeface="맑은 고딕" panose="020B0503020000020004" pitchFamily="50" charset="-127"/>
              </a:rPr>
              <a:t>, </a:t>
            </a:r>
            <a:r>
              <a:rPr lang="ko-KR" altLang="en-US" sz="2800" dirty="0">
                <a:latin typeface="맑은 고딕" panose="020B0503020000020004" pitchFamily="50" charset="-127"/>
                <a:ea typeface="맑은 고딕" panose="020B0503020000020004" pitchFamily="50" charset="-127"/>
              </a:rPr>
              <a:t>새로운 유형의 코로나바이러스</a:t>
            </a:r>
            <a:r>
              <a:rPr lang="en-US" altLang="ko-KR" sz="2800" dirty="0">
                <a:latin typeface="맑은 고딕" panose="020B0503020000020004" pitchFamily="50" charset="-127"/>
                <a:ea typeface="맑은 고딕" panose="020B0503020000020004" pitchFamily="50" charset="-127"/>
              </a:rPr>
              <a:t>(SARS-CoV-2)</a:t>
            </a:r>
            <a:r>
              <a:rPr lang="ko-KR" altLang="en-US" sz="2800" dirty="0">
                <a:latin typeface="맑은 고딕" panose="020B0503020000020004" pitchFamily="50" charset="-127"/>
                <a:ea typeface="맑은 고딕" panose="020B0503020000020004" pitchFamily="50" charset="-127"/>
              </a:rPr>
              <a:t>에 의한 호흡기 </a:t>
            </a:r>
            <a:r>
              <a:rPr lang="ko-KR" altLang="en-US" sz="2800" dirty="0" smtClean="0">
                <a:latin typeface="맑은 고딕" panose="020B0503020000020004" pitchFamily="50" charset="-127"/>
                <a:ea typeface="맑은 고딕" panose="020B0503020000020004" pitchFamily="50" charset="-127"/>
              </a:rPr>
              <a:t>감염질환</a:t>
            </a:r>
            <a:r>
              <a:rPr lang="en-US" altLang="ko-KR" sz="2800" dirty="0" smtClean="0">
                <a:latin typeface="맑은 고딕" panose="020B0503020000020004" pitchFamily="50" charset="-127"/>
                <a:ea typeface="맑은 고딕" panose="020B0503020000020004" pitchFamily="50" charset="-127"/>
              </a:rPr>
              <a:t>.</a:t>
            </a:r>
            <a:endParaRPr lang="ko-KR" altLang="en-US" sz="2800" b="1" dirty="0">
              <a:solidFill>
                <a:schemeClr val="dk1"/>
              </a:solidFill>
              <a:latin typeface="맑은 고딕" panose="020B0503020000020004" pitchFamily="50" charset="-127"/>
              <a:ea typeface="맑은 고딕" panose="020B0503020000020004" pitchFamily="50" charset="-127"/>
              <a:cs typeface="Arial"/>
              <a:sym typeface="Arial"/>
            </a:endParaRPr>
          </a:p>
        </p:txBody>
      </p:sp>
      <p:sp>
        <p:nvSpPr>
          <p:cNvPr id="29" name="자유형: 도형 12">
            <a:extLst>
              <a:ext uri="{FF2B5EF4-FFF2-40B4-BE49-F238E27FC236}">
                <a16:creationId xmlns:a16="http://schemas.microsoft.com/office/drawing/2014/main" id="{B4EFF1AA-399E-48E1-A799-FE79345503AA}"/>
              </a:ext>
            </a:extLst>
          </p:cNvPr>
          <p:cNvSpPr/>
          <p:nvPr/>
        </p:nvSpPr>
        <p:spPr>
          <a:xfrm rot="19249572">
            <a:off x="8452142" y="1739355"/>
            <a:ext cx="1103949" cy="813152"/>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prstClr val="white"/>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74" y="2205766"/>
            <a:ext cx="4341570" cy="3378489"/>
          </a:xfrm>
          <a:prstGeom prst="rect">
            <a:avLst/>
          </a:prstGeom>
        </p:spPr>
      </p:pic>
      <p:sp>
        <p:nvSpPr>
          <p:cNvPr id="4" name="TextBox 3"/>
          <p:cNvSpPr txBox="1"/>
          <p:nvPr/>
        </p:nvSpPr>
        <p:spPr>
          <a:xfrm>
            <a:off x="1797049" y="5709271"/>
            <a:ext cx="3731627" cy="400110"/>
          </a:xfrm>
          <a:prstGeom prst="rect">
            <a:avLst/>
          </a:prstGeom>
          <a:noFill/>
        </p:spPr>
        <p:txBody>
          <a:bodyPr wrap="square" rtlCol="0">
            <a:spAutoFit/>
          </a:bodyPr>
          <a:lstStyle/>
          <a:p>
            <a:r>
              <a:rPr lang="ko-KR" altLang="en-US" sz="2000" b="1" dirty="0" smtClean="0">
                <a:latin typeface="+mj-lt"/>
              </a:rPr>
              <a:t>출처 </a:t>
            </a:r>
            <a:r>
              <a:rPr lang="en-US" altLang="ko-KR" sz="2000" b="1" dirty="0" smtClean="0">
                <a:latin typeface="+mj-lt"/>
              </a:rPr>
              <a:t>: The </a:t>
            </a:r>
            <a:r>
              <a:rPr lang="en-US" altLang="ko-KR" sz="2000" b="1" dirty="0">
                <a:latin typeface="+mj-lt"/>
              </a:rPr>
              <a:t>Biology Notes</a:t>
            </a:r>
            <a:endParaRPr lang="ko-KR" altLang="en-US" sz="2000" b="1" dirty="0">
              <a:latin typeface="+mj-lt"/>
            </a:endParaRPr>
          </a:p>
        </p:txBody>
      </p:sp>
    </p:spTree>
    <p:extLst>
      <p:ext uri="{BB962C8B-B14F-4D97-AF65-F5344CB8AC3E}">
        <p14:creationId xmlns:p14="http://schemas.microsoft.com/office/powerpoint/2010/main" val="51009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186719" y="153562"/>
            <a:ext cx="3116039" cy="707886"/>
          </a:xfrm>
          <a:prstGeom prst="rect">
            <a:avLst/>
          </a:prstGeom>
        </p:spPr>
        <p:txBody>
          <a:bodyPr wrap="square">
            <a:spAutoFit/>
          </a:bodyPr>
          <a:lstStyle/>
          <a:p>
            <a:pPr algn="r">
              <a:defRPr lang="ko-KR" altLang="en-US"/>
            </a:pPr>
            <a:r>
              <a:rPr lang="en-US" altLang="ko-KR" sz="2000" kern="0" dirty="0">
                <a:solidFill>
                  <a:prstClr val="white"/>
                </a:solidFill>
                <a:latin typeface="맑은 고딕"/>
                <a:ea typeface="맑은 고딕"/>
              </a:rPr>
              <a:t>3. </a:t>
            </a:r>
            <a:r>
              <a:rPr lang="en-US" altLang="ko-KR" sz="2000" kern="0" dirty="0" err="1" smtClean="0">
                <a:solidFill>
                  <a:prstClr val="white"/>
                </a:solidFill>
                <a:latin typeface="맑은 고딕"/>
                <a:ea typeface="맑은 고딕"/>
              </a:rPr>
              <a:t>OneClick</a:t>
            </a:r>
            <a:r>
              <a:rPr lang="en-US" altLang="ko-KR" sz="2000" kern="0" dirty="0">
                <a:solidFill>
                  <a:prstClr val="white"/>
                </a:solidFill>
                <a:latin typeface="맑은 고딕"/>
                <a:ea typeface="맑은 고딕"/>
              </a:rPr>
              <a:t> </a:t>
            </a:r>
            <a:r>
              <a:rPr lang="en-US" altLang="ko-KR" sz="2000" kern="0" dirty="0" smtClean="0">
                <a:solidFill>
                  <a:prstClr val="white"/>
                </a:solidFill>
                <a:latin typeface="맑은 고딕"/>
                <a:ea typeface="맑은 고딕"/>
              </a:rPr>
              <a:t>COVID-19 </a:t>
            </a:r>
            <a:endParaRPr lang="en-US" altLang="ko-KR" sz="2000" kern="0" dirty="0">
              <a:solidFill>
                <a:prstClr val="white"/>
              </a:solidFill>
              <a:latin typeface="맑은 고딕"/>
              <a:ea typeface="맑은 고딕"/>
            </a:endParaRPr>
          </a:p>
          <a:p>
            <a:pPr algn="r">
              <a:defRPr lang="ko-KR" altLang="en-US"/>
            </a:pPr>
            <a:r>
              <a:rPr lang="ko-KR" altLang="en-US" sz="2000" kern="0" dirty="0" smtClean="0">
                <a:solidFill>
                  <a:prstClr val="white"/>
                </a:solidFill>
                <a:latin typeface="맑은 고딕"/>
                <a:ea typeface="맑은 고딕"/>
              </a:rPr>
              <a:t>프로젝트개발 동기</a:t>
            </a:r>
            <a:endParaRPr lang="ko-KR" altLang="en-US" sz="2000" dirty="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grpSp>
        <p:nvGrpSpPr>
          <p:cNvPr id="19" name="그룹 18"/>
          <p:cNvGrpSpPr/>
          <p:nvPr/>
        </p:nvGrpSpPr>
        <p:grpSpPr>
          <a:xfrm>
            <a:off x="6165850" y="2047774"/>
            <a:ext cx="5405717" cy="4157642"/>
            <a:chOff x="2261118" y="2212520"/>
            <a:chExt cx="4814595" cy="5747657"/>
          </a:xfrm>
          <a:solidFill>
            <a:srgbClr val="FBC096"/>
          </a:solidFill>
        </p:grpSpPr>
        <p:sp>
          <p:nvSpPr>
            <p:cNvPr id="20" name="자유형 19"/>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1"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22" name="직사각형 21"/>
          <p:cNvSpPr/>
          <p:nvPr/>
        </p:nvSpPr>
        <p:spPr>
          <a:xfrm>
            <a:off x="6507394" y="2642820"/>
            <a:ext cx="4788261" cy="3339376"/>
          </a:xfrm>
          <a:prstGeom prst="rect">
            <a:avLst/>
          </a:prstGeom>
        </p:spPr>
        <p:txBody>
          <a:bodyPr wrap="square">
            <a:spAutoFit/>
          </a:bodyPr>
          <a:lstStyle/>
          <a:p>
            <a:pPr lvl="0"/>
            <a:endParaRPr lang="ko-KR" altLang="en-US" sz="1500" dirty="0">
              <a:solidFill>
                <a:schemeClr val="dk1"/>
              </a:solidFill>
              <a:latin typeface="Arial"/>
              <a:ea typeface="Arial"/>
              <a:cs typeface="Arial"/>
              <a:sym typeface="Arial"/>
            </a:endParaRPr>
          </a:p>
          <a:p>
            <a:pPr algn="ctr"/>
            <a:r>
              <a:rPr lang="ko-KR" altLang="en-US" sz="2800" dirty="0"/>
              <a:t>사람들은 어떤 사건이 있을 때 마다 언론을 </a:t>
            </a:r>
            <a:r>
              <a:rPr lang="en-US" altLang="ko-KR" sz="2800" dirty="0"/>
              <a:t>100%</a:t>
            </a:r>
            <a:r>
              <a:rPr lang="ko-KR" altLang="en-US" sz="2800" dirty="0"/>
              <a:t>신뢰하지 못하며 유튜브의 </a:t>
            </a:r>
            <a:r>
              <a:rPr lang="ko-KR" altLang="en-US" sz="2800" dirty="0" err="1"/>
              <a:t>가짜뉴스나</a:t>
            </a:r>
            <a:r>
              <a:rPr lang="ko-KR" altLang="en-US" sz="2800" dirty="0"/>
              <a:t> 카카오톡으로 오는 정체불명의 정보를 무조건적인 사실이라고 믿는 사람들이 늘어나고 있습니다</a:t>
            </a:r>
            <a:r>
              <a:rPr lang="en-US" altLang="ko-KR" sz="2800" dirty="0"/>
              <a:t>.</a:t>
            </a:r>
            <a:endParaRPr lang="ko-KR" altLang="en-US" sz="2800" dirty="0"/>
          </a:p>
        </p:txBody>
      </p:sp>
      <p:sp>
        <p:nvSpPr>
          <p:cNvPr id="23" name="자유형: 도형 12">
            <a:extLst>
              <a:ext uri="{FF2B5EF4-FFF2-40B4-BE49-F238E27FC236}">
                <a16:creationId xmlns:a16="http://schemas.microsoft.com/office/drawing/2014/main" id="{B4EFF1AA-399E-48E1-A799-FE79345503AA}"/>
              </a:ext>
            </a:extLst>
          </p:cNvPr>
          <p:cNvSpPr/>
          <p:nvPr/>
        </p:nvSpPr>
        <p:spPr>
          <a:xfrm rot="19249572">
            <a:off x="8452142" y="1739355"/>
            <a:ext cx="1103949" cy="813152"/>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prstClr val="white"/>
              </a:solidFill>
            </a:endParaRPr>
          </a:p>
        </p:txBody>
      </p:sp>
      <p:pic>
        <p:nvPicPr>
          <p:cNvPr id="30" name="그림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462" y="2205766"/>
            <a:ext cx="4382468" cy="3503505"/>
          </a:xfrm>
          <a:prstGeom prst="rect">
            <a:avLst/>
          </a:prstGeom>
        </p:spPr>
      </p:pic>
      <p:sp>
        <p:nvSpPr>
          <p:cNvPr id="32" name="TextBox 31"/>
          <p:cNvSpPr txBox="1"/>
          <p:nvPr/>
        </p:nvSpPr>
        <p:spPr>
          <a:xfrm>
            <a:off x="1797049" y="5709271"/>
            <a:ext cx="3731627" cy="400110"/>
          </a:xfrm>
          <a:prstGeom prst="rect">
            <a:avLst/>
          </a:prstGeom>
          <a:noFill/>
        </p:spPr>
        <p:txBody>
          <a:bodyPr wrap="square" rtlCol="0">
            <a:spAutoFit/>
          </a:bodyPr>
          <a:lstStyle/>
          <a:p>
            <a:r>
              <a:rPr lang="ko-KR" altLang="en-US" sz="2000" b="1" dirty="0" smtClean="0">
                <a:latin typeface="+mj-lt"/>
              </a:rPr>
              <a:t>출처 </a:t>
            </a:r>
            <a:r>
              <a:rPr lang="en-US" altLang="ko-KR" sz="2000" b="1" dirty="0" smtClean="0">
                <a:latin typeface="+mj-lt"/>
              </a:rPr>
              <a:t>: KNN</a:t>
            </a:r>
            <a:endParaRPr lang="ko-KR" altLang="en-US" sz="2000" b="1" dirty="0">
              <a:latin typeface="+mj-lt"/>
            </a:endParaRPr>
          </a:p>
        </p:txBody>
      </p:sp>
    </p:spTree>
    <p:extLst>
      <p:ext uri="{BB962C8B-B14F-4D97-AF65-F5344CB8AC3E}">
        <p14:creationId xmlns:p14="http://schemas.microsoft.com/office/powerpoint/2010/main" val="463183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186719" y="153562"/>
            <a:ext cx="3116039" cy="707886"/>
          </a:xfrm>
          <a:prstGeom prst="rect">
            <a:avLst/>
          </a:prstGeom>
        </p:spPr>
        <p:txBody>
          <a:bodyPr wrap="square">
            <a:spAutoFit/>
          </a:bodyPr>
          <a:lstStyle/>
          <a:p>
            <a:pPr algn="r">
              <a:defRPr lang="ko-KR" altLang="en-US"/>
            </a:pPr>
            <a:r>
              <a:rPr lang="en-US" altLang="ko-KR" sz="2000" kern="0" dirty="0">
                <a:solidFill>
                  <a:prstClr val="white"/>
                </a:solidFill>
                <a:latin typeface="맑은 고딕"/>
                <a:ea typeface="맑은 고딕"/>
              </a:rPr>
              <a:t>3. </a:t>
            </a:r>
            <a:r>
              <a:rPr lang="en-US" altLang="ko-KR" sz="2000" kern="0" dirty="0" err="1" smtClean="0">
                <a:solidFill>
                  <a:prstClr val="white"/>
                </a:solidFill>
                <a:latin typeface="맑은 고딕"/>
                <a:ea typeface="맑은 고딕"/>
              </a:rPr>
              <a:t>OneClick</a:t>
            </a:r>
            <a:r>
              <a:rPr lang="en-US" altLang="ko-KR" sz="2000" kern="0" dirty="0">
                <a:solidFill>
                  <a:prstClr val="white"/>
                </a:solidFill>
                <a:latin typeface="맑은 고딕"/>
                <a:ea typeface="맑은 고딕"/>
              </a:rPr>
              <a:t> </a:t>
            </a:r>
            <a:r>
              <a:rPr lang="en-US" altLang="ko-KR" sz="2000" kern="0" dirty="0" smtClean="0">
                <a:solidFill>
                  <a:prstClr val="white"/>
                </a:solidFill>
                <a:latin typeface="맑은 고딕"/>
                <a:ea typeface="맑은 고딕"/>
              </a:rPr>
              <a:t>COVID-19 </a:t>
            </a:r>
            <a:endParaRPr lang="en-US" altLang="ko-KR" sz="2000" kern="0" dirty="0">
              <a:solidFill>
                <a:prstClr val="white"/>
              </a:solidFill>
              <a:latin typeface="맑은 고딕"/>
              <a:ea typeface="맑은 고딕"/>
            </a:endParaRPr>
          </a:p>
          <a:p>
            <a:pPr algn="r">
              <a:defRPr lang="ko-KR" altLang="en-US"/>
            </a:pPr>
            <a:r>
              <a:rPr lang="ko-KR" altLang="en-US" sz="2000" kern="0" dirty="0" smtClean="0">
                <a:solidFill>
                  <a:prstClr val="white"/>
                </a:solidFill>
                <a:latin typeface="맑은 고딕"/>
                <a:ea typeface="맑은 고딕"/>
              </a:rPr>
              <a:t>프로젝트개발 동기</a:t>
            </a:r>
            <a:endParaRPr lang="ko-KR" altLang="en-US" sz="2000" dirty="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grpSp>
        <p:nvGrpSpPr>
          <p:cNvPr id="19" name="그룹 18"/>
          <p:cNvGrpSpPr/>
          <p:nvPr/>
        </p:nvGrpSpPr>
        <p:grpSpPr>
          <a:xfrm>
            <a:off x="6165850" y="2047774"/>
            <a:ext cx="5405717" cy="4157642"/>
            <a:chOff x="2261118" y="2212520"/>
            <a:chExt cx="4814595" cy="5747657"/>
          </a:xfrm>
          <a:solidFill>
            <a:srgbClr val="FBC096"/>
          </a:solidFill>
        </p:grpSpPr>
        <p:sp>
          <p:nvSpPr>
            <p:cNvPr id="20" name="자유형 19"/>
            <p:cNvSpPr/>
            <p:nvPr/>
          </p:nvSpPr>
          <p:spPr>
            <a:xfrm>
              <a:off x="2261118" y="5352272"/>
              <a:ext cx="2071396" cy="2575249"/>
            </a:xfrm>
            <a:custGeom>
              <a:avLst/>
              <a:gdLst>
                <a:gd name="connsiteX0" fmla="*/ 74645 w 2071396"/>
                <a:gd name="connsiteY0" fmla="*/ 0 h 2575249"/>
                <a:gd name="connsiteX1" fmla="*/ 0 w 2071396"/>
                <a:gd name="connsiteY1" fmla="*/ 2556588 h 2575249"/>
                <a:gd name="connsiteX2" fmla="*/ 2071396 w 2071396"/>
                <a:gd name="connsiteY2" fmla="*/ 2575249 h 2575249"/>
                <a:gd name="connsiteX3" fmla="*/ 74645 w 2071396"/>
                <a:gd name="connsiteY3" fmla="*/ 0 h 2575249"/>
              </a:gdLst>
              <a:ahLst/>
              <a:cxnLst>
                <a:cxn ang="0">
                  <a:pos x="connsiteX0" y="connsiteY0"/>
                </a:cxn>
                <a:cxn ang="0">
                  <a:pos x="connsiteX1" y="connsiteY1"/>
                </a:cxn>
                <a:cxn ang="0">
                  <a:pos x="connsiteX2" y="connsiteY2"/>
                </a:cxn>
                <a:cxn ang="0">
                  <a:pos x="connsiteX3" y="connsiteY3"/>
                </a:cxn>
              </a:cxnLst>
              <a:rect l="l" t="t" r="r" b="b"/>
              <a:pathLst>
                <a:path w="2071396" h="2575249">
                  <a:moveTo>
                    <a:pt x="74645" y="0"/>
                  </a:moveTo>
                  <a:lnTo>
                    <a:pt x="0" y="2556588"/>
                  </a:lnTo>
                  <a:lnTo>
                    <a:pt x="2071396" y="2575249"/>
                  </a:lnTo>
                  <a:lnTo>
                    <a:pt x="74645"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1" name="직사각형 4"/>
            <p:cNvSpPr/>
            <p:nvPr/>
          </p:nvSpPr>
          <p:spPr>
            <a:xfrm>
              <a:off x="2315346" y="2212520"/>
              <a:ext cx="4760367" cy="5747657"/>
            </a:xfrm>
            <a:custGeom>
              <a:avLst/>
              <a:gdLst>
                <a:gd name="connsiteX0" fmla="*/ 0 w 4739951"/>
                <a:gd name="connsiteY0" fmla="*/ 0 h 5747657"/>
                <a:gd name="connsiteX1" fmla="*/ 4739951 w 4739951"/>
                <a:gd name="connsiteY1" fmla="*/ 0 h 5747657"/>
                <a:gd name="connsiteX2" fmla="*/ 4739951 w 4739951"/>
                <a:gd name="connsiteY2" fmla="*/ 5747657 h 5747657"/>
                <a:gd name="connsiteX3" fmla="*/ 0 w 4739951"/>
                <a:gd name="connsiteY3" fmla="*/ 574765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0 w 4739951"/>
                <a:gd name="connsiteY0" fmla="*/ 0 h 5747657"/>
                <a:gd name="connsiteX1" fmla="*/ 4739951 w 4739951"/>
                <a:gd name="connsiteY1" fmla="*/ 0 h 5747657"/>
                <a:gd name="connsiteX2" fmla="*/ 4739951 w 4739951"/>
                <a:gd name="connsiteY2" fmla="*/ 5747657 h 5747657"/>
                <a:gd name="connsiteX3" fmla="*/ 130629 w 4739951"/>
                <a:gd name="connsiteY3" fmla="*/ 5449077 h 5747657"/>
                <a:gd name="connsiteX4" fmla="*/ 0 w 4739951"/>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50799 w 4790750"/>
                <a:gd name="connsiteY0" fmla="*/ 0 h 5747657"/>
                <a:gd name="connsiteX1" fmla="*/ 4790750 w 4790750"/>
                <a:gd name="connsiteY1" fmla="*/ 0 h 5747657"/>
                <a:gd name="connsiteX2" fmla="*/ 4790750 w 4790750"/>
                <a:gd name="connsiteY2" fmla="*/ 5747657 h 5747657"/>
                <a:gd name="connsiteX3" fmla="*/ 181428 w 4790750"/>
                <a:gd name="connsiteY3" fmla="*/ 5449077 h 5747657"/>
                <a:gd name="connsiteX4" fmla="*/ 50799 w 4790750"/>
                <a:gd name="connsiteY4" fmla="*/ 0 h 5747657"/>
                <a:gd name="connsiteX0" fmla="*/ 68812 w 4808763"/>
                <a:gd name="connsiteY0" fmla="*/ 0 h 5747657"/>
                <a:gd name="connsiteX1" fmla="*/ 4808763 w 4808763"/>
                <a:gd name="connsiteY1" fmla="*/ 0 h 5747657"/>
                <a:gd name="connsiteX2" fmla="*/ 4808763 w 4808763"/>
                <a:gd name="connsiteY2" fmla="*/ 5747657 h 5747657"/>
                <a:gd name="connsiteX3" fmla="*/ 199441 w 4808763"/>
                <a:gd name="connsiteY3" fmla="*/ 5449077 h 5747657"/>
                <a:gd name="connsiteX4" fmla="*/ 68812 w 4808763"/>
                <a:gd name="connsiteY4" fmla="*/ 0 h 5747657"/>
                <a:gd name="connsiteX0" fmla="*/ 20416 w 4760367"/>
                <a:gd name="connsiteY0" fmla="*/ 0 h 5747657"/>
                <a:gd name="connsiteX1" fmla="*/ 4760367 w 4760367"/>
                <a:gd name="connsiteY1" fmla="*/ 0 h 5747657"/>
                <a:gd name="connsiteX2" fmla="*/ 4760367 w 4760367"/>
                <a:gd name="connsiteY2" fmla="*/ 5747657 h 5747657"/>
                <a:gd name="connsiteX3" fmla="*/ 151045 w 4760367"/>
                <a:gd name="connsiteY3" fmla="*/ 5449077 h 5747657"/>
                <a:gd name="connsiteX4" fmla="*/ 20416 w 4760367"/>
                <a:gd name="connsiteY4" fmla="*/ 0 h 574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0367" h="5747657">
                  <a:moveTo>
                    <a:pt x="20416" y="0"/>
                  </a:moveTo>
                  <a:cubicBezTo>
                    <a:pt x="1675045" y="205274"/>
                    <a:pt x="3180383" y="0"/>
                    <a:pt x="4760367" y="0"/>
                  </a:cubicBezTo>
                  <a:lnTo>
                    <a:pt x="4760367" y="5747657"/>
                  </a:lnTo>
                  <a:cubicBezTo>
                    <a:pt x="3223926" y="5648130"/>
                    <a:pt x="1519535" y="5865844"/>
                    <a:pt x="151045" y="5449077"/>
                  </a:cubicBezTo>
                  <a:cubicBezTo>
                    <a:pt x="-60448" y="3595395"/>
                    <a:pt x="7975" y="1723052"/>
                    <a:pt x="204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22" name="직사각형 21"/>
          <p:cNvSpPr/>
          <p:nvPr/>
        </p:nvSpPr>
        <p:spPr>
          <a:xfrm>
            <a:off x="6505020" y="2534269"/>
            <a:ext cx="4788261" cy="3693319"/>
          </a:xfrm>
          <a:prstGeom prst="rect">
            <a:avLst/>
          </a:prstGeom>
        </p:spPr>
        <p:txBody>
          <a:bodyPr wrap="square">
            <a:spAutoFit/>
          </a:bodyPr>
          <a:lstStyle/>
          <a:p>
            <a:pPr algn="ctr"/>
            <a:r>
              <a:rPr lang="ko-KR" altLang="en-US" sz="2600" dirty="0">
                <a:latin typeface="맑은 고딕" panose="020B0503020000020004" pitchFamily="50" charset="-127"/>
                <a:ea typeface="맑은 고딕" panose="020B0503020000020004" pitchFamily="50" charset="-127"/>
              </a:rPr>
              <a:t>어디서 제대로 된 정보를 얻을 수 있는지 모르는 사람도 많습니다</a:t>
            </a:r>
            <a:r>
              <a:rPr lang="en-US" altLang="ko-KR" sz="2600" dirty="0">
                <a:latin typeface="맑은 고딕" panose="020B0503020000020004" pitchFamily="50" charset="-127"/>
                <a:ea typeface="맑은 고딕" panose="020B0503020000020004" pitchFamily="50" charset="-127"/>
              </a:rPr>
              <a:t>.</a:t>
            </a:r>
            <a:endParaRPr lang="ko-KR" altLang="en-US" sz="2600" dirty="0">
              <a:latin typeface="맑은 고딕" panose="020B0503020000020004" pitchFamily="50" charset="-127"/>
              <a:ea typeface="맑은 고딕" panose="020B0503020000020004" pitchFamily="50" charset="-127"/>
            </a:endParaRPr>
          </a:p>
          <a:p>
            <a:pPr algn="ctr"/>
            <a:r>
              <a:rPr lang="ko-KR" altLang="en-US" sz="2600" dirty="0">
                <a:latin typeface="맑은 고딕" panose="020B0503020000020004" pitchFamily="50" charset="-127"/>
                <a:ea typeface="맑은 고딕" panose="020B0503020000020004" pitchFamily="50" charset="-127"/>
              </a:rPr>
              <a:t>이에 저희는 신뢰도가 높은 국가기관인 공공정보데이터 포털과 질병관리본부의 발표 자료를 이용하여 사람들에게 믿을 만한 정보를 제공하는 것을 목표하고자 합니다</a:t>
            </a:r>
            <a:r>
              <a:rPr lang="en-US" altLang="ko-KR" sz="2600" dirty="0">
                <a:latin typeface="맑은 고딕" panose="020B0503020000020004" pitchFamily="50" charset="-127"/>
                <a:ea typeface="맑은 고딕" panose="020B0503020000020004" pitchFamily="50" charset="-127"/>
              </a:rPr>
              <a:t>.</a:t>
            </a:r>
            <a:endParaRPr lang="ko-KR" altLang="en-US" sz="2600" dirty="0">
              <a:latin typeface="맑은 고딕" panose="020B0503020000020004" pitchFamily="50" charset="-127"/>
              <a:ea typeface="맑은 고딕" panose="020B0503020000020004" pitchFamily="50" charset="-127"/>
            </a:endParaRPr>
          </a:p>
        </p:txBody>
      </p:sp>
      <p:sp>
        <p:nvSpPr>
          <p:cNvPr id="23" name="자유형: 도형 12">
            <a:extLst>
              <a:ext uri="{FF2B5EF4-FFF2-40B4-BE49-F238E27FC236}">
                <a16:creationId xmlns:a16="http://schemas.microsoft.com/office/drawing/2014/main" id="{B4EFF1AA-399E-48E1-A799-FE79345503AA}"/>
              </a:ext>
            </a:extLst>
          </p:cNvPr>
          <p:cNvSpPr/>
          <p:nvPr/>
        </p:nvSpPr>
        <p:spPr>
          <a:xfrm rot="19249572">
            <a:off x="8452142" y="1739355"/>
            <a:ext cx="1103949" cy="813152"/>
          </a:xfrm>
          <a:custGeom>
            <a:avLst/>
            <a:gdLst>
              <a:gd name="connsiteX0" fmla="*/ 589904 w 730459"/>
              <a:gd name="connsiteY0" fmla="*/ 0 h 566642"/>
              <a:gd name="connsiteX1" fmla="*/ 730459 w 730459"/>
              <a:gd name="connsiteY1" fmla="*/ 239371 h 566642"/>
              <a:gd name="connsiteX2" fmla="*/ 195819 w 730459"/>
              <a:gd name="connsiteY2" fmla="*/ 553302 h 566642"/>
              <a:gd name="connsiteX3" fmla="*/ 195820 w 730459"/>
              <a:gd name="connsiteY3" fmla="*/ 553303 h 566642"/>
              <a:gd name="connsiteX4" fmla="*/ 173102 w 730459"/>
              <a:gd name="connsiteY4" fmla="*/ 566642 h 566642"/>
              <a:gd name="connsiteX5" fmla="*/ 151277 w 730459"/>
              <a:gd name="connsiteY5" fmla="*/ 553659 h 566642"/>
              <a:gd name="connsiteX6" fmla="*/ 166870 w 730459"/>
              <a:gd name="connsiteY6" fmla="*/ 546906 h 566642"/>
              <a:gd name="connsiteX7" fmla="*/ 116070 w 730459"/>
              <a:gd name="connsiteY7" fmla="*/ 515750 h 566642"/>
              <a:gd name="connsiteX8" fmla="*/ 134273 w 730459"/>
              <a:gd name="connsiteY8" fmla="*/ 506124 h 566642"/>
              <a:gd name="connsiteX9" fmla="*/ 80637 w 730459"/>
              <a:gd name="connsiteY9" fmla="*/ 473440 h 566642"/>
              <a:gd name="connsiteX10" fmla="*/ 117160 w 730459"/>
              <a:gd name="connsiteY10" fmla="*/ 456146 h 566642"/>
              <a:gd name="connsiteX11" fmla="*/ 114213 w 730459"/>
              <a:gd name="connsiteY11" fmla="*/ 451127 h 566642"/>
              <a:gd name="connsiteX12" fmla="*/ 70640 w 730459"/>
              <a:gd name="connsiteY12" fmla="*/ 425205 h 566642"/>
              <a:gd name="connsiteX13" fmla="*/ 86233 w 730459"/>
              <a:gd name="connsiteY13" fmla="*/ 418453 h 566642"/>
              <a:gd name="connsiteX14" fmla="*/ 35433 w 730459"/>
              <a:gd name="connsiteY14" fmla="*/ 387297 h 566642"/>
              <a:gd name="connsiteX15" fmla="*/ 53637 w 730459"/>
              <a:gd name="connsiteY15" fmla="*/ 377670 h 566642"/>
              <a:gd name="connsiteX16" fmla="*/ 0 w 730459"/>
              <a:gd name="connsiteY16" fmla="*/ 344986 h 566642"/>
              <a:gd name="connsiteX17" fmla="*/ 40601 w 730459"/>
              <a:gd name="connsiteY17" fmla="*/ 325762 h 566642"/>
              <a:gd name="connsiteX18" fmla="*/ 39195 w 730459"/>
              <a:gd name="connsiteY18" fmla="*/ 323368 h 5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0459" h="566642">
                <a:moveTo>
                  <a:pt x="589904" y="0"/>
                </a:moveTo>
                <a:lnTo>
                  <a:pt x="730459" y="239371"/>
                </a:lnTo>
                <a:lnTo>
                  <a:pt x="195819" y="553302"/>
                </a:lnTo>
                <a:lnTo>
                  <a:pt x="195820" y="553303"/>
                </a:lnTo>
                <a:lnTo>
                  <a:pt x="173102" y="566642"/>
                </a:lnTo>
                <a:lnTo>
                  <a:pt x="151277" y="553659"/>
                </a:lnTo>
                <a:lnTo>
                  <a:pt x="166870" y="546906"/>
                </a:lnTo>
                <a:lnTo>
                  <a:pt x="116070" y="515750"/>
                </a:lnTo>
                <a:lnTo>
                  <a:pt x="134273" y="506124"/>
                </a:lnTo>
                <a:lnTo>
                  <a:pt x="80637" y="473440"/>
                </a:lnTo>
                <a:lnTo>
                  <a:pt x="117160" y="456146"/>
                </a:lnTo>
                <a:lnTo>
                  <a:pt x="114213" y="451127"/>
                </a:lnTo>
                <a:lnTo>
                  <a:pt x="70640" y="425205"/>
                </a:lnTo>
                <a:lnTo>
                  <a:pt x="86233" y="418453"/>
                </a:lnTo>
                <a:lnTo>
                  <a:pt x="35433" y="387297"/>
                </a:lnTo>
                <a:lnTo>
                  <a:pt x="53637" y="377670"/>
                </a:lnTo>
                <a:lnTo>
                  <a:pt x="0" y="344986"/>
                </a:lnTo>
                <a:lnTo>
                  <a:pt x="40601" y="325762"/>
                </a:lnTo>
                <a:lnTo>
                  <a:pt x="39195" y="323368"/>
                </a:lnTo>
                <a:close/>
              </a:path>
            </a:pathLst>
          </a:cu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solidFill>
                <a:prstClr val="white"/>
              </a:solidFill>
            </a:endParaRPr>
          </a:p>
        </p:txBody>
      </p:sp>
      <p:sp>
        <p:nvSpPr>
          <p:cNvPr id="32" name="TextBox 31"/>
          <p:cNvSpPr txBox="1"/>
          <p:nvPr/>
        </p:nvSpPr>
        <p:spPr>
          <a:xfrm>
            <a:off x="1797049" y="5709271"/>
            <a:ext cx="3731627" cy="400110"/>
          </a:xfrm>
          <a:prstGeom prst="rect">
            <a:avLst/>
          </a:prstGeom>
          <a:noFill/>
        </p:spPr>
        <p:txBody>
          <a:bodyPr wrap="square" rtlCol="0">
            <a:spAutoFit/>
          </a:bodyPr>
          <a:lstStyle/>
          <a:p>
            <a:r>
              <a:rPr lang="ko-KR" altLang="en-US" sz="2000" b="1" dirty="0" smtClean="0">
                <a:latin typeface="+mj-lt"/>
              </a:rPr>
              <a:t>출처 </a:t>
            </a:r>
            <a:r>
              <a:rPr lang="en-US" altLang="ko-KR" sz="2000" b="1" dirty="0" smtClean="0">
                <a:latin typeface="+mj-lt"/>
              </a:rPr>
              <a:t>: </a:t>
            </a:r>
            <a:r>
              <a:rPr lang="ko-KR" altLang="en-US" sz="2000" b="1" dirty="0" smtClean="0">
                <a:latin typeface="+mj-lt"/>
              </a:rPr>
              <a:t>네이버 이미지</a:t>
            </a:r>
            <a:endParaRPr lang="ko-KR" altLang="en-US" sz="2000" b="1" dirty="0">
              <a:latin typeface="+mj-lt"/>
            </a:endParaRPr>
          </a:p>
        </p:txBody>
      </p:sp>
      <p:pic>
        <p:nvPicPr>
          <p:cNvPr id="25" name="그림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7462" y="2254727"/>
            <a:ext cx="4382467" cy="3454544"/>
          </a:xfrm>
          <a:prstGeom prst="rect">
            <a:avLst/>
          </a:prstGeom>
        </p:spPr>
      </p:pic>
    </p:spTree>
    <p:extLst>
      <p:ext uri="{BB962C8B-B14F-4D97-AF65-F5344CB8AC3E}">
        <p14:creationId xmlns:p14="http://schemas.microsoft.com/office/powerpoint/2010/main" val="3147638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75969" y="177114"/>
            <a:ext cx="3222462" cy="707886"/>
          </a:xfrm>
          <a:prstGeom prst="rect">
            <a:avLst/>
          </a:prstGeom>
        </p:spPr>
        <p:txBody>
          <a:bodyPr wrap="square">
            <a:spAutoFit/>
          </a:bodyPr>
          <a:lstStyle/>
          <a:p>
            <a:pPr algn="r">
              <a:defRPr lang="ko-KR" altLang="en-US"/>
            </a:pPr>
            <a:r>
              <a:rPr lang="en-US" altLang="ko-KR" sz="2000" kern="0" dirty="0">
                <a:solidFill>
                  <a:schemeClr val="bg1"/>
                </a:solidFill>
                <a:latin typeface="맑은 고딕"/>
                <a:ea typeface="맑은 고딕"/>
              </a:rPr>
              <a:t>3.1 </a:t>
            </a:r>
            <a:r>
              <a:rPr lang="ko-KR" altLang="en-US" sz="2000" kern="0" dirty="0" smtClean="0">
                <a:solidFill>
                  <a:schemeClr val="bg1"/>
                </a:solidFill>
                <a:latin typeface="맑은 고딕"/>
                <a:ea typeface="맑은 고딕"/>
              </a:rPr>
              <a:t>국내</a:t>
            </a:r>
            <a:r>
              <a:rPr lang="en-US" altLang="ko-KR" sz="2000" b="1" dirty="0">
                <a:solidFill>
                  <a:schemeClr val="bg1"/>
                </a:solidFill>
                <a:ea typeface="맑은 고딕"/>
                <a:cs typeface="Malgun Gothic"/>
                <a:sym typeface="Malgun Gothic"/>
              </a:rPr>
              <a:t> · </a:t>
            </a:r>
            <a:r>
              <a:rPr lang="ko-KR" altLang="en-US" sz="2000" kern="0" dirty="0" smtClean="0">
                <a:solidFill>
                  <a:schemeClr val="bg1"/>
                </a:solidFill>
                <a:latin typeface="맑은 고딕"/>
                <a:ea typeface="맑은 고딕"/>
              </a:rPr>
              <a:t>국외 코로나 </a:t>
            </a:r>
            <a:endParaRPr lang="en-US" altLang="ko-KR" sz="2000" kern="0" dirty="0">
              <a:solidFill>
                <a:schemeClr val="bg1"/>
              </a:solidFill>
              <a:latin typeface="맑은 고딕"/>
              <a:ea typeface="맑은 고딕"/>
            </a:endParaRPr>
          </a:p>
          <a:p>
            <a:pPr algn="r">
              <a:defRPr lang="ko-KR" altLang="en-US"/>
            </a:pPr>
            <a:r>
              <a:rPr lang="ko-KR" altLang="en-US" sz="2000" kern="0" dirty="0" smtClean="0">
                <a:solidFill>
                  <a:schemeClr val="bg1"/>
                </a:solidFill>
                <a:latin typeface="맑은 고딕"/>
                <a:ea typeface="맑은 고딕"/>
              </a:rPr>
              <a:t>홈페이지 및 앱</a:t>
            </a:r>
            <a:endParaRPr lang="ko-KR" altLang="en-US" sz="2000" dirty="0">
              <a:solidFill>
                <a:schemeClr val="bg1"/>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1" name="Google Shape;1159;p172"/>
          <p:cNvSpPr txBox="1"/>
          <p:nvPr/>
        </p:nvSpPr>
        <p:spPr>
          <a:xfrm>
            <a:off x="1087800" y="1885544"/>
            <a:ext cx="5209315" cy="2080578"/>
          </a:xfrm>
          <a:prstGeom prst="rect">
            <a:avLst/>
          </a:prstGeom>
          <a:solidFill>
            <a:srgbClr val="FBC096">
              <a:alpha val="86670"/>
            </a:srgbClr>
          </a:solidFill>
          <a:ln>
            <a:noFill/>
          </a:ln>
        </p:spPr>
        <p:txBody>
          <a:bodyPr wrap="square" lIns="91425" tIns="45700" rIns="91425" bIns="45700" anchor="t" anchorCtr="0">
            <a:noAutofit/>
          </a:bodyPr>
          <a:lstStyle/>
          <a:p>
            <a:pPr algn="ctr" latinLnBrk="0">
              <a:lnSpc>
                <a:spcPct val="150000"/>
              </a:lnSpc>
              <a:defRPr lang="ko-KR"/>
            </a:pPr>
            <a:endParaRPr lang="en-US" altLang="ko-KR" sz="1200" b="1" kern="0" dirty="0"/>
          </a:p>
          <a:p>
            <a:pPr algn="ctr">
              <a:defRPr lang="ko-KR"/>
            </a:pPr>
            <a:endParaRPr lang="ko-KR" altLang="en-US" sz="1200" b="0" i="0" dirty="0">
              <a:solidFill>
                <a:schemeClr val="dk1"/>
              </a:solidFill>
              <a:latin typeface="Arial"/>
              <a:ea typeface="Arial"/>
              <a:cs typeface="Arial"/>
              <a:sym typeface="Arial"/>
            </a:endParaRPr>
          </a:p>
        </p:txBody>
      </p:sp>
      <p:sp>
        <p:nvSpPr>
          <p:cNvPr id="22" name="Google Shape;1160;p172"/>
          <p:cNvSpPr txBox="1"/>
          <p:nvPr/>
        </p:nvSpPr>
        <p:spPr>
          <a:xfrm>
            <a:off x="997293" y="1707744"/>
            <a:ext cx="2801819" cy="665196"/>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ko-KR" altLang="en-US" sz="3000" b="1" i="0" dirty="0" smtClean="0">
                <a:latin typeface="Malgun Gothic"/>
                <a:ea typeface="Malgun Gothic"/>
                <a:cs typeface="Malgun Gothic"/>
                <a:sym typeface="Malgun Gothic"/>
              </a:rPr>
              <a:t>국내 홈페이지</a:t>
            </a:r>
            <a:endParaRPr lang="en-US" sz="3000" b="1" i="0" dirty="0">
              <a:latin typeface="Malgun Gothic"/>
              <a:ea typeface="Malgun Gothic"/>
              <a:cs typeface="Malgun Gothic"/>
              <a:sym typeface="Malgun Gothic"/>
            </a:endParaRPr>
          </a:p>
          <a:p>
            <a:pPr marL="0" lvl="0" indent="0" algn="l">
              <a:lnSpc>
                <a:spcPct val="100000"/>
              </a:lnSpc>
              <a:spcBef>
                <a:spcPct val="0"/>
              </a:spcBef>
              <a:spcAft>
                <a:spcPct val="0"/>
              </a:spcAft>
              <a:buNone/>
              <a:defRPr lang="ko-KR" altLang="en-US"/>
            </a:pPr>
            <a:r>
              <a:rPr lang="en-US" altLang="ko-KR" sz="7000" b="1" i="0" dirty="0">
                <a:solidFill>
                  <a:srgbClr val="4CBC97"/>
                </a:solidFill>
                <a:latin typeface="Malgun Gothic"/>
                <a:ea typeface="Malgun Gothic"/>
                <a:cs typeface="Malgun Gothic"/>
                <a:sym typeface="Malgun Gothic"/>
              </a:rPr>
              <a:t> </a:t>
            </a:r>
            <a:endParaRPr lang="ko-KR" sz="7000" b="1" i="0" dirty="0">
              <a:solidFill>
                <a:srgbClr val="4CBC97"/>
              </a:solidFill>
              <a:latin typeface="Malgun Gothic"/>
              <a:ea typeface="Malgun Gothic"/>
              <a:cs typeface="Malgun Gothic"/>
              <a:sym typeface="Malgun Gothic"/>
            </a:endParaRPr>
          </a:p>
        </p:txBody>
      </p:sp>
      <p:sp>
        <p:nvSpPr>
          <p:cNvPr id="34" name="Google Shape;1159;p172"/>
          <p:cNvSpPr txBox="1"/>
          <p:nvPr/>
        </p:nvSpPr>
        <p:spPr>
          <a:xfrm>
            <a:off x="1041988" y="4143922"/>
            <a:ext cx="5273594" cy="2057088"/>
          </a:xfrm>
          <a:prstGeom prst="rect">
            <a:avLst/>
          </a:prstGeom>
          <a:solidFill>
            <a:srgbClr val="FBC096">
              <a:alpha val="86670"/>
            </a:srgbClr>
          </a:solidFill>
          <a:ln>
            <a:noFill/>
          </a:ln>
        </p:spPr>
        <p:txBody>
          <a:bodyPr wrap="square" lIns="91425" tIns="45700" rIns="91425" bIns="45700" anchor="t" anchorCtr="0">
            <a:noAutofit/>
          </a:bodyPr>
          <a:lstStyle/>
          <a:p>
            <a:pPr algn="ctr" latinLnBrk="0">
              <a:lnSpc>
                <a:spcPct val="150000"/>
              </a:lnSpc>
              <a:defRPr lang="ko-KR"/>
            </a:pPr>
            <a:endParaRPr lang="ko-KR" altLang="en-US" sz="1400" b="1" kern="0" dirty="0">
              <a:solidFill>
                <a:schemeClr val="dk1"/>
              </a:solidFill>
              <a:latin typeface="+mn-ea"/>
              <a:cs typeface="Arial"/>
              <a:sym typeface="Arial"/>
            </a:endParaRPr>
          </a:p>
        </p:txBody>
      </p:sp>
      <p:sp>
        <p:nvSpPr>
          <p:cNvPr id="35" name="Google Shape;1159;p172"/>
          <p:cNvSpPr txBox="1"/>
          <p:nvPr/>
        </p:nvSpPr>
        <p:spPr>
          <a:xfrm>
            <a:off x="6886799" y="4176054"/>
            <a:ext cx="4506733" cy="2006408"/>
          </a:xfrm>
          <a:prstGeom prst="rect">
            <a:avLst/>
          </a:prstGeom>
          <a:solidFill>
            <a:srgbClr val="FBC096">
              <a:alpha val="86670"/>
            </a:srgbClr>
          </a:solidFill>
          <a:ln>
            <a:noFill/>
          </a:ln>
        </p:spPr>
        <p:txBody>
          <a:bodyPr wrap="square" lIns="91425" tIns="45700" rIns="91425" bIns="45700" anchor="t" anchorCtr="0">
            <a:noAutofit/>
          </a:bodyPr>
          <a:lstStyle/>
          <a:p>
            <a:pPr algn="ctr" latinLnBrk="0">
              <a:lnSpc>
                <a:spcPct val="150000"/>
              </a:lnSpc>
              <a:defRPr lang="ko-KR"/>
            </a:pPr>
            <a:endParaRPr lang="en-US" altLang="ko-KR" sz="1200" b="1" kern="0" dirty="0"/>
          </a:p>
          <a:p>
            <a:pPr algn="ctr" latinLnBrk="0">
              <a:lnSpc>
                <a:spcPct val="150000"/>
              </a:lnSpc>
              <a:defRPr lang="ko-KR"/>
            </a:pPr>
            <a:endParaRPr lang="en-US" altLang="ko-KR" sz="1200" b="1" kern="0" dirty="0"/>
          </a:p>
          <a:p>
            <a:pPr algn="ctr">
              <a:defRPr lang="ko-KR"/>
            </a:pPr>
            <a:endParaRPr lang="ko-KR" altLang="en-US" sz="1200" dirty="0">
              <a:solidFill>
                <a:schemeClr val="dk1"/>
              </a:solidFill>
              <a:latin typeface="Arial"/>
              <a:ea typeface="Arial"/>
              <a:cs typeface="Arial"/>
              <a:sym typeface="Arial"/>
            </a:endParaRPr>
          </a:p>
        </p:txBody>
      </p:sp>
      <p:pic>
        <p:nvPicPr>
          <p:cNvPr id="23" name="그림 22"/>
          <p:cNvPicPr>
            <a:picLocks noChangeAspect="1"/>
          </p:cNvPicPr>
          <p:nvPr/>
        </p:nvPicPr>
        <p:blipFill rotWithShape="1">
          <a:blip r:embed="rId2"/>
          <a:stretch>
            <a:fillRect/>
          </a:stretch>
        </p:blipFill>
        <p:spPr>
          <a:xfrm>
            <a:off x="1352999" y="2330151"/>
            <a:ext cx="1780952" cy="705696"/>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039" y="3123541"/>
            <a:ext cx="1757912" cy="670061"/>
          </a:xfrm>
          <a:prstGeom prst="rect">
            <a:avLst/>
          </a:prstGeom>
        </p:spPr>
      </p:pic>
      <p:sp>
        <p:nvSpPr>
          <p:cNvPr id="28" name="Google Shape;1159;p172"/>
          <p:cNvSpPr txBox="1"/>
          <p:nvPr/>
        </p:nvSpPr>
        <p:spPr>
          <a:xfrm>
            <a:off x="6885637" y="1924669"/>
            <a:ext cx="4506733" cy="2006408"/>
          </a:xfrm>
          <a:prstGeom prst="rect">
            <a:avLst/>
          </a:prstGeom>
          <a:solidFill>
            <a:srgbClr val="FBC096">
              <a:alpha val="86670"/>
            </a:srgbClr>
          </a:solidFill>
          <a:ln>
            <a:noFill/>
          </a:ln>
        </p:spPr>
        <p:txBody>
          <a:bodyPr wrap="square" lIns="91425" tIns="45700" rIns="91425" bIns="45700" anchor="t" anchorCtr="0">
            <a:noAutofit/>
          </a:bodyPr>
          <a:lstStyle/>
          <a:p>
            <a:pPr algn="ctr" latinLnBrk="0">
              <a:lnSpc>
                <a:spcPct val="150000"/>
              </a:lnSpc>
              <a:defRPr lang="ko-KR"/>
            </a:pPr>
            <a:endParaRPr lang="en-US" altLang="ko-KR" sz="1200" b="1" kern="0" dirty="0"/>
          </a:p>
          <a:p>
            <a:pPr algn="ctr" latinLnBrk="0">
              <a:lnSpc>
                <a:spcPct val="150000"/>
              </a:lnSpc>
              <a:defRPr lang="ko-KR"/>
            </a:pPr>
            <a:endParaRPr lang="en-US" altLang="ko-KR" sz="1200" b="1" kern="0" dirty="0"/>
          </a:p>
          <a:p>
            <a:pPr algn="ctr">
              <a:defRPr lang="ko-KR"/>
            </a:pPr>
            <a:endParaRPr lang="ko-KR" altLang="en-US" sz="1200" dirty="0">
              <a:solidFill>
                <a:schemeClr val="dk1"/>
              </a:solidFill>
              <a:latin typeface="Arial"/>
              <a:ea typeface="Arial"/>
              <a:cs typeface="Arial"/>
              <a:sym typeface="Arial"/>
            </a:endParaRPr>
          </a:p>
        </p:txBody>
      </p:sp>
      <p:pic>
        <p:nvPicPr>
          <p:cNvPr id="4" name="그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5752" y="2235001"/>
            <a:ext cx="493734" cy="493734"/>
          </a:xfrm>
          <a:prstGeom prst="rect">
            <a:avLst/>
          </a:prstGeom>
        </p:spPr>
      </p:pic>
      <p:pic>
        <p:nvPicPr>
          <p:cNvPr id="6" name="그림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5752" y="2797267"/>
            <a:ext cx="2382744" cy="500249"/>
          </a:xfrm>
          <a:prstGeom prst="rect">
            <a:avLst/>
          </a:prstGeom>
        </p:spPr>
      </p:pic>
      <p:sp>
        <p:nvSpPr>
          <p:cNvPr id="7" name="TextBox 6"/>
          <p:cNvSpPr txBox="1"/>
          <p:nvPr/>
        </p:nvSpPr>
        <p:spPr>
          <a:xfrm>
            <a:off x="7746432" y="2249135"/>
            <a:ext cx="2224585" cy="400110"/>
          </a:xfrm>
          <a:prstGeom prst="rect">
            <a:avLst/>
          </a:prstGeom>
          <a:noFill/>
        </p:spPr>
        <p:txBody>
          <a:bodyPr wrap="square" rtlCol="0">
            <a:spAutoFit/>
          </a:bodyPr>
          <a:lstStyle/>
          <a:p>
            <a:r>
              <a:rPr lang="ko-KR" altLang="en-US" sz="2000" b="1" dirty="0" smtClean="0"/>
              <a:t>코로나 </a:t>
            </a:r>
            <a:r>
              <a:rPr lang="ko-KR" altLang="en-US" sz="2000" b="1" dirty="0" err="1" smtClean="0"/>
              <a:t>나우</a:t>
            </a:r>
            <a:endParaRPr lang="ko-KR" altLang="en-US" sz="2000" b="1" dirty="0"/>
          </a:p>
        </p:txBody>
      </p:sp>
      <p:pic>
        <p:nvPicPr>
          <p:cNvPr id="10" name="그림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6351" y="3366049"/>
            <a:ext cx="513136" cy="513136"/>
          </a:xfrm>
          <a:prstGeom prst="rect">
            <a:avLst/>
          </a:prstGeom>
        </p:spPr>
      </p:pic>
      <p:sp>
        <p:nvSpPr>
          <p:cNvPr id="27" name="TextBox 26"/>
          <p:cNvSpPr txBox="1"/>
          <p:nvPr/>
        </p:nvSpPr>
        <p:spPr>
          <a:xfrm>
            <a:off x="7721946" y="3436684"/>
            <a:ext cx="2224585" cy="400110"/>
          </a:xfrm>
          <a:prstGeom prst="rect">
            <a:avLst/>
          </a:prstGeom>
          <a:noFill/>
        </p:spPr>
        <p:txBody>
          <a:bodyPr wrap="square" rtlCol="0">
            <a:spAutoFit/>
          </a:bodyPr>
          <a:lstStyle/>
          <a:p>
            <a:r>
              <a:rPr lang="ko-KR" altLang="en-US" sz="2000" b="1" dirty="0" smtClean="0"/>
              <a:t>코로나</a:t>
            </a:r>
            <a:r>
              <a:rPr lang="en-US" altLang="ko-KR" sz="2000" b="1" dirty="0" smtClean="0"/>
              <a:t>19 </a:t>
            </a:r>
            <a:r>
              <a:rPr lang="ko-KR" altLang="en-US" sz="2000" b="1" dirty="0" err="1" smtClean="0"/>
              <a:t>알리미</a:t>
            </a:r>
            <a:endParaRPr lang="ko-KR" altLang="en-US" sz="2000" b="1" dirty="0"/>
          </a:p>
        </p:txBody>
      </p:sp>
      <p:sp>
        <p:nvSpPr>
          <p:cNvPr id="29" name="Google Shape;1160;p172"/>
          <p:cNvSpPr txBox="1"/>
          <p:nvPr/>
        </p:nvSpPr>
        <p:spPr>
          <a:xfrm>
            <a:off x="6956212" y="1170694"/>
            <a:ext cx="1758313" cy="1413656"/>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ko-KR" altLang="en-US" sz="3000" b="1" i="0" dirty="0" smtClean="0">
                <a:latin typeface="Malgun Gothic"/>
                <a:ea typeface="Malgun Gothic"/>
                <a:cs typeface="Malgun Gothic"/>
                <a:sym typeface="Malgun Gothic"/>
              </a:rPr>
              <a:t>국내 앱</a:t>
            </a:r>
            <a:r>
              <a:rPr lang="en-US" altLang="ko-KR" sz="7000" b="1" i="0" dirty="0" smtClean="0">
                <a:solidFill>
                  <a:srgbClr val="4CBC97"/>
                </a:solidFill>
                <a:latin typeface="Malgun Gothic"/>
                <a:ea typeface="Malgun Gothic"/>
                <a:cs typeface="Malgun Gothic"/>
                <a:sym typeface="Malgun Gothic"/>
              </a:rPr>
              <a:t> </a:t>
            </a:r>
            <a:endParaRPr lang="ko-KR" sz="7000" b="1" i="0" dirty="0">
              <a:solidFill>
                <a:srgbClr val="4CBC97"/>
              </a:solidFill>
              <a:latin typeface="Malgun Gothic"/>
              <a:ea typeface="Malgun Gothic"/>
              <a:cs typeface="Malgun Gothic"/>
              <a:sym typeface="Malgun Gothic"/>
            </a:endParaRPr>
          </a:p>
        </p:txBody>
      </p:sp>
      <p:sp>
        <p:nvSpPr>
          <p:cNvPr id="36" name="Google Shape;1160;p172"/>
          <p:cNvSpPr txBox="1"/>
          <p:nvPr/>
        </p:nvSpPr>
        <p:spPr>
          <a:xfrm>
            <a:off x="1065324" y="3949625"/>
            <a:ext cx="2801819" cy="665196"/>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ko-KR" altLang="en-US" sz="3000" b="1" i="0" dirty="0" smtClean="0">
                <a:latin typeface="Malgun Gothic"/>
                <a:ea typeface="Malgun Gothic"/>
                <a:cs typeface="Malgun Gothic"/>
                <a:sym typeface="Malgun Gothic"/>
              </a:rPr>
              <a:t>국외 홈페이지</a:t>
            </a:r>
            <a:endParaRPr lang="en-US" sz="3000" b="1" i="0" dirty="0">
              <a:latin typeface="Malgun Gothic"/>
              <a:ea typeface="Malgun Gothic"/>
              <a:cs typeface="Malgun Gothic"/>
              <a:sym typeface="Malgun Gothic"/>
            </a:endParaRPr>
          </a:p>
          <a:p>
            <a:pPr marL="0" lvl="0" indent="0" algn="l">
              <a:lnSpc>
                <a:spcPct val="100000"/>
              </a:lnSpc>
              <a:spcBef>
                <a:spcPct val="0"/>
              </a:spcBef>
              <a:spcAft>
                <a:spcPct val="0"/>
              </a:spcAft>
              <a:buNone/>
              <a:defRPr lang="ko-KR" altLang="en-US"/>
            </a:pPr>
            <a:r>
              <a:rPr lang="en-US" altLang="ko-KR" sz="7000" b="1" i="0" dirty="0">
                <a:solidFill>
                  <a:srgbClr val="4CBC97"/>
                </a:solidFill>
                <a:latin typeface="Malgun Gothic"/>
                <a:ea typeface="Malgun Gothic"/>
                <a:cs typeface="Malgun Gothic"/>
                <a:sym typeface="Malgun Gothic"/>
              </a:rPr>
              <a:t> </a:t>
            </a:r>
            <a:endParaRPr lang="ko-KR" sz="7000" b="1" i="0" dirty="0">
              <a:solidFill>
                <a:srgbClr val="4CBC97"/>
              </a:solidFill>
              <a:latin typeface="Malgun Gothic"/>
              <a:ea typeface="Malgun Gothic"/>
              <a:cs typeface="Malgun Gothic"/>
              <a:sym typeface="Malgun Gothic"/>
            </a:endParaRPr>
          </a:p>
        </p:txBody>
      </p:sp>
      <p:pic>
        <p:nvPicPr>
          <p:cNvPr id="17" name="그림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7991" y="4557140"/>
            <a:ext cx="2080440" cy="598853"/>
          </a:xfrm>
          <a:prstGeom prst="rect">
            <a:avLst/>
          </a:prstGeom>
        </p:spPr>
      </p:pic>
      <p:sp>
        <p:nvSpPr>
          <p:cNvPr id="37" name="Google Shape;1160;p172"/>
          <p:cNvSpPr txBox="1"/>
          <p:nvPr/>
        </p:nvSpPr>
        <p:spPr>
          <a:xfrm>
            <a:off x="6961642" y="3463004"/>
            <a:ext cx="1758313" cy="1413656"/>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ko-KR" altLang="en-US" sz="3000" b="1" i="0" dirty="0" smtClean="0">
                <a:latin typeface="Malgun Gothic"/>
                <a:ea typeface="Malgun Gothic"/>
                <a:cs typeface="Malgun Gothic"/>
                <a:sym typeface="Malgun Gothic"/>
              </a:rPr>
              <a:t>국외 앱</a:t>
            </a:r>
            <a:r>
              <a:rPr lang="en-US" altLang="ko-KR" sz="7000" b="1" i="0" dirty="0" smtClean="0">
                <a:solidFill>
                  <a:srgbClr val="4CBC97"/>
                </a:solidFill>
                <a:latin typeface="Malgun Gothic"/>
                <a:ea typeface="Malgun Gothic"/>
                <a:cs typeface="Malgun Gothic"/>
                <a:sym typeface="Malgun Gothic"/>
              </a:rPr>
              <a:t> </a:t>
            </a:r>
            <a:endParaRPr lang="ko-KR" sz="7000" b="1" i="0" dirty="0">
              <a:solidFill>
                <a:srgbClr val="4CBC97"/>
              </a:solidFill>
              <a:latin typeface="Malgun Gothic"/>
              <a:ea typeface="Malgun Gothic"/>
              <a:cs typeface="Malgun Gothic"/>
              <a:sym typeface="Malgun Gothic"/>
            </a:endParaRPr>
          </a:p>
        </p:txBody>
      </p:sp>
      <p:pic>
        <p:nvPicPr>
          <p:cNvPr id="19" name="그림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10970" y="4592299"/>
            <a:ext cx="1076851" cy="1058676"/>
          </a:xfrm>
          <a:prstGeom prst="rect">
            <a:avLst/>
          </a:prstGeom>
        </p:spPr>
      </p:pic>
      <p:sp>
        <p:nvSpPr>
          <p:cNvPr id="38" name="TextBox 37"/>
          <p:cNvSpPr txBox="1"/>
          <p:nvPr/>
        </p:nvSpPr>
        <p:spPr>
          <a:xfrm>
            <a:off x="8373559" y="4737335"/>
            <a:ext cx="2224585" cy="400110"/>
          </a:xfrm>
          <a:prstGeom prst="rect">
            <a:avLst/>
          </a:prstGeom>
          <a:noFill/>
        </p:spPr>
        <p:txBody>
          <a:bodyPr wrap="square" rtlCol="0">
            <a:spAutoFit/>
          </a:bodyPr>
          <a:lstStyle/>
          <a:p>
            <a:r>
              <a:rPr lang="en-US" altLang="ko-KR" sz="2000" b="1" dirty="0" smtClean="0"/>
              <a:t>COVID Safe</a:t>
            </a:r>
            <a:endParaRPr lang="ko-KR" altLang="en-US" sz="2000" b="1" dirty="0"/>
          </a:p>
        </p:txBody>
      </p:sp>
      <p:sp>
        <p:nvSpPr>
          <p:cNvPr id="39" name="TextBox 38"/>
          <p:cNvSpPr txBox="1"/>
          <p:nvPr/>
        </p:nvSpPr>
        <p:spPr>
          <a:xfrm>
            <a:off x="3321472" y="4639398"/>
            <a:ext cx="2844378" cy="400110"/>
          </a:xfrm>
          <a:prstGeom prst="rect">
            <a:avLst/>
          </a:prstGeom>
          <a:noFill/>
        </p:spPr>
        <p:txBody>
          <a:bodyPr wrap="square" rtlCol="0">
            <a:spAutoFit/>
          </a:bodyPr>
          <a:lstStyle/>
          <a:p>
            <a:r>
              <a:rPr lang="en-US" altLang="ko-KR" sz="2000" dirty="0"/>
              <a:t>https://www.who.int/</a:t>
            </a:r>
            <a:endParaRPr lang="ko-KR" altLang="en-US" sz="2000" dirty="0"/>
          </a:p>
        </p:txBody>
      </p:sp>
      <p:pic>
        <p:nvPicPr>
          <p:cNvPr id="24" name="그림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2684" y="5336767"/>
            <a:ext cx="1316598" cy="563929"/>
          </a:xfrm>
          <a:prstGeom prst="rect">
            <a:avLst/>
          </a:prstGeom>
        </p:spPr>
      </p:pic>
      <p:sp>
        <p:nvSpPr>
          <p:cNvPr id="40" name="TextBox 39"/>
          <p:cNvSpPr txBox="1"/>
          <p:nvPr/>
        </p:nvSpPr>
        <p:spPr>
          <a:xfrm>
            <a:off x="2571508" y="5444107"/>
            <a:ext cx="2844378" cy="400110"/>
          </a:xfrm>
          <a:prstGeom prst="rect">
            <a:avLst/>
          </a:prstGeom>
          <a:noFill/>
        </p:spPr>
        <p:txBody>
          <a:bodyPr wrap="square" rtlCol="0">
            <a:spAutoFit/>
          </a:bodyPr>
          <a:lstStyle/>
          <a:p>
            <a:r>
              <a:rPr lang="en-US" altLang="ko-KR" sz="2000" dirty="0"/>
              <a:t>https://www.cdc.gov/</a:t>
            </a:r>
            <a:endParaRPr lang="ko-KR" altLang="en-US" sz="2000" dirty="0"/>
          </a:p>
        </p:txBody>
      </p:sp>
      <p:sp>
        <p:nvSpPr>
          <p:cNvPr id="41" name="TextBox 40"/>
          <p:cNvSpPr txBox="1"/>
          <p:nvPr/>
        </p:nvSpPr>
        <p:spPr>
          <a:xfrm>
            <a:off x="3089077" y="2486391"/>
            <a:ext cx="3010214" cy="400110"/>
          </a:xfrm>
          <a:prstGeom prst="rect">
            <a:avLst/>
          </a:prstGeom>
          <a:noFill/>
        </p:spPr>
        <p:txBody>
          <a:bodyPr wrap="square" rtlCol="0">
            <a:spAutoFit/>
          </a:bodyPr>
          <a:lstStyle/>
          <a:p>
            <a:r>
              <a:rPr lang="en-US" altLang="ko-KR" sz="2000" dirty="0"/>
              <a:t>http://ncov.mohw.go.kr/</a:t>
            </a:r>
            <a:endParaRPr lang="ko-KR" altLang="en-US" sz="2000" dirty="0"/>
          </a:p>
        </p:txBody>
      </p:sp>
      <p:sp>
        <p:nvSpPr>
          <p:cNvPr id="42" name="TextBox 41"/>
          <p:cNvSpPr txBox="1"/>
          <p:nvPr/>
        </p:nvSpPr>
        <p:spPr>
          <a:xfrm>
            <a:off x="3104318" y="3238743"/>
            <a:ext cx="3307291" cy="400110"/>
          </a:xfrm>
          <a:prstGeom prst="rect">
            <a:avLst/>
          </a:prstGeom>
          <a:noFill/>
        </p:spPr>
        <p:txBody>
          <a:bodyPr wrap="square" rtlCol="0">
            <a:spAutoFit/>
          </a:bodyPr>
          <a:lstStyle/>
          <a:p>
            <a:r>
              <a:rPr lang="en-US" altLang="ko-KR" sz="2000" dirty="0"/>
              <a:t>https://www.coronanow.kr/</a:t>
            </a:r>
            <a:endParaRPr lang="ko-KR" altLang="en-US" sz="2000" dirty="0"/>
          </a:p>
        </p:txBody>
      </p:sp>
    </p:spTree>
    <p:extLst>
      <p:ext uri="{BB962C8B-B14F-4D97-AF65-F5344CB8AC3E}">
        <p14:creationId xmlns:p14="http://schemas.microsoft.com/office/powerpoint/2010/main" val="4256284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519832" y="234775"/>
            <a:ext cx="1728358" cy="400110"/>
          </a:xfrm>
          <a:prstGeom prst="rect">
            <a:avLst/>
          </a:prstGeom>
        </p:spPr>
        <p:txBody>
          <a:bodyPr wrap="none">
            <a:spAutoFit/>
          </a:bodyPr>
          <a:lstStyle/>
          <a:p>
            <a:pPr algn="r">
              <a:defRPr lang="ko-KR" altLang="en-US"/>
            </a:pPr>
            <a:r>
              <a:rPr lang="en-US" altLang="ko-KR" sz="2000" kern="0" dirty="0" smtClean="0">
                <a:solidFill>
                  <a:prstClr val="white"/>
                </a:solidFill>
                <a:latin typeface="맑은 고딕"/>
                <a:ea typeface="맑은 고딕"/>
              </a:rPr>
              <a:t>3.2 </a:t>
            </a:r>
            <a:r>
              <a:rPr lang="ko-KR" altLang="en-US" sz="2000" kern="0" dirty="0">
                <a:solidFill>
                  <a:prstClr val="white"/>
                </a:solidFill>
                <a:latin typeface="맑은 고딕"/>
                <a:ea typeface="맑은 고딕"/>
              </a:rPr>
              <a:t>개발 내용</a:t>
            </a:r>
            <a:endParaRPr lang="ko-KR" altLang="en-US" sz="2000" dirty="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1" name="Google Shape;1159;p172"/>
          <p:cNvSpPr txBox="1"/>
          <p:nvPr/>
        </p:nvSpPr>
        <p:spPr>
          <a:xfrm>
            <a:off x="1087800" y="1885544"/>
            <a:ext cx="4261313" cy="2080578"/>
          </a:xfrm>
          <a:prstGeom prst="rect">
            <a:avLst/>
          </a:prstGeom>
          <a:solidFill>
            <a:srgbClr val="FBC096">
              <a:alpha val="86670"/>
            </a:srgbClr>
          </a:solidFill>
          <a:ln>
            <a:noFill/>
          </a:ln>
        </p:spPr>
        <p:txBody>
          <a:bodyPr wrap="square" lIns="91425" tIns="45700" rIns="91425" bIns="45700" anchor="t" anchorCtr="0">
            <a:noAutofit/>
          </a:bodyPr>
          <a:lstStyle/>
          <a:p>
            <a:pPr algn="ctr" latinLnBrk="0">
              <a:lnSpc>
                <a:spcPct val="150000"/>
              </a:lnSpc>
              <a:defRPr lang="ko-KR"/>
            </a:pPr>
            <a:endParaRPr lang="en-US" altLang="ko-KR" sz="1200" b="1" kern="0"/>
          </a:p>
          <a:p>
            <a:pPr algn="ctr">
              <a:defRPr lang="ko-KR"/>
            </a:pPr>
            <a:r>
              <a:rPr lang="ko-KR" altLang="en-US" sz="2500" b="1">
                <a:solidFill>
                  <a:schemeClr val="dk1"/>
                </a:solidFill>
                <a:latin typeface="맑은 고딕"/>
                <a:ea typeface="맑은 고딕"/>
                <a:cs typeface="Arial"/>
                <a:sym typeface="Arial"/>
              </a:rPr>
              <a:t>국내 코로나가 </a:t>
            </a:r>
            <a:r>
              <a:rPr lang="ko-KR" altLang="en-US" sz="2500" b="1">
                <a:solidFill>
                  <a:srgbClr val="FF0000"/>
                </a:solidFill>
                <a:latin typeface="맑은 고딕"/>
                <a:ea typeface="맑은 고딕"/>
                <a:cs typeface="Arial"/>
                <a:sym typeface="Arial"/>
              </a:rPr>
              <a:t>발생한 시기(01.20)</a:t>
            </a:r>
            <a:r>
              <a:rPr lang="ko-KR" altLang="en-US" sz="2500" b="1">
                <a:solidFill>
                  <a:schemeClr val="dk1"/>
                </a:solidFill>
                <a:latin typeface="맑은 고딕"/>
                <a:ea typeface="맑은 고딕"/>
                <a:cs typeface="Arial"/>
                <a:sym typeface="Arial"/>
              </a:rPr>
              <a:t>부터 </a:t>
            </a:r>
            <a:r>
              <a:rPr lang="ko-KR" altLang="en-US" sz="2500" b="1">
                <a:solidFill>
                  <a:srgbClr val="FF0000"/>
                </a:solidFill>
                <a:latin typeface="맑은 고딕"/>
                <a:ea typeface="맑은 고딕"/>
                <a:cs typeface="Arial"/>
                <a:sym typeface="Arial"/>
              </a:rPr>
              <a:t>종식되는 시기(미정)</a:t>
            </a:r>
            <a:r>
              <a:rPr lang="ko-KR" altLang="en-US" sz="2500" b="1">
                <a:solidFill>
                  <a:schemeClr val="dk1"/>
                </a:solidFill>
                <a:latin typeface="맑은 고딕"/>
                <a:ea typeface="맑은 고딕"/>
                <a:cs typeface="Arial"/>
                <a:sym typeface="Arial"/>
              </a:rPr>
              <a:t>까지 갱신되는 코로나 감염자 데이터</a:t>
            </a:r>
            <a:r>
              <a:rPr lang="ko-KR" altLang="en-US" sz="2500" b="1" i="0">
                <a:solidFill>
                  <a:schemeClr val="dk1"/>
                </a:solidFill>
                <a:latin typeface="맑은 고딕"/>
                <a:ea typeface="맑은 고딕"/>
                <a:cs typeface="Arial"/>
                <a:sym typeface="Arial"/>
              </a:rPr>
              <a:t> 제공</a:t>
            </a:r>
          </a:p>
          <a:p>
            <a:pPr algn="ctr">
              <a:defRPr lang="ko-KR"/>
            </a:pPr>
            <a:endParaRPr lang="ko-KR" altLang="en-US" sz="1200" b="0" i="0">
              <a:solidFill>
                <a:schemeClr val="dk1"/>
              </a:solidFill>
              <a:latin typeface="Arial"/>
              <a:ea typeface="Arial"/>
              <a:cs typeface="Arial"/>
              <a:sym typeface="Arial"/>
            </a:endParaRPr>
          </a:p>
        </p:txBody>
      </p:sp>
      <p:sp>
        <p:nvSpPr>
          <p:cNvPr id="22" name="Google Shape;1160;p172"/>
          <p:cNvSpPr txBox="1"/>
          <p:nvPr/>
        </p:nvSpPr>
        <p:spPr>
          <a:xfrm>
            <a:off x="830262" y="1392506"/>
            <a:ext cx="696404" cy="1040348"/>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dirty="0">
                <a:solidFill>
                  <a:srgbClr val="FF9966"/>
                </a:solidFill>
                <a:latin typeface="Malgun Gothic"/>
                <a:ea typeface="Malgun Gothic"/>
                <a:cs typeface="Malgun Gothic"/>
                <a:sym typeface="Malgun Gothic"/>
              </a:rPr>
              <a:t>1</a:t>
            </a:r>
          </a:p>
          <a:p>
            <a:pPr marL="0" lvl="0" indent="0" algn="l">
              <a:lnSpc>
                <a:spcPct val="100000"/>
              </a:lnSpc>
              <a:spcBef>
                <a:spcPct val="0"/>
              </a:spcBef>
              <a:spcAft>
                <a:spcPct val="0"/>
              </a:spcAft>
              <a:buNone/>
              <a:defRPr lang="ko-KR" altLang="en-US"/>
            </a:pPr>
            <a:r>
              <a:rPr lang="en-US" altLang="ko-KR" sz="7000" b="1" i="0" dirty="0">
                <a:solidFill>
                  <a:srgbClr val="4CBC97"/>
                </a:solidFill>
                <a:latin typeface="Malgun Gothic"/>
                <a:ea typeface="Malgun Gothic"/>
                <a:cs typeface="Malgun Gothic"/>
                <a:sym typeface="Malgun Gothic"/>
              </a:rPr>
              <a:t> </a:t>
            </a:r>
            <a:endParaRPr lang="ko-KR" sz="7000" b="1" i="0" dirty="0">
              <a:solidFill>
                <a:srgbClr val="4CBC97"/>
              </a:solidFill>
              <a:latin typeface="Malgun Gothic"/>
              <a:ea typeface="Malgun Gothic"/>
              <a:cs typeface="Malgun Gothic"/>
              <a:sym typeface="Malgun Gothic"/>
            </a:endParaRPr>
          </a:p>
        </p:txBody>
      </p:sp>
      <p:sp>
        <p:nvSpPr>
          <p:cNvPr id="30" name="Google Shape;1159;p172"/>
          <p:cNvSpPr txBox="1"/>
          <p:nvPr/>
        </p:nvSpPr>
        <p:spPr>
          <a:xfrm>
            <a:off x="6344777" y="1885544"/>
            <a:ext cx="4506733" cy="2006408"/>
          </a:xfrm>
          <a:prstGeom prst="rect">
            <a:avLst/>
          </a:prstGeom>
          <a:solidFill>
            <a:srgbClr val="FBC096">
              <a:alpha val="86670"/>
            </a:srgbClr>
          </a:solidFill>
          <a:ln>
            <a:noFill/>
          </a:ln>
        </p:spPr>
        <p:txBody>
          <a:bodyPr wrap="square" lIns="91425" tIns="45700" rIns="91425" bIns="45700" anchor="t" anchorCtr="0">
            <a:noAutofit/>
          </a:bodyPr>
          <a:lstStyle/>
          <a:p>
            <a:pPr algn="ctr" latinLnBrk="0">
              <a:lnSpc>
                <a:spcPct val="150000"/>
              </a:lnSpc>
              <a:defRPr lang="ko-KR"/>
            </a:pPr>
            <a:endParaRPr lang="en-US" altLang="ko-KR" sz="1200" b="1" kern="0"/>
          </a:p>
          <a:p>
            <a:pPr algn="ctr" latinLnBrk="0">
              <a:lnSpc>
                <a:spcPct val="150000"/>
              </a:lnSpc>
              <a:defRPr lang="ko-KR"/>
            </a:pPr>
            <a:endParaRPr lang="en-US" altLang="ko-KR" sz="1200" b="1" kern="0"/>
          </a:p>
          <a:p>
            <a:pPr algn="ctr">
              <a:defRPr lang="ko-KR"/>
            </a:pPr>
            <a:r>
              <a:rPr lang="ko-KR" altLang="en-US" sz="3000" b="1" i="0">
                <a:solidFill>
                  <a:schemeClr val="dk1"/>
                </a:solidFill>
                <a:latin typeface="맑은 고딕"/>
                <a:ea typeface="맑은 고딕"/>
                <a:cs typeface="Arial"/>
                <a:sym typeface="Arial"/>
              </a:rPr>
              <a:t>매달,매주별 코로나 </a:t>
            </a:r>
          </a:p>
          <a:p>
            <a:pPr algn="ctr">
              <a:defRPr lang="ko-KR"/>
            </a:pPr>
            <a:r>
              <a:rPr lang="ko-KR" altLang="en-US" sz="3000" b="1" i="0">
                <a:solidFill>
                  <a:schemeClr val="dk1"/>
                </a:solidFill>
                <a:latin typeface="맑은 고딕"/>
                <a:ea typeface="맑은 고딕"/>
                <a:cs typeface="Arial"/>
                <a:sym typeface="Arial"/>
              </a:rPr>
              <a:t>감염자 그래프 제공</a:t>
            </a:r>
            <a:endParaRPr lang="en-US" altLang="ko-KR" sz="3000" b="1" i="0">
              <a:solidFill>
                <a:schemeClr val="dk1"/>
              </a:solidFill>
              <a:latin typeface="맑은 고딕"/>
              <a:ea typeface="맑은 고딕"/>
              <a:cs typeface="Arial"/>
              <a:sym typeface="Arial"/>
            </a:endParaRPr>
          </a:p>
        </p:txBody>
      </p:sp>
      <p:sp>
        <p:nvSpPr>
          <p:cNvPr id="31" name="Google Shape;1164;p172"/>
          <p:cNvSpPr txBox="1"/>
          <p:nvPr/>
        </p:nvSpPr>
        <p:spPr>
          <a:xfrm>
            <a:off x="10080246" y="1381038"/>
            <a:ext cx="707516" cy="1149710"/>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a:solidFill>
                  <a:srgbClr val="FF9966"/>
                </a:solidFill>
                <a:latin typeface="Malgun Gothic"/>
                <a:ea typeface="Malgun Gothic"/>
                <a:cs typeface="Malgun Gothic"/>
                <a:sym typeface="Malgun Gothic"/>
              </a:rPr>
              <a:t>2</a:t>
            </a:r>
            <a:endParaRPr lang="ko-KR">
              <a:solidFill>
                <a:srgbClr val="FF9966"/>
              </a:solidFill>
            </a:endParaRPr>
          </a:p>
        </p:txBody>
      </p:sp>
      <p:sp>
        <p:nvSpPr>
          <p:cNvPr id="34" name="Google Shape;1159;p172"/>
          <p:cNvSpPr txBox="1"/>
          <p:nvPr/>
        </p:nvSpPr>
        <p:spPr>
          <a:xfrm>
            <a:off x="1041988" y="4143922"/>
            <a:ext cx="4261313" cy="2006408"/>
          </a:xfrm>
          <a:prstGeom prst="rect">
            <a:avLst/>
          </a:prstGeom>
          <a:solidFill>
            <a:srgbClr val="FBC096">
              <a:alpha val="86670"/>
            </a:srgbClr>
          </a:solidFill>
          <a:ln>
            <a:noFill/>
          </a:ln>
        </p:spPr>
        <p:txBody>
          <a:bodyPr wrap="square" lIns="91425" tIns="45700" rIns="91425" bIns="45700" anchor="t" anchorCtr="0">
            <a:noAutofit/>
          </a:bodyPr>
          <a:lstStyle/>
          <a:p>
            <a:pPr algn="ctr" latinLnBrk="0">
              <a:lnSpc>
                <a:spcPct val="150000"/>
              </a:lnSpc>
              <a:defRPr lang="ko-KR"/>
            </a:pPr>
            <a:endParaRPr lang="ko-KR" altLang="en-US" sz="1400" b="1" kern="0">
              <a:solidFill>
                <a:schemeClr val="dk1"/>
              </a:solidFill>
              <a:latin typeface="+mn-ea"/>
              <a:cs typeface="Arial"/>
              <a:sym typeface="Arial"/>
            </a:endParaRPr>
          </a:p>
          <a:p>
            <a:pPr algn="ctr" latinLnBrk="0">
              <a:lnSpc>
                <a:spcPct val="150000"/>
              </a:lnSpc>
              <a:defRPr lang="ko-KR"/>
            </a:pPr>
            <a:r>
              <a:rPr lang="ko-KR" altLang="en-US" sz="1900" b="1" kern="0">
                <a:solidFill>
                  <a:schemeClr val="dk1"/>
                </a:solidFill>
                <a:latin typeface="+mn-ea"/>
                <a:cs typeface="Arial"/>
                <a:sym typeface="Arial"/>
              </a:rPr>
              <a:t>질병관리본부</a:t>
            </a:r>
            <a:r>
              <a:rPr lang="ko-KR" altLang="en-US" sz="1600" b="1" kern="0">
                <a:solidFill>
                  <a:schemeClr val="dk1"/>
                </a:solidFill>
                <a:latin typeface="+mn-ea"/>
                <a:cs typeface="Arial"/>
                <a:sym typeface="Arial"/>
              </a:rPr>
              <a:t>(http://www.cdc.go.kr)</a:t>
            </a:r>
            <a:r>
              <a:rPr lang="ko-KR" altLang="en-US" sz="1900" b="1" kern="0">
                <a:solidFill>
                  <a:schemeClr val="dk1"/>
                </a:solidFill>
                <a:latin typeface="+mn-ea"/>
                <a:cs typeface="Arial"/>
                <a:sym typeface="Arial"/>
              </a:rPr>
              <a:t>와</a:t>
            </a:r>
          </a:p>
          <a:p>
            <a:pPr algn="ctr" latinLnBrk="0">
              <a:lnSpc>
                <a:spcPct val="150000"/>
              </a:lnSpc>
              <a:defRPr lang="ko-KR"/>
            </a:pPr>
            <a:r>
              <a:rPr lang="ko-KR" altLang="en-US" sz="1900" b="1" kern="0">
                <a:solidFill>
                  <a:schemeClr val="dk1"/>
                </a:solidFill>
                <a:latin typeface="+mn-ea"/>
                <a:cs typeface="Arial"/>
                <a:sym typeface="Arial"/>
              </a:rPr>
              <a:t>청와대</a:t>
            </a:r>
            <a:r>
              <a:rPr lang="ko-KR" altLang="en-US" sz="1600" b="1" kern="0">
                <a:solidFill>
                  <a:schemeClr val="dk1"/>
                </a:solidFill>
                <a:latin typeface="+mn-ea"/>
                <a:cs typeface="Arial"/>
                <a:sym typeface="Arial"/>
              </a:rPr>
              <a:t>(http://www.president.go.kr)</a:t>
            </a:r>
            <a:r>
              <a:rPr lang="ko-KR" altLang="en-US" sz="1900" b="1" kern="0">
                <a:solidFill>
                  <a:schemeClr val="dk1"/>
                </a:solidFill>
                <a:latin typeface="+mn-ea"/>
                <a:cs typeface="Arial"/>
                <a:sym typeface="Arial"/>
              </a:rPr>
              <a:t>의 공지사항 알림</a:t>
            </a:r>
          </a:p>
        </p:txBody>
      </p:sp>
      <p:sp>
        <p:nvSpPr>
          <p:cNvPr id="33" name="Google Shape;1164;p172"/>
          <p:cNvSpPr txBox="1"/>
          <p:nvPr/>
        </p:nvSpPr>
        <p:spPr>
          <a:xfrm>
            <a:off x="1187149" y="3696238"/>
            <a:ext cx="609900" cy="1149710"/>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a:solidFill>
                  <a:srgbClr val="FF9966"/>
                </a:solidFill>
                <a:latin typeface="Malgun Gothic"/>
                <a:ea typeface="Malgun Gothic"/>
                <a:cs typeface="Malgun Gothic"/>
                <a:sym typeface="Malgun Gothic"/>
              </a:rPr>
              <a:t>3</a:t>
            </a:r>
            <a:endParaRPr lang="ko-KR">
              <a:solidFill>
                <a:srgbClr val="FF9966"/>
              </a:solidFill>
            </a:endParaRPr>
          </a:p>
        </p:txBody>
      </p:sp>
      <p:sp>
        <p:nvSpPr>
          <p:cNvPr id="35" name="Google Shape;1159;p172"/>
          <p:cNvSpPr txBox="1"/>
          <p:nvPr/>
        </p:nvSpPr>
        <p:spPr>
          <a:xfrm>
            <a:off x="6412772" y="4194602"/>
            <a:ext cx="4506733" cy="2006408"/>
          </a:xfrm>
          <a:prstGeom prst="rect">
            <a:avLst/>
          </a:prstGeom>
          <a:solidFill>
            <a:srgbClr val="FBC096">
              <a:alpha val="86670"/>
            </a:srgbClr>
          </a:solidFill>
          <a:ln>
            <a:noFill/>
          </a:ln>
        </p:spPr>
        <p:txBody>
          <a:bodyPr wrap="square" lIns="91425" tIns="45700" rIns="91425" bIns="45700" anchor="t" anchorCtr="0">
            <a:noAutofit/>
          </a:bodyPr>
          <a:lstStyle/>
          <a:p>
            <a:pPr algn="ctr" latinLnBrk="0">
              <a:lnSpc>
                <a:spcPct val="150000"/>
              </a:lnSpc>
              <a:defRPr lang="ko-KR"/>
            </a:pPr>
            <a:endParaRPr lang="en-US" altLang="ko-KR" sz="1200" b="1" kern="0"/>
          </a:p>
          <a:p>
            <a:pPr algn="ctr" latinLnBrk="0">
              <a:lnSpc>
                <a:spcPct val="150000"/>
              </a:lnSpc>
              <a:defRPr lang="ko-KR"/>
            </a:pPr>
            <a:endParaRPr lang="en-US" altLang="ko-KR" sz="1200" b="1" kern="0"/>
          </a:p>
          <a:p>
            <a:pPr algn="ctr">
              <a:defRPr lang="ko-KR"/>
            </a:pPr>
            <a:r>
              <a:rPr lang="ko-KR" altLang="en-US" sz="3000" b="1">
                <a:solidFill>
                  <a:schemeClr val="dk1"/>
                </a:solidFill>
                <a:latin typeface="맑은 고딕"/>
                <a:ea typeface="맑은 고딕"/>
                <a:cs typeface="Arial"/>
                <a:sym typeface="Arial"/>
              </a:rPr>
              <a:t>각종 유언비어에 대한 </a:t>
            </a:r>
          </a:p>
          <a:p>
            <a:pPr algn="ctr">
              <a:defRPr lang="ko-KR"/>
            </a:pPr>
            <a:r>
              <a:rPr lang="ko-KR" altLang="en-US" sz="3000" b="1">
                <a:solidFill>
                  <a:schemeClr val="dk1"/>
                </a:solidFill>
                <a:latin typeface="맑은 고딕"/>
                <a:ea typeface="맑은 고딕"/>
                <a:cs typeface="Arial"/>
                <a:sym typeface="Arial"/>
              </a:rPr>
              <a:t>정부의 공식발표문 제공</a:t>
            </a:r>
          </a:p>
          <a:p>
            <a:pPr algn="ctr">
              <a:defRPr lang="ko-KR"/>
            </a:pPr>
            <a:endParaRPr lang="ko-KR" altLang="en-US" sz="1200">
              <a:solidFill>
                <a:schemeClr val="dk1"/>
              </a:solidFill>
              <a:latin typeface="Arial"/>
              <a:ea typeface="Arial"/>
              <a:cs typeface="Arial"/>
              <a:sym typeface="Arial"/>
            </a:endParaRPr>
          </a:p>
        </p:txBody>
      </p:sp>
      <p:sp>
        <p:nvSpPr>
          <p:cNvPr id="32" name="Google Shape;1164;p172"/>
          <p:cNvSpPr txBox="1"/>
          <p:nvPr/>
        </p:nvSpPr>
        <p:spPr>
          <a:xfrm>
            <a:off x="10080246" y="3685811"/>
            <a:ext cx="609900" cy="1149710"/>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a:solidFill>
                  <a:srgbClr val="FF9966"/>
                </a:solidFill>
                <a:latin typeface="Malgun Gothic"/>
                <a:ea typeface="Malgun Gothic"/>
                <a:cs typeface="Malgun Gothic"/>
                <a:sym typeface="Malgun Gothic"/>
              </a:rPr>
              <a:t>4</a:t>
            </a:r>
            <a:endParaRPr lang="ko-KR">
              <a:solidFill>
                <a:srgbClr val="FF9966"/>
              </a:solidFill>
            </a:endParaRPr>
          </a:p>
        </p:txBody>
      </p:sp>
    </p:spTree>
    <p:extLst>
      <p:ext uri="{BB962C8B-B14F-4D97-AF65-F5344CB8AC3E}">
        <p14:creationId xmlns:p14="http://schemas.microsoft.com/office/powerpoint/2010/main" val="8102031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자유형 11"/>
          <p:cNvSpPr/>
          <p:nvPr/>
        </p:nvSpPr>
        <p:spPr>
          <a:xfrm>
            <a:off x="830262" y="140319"/>
            <a:ext cx="3000375" cy="523875"/>
          </a:xfrm>
          <a:custGeom>
            <a:avLst/>
            <a:gdLst>
              <a:gd name="connsiteX0" fmla="*/ 308768 w 3000375"/>
              <a:gd name="connsiteY0" fmla="*/ 0 h 523875"/>
              <a:gd name="connsiteX1" fmla="*/ 2690813 w 3000375"/>
              <a:gd name="connsiteY1" fmla="*/ 0 h 523875"/>
              <a:gd name="connsiteX2" fmla="*/ 2901449 w 3000375"/>
              <a:gd name="connsiteY2" fmla="*/ 139619 h 523875"/>
              <a:gd name="connsiteX3" fmla="*/ 2904853 w 3000375"/>
              <a:gd name="connsiteY3" fmla="*/ 156481 h 523875"/>
              <a:gd name="connsiteX4" fmla="*/ 2908527 w 3000375"/>
              <a:gd name="connsiteY4" fmla="*/ 156481 h 523875"/>
              <a:gd name="connsiteX5" fmla="*/ 3000375 w 3000375"/>
              <a:gd name="connsiteY5" fmla="*/ 523875 h 523875"/>
              <a:gd name="connsiteX6" fmla="*/ 0 w 3000375"/>
              <a:gd name="connsiteY6" fmla="*/ 523875 h 523875"/>
              <a:gd name="connsiteX7" fmla="*/ 91849 w 3000375"/>
              <a:gd name="connsiteY7" fmla="*/ 156481 h 523875"/>
              <a:gd name="connsiteX8" fmla="*/ 94728 w 3000375"/>
              <a:gd name="connsiteY8" fmla="*/ 156481 h 523875"/>
              <a:gd name="connsiteX9" fmla="*/ 98133 w 3000375"/>
              <a:gd name="connsiteY9" fmla="*/ 139619 h 523875"/>
              <a:gd name="connsiteX10" fmla="*/ 308768 w 3000375"/>
              <a:gd name="connsiteY10" fmla="*/ 0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00375" h="523875">
                <a:moveTo>
                  <a:pt x="308768" y="0"/>
                </a:moveTo>
                <a:lnTo>
                  <a:pt x="2690813" y="0"/>
                </a:lnTo>
                <a:cubicBezTo>
                  <a:pt x="2785502" y="0"/>
                  <a:pt x="2866745" y="57571"/>
                  <a:pt x="2901449" y="139619"/>
                </a:cubicBezTo>
                <a:lnTo>
                  <a:pt x="2904853" y="156481"/>
                </a:lnTo>
                <a:lnTo>
                  <a:pt x="2908527" y="156481"/>
                </a:lnTo>
                <a:lnTo>
                  <a:pt x="3000375" y="523875"/>
                </a:lnTo>
                <a:lnTo>
                  <a:pt x="0" y="523875"/>
                </a:lnTo>
                <a:lnTo>
                  <a:pt x="91849" y="156481"/>
                </a:lnTo>
                <a:lnTo>
                  <a:pt x="94728" y="156481"/>
                </a:lnTo>
                <a:lnTo>
                  <a:pt x="98133" y="139619"/>
                </a:lnTo>
                <a:cubicBezTo>
                  <a:pt x="132836" y="57571"/>
                  <a:pt x="214079" y="0"/>
                  <a:pt x="308768" y="0"/>
                </a:cubicBezTo>
                <a:close/>
              </a:path>
            </a:pathLst>
          </a:custGeom>
          <a:solidFill>
            <a:srgbClr val="FFCFB7"/>
          </a:solidFill>
          <a:ln w="22225">
            <a:solidFill>
              <a:srgbClr val="774001"/>
            </a:solidFill>
          </a:ln>
          <a:effectLst>
            <a:outerShdw dist="762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1" name="자유형 10"/>
          <p:cNvSpPr/>
          <p:nvPr/>
        </p:nvSpPr>
        <p:spPr>
          <a:xfrm>
            <a:off x="423861" y="140319"/>
            <a:ext cx="11488738" cy="1285875"/>
          </a:xfrm>
          <a:custGeom>
            <a:avLst/>
            <a:gdLst>
              <a:gd name="connsiteX0" fmla="*/ 308768 w 11488738"/>
              <a:gd name="connsiteY0" fmla="*/ 0 h 1285875"/>
              <a:gd name="connsiteX1" fmla="*/ 2690813 w 11488738"/>
              <a:gd name="connsiteY1" fmla="*/ 0 h 1285875"/>
              <a:gd name="connsiteX2" fmla="*/ 2901449 w 11488738"/>
              <a:gd name="connsiteY2" fmla="*/ 139619 h 1285875"/>
              <a:gd name="connsiteX3" fmla="*/ 2904853 w 11488738"/>
              <a:gd name="connsiteY3" fmla="*/ 156481 h 1285875"/>
              <a:gd name="connsiteX4" fmla="*/ 2908527 w 11488738"/>
              <a:gd name="connsiteY4" fmla="*/ 156481 h 1285875"/>
              <a:gd name="connsiteX5" fmla="*/ 3000375 w 11488738"/>
              <a:gd name="connsiteY5" fmla="*/ 523875 h 1285875"/>
              <a:gd name="connsiteX6" fmla="*/ 11361735 w 11488738"/>
              <a:gd name="connsiteY6" fmla="*/ 523875 h 1285875"/>
              <a:gd name="connsiteX7" fmla="*/ 11488738 w 11488738"/>
              <a:gd name="connsiteY7" fmla="*/ 650878 h 1285875"/>
              <a:gd name="connsiteX8" fmla="*/ 11488738 w 11488738"/>
              <a:gd name="connsiteY8" fmla="*/ 1285875 h 1285875"/>
              <a:gd name="connsiteX9" fmla="*/ 0 w 11488738"/>
              <a:gd name="connsiteY9" fmla="*/ 1285875 h 1285875"/>
              <a:gd name="connsiteX10" fmla="*/ 0 w 11488738"/>
              <a:gd name="connsiteY10" fmla="*/ 523875 h 1285875"/>
              <a:gd name="connsiteX11" fmla="*/ 91849 w 11488738"/>
              <a:gd name="connsiteY11" fmla="*/ 156481 h 1285875"/>
              <a:gd name="connsiteX12" fmla="*/ 94728 w 11488738"/>
              <a:gd name="connsiteY12" fmla="*/ 156481 h 1285875"/>
              <a:gd name="connsiteX13" fmla="*/ 98133 w 11488738"/>
              <a:gd name="connsiteY13" fmla="*/ 139619 h 1285875"/>
              <a:gd name="connsiteX14" fmla="*/ 308768 w 11488738"/>
              <a:gd name="connsiteY14" fmla="*/ 0 h 128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88738" h="1285875">
                <a:moveTo>
                  <a:pt x="308768" y="0"/>
                </a:moveTo>
                <a:lnTo>
                  <a:pt x="2690813" y="0"/>
                </a:lnTo>
                <a:cubicBezTo>
                  <a:pt x="2785502" y="0"/>
                  <a:pt x="2866745" y="57571"/>
                  <a:pt x="2901449" y="139619"/>
                </a:cubicBezTo>
                <a:lnTo>
                  <a:pt x="2904853" y="156481"/>
                </a:lnTo>
                <a:lnTo>
                  <a:pt x="2908527" y="156481"/>
                </a:lnTo>
                <a:lnTo>
                  <a:pt x="3000375" y="523875"/>
                </a:lnTo>
                <a:lnTo>
                  <a:pt x="11361735" y="523875"/>
                </a:lnTo>
                <a:cubicBezTo>
                  <a:pt x="11431877" y="523875"/>
                  <a:pt x="11488738" y="580736"/>
                  <a:pt x="11488738" y="650878"/>
                </a:cubicBezTo>
                <a:lnTo>
                  <a:pt x="11488738" y="1285875"/>
                </a:lnTo>
                <a:lnTo>
                  <a:pt x="0" y="1285875"/>
                </a:lnTo>
                <a:lnTo>
                  <a:pt x="0" y="523875"/>
                </a:lnTo>
                <a:lnTo>
                  <a:pt x="91849" y="156481"/>
                </a:lnTo>
                <a:lnTo>
                  <a:pt x="94728" y="156481"/>
                </a:lnTo>
                <a:lnTo>
                  <a:pt x="98133" y="139619"/>
                </a:lnTo>
                <a:cubicBezTo>
                  <a:pt x="132836" y="57571"/>
                  <a:pt x="214079" y="0"/>
                  <a:pt x="308768" y="0"/>
                </a:cubicBezTo>
                <a:close/>
              </a:path>
            </a:pathLst>
          </a:custGeom>
          <a:solidFill>
            <a:srgbClr val="FF9966"/>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8" name="모서리가 둥근 직사각형 7"/>
          <p:cNvSpPr/>
          <p:nvPr/>
        </p:nvSpPr>
        <p:spPr>
          <a:xfrm>
            <a:off x="2095500" y="816594"/>
            <a:ext cx="9131300" cy="431800"/>
          </a:xfrm>
          <a:prstGeom prst="roundRect">
            <a:avLst>
              <a:gd name="adj" fmla="val 50000"/>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latinLnBrk="0">
              <a:defRPr lang="ko-KR"/>
            </a:pPr>
            <a:r>
              <a:rPr lang="en-US" altLang="ko-KR" sz="2200" kern="0">
                <a:solidFill>
                  <a:srgbClr val="915E4D"/>
                </a:solidFill>
                <a:latin typeface="맑은 고딕"/>
                <a:ea typeface="맑은 고딕"/>
              </a:rPr>
              <a:t>One Click COVID-19</a:t>
            </a:r>
          </a:p>
        </p:txBody>
      </p:sp>
      <p:sp>
        <p:nvSpPr>
          <p:cNvPr id="2" name="직사각형 1"/>
          <p:cNvSpPr/>
          <p:nvPr/>
        </p:nvSpPr>
        <p:spPr>
          <a:xfrm>
            <a:off x="519832" y="234775"/>
            <a:ext cx="1728358" cy="400110"/>
          </a:xfrm>
          <a:prstGeom prst="rect">
            <a:avLst/>
          </a:prstGeom>
        </p:spPr>
        <p:txBody>
          <a:bodyPr wrap="none">
            <a:spAutoFit/>
          </a:bodyPr>
          <a:lstStyle/>
          <a:p>
            <a:pPr algn="r">
              <a:defRPr lang="ko-KR" altLang="en-US"/>
            </a:pPr>
            <a:r>
              <a:rPr lang="en-US" altLang="ko-KR" sz="2000" kern="0" dirty="0" smtClean="0">
                <a:solidFill>
                  <a:prstClr val="white"/>
                </a:solidFill>
                <a:latin typeface="맑은 고딕"/>
                <a:ea typeface="맑은 고딕"/>
              </a:rPr>
              <a:t>3.3 </a:t>
            </a:r>
            <a:r>
              <a:rPr lang="ko-KR" altLang="en-US" sz="2000" kern="0" dirty="0">
                <a:solidFill>
                  <a:prstClr val="white"/>
                </a:solidFill>
                <a:latin typeface="맑은 고딕"/>
                <a:ea typeface="맑은 고딕"/>
              </a:rPr>
              <a:t>기대 방안</a:t>
            </a:r>
            <a:endParaRPr lang="ko-KR" altLang="en-US" sz="2000" dirty="0">
              <a:solidFill>
                <a:prstClr val="white"/>
              </a:solidFill>
              <a:latin typeface="맑은 고딕"/>
              <a:ea typeface="맑은 고딕"/>
            </a:endParaRPr>
          </a:p>
        </p:txBody>
      </p:sp>
      <p:sp>
        <p:nvSpPr>
          <p:cNvPr id="13" name="포인트가 5개인 별 12"/>
          <p:cNvSpPr/>
          <p:nvPr/>
        </p:nvSpPr>
        <p:spPr>
          <a:xfrm>
            <a:off x="11399043" y="876126"/>
            <a:ext cx="300037" cy="300037"/>
          </a:xfrm>
          <a:prstGeom prst="star5">
            <a:avLst>
              <a:gd name="adj" fmla="val 25480"/>
              <a:gd name="hf" fmla="val 105146"/>
              <a:gd name="vf" fmla="val 110557"/>
            </a:avLst>
          </a:prstGeom>
          <a:solidFill>
            <a:srgbClr val="FFCFB7"/>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4" name="타원 13"/>
          <p:cNvSpPr/>
          <p:nvPr/>
        </p:nvSpPr>
        <p:spPr>
          <a:xfrm>
            <a:off x="777596" y="903847"/>
            <a:ext cx="219697" cy="219697"/>
          </a:xfrm>
          <a:prstGeom prst="ellipse">
            <a:avLst/>
          </a:prstGeom>
          <a:solidFill>
            <a:schemeClr val="bg1"/>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5" name="타원 14"/>
          <p:cNvSpPr/>
          <p:nvPr/>
        </p:nvSpPr>
        <p:spPr>
          <a:xfrm>
            <a:off x="1177474" y="903847"/>
            <a:ext cx="219697" cy="219697"/>
          </a:xfrm>
          <a:prstGeom prst="ellipse">
            <a:avLst/>
          </a:prstGeom>
          <a:solidFill>
            <a:srgbClr val="FB5D74"/>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6" name="타원 15"/>
          <p:cNvSpPr/>
          <p:nvPr/>
        </p:nvSpPr>
        <p:spPr>
          <a:xfrm>
            <a:off x="1577352" y="903847"/>
            <a:ext cx="219697" cy="219697"/>
          </a:xfrm>
          <a:prstGeom prst="ellipse">
            <a:avLst/>
          </a:prstGeom>
          <a:solidFill>
            <a:srgbClr val="FFC000"/>
          </a:solidFill>
          <a:ln>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5" name="직사각형 4"/>
          <p:cNvSpPr/>
          <p:nvPr/>
        </p:nvSpPr>
        <p:spPr>
          <a:xfrm>
            <a:off x="423862" y="1426194"/>
            <a:ext cx="11488738" cy="5239656"/>
          </a:xfrm>
          <a:prstGeom prst="rect">
            <a:avLst/>
          </a:prstGeom>
          <a:solidFill>
            <a:srgbClr val="FFCFB7"/>
          </a:solidFill>
          <a:ln w="22225">
            <a:solidFill>
              <a:srgbClr val="774001"/>
            </a:solidFill>
          </a:ln>
          <a:effectLst>
            <a:outerShdw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9" name="모서리가 둥근 직사각형 8"/>
          <p:cNvSpPr/>
          <p:nvPr/>
        </p:nvSpPr>
        <p:spPr>
          <a:xfrm>
            <a:off x="609600" y="1603994"/>
            <a:ext cx="11112500" cy="4871356"/>
          </a:xfrm>
          <a:prstGeom prst="roundRect">
            <a:avLst>
              <a:gd name="adj" fmla="val 1831"/>
            </a:avLst>
          </a:prstGeom>
          <a:solidFill>
            <a:schemeClr val="bg1"/>
          </a:solidFill>
          <a:ln w="22225">
            <a:solidFill>
              <a:srgbClr val="77400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18" name="타원형 설명선 17"/>
          <p:cNvSpPr/>
          <p:nvPr/>
        </p:nvSpPr>
        <p:spPr>
          <a:xfrm>
            <a:off x="11398248" y="367187"/>
            <a:ext cx="571500" cy="517813"/>
          </a:xfrm>
          <a:prstGeom prst="wedgeEllipseCallout">
            <a:avLst>
              <a:gd name="adj1" fmla="val -19722"/>
              <a:gd name="adj2" fmla="val 75607"/>
            </a:avLst>
          </a:prstGeom>
          <a:solidFill>
            <a:srgbClr val="FF5050"/>
          </a:solidFill>
          <a:ln>
            <a:noFill/>
          </a:ln>
          <a:effectLst>
            <a:outerShdw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latinLnBrk="0">
              <a:lnSpc>
                <a:spcPct val="150000"/>
              </a:lnSpc>
              <a:defRPr lang="ko-KR"/>
            </a:pPr>
            <a:r>
              <a:rPr lang="en-US" altLang="ko-KR" sz="1100" b="1" kern="0">
                <a:solidFill>
                  <a:prstClr val="white"/>
                </a:solidFill>
              </a:rPr>
              <a:t>Check</a:t>
            </a:r>
          </a:p>
        </p:txBody>
      </p:sp>
      <p:sp>
        <p:nvSpPr>
          <p:cNvPr id="23" name="Google Shape;1162;p172"/>
          <p:cNvSpPr txBox="1"/>
          <p:nvPr/>
        </p:nvSpPr>
        <p:spPr>
          <a:xfrm>
            <a:off x="4694782" y="2811461"/>
            <a:ext cx="2865894" cy="2801946"/>
          </a:xfrm>
          <a:prstGeom prst="rect">
            <a:avLst/>
          </a:prstGeom>
          <a:solidFill>
            <a:srgbClr val="FBC096">
              <a:alpha val="86670"/>
            </a:srgbClr>
          </a:solidFill>
          <a:ln>
            <a:noFill/>
          </a:ln>
        </p:spPr>
        <p:txBody>
          <a:bodyPr wrap="square" lIns="91425" tIns="45700" rIns="91425" bIns="45700" anchor="t" anchorCtr="0">
            <a:noAutofit/>
          </a:bodyPr>
          <a:lstStyle/>
          <a:p>
            <a:pPr marL="0" lvl="0" indent="0" algn="ctr">
              <a:lnSpc>
                <a:spcPct val="100000"/>
              </a:lnSpc>
              <a:spcBef>
                <a:spcPct val="0"/>
              </a:spcBef>
              <a:spcAft>
                <a:spcPct val="0"/>
              </a:spcAft>
              <a:buNone/>
              <a:defRPr lang="ko-KR" altLang="en-US"/>
            </a:pPr>
            <a:endParaRPr lang="en-US" sz="1200" b="1" i="0">
              <a:solidFill>
                <a:schemeClr val="dk1"/>
              </a:solidFill>
              <a:latin typeface="Arial"/>
              <a:ea typeface="Arial"/>
              <a:cs typeface="Arial"/>
              <a:sym typeface="Arial"/>
            </a:endParaRPr>
          </a:p>
          <a:p>
            <a:pPr marL="0" lvl="0" indent="0" algn="ctr">
              <a:lnSpc>
                <a:spcPct val="100000"/>
              </a:lnSpc>
              <a:spcBef>
                <a:spcPct val="0"/>
              </a:spcBef>
              <a:spcAft>
                <a:spcPct val="0"/>
              </a:spcAft>
              <a:buNone/>
              <a:defRPr lang="ko-KR" altLang="en-US"/>
            </a:pPr>
            <a:endParaRPr lang="en-US" sz="1200" b="1" i="0">
              <a:solidFill>
                <a:schemeClr val="dk1"/>
              </a:solidFill>
              <a:latin typeface="Arial"/>
              <a:ea typeface="Arial"/>
              <a:cs typeface="Arial"/>
              <a:sym typeface="Arial"/>
            </a:endParaRPr>
          </a:p>
          <a:p>
            <a:pPr algn="ctr">
              <a:defRPr lang="ko-KR" altLang="en-US"/>
            </a:pPr>
            <a:r>
              <a:rPr lang="ko-KR" altLang="en-US" sz="3000" b="1">
                <a:latin typeface="+mn-ea"/>
              </a:rPr>
              <a:t>유언비어에 </a:t>
            </a:r>
          </a:p>
          <a:p>
            <a:pPr algn="ctr">
              <a:defRPr lang="ko-KR" altLang="en-US"/>
            </a:pPr>
            <a:r>
              <a:rPr lang="ko-KR" altLang="en-US" sz="3000" b="1">
                <a:latin typeface="+mn-ea"/>
              </a:rPr>
              <a:t>속지 않고 </a:t>
            </a:r>
          </a:p>
          <a:p>
            <a:pPr algn="ctr">
              <a:defRPr lang="ko-KR" altLang="en-US"/>
            </a:pPr>
            <a:r>
              <a:rPr lang="ko-KR" altLang="en-US" sz="3000" b="1">
                <a:solidFill>
                  <a:srgbClr val="FF0000"/>
                </a:solidFill>
                <a:latin typeface="+mn-ea"/>
              </a:rPr>
              <a:t>정확한 정보</a:t>
            </a:r>
            <a:r>
              <a:rPr lang="ko-KR" altLang="en-US" sz="3000" b="1">
                <a:latin typeface="+mn-ea"/>
              </a:rPr>
              <a:t>를 알 수 있다</a:t>
            </a:r>
            <a:r>
              <a:rPr lang="en-US" altLang="ko-KR" sz="3000" b="1">
                <a:latin typeface="+mn-ea"/>
              </a:rPr>
              <a:t>.</a:t>
            </a:r>
          </a:p>
          <a:p>
            <a:pPr algn="ctr">
              <a:defRPr lang="ko-KR" altLang="en-US"/>
            </a:pPr>
            <a:r>
              <a:rPr lang="ko-KR" altLang="en-US" sz="1200"/>
              <a:t/>
            </a:r>
            <a:br>
              <a:rPr lang="ko-KR" altLang="en-US" sz="1200"/>
            </a:br>
            <a:endParaRPr lang="en-US" sz="1200">
              <a:solidFill>
                <a:schemeClr val="dk1"/>
              </a:solidFill>
              <a:latin typeface="Arial"/>
              <a:ea typeface="Arial"/>
              <a:cs typeface="Arial"/>
              <a:sym typeface="Arial"/>
            </a:endParaRPr>
          </a:p>
        </p:txBody>
      </p:sp>
      <p:sp>
        <p:nvSpPr>
          <p:cNvPr id="24" name="Google Shape;1159;p172"/>
          <p:cNvSpPr txBox="1"/>
          <p:nvPr/>
        </p:nvSpPr>
        <p:spPr>
          <a:xfrm>
            <a:off x="777596" y="1983743"/>
            <a:ext cx="3580488" cy="3156925"/>
          </a:xfrm>
          <a:prstGeom prst="rect">
            <a:avLst/>
          </a:prstGeom>
          <a:solidFill>
            <a:srgbClr val="FBC096">
              <a:alpha val="86670"/>
            </a:srgbClr>
          </a:solidFill>
          <a:ln>
            <a:noFill/>
          </a:ln>
        </p:spPr>
        <p:txBody>
          <a:bodyPr wrap="square" lIns="91425" tIns="45700" rIns="91425" bIns="45700" anchor="t" anchorCtr="0">
            <a:noAutofit/>
          </a:bodyPr>
          <a:lstStyle/>
          <a:p>
            <a:pPr algn="ctr">
              <a:defRPr lang="ko-KR" altLang="en-US"/>
            </a:pPr>
            <a:endParaRPr lang="ko-KR" altLang="en-US" sz="3000" kern="0">
              <a:solidFill>
                <a:srgbClr val="FBC096"/>
              </a:solidFill>
              <a:latin typeface="+mn-ea"/>
              <a:sym typeface="Arial"/>
            </a:endParaRPr>
          </a:p>
          <a:p>
            <a:pPr algn="ctr">
              <a:defRPr lang="ko-KR" altLang="en-US"/>
            </a:pPr>
            <a:r>
              <a:rPr lang="ko-KR" altLang="en-US" sz="3000" b="1">
                <a:solidFill>
                  <a:schemeClr val="dk1"/>
                </a:solidFill>
                <a:latin typeface="+mn-ea"/>
                <a:cs typeface="Arial"/>
                <a:sym typeface="Arial"/>
              </a:rPr>
              <a:t>정부 사이트를 </a:t>
            </a:r>
          </a:p>
          <a:p>
            <a:pPr algn="ctr">
              <a:defRPr lang="ko-KR" altLang="en-US"/>
            </a:pPr>
            <a:r>
              <a:rPr lang="ko-KR" altLang="en-US" sz="3000" b="1">
                <a:solidFill>
                  <a:schemeClr val="dk1"/>
                </a:solidFill>
                <a:latin typeface="+mn-ea"/>
                <a:cs typeface="Arial"/>
                <a:sym typeface="Arial"/>
              </a:rPr>
              <a:t>찾아가지 않아도 </a:t>
            </a:r>
          </a:p>
          <a:p>
            <a:pPr algn="ctr">
              <a:defRPr lang="ko-KR" altLang="en-US"/>
            </a:pPr>
            <a:r>
              <a:rPr lang="ko-KR" altLang="en-US" sz="3000" b="1">
                <a:solidFill>
                  <a:srgbClr val="FF0000"/>
                </a:solidFill>
                <a:latin typeface="+mn-ea"/>
                <a:cs typeface="Arial"/>
                <a:sym typeface="Arial"/>
              </a:rPr>
              <a:t>정확한 정보를 </a:t>
            </a:r>
          </a:p>
          <a:p>
            <a:pPr algn="ctr">
              <a:defRPr lang="ko-KR" altLang="en-US"/>
            </a:pPr>
            <a:r>
              <a:rPr lang="ko-KR" altLang="en-US" sz="3000" b="1">
                <a:solidFill>
                  <a:srgbClr val="FF0000"/>
                </a:solidFill>
                <a:latin typeface="+mn-ea"/>
                <a:cs typeface="Arial"/>
                <a:sym typeface="Arial"/>
              </a:rPr>
              <a:t>제공</a:t>
            </a:r>
            <a:r>
              <a:rPr lang="ko-KR" altLang="en-US" sz="3000" b="1">
                <a:solidFill>
                  <a:schemeClr val="dk1"/>
                </a:solidFill>
                <a:latin typeface="+mn-ea"/>
                <a:cs typeface="Arial"/>
                <a:sym typeface="Arial"/>
              </a:rPr>
              <a:t> 받을 수 있다</a:t>
            </a:r>
            <a:r>
              <a:rPr lang="en-US" altLang="ko-KR" sz="3000" b="1">
                <a:solidFill>
                  <a:schemeClr val="dk1"/>
                </a:solidFill>
                <a:latin typeface="+mn-ea"/>
                <a:cs typeface="Arial"/>
                <a:sym typeface="Arial"/>
              </a:rPr>
              <a:t>.</a:t>
            </a:r>
          </a:p>
          <a:p>
            <a:pPr algn="ctr">
              <a:defRPr lang="ko-KR" altLang="en-US"/>
            </a:pPr>
            <a:endParaRPr lang="ko-KR" altLang="en-US" sz="1200" b="0" i="0">
              <a:solidFill>
                <a:schemeClr val="dk1"/>
              </a:solidFill>
              <a:ea typeface="Arial"/>
              <a:cs typeface="Arial"/>
              <a:sym typeface="Arial"/>
            </a:endParaRPr>
          </a:p>
        </p:txBody>
      </p:sp>
      <p:sp>
        <p:nvSpPr>
          <p:cNvPr id="25" name="Google Shape;1160;p172"/>
          <p:cNvSpPr txBox="1"/>
          <p:nvPr/>
        </p:nvSpPr>
        <p:spPr>
          <a:xfrm>
            <a:off x="744796" y="1363197"/>
            <a:ext cx="1288032" cy="1799663"/>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a:solidFill>
                  <a:srgbClr val="FF9966"/>
                </a:solidFill>
                <a:latin typeface="Malgun Gothic"/>
                <a:ea typeface="Malgun Gothic"/>
                <a:cs typeface="Malgun Gothic"/>
                <a:sym typeface="Malgun Gothic"/>
              </a:rPr>
              <a:t>1</a:t>
            </a:r>
            <a:endParaRPr lang="ko-KR">
              <a:solidFill>
                <a:srgbClr val="FF9966"/>
              </a:solidFill>
            </a:endParaRPr>
          </a:p>
        </p:txBody>
      </p:sp>
      <p:sp>
        <p:nvSpPr>
          <p:cNvPr id="26" name="Google Shape;1164;p172"/>
          <p:cNvSpPr txBox="1"/>
          <p:nvPr/>
        </p:nvSpPr>
        <p:spPr>
          <a:xfrm>
            <a:off x="4727883" y="2191831"/>
            <a:ext cx="762557" cy="1285452"/>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a:solidFill>
                  <a:srgbClr val="FF9966"/>
                </a:solidFill>
                <a:latin typeface="Malgun Gothic"/>
                <a:ea typeface="Malgun Gothic"/>
                <a:cs typeface="Malgun Gothic"/>
                <a:sym typeface="Malgun Gothic"/>
              </a:rPr>
              <a:t>2</a:t>
            </a:r>
            <a:endParaRPr lang="ko-KR">
              <a:solidFill>
                <a:srgbClr val="FF9966"/>
              </a:solidFill>
            </a:endParaRPr>
          </a:p>
        </p:txBody>
      </p:sp>
      <p:sp>
        <p:nvSpPr>
          <p:cNvPr id="27" name="Google Shape;1159;p172"/>
          <p:cNvSpPr txBox="1"/>
          <p:nvPr/>
        </p:nvSpPr>
        <p:spPr>
          <a:xfrm>
            <a:off x="8006718" y="3350029"/>
            <a:ext cx="3554159" cy="3021742"/>
          </a:xfrm>
          <a:prstGeom prst="rect">
            <a:avLst/>
          </a:prstGeom>
          <a:solidFill>
            <a:srgbClr val="FBC096">
              <a:alpha val="86670"/>
            </a:srgbClr>
          </a:solidFill>
          <a:ln>
            <a:noFill/>
          </a:ln>
        </p:spPr>
        <p:txBody>
          <a:bodyPr wrap="square" lIns="91425" tIns="45700" rIns="91425" bIns="45700" anchor="t" anchorCtr="0">
            <a:noAutofit/>
          </a:bodyPr>
          <a:lstStyle/>
          <a:p>
            <a:pPr algn="ctr">
              <a:defRPr lang="ko-KR" altLang="en-US"/>
            </a:pPr>
            <a:endParaRPr lang="en-US" altLang="ko-KR" sz="3000" b="1">
              <a:latin typeface="+mn-ea"/>
            </a:endParaRPr>
          </a:p>
          <a:p>
            <a:pPr algn="ctr">
              <a:defRPr lang="ko-KR" altLang="en-US"/>
            </a:pPr>
            <a:r>
              <a:rPr lang="ko-KR" altLang="en-US" sz="3000" b="1" i="0">
                <a:solidFill>
                  <a:schemeClr val="dk1"/>
                </a:solidFill>
                <a:latin typeface="+mn-ea"/>
                <a:cs typeface="Arial"/>
                <a:sym typeface="Arial"/>
              </a:rPr>
              <a:t>공식입장과 발표를 통하여 사람들에게 </a:t>
            </a:r>
            <a:r>
              <a:rPr lang="ko-KR" altLang="en-US" sz="3000" b="1" i="0">
                <a:solidFill>
                  <a:srgbClr val="FF0000"/>
                </a:solidFill>
                <a:latin typeface="+mn-ea"/>
                <a:cs typeface="Arial"/>
                <a:sym typeface="Arial"/>
              </a:rPr>
              <a:t>신뢰성을 높이며</a:t>
            </a:r>
            <a:r>
              <a:rPr lang="ko-KR" altLang="en-US" sz="3000" b="1" i="0">
                <a:solidFill>
                  <a:schemeClr val="dk1"/>
                </a:solidFill>
                <a:latin typeface="+mn-ea"/>
                <a:cs typeface="Arial"/>
                <a:sym typeface="Arial"/>
              </a:rPr>
              <a:t> 안정감을 줄 수 있다</a:t>
            </a:r>
            <a:r>
              <a:rPr lang="en-US" altLang="ko-KR" sz="3000" b="1" i="0">
                <a:solidFill>
                  <a:schemeClr val="dk1"/>
                </a:solidFill>
                <a:latin typeface="+mn-ea"/>
                <a:cs typeface="Arial"/>
                <a:sym typeface="Arial"/>
              </a:rPr>
              <a:t>.</a:t>
            </a:r>
            <a:endParaRPr lang="ko-KR" sz="3000" b="1" i="0">
              <a:solidFill>
                <a:schemeClr val="dk1"/>
              </a:solidFill>
              <a:latin typeface="+mn-ea"/>
              <a:cs typeface="Arial"/>
              <a:sym typeface="Arial"/>
            </a:endParaRPr>
          </a:p>
        </p:txBody>
      </p:sp>
      <p:sp>
        <p:nvSpPr>
          <p:cNvPr id="28" name="Google Shape;1164;p172"/>
          <p:cNvSpPr txBox="1"/>
          <p:nvPr/>
        </p:nvSpPr>
        <p:spPr>
          <a:xfrm>
            <a:off x="8061987" y="2706759"/>
            <a:ext cx="762557" cy="1161282"/>
          </a:xfrm>
          <a:prstGeom prst="rect">
            <a:avLst/>
          </a:prstGeom>
          <a:noFill/>
          <a:ln>
            <a:noFill/>
          </a:ln>
        </p:spPr>
        <p:txBody>
          <a:bodyPr wrap="square" lIns="91425" tIns="45700" rIns="91425" bIns="45700" anchor="t" anchorCtr="0">
            <a:noAutofit/>
          </a:bodyPr>
          <a:lstStyle/>
          <a:p>
            <a:pPr marL="0" lvl="0" indent="0" algn="l">
              <a:lnSpc>
                <a:spcPct val="100000"/>
              </a:lnSpc>
              <a:spcBef>
                <a:spcPct val="0"/>
              </a:spcBef>
              <a:spcAft>
                <a:spcPct val="0"/>
              </a:spcAft>
              <a:buClr>
                <a:srgbClr val="4CBC97"/>
              </a:buClr>
              <a:buSzPct val="25000"/>
              <a:buFont typeface="Malgun Gothic"/>
              <a:buNone/>
              <a:defRPr lang="ko-KR" altLang="en-US"/>
            </a:pPr>
            <a:r>
              <a:rPr lang="en-US" sz="7000" b="1" i="0">
                <a:solidFill>
                  <a:srgbClr val="FF9966"/>
                </a:solidFill>
                <a:latin typeface="Malgun Gothic"/>
                <a:ea typeface="Malgun Gothic"/>
                <a:cs typeface="Malgun Gothic"/>
                <a:sym typeface="Malgun Gothic"/>
              </a:rPr>
              <a:t>3</a:t>
            </a:r>
            <a:endParaRPr lang="ko-KR">
              <a:solidFill>
                <a:srgbClr val="FF9966"/>
              </a:solidFill>
            </a:endParaRPr>
          </a:p>
        </p:txBody>
      </p:sp>
    </p:spTree>
    <p:extLst>
      <p:ext uri="{BB962C8B-B14F-4D97-AF65-F5344CB8AC3E}">
        <p14:creationId xmlns:p14="http://schemas.microsoft.com/office/powerpoint/2010/main" val="31523013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3000" fill="hold" grpId="0" nodeType="withEffect">
                                  <p:stCondLst>
                                    <p:cond delay="0"/>
                                  </p:stCondLst>
                                  <p:childTnLst>
                                    <p:animRot by="120000">
                                      <p:cBhvr>
                                        <p:cTn id="6" dur="100" fill="hold">
                                          <p:stCondLst>
                                            <p:cond delay="0"/>
                                          </p:stCondLst>
                                        </p:cTn>
                                        <p:tgtEl>
                                          <p:spTgt spid="18"/>
                                        </p:tgtEl>
                                        <p:attrNameLst>
                                          <p:attrName>r</p:attrName>
                                        </p:attrNameLst>
                                      </p:cBhvr>
                                    </p:animRot>
                                    <p:animRot by="-240000">
                                      <p:cBhvr>
                                        <p:cTn id="7" dur="200" fill="hold">
                                          <p:stCondLst>
                                            <p:cond delay="200"/>
                                          </p:stCondLst>
                                        </p:cTn>
                                        <p:tgtEl>
                                          <p:spTgt spid="18"/>
                                        </p:tgtEl>
                                        <p:attrNameLst>
                                          <p:attrName>r</p:attrName>
                                        </p:attrNameLst>
                                      </p:cBhvr>
                                    </p:animRot>
                                    <p:animRot by="240000">
                                      <p:cBhvr>
                                        <p:cTn id="8" dur="200" fill="hold">
                                          <p:stCondLst>
                                            <p:cond delay="400"/>
                                          </p:stCondLst>
                                        </p:cTn>
                                        <p:tgtEl>
                                          <p:spTgt spid="18"/>
                                        </p:tgtEl>
                                        <p:attrNameLst>
                                          <p:attrName>r</p:attrName>
                                        </p:attrNameLst>
                                      </p:cBhvr>
                                    </p:animRot>
                                    <p:animRot by="-240000">
                                      <p:cBhvr>
                                        <p:cTn id="9" dur="200" fill="hold">
                                          <p:stCondLst>
                                            <p:cond delay="600"/>
                                          </p:stCondLst>
                                        </p:cTn>
                                        <p:tgtEl>
                                          <p:spTgt spid="18"/>
                                        </p:tgtEl>
                                        <p:attrNameLst>
                                          <p:attrName>r</p:attrName>
                                        </p:attrNameLst>
                                      </p:cBhvr>
                                    </p:animRot>
                                    <p:animRot by="120000">
                                      <p:cBhvr>
                                        <p:cTn id="10" dur="200" fill="hold">
                                          <p:stCondLst>
                                            <p:cond delay="8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0000000000000000000"/>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0000000000000000000"/>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20000000000000000000"/>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20000000000000000000"/>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1058</Words>
  <Application>Microsoft Office PowerPoint</Application>
  <PresentationFormat>와이드스크린</PresentationFormat>
  <Paragraphs>287</Paragraphs>
  <Slides>26</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26</vt:i4>
      </vt:variant>
    </vt:vector>
  </HeadingPairs>
  <TitlesOfParts>
    <vt:vector size="33" baseType="lpstr">
      <vt:lpstr>Dotum</vt:lpstr>
      <vt:lpstr>Malgun Gothic</vt:lpstr>
      <vt:lpstr>Malgun Gothic</vt:lpstr>
      <vt:lpstr>야놀자 야체 B</vt:lpstr>
      <vt:lpstr>함초롬돋움</vt:lpstr>
      <vt:lpstr>Arial</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홍성주</dc:creator>
  <cp:lastModifiedBy>김 민찬</cp:lastModifiedBy>
  <cp:revision>140</cp:revision>
  <dcterms:created xsi:type="dcterms:W3CDTF">2019-09-19T08:05:39Z</dcterms:created>
  <dcterms:modified xsi:type="dcterms:W3CDTF">2020-05-12T07:51:34Z</dcterms:modified>
</cp:coreProperties>
</file>