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468" r:id="rId2"/>
    <p:sldId id="442" r:id="rId3"/>
    <p:sldId id="469" r:id="rId4"/>
    <p:sldId id="472" r:id="rId5"/>
    <p:sldId id="470" r:id="rId6"/>
    <p:sldId id="471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500" r:id="rId15"/>
    <p:sldId id="501" r:id="rId16"/>
    <p:sldId id="506" r:id="rId17"/>
    <p:sldId id="482" r:id="rId18"/>
    <p:sldId id="492" r:id="rId19"/>
    <p:sldId id="493" r:id="rId20"/>
    <p:sldId id="494" r:id="rId21"/>
    <p:sldId id="495" r:id="rId22"/>
    <p:sldId id="496" r:id="rId23"/>
    <p:sldId id="497" r:id="rId24"/>
    <p:sldId id="498" r:id="rId25"/>
    <p:sldId id="499" r:id="rId26"/>
    <p:sldId id="480" r:id="rId27"/>
    <p:sldId id="508" r:id="rId28"/>
    <p:sldId id="50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B2E1FD"/>
    <a:srgbClr val="D9D9D9"/>
    <a:srgbClr val="FF9966"/>
    <a:srgbClr val="FF5050"/>
    <a:srgbClr val="45C8DC"/>
    <a:srgbClr val="E3E5E9"/>
    <a:srgbClr val="BDC1CB"/>
    <a:srgbClr val="262A33"/>
    <a:srgbClr val="8D8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2" autoAdjust="0"/>
    <p:restoredTop sz="65640" autoAdjust="0"/>
  </p:normalViewPr>
  <p:slideViewPr>
    <p:cSldViewPr snapToGrid="0">
      <p:cViewPr varScale="1">
        <p:scale>
          <a:sx n="87" d="100"/>
          <a:sy n="87" d="100"/>
        </p:scale>
        <p:origin x="638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3CDED-5458-45FD-9303-246933922ADE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2F168-E24C-49F6-B6CC-C0D5D670D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0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6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1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5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7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3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2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1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inclasse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neClick-Corona-BigDataCapstone/OneClick-Corona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C0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220467" y="2155287"/>
            <a:ext cx="5798809" cy="994334"/>
            <a:chOff x="2359539" y="2172504"/>
            <a:chExt cx="7499032" cy="1285875"/>
          </a:xfrm>
        </p:grpSpPr>
        <p:sp>
          <p:nvSpPr>
            <p:cNvPr id="12" name="자유형 11"/>
            <p:cNvSpPr/>
            <p:nvPr/>
          </p:nvSpPr>
          <p:spPr>
            <a:xfrm>
              <a:off x="2765940" y="2172504"/>
              <a:ext cx="3000375" cy="523875"/>
            </a:xfrm>
            <a:custGeom>
              <a:avLst/>
              <a:gdLst>
                <a:gd name="connsiteX0" fmla="*/ 308768 w 3000375"/>
                <a:gd name="connsiteY0" fmla="*/ 0 h 523875"/>
                <a:gd name="connsiteX1" fmla="*/ 2690813 w 3000375"/>
                <a:gd name="connsiteY1" fmla="*/ 0 h 523875"/>
                <a:gd name="connsiteX2" fmla="*/ 2901449 w 3000375"/>
                <a:gd name="connsiteY2" fmla="*/ 139619 h 523875"/>
                <a:gd name="connsiteX3" fmla="*/ 2904853 w 3000375"/>
                <a:gd name="connsiteY3" fmla="*/ 156481 h 523875"/>
                <a:gd name="connsiteX4" fmla="*/ 2908527 w 3000375"/>
                <a:gd name="connsiteY4" fmla="*/ 156481 h 523875"/>
                <a:gd name="connsiteX5" fmla="*/ 3000375 w 3000375"/>
                <a:gd name="connsiteY5" fmla="*/ 523875 h 523875"/>
                <a:gd name="connsiteX6" fmla="*/ 0 w 3000375"/>
                <a:gd name="connsiteY6" fmla="*/ 523875 h 523875"/>
                <a:gd name="connsiteX7" fmla="*/ 91849 w 3000375"/>
                <a:gd name="connsiteY7" fmla="*/ 156481 h 523875"/>
                <a:gd name="connsiteX8" fmla="*/ 94728 w 3000375"/>
                <a:gd name="connsiteY8" fmla="*/ 156481 h 523875"/>
                <a:gd name="connsiteX9" fmla="*/ 98133 w 3000375"/>
                <a:gd name="connsiteY9" fmla="*/ 139619 h 523875"/>
                <a:gd name="connsiteX10" fmla="*/ 308768 w 3000375"/>
                <a:gd name="connsiteY10" fmla="*/ 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00375" h="523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rgbClr val="FFCFB7"/>
            </a:solidFill>
            <a:ln w="22225">
              <a:solidFill>
                <a:srgbClr val="774001"/>
              </a:solidFill>
            </a:ln>
            <a:effectLst>
              <a:outerShdw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2359539" y="2172504"/>
              <a:ext cx="7499032" cy="1285875"/>
            </a:xfrm>
            <a:custGeom>
              <a:avLst/>
              <a:gdLst>
                <a:gd name="connsiteX0" fmla="*/ 308768 w 7499032"/>
                <a:gd name="connsiteY0" fmla="*/ 0 h 1285875"/>
                <a:gd name="connsiteX1" fmla="*/ 2690813 w 7499032"/>
                <a:gd name="connsiteY1" fmla="*/ 0 h 1285875"/>
                <a:gd name="connsiteX2" fmla="*/ 2901449 w 7499032"/>
                <a:gd name="connsiteY2" fmla="*/ 139619 h 1285875"/>
                <a:gd name="connsiteX3" fmla="*/ 2904853 w 7499032"/>
                <a:gd name="connsiteY3" fmla="*/ 156481 h 1285875"/>
                <a:gd name="connsiteX4" fmla="*/ 2908527 w 7499032"/>
                <a:gd name="connsiteY4" fmla="*/ 156481 h 1285875"/>
                <a:gd name="connsiteX5" fmla="*/ 3000375 w 7499032"/>
                <a:gd name="connsiteY5" fmla="*/ 523875 h 1285875"/>
                <a:gd name="connsiteX6" fmla="*/ 7318851 w 7499032"/>
                <a:gd name="connsiteY6" fmla="*/ 523875 h 1285875"/>
                <a:gd name="connsiteX7" fmla="*/ 7372029 w 7499032"/>
                <a:gd name="connsiteY7" fmla="*/ 523875 h 1285875"/>
                <a:gd name="connsiteX8" fmla="*/ 7499032 w 7499032"/>
                <a:gd name="connsiteY8" fmla="*/ 650878 h 1285875"/>
                <a:gd name="connsiteX9" fmla="*/ 7499032 w 7499032"/>
                <a:gd name="connsiteY9" fmla="*/ 1285875 h 1285875"/>
                <a:gd name="connsiteX10" fmla="*/ 7318851 w 7499032"/>
                <a:gd name="connsiteY10" fmla="*/ 1285875 h 1285875"/>
                <a:gd name="connsiteX11" fmla="*/ 1373187 w 7499032"/>
                <a:gd name="connsiteY11" fmla="*/ 1285875 h 1285875"/>
                <a:gd name="connsiteX12" fmla="*/ 0 w 7499032"/>
                <a:gd name="connsiteY12" fmla="*/ 1285875 h 1285875"/>
                <a:gd name="connsiteX13" fmla="*/ 0 w 7499032"/>
                <a:gd name="connsiteY13" fmla="*/ 523875 h 1285875"/>
                <a:gd name="connsiteX14" fmla="*/ 91849 w 7499032"/>
                <a:gd name="connsiteY14" fmla="*/ 156481 h 1285875"/>
                <a:gd name="connsiteX15" fmla="*/ 94728 w 7499032"/>
                <a:gd name="connsiteY15" fmla="*/ 156481 h 1285875"/>
                <a:gd name="connsiteX16" fmla="*/ 98133 w 7499032"/>
                <a:gd name="connsiteY16" fmla="*/ 139619 h 1285875"/>
                <a:gd name="connsiteX17" fmla="*/ 308768 w 7499032"/>
                <a:gd name="connsiteY17" fmla="*/ 0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499032" h="1285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7318851" y="523875"/>
                  </a:lnTo>
                  <a:lnTo>
                    <a:pt x="7372029" y="523875"/>
                  </a:lnTo>
                  <a:cubicBezTo>
                    <a:pt x="7442171" y="523875"/>
                    <a:pt x="7499032" y="580736"/>
                    <a:pt x="7499032" y="650878"/>
                  </a:cubicBezTo>
                  <a:lnTo>
                    <a:pt x="7499032" y="1285875"/>
                  </a:lnTo>
                  <a:lnTo>
                    <a:pt x="7318851" y="1285875"/>
                  </a:lnTo>
                  <a:lnTo>
                    <a:pt x="1373187" y="1285875"/>
                  </a:lnTo>
                  <a:lnTo>
                    <a:pt x="0" y="1285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rgbClr val="FF9966"/>
            </a:solidFill>
            <a:ln w="22225">
              <a:solidFill>
                <a:srgbClr val="774001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4149931" y="2848779"/>
              <a:ext cx="4661560" cy="431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200" kern="0" dirty="0" smtClean="0">
                  <a:solidFill>
                    <a:srgbClr val="915E4D"/>
                  </a:solidFill>
                  <a:ea typeface="야놀자 야체 B" panose="02020603020101020101" pitchFamily="18" charset="-127"/>
                </a:rPr>
                <a:t> One Click-Corona</a:t>
              </a:r>
              <a:endParaRPr lang="en-US" altLang="ko-KR" sz="2200" kern="0" dirty="0">
                <a:solidFill>
                  <a:srgbClr val="915E4D"/>
                </a:solidFill>
                <a:ea typeface="야놀자 야체 B" panose="02020603020101020101" pitchFamily="18" charset="-127"/>
              </a:endParaRPr>
            </a:p>
          </p:txBody>
        </p:sp>
        <p:sp>
          <p:nvSpPr>
            <p:cNvPr id="13" name="포인트가 5개인 별 12"/>
            <p:cNvSpPr/>
            <p:nvPr/>
          </p:nvSpPr>
          <p:spPr>
            <a:xfrm>
              <a:off x="9241048" y="2895861"/>
              <a:ext cx="300037" cy="300037"/>
            </a:xfrm>
            <a:prstGeom prst="star5">
              <a:avLst>
                <a:gd name="adj" fmla="val 25480"/>
                <a:gd name="hf" fmla="val 105146"/>
                <a:gd name="vf" fmla="val 110557"/>
              </a:avLst>
            </a:prstGeom>
            <a:solidFill>
              <a:srgbClr val="FFCFB7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2713274" y="2936032"/>
              <a:ext cx="219697" cy="2196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113152" y="2936032"/>
              <a:ext cx="219697" cy="219697"/>
            </a:xfrm>
            <a:prstGeom prst="ellipse">
              <a:avLst/>
            </a:prstGeom>
            <a:solidFill>
              <a:srgbClr val="FB5D74"/>
            </a:solidFill>
            <a:ln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513030" y="2936032"/>
              <a:ext cx="219697" cy="21969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2838273" y="3478398"/>
            <a:ext cx="65632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b="1" dirty="0" smtClean="0">
                <a:ln>
                  <a:solidFill>
                    <a:srgbClr val="FF9966"/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 Click-Corona</a:t>
            </a:r>
            <a:endParaRPr lang="en-US" altLang="ko-KR" sz="6000" b="1" dirty="0">
              <a:ln>
                <a:solidFill>
                  <a:srgbClr val="FF9966"/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16101" y="5167086"/>
            <a:ext cx="3471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4</a:t>
            </a:r>
            <a:r>
              <a:rPr lang="ko-KR" altLang="en-US" b="1" dirty="0" smtClean="0">
                <a:latin typeface="+mn-ea"/>
              </a:rPr>
              <a:t>조 코로나 이길 수 </a:t>
            </a:r>
            <a:r>
              <a:rPr lang="ko-KR" altLang="en-US" b="1" dirty="0" err="1" smtClean="0">
                <a:latin typeface="+mn-ea"/>
              </a:rPr>
              <a:t>있조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 err="1">
                <a:latin typeface="+mn-ea"/>
              </a:rPr>
              <a:t>김민찬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 err="1" smtClean="0">
                <a:latin typeface="+mn-ea"/>
              </a:rPr>
              <a:t>오병웅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err="1" smtClean="0">
                <a:latin typeface="+mn-ea"/>
              </a:rPr>
              <a:t>고장완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 err="1" smtClean="0">
                <a:latin typeface="+mn-ea"/>
              </a:rPr>
              <a:t>제출날짜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: </a:t>
            </a:r>
            <a:r>
              <a:rPr lang="en-US" altLang="ko-KR" b="1" dirty="0" smtClean="0">
                <a:latin typeface="+mn-ea"/>
              </a:rPr>
              <a:t>20. 04. 15</a:t>
            </a:r>
          </a:p>
          <a:p>
            <a:r>
              <a:rPr lang="ko-KR" altLang="en-US" b="1" dirty="0" smtClean="0">
                <a:latin typeface="+mn-ea"/>
              </a:rPr>
              <a:t>발표자 </a:t>
            </a:r>
            <a:r>
              <a:rPr lang="en-US" altLang="ko-KR" b="1" dirty="0" smtClean="0">
                <a:latin typeface="+mn-ea"/>
              </a:rPr>
              <a:t>: </a:t>
            </a:r>
            <a:r>
              <a:rPr lang="ko-KR" altLang="en-US" b="1" dirty="0" err="1" smtClean="0">
                <a:latin typeface="+mn-ea"/>
              </a:rPr>
              <a:t>고장완</a:t>
            </a:r>
            <a:r>
              <a:rPr lang="en-US" altLang="ko-KR" b="1" dirty="0" smtClean="0">
                <a:latin typeface="+mn-ea"/>
              </a:rPr>
              <a:t> 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 err="1">
                <a:latin typeface="+mn-ea"/>
              </a:rPr>
              <a:t>담당교수님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 smtClean="0">
                <a:latin typeface="+mn-ea"/>
              </a:rPr>
              <a:t>정현숙교수님</a:t>
            </a:r>
            <a:endParaRPr lang="ko-KR" altLang="en-US" b="1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82318" y="4394285"/>
            <a:ext cx="348364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chemeClr val="bg1"/>
                </a:solidFill>
              </a:rPr>
              <a:t>03 </a:t>
            </a:r>
            <a:r>
              <a:rPr lang="ko-KR" altLang="en-US" b="1" kern="0" dirty="0">
                <a:solidFill>
                  <a:schemeClr val="bg1"/>
                </a:solidFill>
              </a:rPr>
              <a:t>분반 </a:t>
            </a:r>
            <a:r>
              <a:rPr lang="en-US" altLang="ko-KR" b="1" kern="0" dirty="0">
                <a:solidFill>
                  <a:schemeClr val="bg1"/>
                </a:solidFill>
              </a:rPr>
              <a:t>/ </a:t>
            </a:r>
            <a:r>
              <a:rPr lang="ko-KR" altLang="en-US" b="1" kern="0" dirty="0">
                <a:solidFill>
                  <a:schemeClr val="bg1"/>
                </a:solidFill>
              </a:rPr>
              <a:t>산학 </a:t>
            </a:r>
            <a:r>
              <a:rPr lang="ko-KR" altLang="en-US" b="1" kern="0" dirty="0" err="1">
                <a:solidFill>
                  <a:schemeClr val="bg1"/>
                </a:solidFill>
              </a:rPr>
              <a:t>캡스톤</a:t>
            </a:r>
            <a:r>
              <a:rPr lang="ko-KR" altLang="en-US" b="1" kern="0" dirty="0">
                <a:solidFill>
                  <a:schemeClr val="bg1"/>
                </a:solidFill>
              </a:rPr>
              <a:t> 디자인 </a:t>
            </a:r>
            <a:r>
              <a:rPr lang="en-US" altLang="ko-KR" b="1" kern="0" dirty="0">
                <a:solidFill>
                  <a:schemeClr val="bg1"/>
                </a:solidFill>
              </a:rPr>
              <a:t>1</a:t>
            </a:r>
            <a:endParaRPr lang="ko-KR" altLang="en-US" b="1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45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24715" y="262856"/>
            <a:ext cx="19848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3.4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19" name="Google Shape;1223;p176"/>
          <p:cNvSpPr txBox="1"/>
          <p:nvPr/>
        </p:nvSpPr>
        <p:spPr>
          <a:xfrm>
            <a:off x="2003755" y="2550289"/>
            <a:ext cx="1512900" cy="360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_x127906368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57446" y="1754093"/>
            <a:ext cx="2422130" cy="847960"/>
          </a:xfrm>
          <a:prstGeom prst="rect">
            <a:avLst/>
          </a:prstGeom>
          <a:noFill/>
        </p:spPr>
      </p:pic>
      <p:pic>
        <p:nvPicPr>
          <p:cNvPr id="21" name="_x127906128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257446" y="2779853"/>
            <a:ext cx="2422130" cy="1218354"/>
          </a:xfrm>
          <a:prstGeom prst="rect">
            <a:avLst/>
          </a:prstGeom>
          <a:noFill/>
        </p:spPr>
      </p:pic>
      <p:pic>
        <p:nvPicPr>
          <p:cNvPr id="22" name="_x127905728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134066" y="4022404"/>
            <a:ext cx="2684960" cy="779916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5978922" y="3413403"/>
            <a:ext cx="3802633" cy="389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1900" b="1" i="0" u="sng" dirty="0">
                <a:solidFill>
                  <a:srgbClr val="0000FF"/>
                </a:solidFill>
                <a:latin typeface="맑은 고딕"/>
                <a:ea typeface="맑은 고딕"/>
              </a:rPr>
              <a:t>http://www.cdc.go.kr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36690" y="2211546"/>
            <a:ext cx="35321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1900" b="1" i="0" u="sng" dirty="0">
                <a:solidFill>
                  <a:srgbClr val="0000FF"/>
                </a:solidFill>
                <a:latin typeface="맑은 고딕"/>
                <a:ea typeface="맑은 고딕"/>
              </a:rPr>
              <a:t>https://www.data.go.kr/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34677" y="4414474"/>
            <a:ext cx="3257000" cy="387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1900" b="1" i="0" u="sng" dirty="0">
                <a:solidFill>
                  <a:srgbClr val="0000FF"/>
                </a:solidFill>
                <a:latin typeface="맑은 고딕"/>
                <a:ea typeface="맑은 고딕"/>
              </a:rPr>
              <a:t>https://www.who.int/</a:t>
            </a:r>
            <a:r>
              <a:rPr lang="ko-KR" altLang="ko-KR" sz="1900" b="1" i="0" dirty="0">
                <a:solidFill>
                  <a:srgbClr val="000000"/>
                </a:solidFill>
                <a:latin typeface="한양신명조"/>
                <a:ea typeface="맑은 고딕"/>
              </a:rPr>
              <a:t> </a:t>
            </a:r>
          </a:p>
        </p:txBody>
      </p:sp>
      <p:pic>
        <p:nvPicPr>
          <p:cNvPr id="32" name="그림 31"/>
          <p:cNvPicPr/>
          <p:nvPr/>
        </p:nvPicPr>
        <p:blipFill rotWithShape="1">
          <a:blip r:embed="rId5">
            <a:lum/>
          </a:blip>
          <a:srcRect/>
          <a:stretch>
            <a:fillRect/>
          </a:stretch>
        </p:blipFill>
        <p:spPr>
          <a:xfrm>
            <a:off x="2330449" y="5284082"/>
            <a:ext cx="2695899" cy="78559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934677" y="5620285"/>
            <a:ext cx="293971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ko-KR" sz="1900" b="1" i="0" u="sng" dirty="0">
                <a:solidFill>
                  <a:srgbClr val="0000FF"/>
                </a:solidFill>
                <a:latin typeface="맑은 고딕"/>
                <a:ea typeface="맑은 고딕"/>
              </a:rPr>
              <a:t>https://coronaboard.kr/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34677" y="5179651"/>
            <a:ext cx="4771074" cy="440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2200" b="1" i="0" dirty="0">
                <a:solidFill>
                  <a:srgbClr val="000000"/>
                </a:solidFill>
                <a:latin typeface="맑은 고딕"/>
                <a:ea typeface="맑은 고딕"/>
              </a:rPr>
              <a:t>코로나19 </a:t>
            </a:r>
            <a:r>
              <a:rPr lang="ko-KR" altLang="en-US" sz="2200" b="1" i="0" dirty="0">
                <a:solidFill>
                  <a:srgbClr val="000000"/>
                </a:solidFill>
                <a:latin typeface="맑은 고딕"/>
                <a:ea typeface="맑은 고딕"/>
              </a:rPr>
              <a:t>세계 </a:t>
            </a:r>
            <a:r>
              <a:rPr lang="ko-KR" altLang="ko-KR" sz="2200" b="1" i="0" dirty="0">
                <a:solidFill>
                  <a:srgbClr val="000000"/>
                </a:solidFill>
                <a:latin typeface="맑은 고딕"/>
                <a:ea typeface="맑은 고딕"/>
              </a:rPr>
              <a:t>실시간 상황판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36691" y="3088476"/>
            <a:ext cx="2144211" cy="4398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ko-KR" sz="2200" b="1" i="0" dirty="0">
                <a:solidFill>
                  <a:srgbClr val="000000"/>
                </a:solidFill>
                <a:latin typeface="맑은 고딕"/>
                <a:ea typeface="맑은 고딕"/>
              </a:rPr>
              <a:t>질병 관리 본부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34677" y="4047707"/>
            <a:ext cx="2139315" cy="436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ko-KR" sz="2200" b="1" i="0" dirty="0">
                <a:solidFill>
                  <a:srgbClr val="000000"/>
                </a:solidFill>
                <a:latin typeface="맑은 고딕"/>
                <a:ea typeface="맑은 고딕"/>
              </a:rPr>
              <a:t>세계 보건 기구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34677" y="1853545"/>
            <a:ext cx="2544260" cy="439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ko-KR" sz="2200" b="1" i="0" dirty="0">
                <a:solidFill>
                  <a:srgbClr val="000000"/>
                </a:solidFill>
                <a:latin typeface="맑은 고딕"/>
                <a:ea typeface="맑은 고딕"/>
              </a:rPr>
              <a:t>공공 데이터 포털 </a:t>
            </a:r>
          </a:p>
        </p:txBody>
      </p:sp>
    </p:spTree>
    <p:extLst>
      <p:ext uri="{BB962C8B-B14F-4D97-AF65-F5344CB8AC3E}">
        <p14:creationId xmlns:p14="http://schemas.microsoft.com/office/powerpoint/2010/main" val="29479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55342" y="156965"/>
            <a:ext cx="17283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3.5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</a:t>
            </a:r>
            <a:endParaRPr lang="en-US" altLang="ko-KR" sz="2000" kern="0" dirty="0" smtClea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운영체제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6" name="Google Shape;1223;p176"/>
          <p:cNvSpPr txBox="1"/>
          <p:nvPr/>
        </p:nvSpPr>
        <p:spPr>
          <a:xfrm>
            <a:off x="2003755" y="2550289"/>
            <a:ext cx="1512900" cy="360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224;p176"/>
          <p:cNvSpPr txBox="1"/>
          <p:nvPr/>
        </p:nvSpPr>
        <p:spPr>
          <a:xfrm>
            <a:off x="1007620" y="1828487"/>
            <a:ext cx="2341329" cy="639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ko-KR" altLang="en-US" sz="2300" b="1" dirty="0" err="1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웹페이지</a:t>
            </a:r>
            <a:r>
              <a:rPr lang="ko-KR" altLang="en-US" sz="2300" b="1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 제작</a:t>
            </a:r>
            <a:endParaRPr lang="en-US" altLang="ko-KR" sz="2300" b="1" dirty="0">
              <a:solidFill>
                <a:srgbClr val="262626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83700" y="5619753"/>
            <a:ext cx="4234781" cy="435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300" dirty="0">
                <a:latin typeface="맑은 고딕"/>
                <a:ea typeface="맑은 고딕"/>
                <a:cs typeface="맑은 고딕"/>
              </a:rPr>
              <a:t>Microsoft Windows 10 / 64bit</a:t>
            </a:r>
            <a:endParaRPr lang="ko-KR" altLang="en-US" sz="2300" dirty="0"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8" name="_x127906128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87481" y="2382762"/>
            <a:ext cx="982340" cy="1036143"/>
          </a:xfrm>
          <a:prstGeom prst="rect">
            <a:avLst/>
          </a:prstGeom>
          <a:noFill/>
        </p:spPr>
      </p:pic>
      <p:pic>
        <p:nvPicPr>
          <p:cNvPr id="39" name="_x127906608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80865" y="4292871"/>
            <a:ext cx="1193800" cy="989013"/>
          </a:xfrm>
          <a:prstGeom prst="rect">
            <a:avLst/>
          </a:prstGeom>
          <a:noFill/>
        </p:spPr>
      </p:pic>
      <p:pic>
        <p:nvPicPr>
          <p:cNvPr id="40" name="_x127905488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441167" y="2324134"/>
            <a:ext cx="1193800" cy="1036143"/>
          </a:xfrm>
          <a:prstGeom prst="rect">
            <a:avLst/>
          </a:prstGeom>
          <a:noFill/>
        </p:spPr>
      </p:pic>
      <p:pic>
        <p:nvPicPr>
          <p:cNvPr id="41" name="Picture 20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920985" y="3756302"/>
            <a:ext cx="1257300" cy="1247775"/>
          </a:xfrm>
          <a:prstGeom prst="rect">
            <a:avLst/>
          </a:prstGeom>
          <a:noFill/>
        </p:spPr>
      </p:pic>
      <p:sp>
        <p:nvSpPr>
          <p:cNvPr id="42" name="TextBox 41"/>
          <p:cNvSpPr txBox="1"/>
          <p:nvPr/>
        </p:nvSpPr>
        <p:spPr>
          <a:xfrm>
            <a:off x="7979339" y="4374688"/>
            <a:ext cx="3506645" cy="393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2000" b="1" i="0">
                <a:solidFill>
                  <a:srgbClr val="000000"/>
                </a:solidFill>
                <a:latin typeface="맑은 고딕"/>
                <a:ea typeface="맑은 고딕"/>
              </a:rPr>
              <a:t>apache tomcat</a:t>
            </a:r>
            <a:r>
              <a:rPr lang="en-US" altLang="ko-KR" sz="2000" b="1" i="0">
                <a:solidFill>
                  <a:srgbClr val="000000"/>
                </a:solidFill>
                <a:latin typeface="맑은 고딕"/>
                <a:ea typeface="맑은 고딕"/>
              </a:rPr>
              <a:t> (ver:8.5)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84897" y="4873192"/>
            <a:ext cx="2699386" cy="333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ko-KR" sz="1600" b="1" i="0" u="sng">
                <a:solidFill>
                  <a:srgbClr val="0000FF"/>
                </a:solidFill>
                <a:latin typeface="맑은 고딕"/>
                <a:ea typeface="맑은 고딕"/>
              </a:rPr>
              <a:t>http://tomcat.apache.org/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31506" y="2371767"/>
            <a:ext cx="2713488" cy="386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2000" b="1" i="0">
                <a:solidFill>
                  <a:srgbClr val="000000"/>
                </a:solidFill>
                <a:latin typeface="맑은 고딕"/>
                <a:ea typeface="맑은 고딕"/>
              </a:rPr>
              <a:t>Eclipse</a:t>
            </a:r>
            <a:r>
              <a:rPr lang="en-US" altLang="ko-KR" sz="2000" b="1" i="0">
                <a:solidFill>
                  <a:srgbClr val="000000"/>
                </a:solidFill>
                <a:latin typeface="맑은 고딕"/>
                <a:ea typeface="맑은 고딕"/>
              </a:rPr>
              <a:t> (ver:4.13.0)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22605" y="2862616"/>
            <a:ext cx="3650144" cy="334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1600" b="1" i="0" u="sng">
                <a:solidFill>
                  <a:srgbClr val="0000FF"/>
                </a:solidFill>
                <a:latin typeface="맑은 고딕"/>
                <a:ea typeface="맑은 고딕"/>
              </a:rPr>
              <a:t>https:/www.eclipse.org/downloads</a:t>
            </a:r>
            <a:r>
              <a:rPr lang="ko-KR" altLang="en-US" sz="1600" b="1" i="0" u="sng">
                <a:solidFill>
                  <a:srgbClr val="0000FF"/>
                </a:solidFill>
                <a:latin typeface="맑은 고딕"/>
                <a:ea typeface="맑은 고딕"/>
              </a:rPr>
              <a:t>/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46791" y="4615776"/>
            <a:ext cx="2738732" cy="338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1600" b="1" i="0" u="sng" dirty="0" err="1">
                <a:solidFill>
                  <a:srgbClr val="0000FF"/>
                </a:solidFill>
                <a:latin typeface="맑은 고딕"/>
                <a:ea typeface="맑은 고딕"/>
              </a:rPr>
              <a:t>http</a:t>
            </a:r>
            <a:r>
              <a:rPr lang="en-US" altLang="ko-KR" sz="1600" b="1" i="0" u="sng" dirty="0">
                <a:solidFill>
                  <a:srgbClr val="0000FF"/>
                </a:solidFill>
                <a:latin typeface="맑은 고딕"/>
                <a:ea typeface="맑은 고딕"/>
              </a:rPr>
              <a:t>s</a:t>
            </a:r>
            <a:r>
              <a:rPr lang="ko-KR" altLang="ko-KR" sz="1600" b="1" i="0" u="sng" dirty="0">
                <a:solidFill>
                  <a:srgbClr val="0000FF"/>
                </a:solidFill>
                <a:latin typeface="맑은 고딕"/>
                <a:ea typeface="맑은 고딕"/>
              </a:rPr>
              <a:t>://</a:t>
            </a:r>
            <a:r>
              <a:rPr lang="en-US" altLang="ko-KR" sz="1600" b="1" i="0" u="sng" dirty="0">
                <a:solidFill>
                  <a:srgbClr val="0000FF"/>
                </a:solidFill>
                <a:latin typeface="맑은 고딕"/>
                <a:ea typeface="맑은 고딕"/>
              </a:rPr>
              <a:t>www.python</a:t>
            </a:r>
            <a:r>
              <a:rPr lang="ko-KR" altLang="ko-KR" sz="1600" b="1" i="0" u="sng" dirty="0">
                <a:solidFill>
                  <a:srgbClr val="0000FF"/>
                </a:solidFill>
                <a:latin typeface="맑은 고딕"/>
                <a:ea typeface="맑은 고딕"/>
              </a:rPr>
              <a:t>.</a:t>
            </a:r>
            <a:r>
              <a:rPr lang="ko-KR" altLang="ko-KR" sz="1600" b="1" i="0" u="sng" dirty="0" err="1">
                <a:solidFill>
                  <a:srgbClr val="0000FF"/>
                </a:solidFill>
                <a:latin typeface="맑은 고딕"/>
                <a:ea typeface="맑은 고딕"/>
              </a:rPr>
              <a:t>org</a:t>
            </a:r>
            <a:r>
              <a:rPr lang="ko-KR" altLang="ko-KR" sz="1600" b="1" i="0" u="sng" dirty="0">
                <a:solidFill>
                  <a:srgbClr val="0000FF"/>
                </a:solidFill>
                <a:latin typeface="맑은 고딕"/>
                <a:ea typeface="맑은 고딕"/>
              </a:rPr>
              <a:t>/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14716" y="2952128"/>
            <a:ext cx="2050885" cy="338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ko-KR" sz="1600" b="1" i="0" u="sng" dirty="0" err="1">
                <a:solidFill>
                  <a:srgbClr val="0000FF"/>
                </a:solidFill>
                <a:latin typeface="맑은 고딕"/>
                <a:ea typeface="맑은 고딕"/>
              </a:rPr>
              <a:t>http</a:t>
            </a:r>
            <a:r>
              <a:rPr lang="en-US" altLang="ko-KR" sz="1600" b="1" i="0" u="sng" dirty="0">
                <a:solidFill>
                  <a:srgbClr val="0000FF"/>
                </a:solidFill>
                <a:latin typeface="맑은 고딕"/>
                <a:ea typeface="맑은 고딕"/>
              </a:rPr>
              <a:t>s</a:t>
            </a:r>
            <a:r>
              <a:rPr lang="ko-KR" altLang="ko-KR" sz="1600" b="1" i="0" u="sng" dirty="0">
                <a:solidFill>
                  <a:srgbClr val="0000FF"/>
                </a:solidFill>
                <a:latin typeface="맑은 고딕"/>
                <a:ea typeface="맑은 고딕"/>
              </a:rPr>
              <a:t>://</a:t>
            </a:r>
            <a:r>
              <a:rPr lang="en-US" altLang="ko-KR" sz="1600" b="1" i="0" u="sng" dirty="0" err="1">
                <a:solidFill>
                  <a:srgbClr val="0000FF"/>
                </a:solidFill>
                <a:latin typeface="맑은 고딕"/>
                <a:ea typeface="맑은 고딕"/>
              </a:rPr>
              <a:t>jupyter</a:t>
            </a:r>
            <a:r>
              <a:rPr lang="ko-KR" altLang="ko-KR" sz="1600" b="1" i="0" u="sng" dirty="0">
                <a:solidFill>
                  <a:srgbClr val="0000FF"/>
                </a:solidFill>
                <a:latin typeface="맑은 고딕"/>
                <a:ea typeface="맑은 고딕"/>
              </a:rPr>
              <a:t>.</a:t>
            </a:r>
            <a:r>
              <a:rPr lang="ko-KR" altLang="ko-KR" sz="1600" b="1" i="0" u="sng" dirty="0" err="1">
                <a:solidFill>
                  <a:srgbClr val="0000FF"/>
                </a:solidFill>
                <a:latin typeface="맑은 고딕"/>
                <a:ea typeface="맑은 고딕"/>
              </a:rPr>
              <a:t>org</a:t>
            </a:r>
            <a:r>
              <a:rPr lang="ko-KR" altLang="ko-KR" sz="1600" b="1" i="0" u="sng" dirty="0">
                <a:solidFill>
                  <a:srgbClr val="0000FF"/>
                </a:solidFill>
                <a:latin typeface="맑은 고딕"/>
                <a:ea typeface="맑은 고딕"/>
              </a:rPr>
              <a:t>/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13879" y="2497064"/>
            <a:ext cx="3877938" cy="393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en-US" sz="2000" b="1" i="0" dirty="0" err="1">
                <a:solidFill>
                  <a:srgbClr val="000000"/>
                </a:solidFill>
                <a:latin typeface="맑은 고딕"/>
                <a:ea typeface="맑은 고딕"/>
              </a:rPr>
              <a:t>Jupyter</a:t>
            </a:r>
            <a:r>
              <a:rPr lang="en-US" altLang="en-US" sz="2000" b="1" i="0" dirty="0">
                <a:solidFill>
                  <a:srgbClr val="000000"/>
                </a:solidFill>
                <a:latin typeface="맑은 고딕"/>
                <a:ea typeface="맑은 고딕"/>
              </a:rPr>
              <a:t> Notebook</a:t>
            </a:r>
            <a:r>
              <a:rPr lang="en-US" altLang="ko-KR" sz="2000" b="1" i="0" dirty="0">
                <a:solidFill>
                  <a:srgbClr val="000000"/>
                </a:solidFill>
                <a:latin typeface="맑은 고딕"/>
                <a:ea typeface="맑은 고딕"/>
              </a:rPr>
              <a:t> (ver:6.0.0)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592333" y="4114958"/>
            <a:ext cx="2334356" cy="3919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en-US" sz="2000" b="1" i="0">
                <a:solidFill>
                  <a:srgbClr val="000000"/>
                </a:solidFill>
                <a:latin typeface="맑은 고딕"/>
                <a:ea typeface="맑은 고딕"/>
              </a:rPr>
              <a:t>Python</a:t>
            </a:r>
            <a:r>
              <a:rPr lang="en-US" altLang="ko-KR" sz="2000" b="1" i="0">
                <a:solidFill>
                  <a:srgbClr val="000000"/>
                </a:solidFill>
                <a:latin typeface="맑은 고딕"/>
                <a:ea typeface="맑은 고딕"/>
              </a:rPr>
              <a:t> (ver:3.7.3)</a:t>
            </a:r>
          </a:p>
        </p:txBody>
      </p:sp>
      <p:sp>
        <p:nvSpPr>
          <p:cNvPr id="50" name="Google Shape;1224;p176"/>
          <p:cNvSpPr txBox="1"/>
          <p:nvPr/>
        </p:nvSpPr>
        <p:spPr>
          <a:xfrm>
            <a:off x="997293" y="5656187"/>
            <a:ext cx="1379035" cy="639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ko-KR" altLang="en-US" sz="2300" b="1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운영체제</a:t>
            </a:r>
          </a:p>
        </p:txBody>
      </p:sp>
    </p:spTree>
    <p:extLst>
      <p:ext uri="{BB962C8B-B14F-4D97-AF65-F5344CB8AC3E}">
        <p14:creationId xmlns:p14="http://schemas.microsoft.com/office/powerpoint/2010/main" val="330545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90412" y="214782"/>
            <a:ext cx="1382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3.6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흐름도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9" name="직선 화살표 연결선 13"/>
          <p:cNvSpPr/>
          <p:nvPr/>
        </p:nvSpPr>
        <p:spPr>
          <a:xfrm flipV="1">
            <a:off x="2258457" y="2573875"/>
            <a:ext cx="1131369" cy="9577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" name="TextBox 14"/>
          <p:cNvSpPr txBox="1"/>
          <p:nvPr/>
        </p:nvSpPr>
        <p:spPr>
          <a:xfrm>
            <a:off x="2254631" y="2608161"/>
            <a:ext cx="113886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900" b="1">
                <a:solidFill>
                  <a:srgbClr val="FF0000"/>
                </a:solidFill>
              </a:defRPr>
            </a:lvl1pPr>
          </a:lstStyle>
          <a:p>
            <a:r>
              <a:rPr dirty="0"/>
              <a:t>crawling</a:t>
            </a:r>
          </a:p>
        </p:txBody>
      </p:sp>
      <p:sp>
        <p:nvSpPr>
          <p:cNvPr id="31" name="모서리가 둥근 직사각형"/>
          <p:cNvSpPr/>
          <p:nvPr/>
        </p:nvSpPr>
        <p:spPr>
          <a:xfrm>
            <a:off x="3676268" y="2026145"/>
            <a:ext cx="5511316" cy="4350622"/>
          </a:xfrm>
          <a:prstGeom prst="roundRect">
            <a:avLst>
              <a:gd name="adj" fmla="val 15918"/>
            </a:avLst>
          </a:prstGeom>
          <a:ln w="25400">
            <a:solidFill>
              <a:srgbClr val="FF9966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2" name="TextBox 15"/>
          <p:cNvSpPr txBox="1"/>
          <p:nvPr/>
        </p:nvSpPr>
        <p:spPr>
          <a:xfrm>
            <a:off x="5416553" y="4091971"/>
            <a:ext cx="825279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900" b="1">
                <a:solidFill>
                  <a:srgbClr val="FF0000"/>
                </a:solidFill>
              </a:defRPr>
            </a:lvl1pPr>
          </a:lstStyle>
          <a:p>
            <a:r>
              <a:t>tidy</a:t>
            </a:r>
          </a:p>
        </p:txBody>
      </p:sp>
      <p:sp>
        <p:nvSpPr>
          <p:cNvPr id="33" name="직선 화살표 연결선 42"/>
          <p:cNvSpPr/>
          <p:nvPr/>
        </p:nvSpPr>
        <p:spPr>
          <a:xfrm flipV="1">
            <a:off x="5234368" y="4006558"/>
            <a:ext cx="1131368" cy="9577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4" name="tt.png" descr="t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155" y="3358030"/>
            <a:ext cx="1517452" cy="1368682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TextBox 14"/>
          <p:cNvSpPr txBox="1"/>
          <p:nvPr/>
        </p:nvSpPr>
        <p:spPr>
          <a:xfrm>
            <a:off x="3866352" y="4566653"/>
            <a:ext cx="113886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900" b="1"/>
            </a:lvl1pPr>
          </a:lstStyle>
          <a:p>
            <a:r>
              <a:t>Data</a:t>
            </a:r>
          </a:p>
        </p:txBody>
      </p:sp>
      <p:sp>
        <p:nvSpPr>
          <p:cNvPr id="36" name="TextBox 14"/>
          <p:cNvSpPr txBox="1"/>
          <p:nvPr/>
        </p:nvSpPr>
        <p:spPr>
          <a:xfrm>
            <a:off x="6451742" y="4235865"/>
            <a:ext cx="2764658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 b="1"/>
            </a:pPr>
            <a:r>
              <a:rPr lang="en-US" dirty="0"/>
              <a:t>Date visualizing of </a:t>
            </a:r>
            <a:br>
              <a:rPr lang="en-US" dirty="0"/>
            </a:br>
            <a:r>
              <a:rPr lang="en-US" dirty="0" err="1"/>
              <a:t>Jupyter</a:t>
            </a:r>
            <a:r>
              <a:rPr lang="en-US" dirty="0"/>
              <a:t> Notebook.</a:t>
            </a:r>
            <a:endParaRPr dirty="0"/>
          </a:p>
        </p:txBody>
      </p:sp>
      <p:sp>
        <p:nvSpPr>
          <p:cNvPr id="37" name="직선 화살표 연결선 42"/>
          <p:cNvSpPr/>
          <p:nvPr/>
        </p:nvSpPr>
        <p:spPr>
          <a:xfrm>
            <a:off x="9413509" y="3620749"/>
            <a:ext cx="825279" cy="1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51" name="TextBox 29"/>
          <p:cNvSpPr txBox="1"/>
          <p:nvPr/>
        </p:nvSpPr>
        <p:spPr>
          <a:xfrm>
            <a:off x="9216400" y="3580512"/>
            <a:ext cx="200269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/>
            </a:pPr>
            <a:r>
              <a:rPr sz="1800" b="0" dirty="0"/>
              <a:t> </a:t>
            </a:r>
          </a:p>
        </p:txBody>
      </p:sp>
      <p:pic>
        <p:nvPicPr>
          <p:cNvPr id="52" name="_x127905248">
            <a:extLst>
              <a:ext uri="{FF2B5EF4-FFF2-40B4-BE49-F238E27FC236}">
                <a16:creationId xmlns:a16="http://schemas.microsoft.com/office/drawing/2014/main" id="{9BCF0AA0-B76F-40AB-813D-2279DC748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34" y="1824573"/>
            <a:ext cx="1338263" cy="179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_x127906208">
            <a:extLst>
              <a:ext uri="{FF2B5EF4-FFF2-40B4-BE49-F238E27FC236}">
                <a16:creationId xmlns:a16="http://schemas.microsoft.com/office/drawing/2014/main" id="{0B79152B-78F1-4956-A2BD-351F6ED0A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793" y="3253120"/>
            <a:ext cx="898525" cy="94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_x127905568">
            <a:extLst>
              <a:ext uri="{FF2B5EF4-FFF2-40B4-BE49-F238E27FC236}">
                <a16:creationId xmlns:a16="http://schemas.microsoft.com/office/drawing/2014/main" id="{C86509DF-F261-43B4-BD07-AB1CD31E5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947" y="1959836"/>
            <a:ext cx="1330745" cy="137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>
            <a:extLst>
              <a:ext uri="{FF2B5EF4-FFF2-40B4-BE49-F238E27FC236}">
                <a16:creationId xmlns:a16="http://schemas.microsoft.com/office/drawing/2014/main" id="{AA37BF70-4447-47B8-B971-52FC103FC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622" y="3937760"/>
            <a:ext cx="102870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_x127905888">
            <a:extLst>
              <a:ext uri="{FF2B5EF4-FFF2-40B4-BE49-F238E27FC236}">
                <a16:creationId xmlns:a16="http://schemas.microsoft.com/office/drawing/2014/main" id="{C7844A05-F36D-48BE-A3ED-5A7AC2DB7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34" y="3061578"/>
            <a:ext cx="1338263" cy="76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_x127906128">
            <a:extLst>
              <a:ext uri="{FF2B5EF4-FFF2-40B4-BE49-F238E27FC236}">
                <a16:creationId xmlns:a16="http://schemas.microsoft.com/office/drawing/2014/main" id="{244802E1-C849-4ED6-9E1D-BB4247A46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33" y="1715149"/>
            <a:ext cx="1414463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147F8902-7565-4663-B99D-B12CB6D3BC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37055" y="3270846"/>
            <a:ext cx="962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2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8597" y="265159"/>
            <a:ext cx="1728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3.7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86928" y="1603994"/>
            <a:ext cx="7157843" cy="4568503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914209" y="2736523"/>
            <a:ext cx="3096389" cy="364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/>
              <a:t>최근 코로나 감염자 데이터</a:t>
            </a:r>
          </a:p>
        </p:txBody>
      </p:sp>
    </p:spTree>
    <p:extLst>
      <p:ext uri="{BB962C8B-B14F-4D97-AF65-F5344CB8AC3E}">
        <p14:creationId xmlns:p14="http://schemas.microsoft.com/office/powerpoint/2010/main" val="383511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8597" y="265159"/>
            <a:ext cx="1728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3.7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7049" y="1676225"/>
            <a:ext cx="8183197" cy="44454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64156" y="5589270"/>
            <a:ext cx="503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426873" y="5590413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26873" y="5446395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426873" y="5302377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426873" y="5158359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426873" y="5014341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426873" y="4870323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426873" y="4726305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426873" y="4582287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426873" y="4438269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426873" y="4294251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426873" y="4163583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426873" y="4019565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426873" y="3875547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426873" y="3731529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426873" y="3587511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426873" y="3443493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426873" y="3299475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30637" y="5558492"/>
            <a:ext cx="68461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300" b="1" dirty="0"/>
              <a:t>4/12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09195" y="5558492"/>
            <a:ext cx="57698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300" b="1" dirty="0"/>
              <a:t>4/13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565046" y="5558492"/>
            <a:ext cx="59230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300" b="1" dirty="0"/>
              <a:t>4/14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24255" y="5558492"/>
            <a:ext cx="71824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300" b="1" dirty="0"/>
              <a:t>4/15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26873" y="2768233"/>
            <a:ext cx="3096389" cy="341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700" dirty="0"/>
              <a:t>전일 대비 </a:t>
            </a:r>
            <a:r>
              <a:rPr lang="ko-KR" altLang="en-US" sz="1700" dirty="0" err="1"/>
              <a:t>확진자증가</a:t>
            </a:r>
            <a:r>
              <a:rPr lang="ko-KR" altLang="en-US" sz="1700" dirty="0"/>
              <a:t> 그래프</a:t>
            </a:r>
          </a:p>
        </p:txBody>
      </p:sp>
    </p:spTree>
    <p:extLst>
      <p:ext uri="{BB962C8B-B14F-4D97-AF65-F5344CB8AC3E}">
        <p14:creationId xmlns:p14="http://schemas.microsoft.com/office/powerpoint/2010/main" val="336184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8597" y="265159"/>
            <a:ext cx="1728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3.7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498425"/>
            <a:ext cx="11112500" cy="4976925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4633" y="1577519"/>
            <a:ext cx="8785098" cy="478742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225443" y="2755872"/>
            <a:ext cx="38164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There's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Better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Time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Spend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Big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Wad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of Money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07512" y="3468625"/>
            <a:ext cx="4104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 dirty="0" err="1"/>
              <a:t>South</a:t>
            </a:r>
            <a:r>
              <a:rPr lang="ko-KR" altLang="en-US" sz="900" dirty="0"/>
              <a:t> </a:t>
            </a:r>
            <a:r>
              <a:rPr lang="ko-KR" altLang="en-US" sz="900" dirty="0" err="1"/>
              <a:t>Korea’s</a:t>
            </a:r>
            <a:r>
              <a:rPr lang="ko-KR" altLang="en-US" sz="900" dirty="0"/>
              <a:t> </a:t>
            </a:r>
            <a:r>
              <a:rPr lang="ko-KR" altLang="en-US" sz="900" dirty="0" err="1"/>
              <a:t>coronavirus</a:t>
            </a:r>
            <a:r>
              <a:rPr lang="ko-KR" altLang="en-US" sz="900" dirty="0"/>
              <a:t> </a:t>
            </a:r>
            <a:r>
              <a:rPr lang="ko-KR" altLang="en-US" sz="900" dirty="0" err="1"/>
              <a:t>budget</a:t>
            </a:r>
            <a:r>
              <a:rPr lang="ko-KR" altLang="en-US" sz="900" dirty="0"/>
              <a:t> </a:t>
            </a:r>
            <a:r>
              <a:rPr lang="ko-KR" altLang="en-US" sz="900" dirty="0" err="1"/>
              <a:t>comes</a:t>
            </a:r>
            <a:r>
              <a:rPr lang="ko-KR" altLang="en-US" sz="900" dirty="0"/>
              <a:t> </a:t>
            </a:r>
            <a:r>
              <a:rPr lang="ko-KR" altLang="en-US" sz="900" dirty="0" err="1"/>
              <a:t>atop</a:t>
            </a:r>
            <a:r>
              <a:rPr lang="ko-KR" altLang="en-US" sz="900" dirty="0"/>
              <a:t> </a:t>
            </a:r>
            <a:r>
              <a:rPr lang="ko-KR" altLang="en-US" sz="900" dirty="0" err="1"/>
              <a:t>a</a:t>
            </a:r>
            <a:r>
              <a:rPr lang="ko-KR" altLang="en-US" sz="900" dirty="0"/>
              <a:t> </a:t>
            </a:r>
            <a:r>
              <a:rPr lang="ko-KR" altLang="en-US" sz="900" dirty="0" err="1"/>
              <a:t>generous</a:t>
            </a:r>
            <a:r>
              <a:rPr lang="ko-KR" altLang="en-US" sz="900" dirty="0"/>
              <a:t> </a:t>
            </a:r>
            <a:r>
              <a:rPr lang="ko-KR" altLang="en-US" sz="900" dirty="0" err="1"/>
              <a:t>fiscal</a:t>
            </a:r>
            <a:r>
              <a:rPr lang="ko-KR" altLang="en-US" sz="900" dirty="0"/>
              <a:t> </a:t>
            </a:r>
            <a:r>
              <a:rPr lang="ko-KR" altLang="en-US" sz="900" dirty="0" err="1"/>
              <a:t>program</a:t>
            </a:r>
            <a:r>
              <a:rPr lang="ko-KR" altLang="en-US" sz="900" dirty="0"/>
              <a:t>, </a:t>
            </a:r>
            <a:r>
              <a:rPr lang="ko-KR" altLang="en-US" sz="900" dirty="0" err="1"/>
              <a:t>as</a:t>
            </a:r>
            <a:r>
              <a:rPr lang="ko-KR" altLang="en-US" sz="900" dirty="0"/>
              <a:t> </a:t>
            </a:r>
            <a:r>
              <a:rPr lang="ko-KR" altLang="en-US" sz="900" dirty="0" err="1"/>
              <a:t>other</a:t>
            </a:r>
            <a:r>
              <a:rPr lang="ko-KR" altLang="en-US" sz="900" dirty="0"/>
              <a:t> </a:t>
            </a:r>
            <a:r>
              <a:rPr lang="ko-KR" altLang="en-US" sz="900" dirty="0" err="1"/>
              <a:t>governments</a:t>
            </a:r>
            <a:r>
              <a:rPr lang="ko-KR" altLang="en-US" sz="900" dirty="0"/>
              <a:t> </a:t>
            </a:r>
            <a:r>
              <a:rPr lang="ko-KR" altLang="en-US" sz="900" dirty="0" err="1"/>
              <a:t>are</a:t>
            </a:r>
            <a:r>
              <a:rPr lang="ko-KR" altLang="en-US" sz="900" dirty="0"/>
              <a:t> </a:t>
            </a:r>
            <a:r>
              <a:rPr lang="ko-KR" altLang="en-US" sz="900" dirty="0" err="1"/>
              <a:t>just</a:t>
            </a:r>
            <a:r>
              <a:rPr lang="ko-KR" altLang="en-US" sz="900" dirty="0"/>
              <a:t> </a:t>
            </a:r>
            <a:r>
              <a:rPr lang="ko-KR" altLang="en-US" sz="900" dirty="0" err="1"/>
              <a:t>opening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up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coffers</a:t>
            </a:r>
            <a:r>
              <a:rPr lang="ko-KR" altLang="en-US" sz="900" dirty="0"/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07511" y="3881478"/>
            <a:ext cx="410451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 dirty="0" err="1"/>
              <a:t>Two</a:t>
            </a:r>
            <a:r>
              <a:rPr lang="ko-KR" altLang="en-US" sz="900" dirty="0"/>
              <a:t> </a:t>
            </a:r>
            <a:r>
              <a:rPr lang="ko-KR" altLang="en-US" sz="900" dirty="0" err="1"/>
              <a:t>decades</a:t>
            </a:r>
            <a:r>
              <a:rPr lang="ko-KR" altLang="en-US" sz="900" dirty="0"/>
              <a:t> </a:t>
            </a:r>
            <a:r>
              <a:rPr lang="ko-KR" altLang="en-US" sz="900" dirty="0" err="1"/>
              <a:t>after</a:t>
            </a:r>
            <a:r>
              <a:rPr lang="ko-KR" altLang="en-US" sz="900" dirty="0"/>
              <a:t> </a:t>
            </a:r>
            <a:r>
              <a:rPr lang="ko-KR" altLang="en-US" sz="900" dirty="0" err="1"/>
              <a:t>South</a:t>
            </a:r>
            <a:r>
              <a:rPr lang="ko-KR" altLang="en-US" sz="900" dirty="0"/>
              <a:t> </a:t>
            </a:r>
            <a:r>
              <a:rPr lang="ko-KR" altLang="en-US" sz="900" dirty="0" err="1"/>
              <a:t>Korea’s</a:t>
            </a:r>
            <a:r>
              <a:rPr lang="ko-KR" altLang="en-US" sz="900" dirty="0"/>
              <a:t> </a:t>
            </a:r>
            <a:r>
              <a:rPr lang="ko-KR" altLang="en-US" sz="900" dirty="0" err="1"/>
              <a:t>swift</a:t>
            </a:r>
            <a:r>
              <a:rPr lang="ko-KR" altLang="en-US" sz="900" dirty="0"/>
              <a:t> </a:t>
            </a:r>
            <a:r>
              <a:rPr lang="ko-KR" altLang="en-US" sz="900" dirty="0" err="1"/>
              <a:t>economic</a:t>
            </a:r>
            <a:r>
              <a:rPr lang="ko-KR" altLang="en-US" sz="900" dirty="0"/>
              <a:t> </a:t>
            </a:r>
            <a:r>
              <a:rPr lang="ko-KR" altLang="en-US" sz="900" dirty="0" err="1"/>
              <a:t>response</a:t>
            </a:r>
            <a:r>
              <a:rPr lang="ko-KR" altLang="en-US" sz="900" dirty="0"/>
              <a:t> </a:t>
            </a:r>
            <a:r>
              <a:rPr lang="ko-KR" altLang="en-US" sz="900" dirty="0" err="1"/>
              <a:t>helped</a:t>
            </a:r>
            <a:r>
              <a:rPr lang="ko-KR" altLang="en-US" sz="900" dirty="0"/>
              <a:t> </a:t>
            </a:r>
            <a:r>
              <a:rPr lang="ko-KR" altLang="en-US" sz="900" dirty="0" err="1"/>
              <a:t>avert</a:t>
            </a:r>
            <a:r>
              <a:rPr lang="ko-KR" altLang="en-US" sz="900" dirty="0"/>
              <a:t> </a:t>
            </a:r>
            <a:r>
              <a:rPr lang="ko-KR" altLang="en-US" sz="900" dirty="0" err="1"/>
              <a:t>a</a:t>
            </a:r>
            <a:r>
              <a:rPr lang="ko-KR" altLang="en-US" sz="900" dirty="0"/>
              <a:t> </a:t>
            </a:r>
            <a:r>
              <a:rPr lang="ko-KR" altLang="en-US" sz="900" dirty="0" err="1"/>
              <a:t>devastating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recession</a:t>
            </a:r>
            <a:r>
              <a:rPr lang="ko-KR" altLang="en-US" sz="900" dirty="0"/>
              <a:t>,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country</a:t>
            </a:r>
            <a:r>
              <a:rPr lang="ko-KR" altLang="en-US" sz="900" dirty="0"/>
              <a:t> </a:t>
            </a:r>
            <a:r>
              <a:rPr lang="ko-KR" altLang="en-US" sz="900" dirty="0" err="1"/>
              <a:t>is</a:t>
            </a:r>
            <a:r>
              <a:rPr lang="ko-KR" altLang="en-US" sz="900" dirty="0"/>
              <a:t> </a:t>
            </a:r>
            <a:r>
              <a:rPr lang="ko-KR" altLang="en-US" sz="900" dirty="0" err="1"/>
              <a:t>taking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decisive</a:t>
            </a:r>
            <a:r>
              <a:rPr lang="ko-KR" altLang="en-US" sz="900" dirty="0"/>
              <a:t> </a:t>
            </a:r>
            <a:r>
              <a:rPr lang="ko-KR" altLang="en-US" sz="900" dirty="0" err="1"/>
              <a:t>steps</a:t>
            </a:r>
            <a:r>
              <a:rPr lang="ko-KR" altLang="en-US" sz="900" dirty="0"/>
              <a:t> </a:t>
            </a:r>
            <a:r>
              <a:rPr lang="ko-KR" altLang="en-US" sz="900" dirty="0" err="1"/>
              <a:t>to</a:t>
            </a:r>
            <a:r>
              <a:rPr lang="ko-KR" altLang="en-US" sz="900" dirty="0"/>
              <a:t> </a:t>
            </a:r>
            <a:r>
              <a:rPr lang="ko-KR" altLang="en-US" sz="900" dirty="0" err="1"/>
              <a:t>battle</a:t>
            </a:r>
            <a:r>
              <a:rPr lang="ko-KR" altLang="en-US" sz="900" dirty="0"/>
              <a:t> </a:t>
            </a:r>
            <a:r>
              <a:rPr lang="ko-KR" altLang="en-US" sz="900" dirty="0" err="1"/>
              <a:t>another</a:t>
            </a:r>
            <a:r>
              <a:rPr lang="ko-KR" altLang="en-US" sz="900" dirty="0"/>
              <a:t> </a:t>
            </a:r>
            <a:r>
              <a:rPr lang="ko-KR" altLang="en-US" sz="900" dirty="0" err="1"/>
              <a:t>slowdown</a:t>
            </a:r>
            <a:r>
              <a:rPr lang="ko-KR" altLang="en-US" sz="900" dirty="0"/>
              <a:t>, </a:t>
            </a:r>
            <a:r>
              <a:rPr lang="ko-KR" altLang="en-US" sz="900" dirty="0" err="1"/>
              <a:t>this</a:t>
            </a:r>
            <a:r>
              <a:rPr lang="ko-KR" altLang="en-US" sz="900" dirty="0"/>
              <a:t> </a:t>
            </a:r>
            <a:r>
              <a:rPr lang="ko-KR" altLang="en-US" sz="900" dirty="0" err="1"/>
              <a:t>one</a:t>
            </a:r>
            <a:r>
              <a:rPr lang="ko-KR" altLang="en-US" sz="900" dirty="0"/>
              <a:t> </a:t>
            </a:r>
            <a:r>
              <a:rPr lang="ko-KR" altLang="en-US" sz="900" dirty="0" err="1"/>
              <a:t>with</a:t>
            </a:r>
            <a:r>
              <a:rPr lang="ko-KR" altLang="en-US" sz="900" dirty="0"/>
              <a:t> </a:t>
            </a:r>
            <a:r>
              <a:rPr lang="ko-KR" altLang="en-US" sz="900" dirty="0" err="1"/>
              <a:t>a</a:t>
            </a:r>
            <a:r>
              <a:rPr lang="ko-KR" altLang="en-US" sz="900" dirty="0"/>
              <a:t> </a:t>
            </a:r>
            <a:r>
              <a:rPr lang="ko-KR" altLang="en-US" sz="900" dirty="0" err="1"/>
              <a:t>human</a:t>
            </a:r>
            <a:r>
              <a:rPr lang="ko-KR" altLang="en-US" sz="900" dirty="0"/>
              <a:t> </a:t>
            </a:r>
            <a:r>
              <a:rPr lang="ko-KR" altLang="en-US" sz="900" dirty="0" err="1"/>
              <a:t>cost</a:t>
            </a:r>
            <a:r>
              <a:rPr lang="ko-KR" altLang="en-US" sz="900" dirty="0"/>
              <a:t> </a:t>
            </a:r>
            <a:r>
              <a:rPr lang="ko-KR" altLang="en-US" sz="900" dirty="0" err="1"/>
              <a:t>as</a:t>
            </a:r>
            <a:r>
              <a:rPr lang="ko-KR" altLang="en-US" sz="900" dirty="0"/>
              <a:t> </a:t>
            </a:r>
            <a:r>
              <a:rPr lang="ko-KR" altLang="en-US" sz="900" dirty="0" err="1"/>
              <a:t>well</a:t>
            </a:r>
            <a:r>
              <a:rPr lang="ko-KR" altLang="en-US" sz="900" dirty="0"/>
              <a:t>.</a:t>
            </a:r>
          </a:p>
          <a:p>
            <a:pPr>
              <a:defRPr lang="ko-KR" altLang="en-US"/>
            </a:pPr>
            <a:endParaRPr lang="ko-KR" altLang="en-US" sz="900" dirty="0"/>
          </a:p>
          <a:p>
            <a:pPr>
              <a:defRPr lang="ko-KR" altLang="en-US"/>
            </a:pPr>
            <a:r>
              <a:rPr lang="ko-KR" altLang="en-US" sz="900" dirty="0"/>
              <a:t>The </a:t>
            </a:r>
            <a:r>
              <a:rPr lang="ko-KR" altLang="en-US" sz="900" dirty="0" err="1"/>
              <a:t>coronavirus</a:t>
            </a:r>
            <a:r>
              <a:rPr lang="ko-KR" altLang="en-US" sz="900" dirty="0"/>
              <a:t>, </a:t>
            </a:r>
            <a:r>
              <a:rPr lang="ko-KR" altLang="en-US" sz="900" dirty="0" err="1"/>
              <a:t>which</a:t>
            </a:r>
            <a:r>
              <a:rPr lang="ko-KR" altLang="en-US" sz="900" dirty="0"/>
              <a:t> </a:t>
            </a:r>
            <a:r>
              <a:rPr lang="ko-KR" altLang="en-US" sz="900" dirty="0" err="1"/>
              <a:t>has</a:t>
            </a:r>
            <a:r>
              <a:rPr lang="ko-KR" altLang="en-US" sz="900" dirty="0"/>
              <a:t> </a:t>
            </a:r>
            <a:r>
              <a:rPr lang="ko-KR" altLang="en-US" sz="900" dirty="0" err="1"/>
              <a:t>claimed</a:t>
            </a:r>
            <a:r>
              <a:rPr lang="ko-KR" altLang="en-US" sz="900" dirty="0"/>
              <a:t> </a:t>
            </a:r>
            <a:r>
              <a:rPr lang="ko-KR" altLang="en-US" sz="900" dirty="0" err="1"/>
              <a:t>more</a:t>
            </a:r>
            <a:r>
              <a:rPr lang="ko-KR" altLang="en-US" sz="900" dirty="0"/>
              <a:t> </a:t>
            </a:r>
            <a:r>
              <a:rPr lang="ko-KR" altLang="en-US" sz="900" dirty="0" err="1"/>
              <a:t>than</a:t>
            </a:r>
            <a:r>
              <a:rPr lang="ko-KR" altLang="en-US" sz="900" dirty="0"/>
              <a:t> 30 </a:t>
            </a:r>
            <a:r>
              <a:rPr lang="ko-KR" altLang="en-US" sz="900" dirty="0" err="1"/>
              <a:t>lives</a:t>
            </a:r>
            <a:r>
              <a:rPr lang="ko-KR" altLang="en-US" sz="900" dirty="0"/>
              <a:t> </a:t>
            </a:r>
            <a:r>
              <a:rPr lang="ko-KR" altLang="en-US" sz="900" dirty="0" err="1"/>
              <a:t>in</a:t>
            </a:r>
            <a:r>
              <a:rPr lang="ko-KR" altLang="en-US" sz="900" dirty="0"/>
              <a:t> </a:t>
            </a:r>
            <a:r>
              <a:rPr lang="ko-KR" altLang="en-US" sz="900" dirty="0" err="1"/>
              <a:t>South</a:t>
            </a:r>
            <a:r>
              <a:rPr lang="ko-KR" altLang="en-US" sz="900" dirty="0"/>
              <a:t> </a:t>
            </a:r>
            <a:r>
              <a:rPr lang="ko-KR" altLang="en-US" sz="900" dirty="0" err="1"/>
              <a:t>Korea</a:t>
            </a:r>
            <a:r>
              <a:rPr lang="ko-KR" altLang="en-US" sz="900" dirty="0"/>
              <a:t> and </a:t>
            </a:r>
            <a:r>
              <a:rPr lang="ko-KR" altLang="en-US" sz="900" dirty="0" err="1"/>
              <a:t>infected</a:t>
            </a:r>
            <a:r>
              <a:rPr lang="ko-KR" altLang="en-US" sz="900" dirty="0"/>
              <a:t> </a:t>
            </a:r>
            <a:r>
              <a:rPr lang="ko-KR" altLang="en-US" sz="900" dirty="0" err="1"/>
              <a:t>close</a:t>
            </a:r>
            <a:r>
              <a:rPr lang="ko-KR" altLang="en-US" sz="900" dirty="0"/>
              <a:t> </a:t>
            </a:r>
            <a:r>
              <a:rPr lang="ko-KR" altLang="en-US" sz="900" dirty="0" err="1"/>
              <a:t>to</a:t>
            </a:r>
            <a:r>
              <a:rPr lang="ko-KR" altLang="en-US" sz="900" dirty="0"/>
              <a:t> 6,000 </a:t>
            </a:r>
            <a:r>
              <a:rPr lang="ko-KR" altLang="en-US" sz="900" dirty="0" err="1"/>
              <a:t>people</a:t>
            </a:r>
            <a:r>
              <a:rPr lang="ko-KR" altLang="en-US" sz="900" dirty="0"/>
              <a:t>, </a:t>
            </a:r>
            <a:r>
              <a:rPr lang="ko-KR" altLang="en-US" sz="900" dirty="0" err="1"/>
              <a:t>lands</a:t>
            </a:r>
            <a:r>
              <a:rPr lang="ko-KR" altLang="en-US" sz="900" dirty="0"/>
              <a:t> </a:t>
            </a:r>
            <a:r>
              <a:rPr lang="ko-KR" altLang="en-US" sz="900" dirty="0" err="1"/>
              <a:t>new</a:t>
            </a:r>
            <a:r>
              <a:rPr lang="ko-KR" altLang="en-US" sz="900" dirty="0"/>
              <a:t> </a:t>
            </a:r>
            <a:r>
              <a:rPr lang="ko-KR" altLang="en-US" sz="900" dirty="0" err="1"/>
              <a:t>punches</a:t>
            </a:r>
            <a:r>
              <a:rPr lang="ko-KR" altLang="en-US" sz="900" dirty="0"/>
              <a:t> </a:t>
            </a:r>
            <a:r>
              <a:rPr lang="ko-KR" altLang="en-US" sz="900" dirty="0" err="1"/>
              <a:t>on</a:t>
            </a:r>
            <a:r>
              <a:rPr lang="ko-KR" altLang="en-US" sz="900" dirty="0"/>
              <a:t> </a:t>
            </a:r>
            <a:r>
              <a:rPr lang="ko-KR" altLang="en-US" sz="900" dirty="0" err="1"/>
              <a:t>an</a:t>
            </a:r>
            <a:r>
              <a:rPr lang="ko-KR" altLang="en-US" sz="900" dirty="0"/>
              <a:t> </a:t>
            </a:r>
            <a:r>
              <a:rPr lang="ko-KR" altLang="en-US" sz="900" dirty="0" err="1"/>
              <a:t>economy</a:t>
            </a:r>
            <a:r>
              <a:rPr lang="ko-KR" altLang="en-US" sz="900" dirty="0"/>
              <a:t> </a:t>
            </a:r>
            <a:r>
              <a:rPr lang="ko-KR" altLang="en-US" sz="900" dirty="0" err="1"/>
              <a:t>that</a:t>
            </a:r>
            <a:r>
              <a:rPr lang="ko-KR" altLang="en-US" sz="900" dirty="0"/>
              <a:t> </a:t>
            </a:r>
            <a:r>
              <a:rPr lang="ko-KR" altLang="en-US" sz="900" dirty="0" err="1"/>
              <a:t>was</a:t>
            </a:r>
            <a:r>
              <a:rPr lang="ko-KR" altLang="en-US" sz="900" dirty="0"/>
              <a:t> </a:t>
            </a:r>
            <a:r>
              <a:rPr lang="ko-KR" altLang="en-US" sz="900" dirty="0" err="1"/>
              <a:t>just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beginning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to</a:t>
            </a:r>
            <a:r>
              <a:rPr lang="ko-KR" altLang="en-US" sz="900" dirty="0"/>
              <a:t> </a:t>
            </a:r>
            <a:r>
              <a:rPr lang="ko-KR" altLang="en-US" sz="900" dirty="0" err="1"/>
              <a:t>find</a:t>
            </a:r>
            <a:r>
              <a:rPr lang="ko-KR" altLang="en-US" sz="900" dirty="0"/>
              <a:t> </a:t>
            </a:r>
            <a:r>
              <a:rPr lang="ko-KR" altLang="en-US" sz="900" dirty="0" err="1"/>
              <a:t>its</a:t>
            </a:r>
            <a:r>
              <a:rPr lang="ko-KR" altLang="en-US" sz="900" dirty="0"/>
              <a:t> </a:t>
            </a:r>
            <a:r>
              <a:rPr lang="ko-KR" altLang="en-US" sz="900" dirty="0" err="1"/>
              <a:t>feet</a:t>
            </a:r>
            <a:r>
              <a:rPr lang="ko-KR" altLang="en-US" sz="900" dirty="0"/>
              <a:t> </a:t>
            </a:r>
            <a:r>
              <a:rPr lang="ko-KR" altLang="en-US" sz="900" dirty="0" err="1"/>
              <a:t>after</a:t>
            </a:r>
            <a:r>
              <a:rPr lang="ko-KR" altLang="en-US" sz="900" dirty="0"/>
              <a:t> </a:t>
            </a:r>
            <a:r>
              <a:rPr lang="ko-KR" altLang="en-US" sz="900" dirty="0" err="1"/>
              <a:t>being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caught</a:t>
            </a:r>
            <a:r>
              <a:rPr lang="ko-KR" altLang="en-US" sz="900" dirty="0"/>
              <a:t> </a:t>
            </a:r>
            <a:r>
              <a:rPr lang="ko-KR" altLang="en-US" sz="900" dirty="0" err="1"/>
              <a:t>in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U.S.-</a:t>
            </a:r>
            <a:r>
              <a:rPr lang="ko-KR" altLang="en-US" sz="900" dirty="0" err="1"/>
              <a:t>China</a:t>
            </a:r>
            <a:r>
              <a:rPr lang="ko-KR" altLang="en-US" sz="900" dirty="0"/>
              <a:t> </a:t>
            </a:r>
            <a:r>
              <a:rPr lang="ko-KR" altLang="en-US" sz="900" dirty="0" err="1"/>
              <a:t>trade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conflict</a:t>
            </a:r>
            <a:r>
              <a:rPr lang="ko-KR" altLang="en-US" sz="900" dirty="0"/>
              <a:t> and </a:t>
            </a:r>
            <a:r>
              <a:rPr lang="ko-KR" altLang="en-US" sz="900" dirty="0" err="1"/>
              <a:t>a</a:t>
            </a:r>
            <a:r>
              <a:rPr lang="ko-KR" altLang="en-US" sz="900" dirty="0"/>
              <a:t> </a:t>
            </a:r>
            <a:r>
              <a:rPr lang="ko-KR" altLang="en-US" sz="900" dirty="0" err="1"/>
              <a:t>separate</a:t>
            </a:r>
            <a:r>
              <a:rPr lang="ko-KR" altLang="en-US" sz="900" dirty="0"/>
              <a:t> </a:t>
            </a:r>
            <a:r>
              <a:rPr lang="ko-KR" altLang="en-US" sz="900" dirty="0" err="1"/>
              <a:t>spat</a:t>
            </a:r>
            <a:r>
              <a:rPr lang="ko-KR" altLang="en-US" sz="900" dirty="0"/>
              <a:t> </a:t>
            </a:r>
            <a:r>
              <a:rPr lang="ko-KR" altLang="en-US" sz="900" dirty="0" err="1"/>
              <a:t>with</a:t>
            </a:r>
            <a:r>
              <a:rPr lang="ko-KR" altLang="en-US" sz="900" dirty="0"/>
              <a:t> </a:t>
            </a:r>
            <a:r>
              <a:rPr lang="ko-KR" altLang="en-US" sz="900" dirty="0" err="1"/>
              <a:t>Japan</a:t>
            </a:r>
            <a:r>
              <a:rPr lang="ko-KR" altLang="en-US" sz="900" dirty="0"/>
              <a:t>. </a:t>
            </a:r>
            <a:r>
              <a:rPr lang="ko-KR" altLang="en-US" sz="900" dirty="0" err="1"/>
              <a:t>Korea</a:t>
            </a:r>
            <a:r>
              <a:rPr lang="ko-KR" altLang="en-US" sz="900" dirty="0"/>
              <a:t> </a:t>
            </a:r>
            <a:r>
              <a:rPr lang="ko-KR" altLang="en-US" sz="900" dirty="0" err="1"/>
              <a:t>has</a:t>
            </a:r>
            <a:r>
              <a:rPr lang="ko-KR" altLang="en-US" sz="900" dirty="0"/>
              <a:t> </a:t>
            </a:r>
            <a:r>
              <a:rPr lang="ko-KR" altLang="en-US" sz="900" dirty="0" err="1"/>
              <a:t>more</a:t>
            </a:r>
            <a:r>
              <a:rPr lang="ko-KR" altLang="en-US" sz="900" dirty="0"/>
              <a:t> Covid-19 </a:t>
            </a:r>
            <a:r>
              <a:rPr lang="ko-KR" altLang="en-US" sz="900" dirty="0" err="1"/>
              <a:t>cases</a:t>
            </a:r>
            <a:r>
              <a:rPr lang="ko-KR" altLang="en-US" sz="900" dirty="0"/>
              <a:t> </a:t>
            </a:r>
            <a:r>
              <a:rPr lang="ko-KR" altLang="en-US" sz="900" dirty="0" err="1"/>
              <a:t>than</a:t>
            </a:r>
            <a:r>
              <a:rPr lang="ko-KR" altLang="en-US" sz="900" dirty="0"/>
              <a:t> </a:t>
            </a:r>
            <a:r>
              <a:rPr lang="ko-KR" altLang="en-US" sz="900" dirty="0" err="1"/>
              <a:t>anywhere</a:t>
            </a:r>
            <a:r>
              <a:rPr lang="ko-KR" altLang="en-US" sz="900" dirty="0"/>
              <a:t> </a:t>
            </a:r>
            <a:r>
              <a:rPr lang="ko-KR" altLang="en-US" sz="900" dirty="0" err="1"/>
              <a:t>outside</a:t>
            </a:r>
            <a:r>
              <a:rPr lang="ko-KR" altLang="en-US" sz="900" dirty="0"/>
              <a:t> </a:t>
            </a:r>
            <a:r>
              <a:rPr lang="ko-KR" altLang="en-US" sz="900" dirty="0" err="1"/>
              <a:t>China</a:t>
            </a:r>
            <a:r>
              <a:rPr lang="ko-KR" altLang="en-US" sz="900" dirty="0"/>
              <a:t>.</a:t>
            </a:r>
          </a:p>
          <a:p>
            <a:pPr>
              <a:defRPr lang="ko-KR" altLang="en-US"/>
            </a:pPr>
            <a:endParaRPr lang="ko-KR" altLang="en-US" sz="900" dirty="0"/>
          </a:p>
          <a:p>
            <a:pPr>
              <a:defRPr lang="ko-KR" altLang="en-US"/>
            </a:pPr>
            <a:r>
              <a:rPr lang="ko-KR" altLang="en-US" sz="900" dirty="0" err="1"/>
              <a:t>President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Moon</a:t>
            </a:r>
            <a:r>
              <a:rPr lang="ko-KR" altLang="en-US" sz="900" dirty="0"/>
              <a:t> </a:t>
            </a:r>
            <a:r>
              <a:rPr lang="ko-KR" altLang="en-US" sz="900" dirty="0" err="1"/>
              <a:t>Jae-in</a:t>
            </a:r>
            <a:r>
              <a:rPr lang="ko-KR" altLang="en-US" sz="900" dirty="0"/>
              <a:t> </a:t>
            </a:r>
            <a:r>
              <a:rPr lang="ko-KR" altLang="en-US" sz="900" dirty="0" err="1"/>
              <a:t>unveiled</a:t>
            </a:r>
            <a:r>
              <a:rPr lang="ko-KR" altLang="en-US" sz="900" dirty="0"/>
              <a:t> </a:t>
            </a:r>
            <a:r>
              <a:rPr lang="ko-KR" altLang="en-US" sz="900" dirty="0" err="1"/>
              <a:t>a</a:t>
            </a:r>
            <a:r>
              <a:rPr lang="ko-KR" altLang="en-US" sz="900" dirty="0"/>
              <a:t> $9.8 </a:t>
            </a:r>
            <a:r>
              <a:rPr lang="ko-KR" altLang="en-US" sz="900" dirty="0" err="1"/>
              <a:t>billion</a:t>
            </a:r>
            <a:r>
              <a:rPr lang="ko-KR" altLang="en-US" sz="900" dirty="0"/>
              <a:t> </a:t>
            </a:r>
            <a:r>
              <a:rPr lang="ko-KR" altLang="en-US" sz="900" dirty="0" err="1"/>
              <a:t>extra</a:t>
            </a:r>
            <a:r>
              <a:rPr lang="ko-KR" altLang="en-US" sz="900" dirty="0"/>
              <a:t> </a:t>
            </a:r>
            <a:r>
              <a:rPr lang="ko-KR" altLang="en-US" sz="900" dirty="0" err="1"/>
              <a:t>budget</a:t>
            </a:r>
            <a:r>
              <a:rPr lang="ko-KR" altLang="en-US" sz="900" dirty="0"/>
              <a:t> </a:t>
            </a:r>
            <a:r>
              <a:rPr lang="ko-KR" altLang="en-US" sz="900" dirty="0" err="1"/>
              <a:t>this</a:t>
            </a:r>
            <a:r>
              <a:rPr lang="ko-KR" altLang="en-US" sz="900" dirty="0"/>
              <a:t> </a:t>
            </a:r>
            <a:r>
              <a:rPr lang="ko-KR" altLang="en-US" sz="900" dirty="0" err="1"/>
              <a:t>week</a:t>
            </a:r>
            <a:r>
              <a:rPr lang="ko-KR" altLang="en-US" sz="900" dirty="0"/>
              <a:t> </a:t>
            </a:r>
            <a:r>
              <a:rPr lang="ko-KR" altLang="en-US" sz="900" dirty="0" err="1"/>
              <a:t>to</a:t>
            </a:r>
            <a:r>
              <a:rPr lang="ko-KR" altLang="en-US" sz="900" dirty="0"/>
              <a:t> </a:t>
            </a:r>
            <a:r>
              <a:rPr lang="ko-KR" altLang="en-US" sz="900" dirty="0" err="1"/>
              <a:t>help</a:t>
            </a:r>
            <a:r>
              <a:rPr lang="ko-KR" altLang="en-US" sz="900" dirty="0"/>
              <a:t> </a:t>
            </a:r>
            <a:r>
              <a:rPr lang="ko-KR" altLang="en-US" sz="900" dirty="0" err="1"/>
              <a:t>businesses</a:t>
            </a:r>
            <a:r>
              <a:rPr lang="ko-KR" altLang="en-US" sz="900" dirty="0"/>
              <a:t> </a:t>
            </a:r>
            <a:r>
              <a:rPr lang="ko-KR" altLang="en-US" sz="900" dirty="0" err="1"/>
              <a:t>cope</a:t>
            </a:r>
            <a:r>
              <a:rPr lang="ko-KR" altLang="en-US" sz="900" dirty="0"/>
              <a:t> </a:t>
            </a:r>
            <a:r>
              <a:rPr lang="ko-KR" altLang="en-US" sz="900" dirty="0" err="1"/>
              <a:t>with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virus</a:t>
            </a:r>
            <a:r>
              <a:rPr lang="ko-KR" altLang="en-US" sz="900" dirty="0"/>
              <a:t>. </a:t>
            </a:r>
            <a:r>
              <a:rPr lang="ko-KR" altLang="en-US" sz="900" dirty="0" err="1"/>
              <a:t>He</a:t>
            </a:r>
            <a:r>
              <a:rPr lang="ko-KR" altLang="en-US" sz="900" dirty="0"/>
              <a:t> </a:t>
            </a:r>
            <a:r>
              <a:rPr lang="ko-KR" altLang="en-US" sz="900" dirty="0" err="1"/>
              <a:t>has</a:t>
            </a:r>
            <a:r>
              <a:rPr lang="ko-KR" altLang="en-US" sz="900" dirty="0"/>
              <a:t> </a:t>
            </a:r>
            <a:r>
              <a:rPr lang="ko-KR" altLang="en-US" sz="900" dirty="0" err="1"/>
              <a:t>described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situation</a:t>
            </a:r>
            <a:r>
              <a:rPr lang="ko-KR" altLang="en-US" sz="900" dirty="0"/>
              <a:t> </a:t>
            </a:r>
            <a:r>
              <a:rPr lang="ko-KR" altLang="en-US" sz="900" dirty="0" err="1"/>
              <a:t>as</a:t>
            </a:r>
            <a:r>
              <a:rPr lang="ko-KR" altLang="en-US" sz="900" dirty="0"/>
              <a:t> </a:t>
            </a:r>
            <a:r>
              <a:rPr lang="ko-KR" altLang="en-US" sz="900" dirty="0" err="1"/>
              <a:t>an</a:t>
            </a:r>
            <a:r>
              <a:rPr lang="ko-KR" altLang="en-US" sz="900" dirty="0"/>
              <a:t> </a:t>
            </a:r>
            <a:r>
              <a:rPr lang="ko-KR" altLang="en-US" sz="900" dirty="0" err="1"/>
              <a:t>emergency</a:t>
            </a:r>
            <a:r>
              <a:rPr lang="ko-KR" altLang="en-US" sz="900" dirty="0"/>
              <a:t>.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1487424" y="3969068"/>
            <a:ext cx="720090" cy="72009"/>
          </a:xfrm>
          <a:prstGeom prst="straightConnector1">
            <a:avLst/>
          </a:prstGeom>
          <a:ln w="25400"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2791" y="3909964"/>
            <a:ext cx="1008651" cy="262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 b="1">
                <a:solidFill>
                  <a:srgbClr val="FF0000"/>
                </a:solidFill>
              </a:rPr>
              <a:t>정부발표문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72072" y="4725162"/>
            <a:ext cx="3168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672073" y="4725162"/>
            <a:ext cx="2664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497765" y="4909828"/>
            <a:ext cx="31683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 dirty="0" err="1"/>
              <a:t>No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doubt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this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lesson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economics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that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Moon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would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prefer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not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on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the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curriculum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What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matters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how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leaders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respond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to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adversity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It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helps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enormously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that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the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fiscal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machinery</a:t>
            </a:r>
            <a:r>
              <a:rPr lang="ko-KR" altLang="en-US" sz="1000" dirty="0"/>
              <a:t> </a:t>
            </a:r>
            <a:r>
              <a:rPr lang="ko-KR" altLang="en-US" sz="1000" dirty="0" err="1"/>
              <a:t>had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already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cranked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into</a:t>
            </a:r>
            <a:r>
              <a:rPr lang="ko-KR" altLang="en-US" sz="1000" dirty="0"/>
              <a:t> </a:t>
            </a:r>
            <a:r>
              <a:rPr lang="ko-KR" altLang="en-US" sz="1000" dirty="0" err="1"/>
              <a:t>gear</a:t>
            </a:r>
            <a:r>
              <a:rPr lang="ko-KR" altLang="en-US" sz="1000" dirty="0"/>
              <a:t> — </a:t>
            </a:r>
            <a:r>
              <a:rPr lang="ko-KR" altLang="en-US" sz="1000" dirty="0" err="1"/>
              <a:t>a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stroke</a:t>
            </a:r>
            <a:r>
              <a:rPr lang="ko-KR" altLang="en-US" sz="1000" dirty="0"/>
              <a:t> of </a:t>
            </a:r>
            <a:r>
              <a:rPr lang="ko-KR" altLang="en-US" sz="1000" dirty="0" err="1"/>
              <a:t>luck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Moon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has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been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shrewd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enough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to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exploit</a:t>
            </a:r>
            <a:r>
              <a:rPr lang="ko-KR" altLang="en-US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238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8597" y="265159"/>
            <a:ext cx="1728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3.7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478813"/>
            <a:ext cx="11112500" cy="5101281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25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592" y="1603994"/>
            <a:ext cx="8393824" cy="485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945" y="2911111"/>
            <a:ext cx="1192765" cy="362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2921356" y="3222406"/>
            <a:ext cx="2484000" cy="2525294"/>
          </a:xfrm>
          <a:prstGeom prst="rect">
            <a:avLst/>
          </a:prstGeom>
          <a:solidFill>
            <a:srgbClr val="FFFFFF"/>
          </a:solidFill>
          <a:ln w="19050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 sz="1801"/>
          </a:p>
        </p:txBody>
      </p:sp>
      <p:pic>
        <p:nvPicPr>
          <p:cNvPr id="30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710" y="3403465"/>
            <a:ext cx="2374412" cy="2231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81" y="2919054"/>
            <a:ext cx="651176" cy="29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6988827" y="3273229"/>
            <a:ext cx="2484000" cy="2460177"/>
          </a:xfrm>
          <a:prstGeom prst="rect">
            <a:avLst/>
          </a:prstGeom>
          <a:solidFill>
            <a:srgbClr val="FFFFFF"/>
          </a:solidFill>
          <a:ln w="19050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 sz="1801"/>
          </a:p>
        </p:txBody>
      </p:sp>
      <p:pic>
        <p:nvPicPr>
          <p:cNvPr id="33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122" y="3427289"/>
            <a:ext cx="2277529" cy="216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Freeform 25"/>
          <p:cNvSpPr>
            <a:spLocks/>
          </p:cNvSpPr>
          <p:nvPr/>
        </p:nvSpPr>
        <p:spPr bwMode="auto">
          <a:xfrm>
            <a:off x="1871533" y="3057229"/>
            <a:ext cx="792529" cy="395471"/>
          </a:xfrm>
          <a:custGeom>
            <a:avLst/>
            <a:gdLst>
              <a:gd name="T0" fmla="*/ 0 w 499"/>
              <a:gd name="T1" fmla="*/ 0 h 249"/>
              <a:gd name="T2" fmla="*/ 499 w 499"/>
              <a:gd name="T3" fmla="*/ 249 h 24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99" h="249">
                <a:moveTo>
                  <a:pt x="0" y="0"/>
                </a:moveTo>
                <a:lnTo>
                  <a:pt x="499" y="249"/>
                </a:lnTo>
              </a:path>
            </a:pathLst>
          </a:custGeom>
          <a:noFill/>
          <a:ln w="25400" cmpd="sng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801"/>
          </a:p>
        </p:txBody>
      </p:sp>
      <p:sp>
        <p:nvSpPr>
          <p:cNvPr id="35" name="Rectangle 26"/>
          <p:cNvSpPr>
            <a:spLocks noChangeArrowheads="1"/>
          </p:cNvSpPr>
          <p:nvPr/>
        </p:nvSpPr>
        <p:spPr bwMode="white">
          <a:xfrm>
            <a:off x="1177474" y="2860288"/>
            <a:ext cx="1224530" cy="261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898525">
              <a:defRPr kumimoji="1" sz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  <a:lvl6pPr marL="3065463" indent="-449263" defTabSz="8985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6pPr>
            <a:lvl7pPr marL="3522663" indent="-449263" defTabSz="8985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7pPr>
            <a:lvl8pPr marL="3979863" indent="-449263" defTabSz="8985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8pPr>
            <a:lvl9pPr marL="4437063" indent="-449263" defTabSz="8985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101" b="1">
                <a:solidFill>
                  <a:srgbClr val="FF0000"/>
                </a:solidFill>
              </a:rPr>
              <a:t>공지사항 알림</a:t>
            </a:r>
          </a:p>
        </p:txBody>
      </p:sp>
    </p:spTree>
    <p:extLst>
      <p:ext uri="{BB962C8B-B14F-4D97-AF65-F5344CB8AC3E}">
        <p14:creationId xmlns:p14="http://schemas.microsoft.com/office/powerpoint/2010/main" val="313565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9661" y="265159"/>
            <a:ext cx="15872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상황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2" y="1664738"/>
            <a:ext cx="10775584" cy="4130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30262" y="5878157"/>
            <a:ext cx="107755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크롬에서 질병관리본부의 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코드를 가져옵니다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67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9661" y="265159"/>
            <a:ext cx="15872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상황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123" y="2409419"/>
            <a:ext cx="9579270" cy="1782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383274" y="4375785"/>
            <a:ext cx="858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크롤링에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필요한 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BeautifulSoup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urlopen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사용하겠습니다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98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9661" y="265159"/>
            <a:ext cx="15872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상황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93" y="1645925"/>
            <a:ext cx="7042439" cy="468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181308" y="1645925"/>
            <a:ext cx="3325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Urlopen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이용해서 질병관리본부의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소스를 가져와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subject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객체에 저장 후 출력하였습니다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927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양쪽 모서리가 둥근 사각형 30"/>
          <p:cNvSpPr/>
          <p:nvPr/>
        </p:nvSpPr>
        <p:spPr>
          <a:xfrm>
            <a:off x="2889500" y="1438275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9966"/>
          </a:solidFill>
          <a:ln w="53975">
            <a:solidFill>
              <a:srgbClr val="FBC0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551085" y="1749453"/>
            <a:ext cx="7120675" cy="490946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333333"/>
              </a:buClr>
              <a:buSzPct val="25000"/>
              <a:defRPr lang="ko-KR" altLang="en-US"/>
            </a:pPr>
            <a:endParaRPr lang="en-US" altLang="ko-KR" sz="2200" b="1" dirty="0" smtClean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1. 4</a:t>
            </a:r>
            <a:r>
              <a:rPr lang="ko-KR" altLang="en-US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조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altLang="ko-KR" sz="19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소개</a:t>
            </a:r>
            <a:endParaRPr lang="en-US" altLang="ko-KR" sz="1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2. COVID 19</a:t>
            </a:r>
            <a:endParaRPr lang="en-US" altLang="ko-KR" sz="1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 One Click- Corona</a:t>
            </a:r>
            <a:r>
              <a:rPr lang="ko-KR" altLang="en-US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프로젝트 소개</a:t>
            </a:r>
            <a:endParaRPr lang="en-US" altLang="ko-KR" sz="1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	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3.1 </a:t>
            </a:r>
            <a:r>
              <a:rPr lang="en-US" altLang="ko-KR" sz="19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개발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altLang="ko-KR" sz="19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동기</a:t>
            </a:r>
            <a:endParaRPr lang="en-US" altLang="ko-KR" sz="1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	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3.2 </a:t>
            </a:r>
            <a:r>
              <a:rPr lang="en-US" altLang="ko-KR" sz="19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개발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altLang="ko-KR" sz="19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내용</a:t>
            </a:r>
            <a:endParaRPr lang="en-US" altLang="ko-KR" sz="1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	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</a:t>
            </a:r>
            <a:r>
              <a:rPr lang="ko-KR" altLang="en-US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 </a:t>
            </a:r>
            <a:r>
              <a:rPr lang="ko-KR" altLang="en-US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기대 방안</a:t>
            </a:r>
            <a:endParaRPr lang="ko-KR" altLang="en-US" sz="1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	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3.4 </a:t>
            </a:r>
            <a:r>
              <a:rPr lang="ko-KR" altLang="en-US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데이터 수집</a:t>
            </a:r>
            <a:endParaRPr lang="en-US" altLang="ko-KR" sz="1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9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b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.5 </a:t>
            </a:r>
            <a:r>
              <a:rPr lang="ko-KR" altLang="en-US" sz="1900" b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</a:t>
            </a:r>
            <a:r>
              <a:rPr lang="ko-KR" altLang="en-US" sz="19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ko-KR" altLang="en-US" sz="1900" b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</a:t>
            </a:r>
            <a:endParaRPr lang="ko-KR" altLang="en-US" sz="1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	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3.6 </a:t>
            </a:r>
            <a:r>
              <a:rPr lang="ko-KR" altLang="en-US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흐름도</a:t>
            </a:r>
            <a:endParaRPr lang="en-US" altLang="ko-KR" sz="1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	</a:t>
            </a: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.7 </a:t>
            </a:r>
            <a:r>
              <a:rPr lang="ko-KR" altLang="en-US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구성도</a:t>
            </a:r>
            <a:endParaRPr lang="en-US" altLang="ko-KR" sz="1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4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 Cone Click-Corona </a:t>
            </a:r>
            <a:r>
              <a:rPr lang="ko-KR" altLang="en-US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진행 상황</a:t>
            </a:r>
            <a:endParaRPr lang="en-US" altLang="ko-KR" sz="1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5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 </a:t>
            </a: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Cone Click-Corona </a:t>
            </a:r>
            <a:r>
              <a:rPr lang="ko-KR" altLang="en-US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계획 일정</a:t>
            </a:r>
            <a:endParaRPr lang="en-US" altLang="ko-KR" sz="1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6. </a:t>
            </a: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Cone Click-Corona </a:t>
            </a:r>
            <a:r>
              <a:rPr lang="ko-KR" altLang="en-US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다음주 계획</a:t>
            </a:r>
            <a:endParaRPr lang="en-US" altLang="ko-KR" sz="1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3176561" y="1438275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FF9966"/>
          </a:solidFill>
          <a:ln w="53975">
            <a:solidFill>
              <a:srgbClr val="FBC0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3000" b="1" kern="0" dirty="0" smtClean="0">
                <a:solidFill>
                  <a:srgbClr val="FF5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sz="30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ONTENTS</a:t>
            </a:r>
            <a:endParaRPr lang="en-US" altLang="ko-KR" sz="30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포인트가 5개인 별 33"/>
          <p:cNvSpPr/>
          <p:nvPr/>
        </p:nvSpPr>
        <p:spPr>
          <a:xfrm>
            <a:off x="8464206" y="1327801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rgbClr val="FF5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463244" y="0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6843" y="0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28482" y="676275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 smtClean="0">
                <a:solidFill>
                  <a:srgbClr val="915E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 Click-Corona.com</a:t>
            </a:r>
            <a:endParaRPr lang="en-US" altLang="ko-KR" sz="2200" kern="0" dirty="0">
              <a:solidFill>
                <a:srgbClr val="915E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38435" y="85665"/>
            <a:ext cx="14794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11032025" y="735807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10578" y="763528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10456" y="763528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210334" y="763528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형 설명선 25"/>
          <p:cNvSpPr/>
          <p:nvPr/>
        </p:nvSpPr>
        <p:spPr>
          <a:xfrm>
            <a:off x="11031230" y="226868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</p:spTree>
    <p:extLst>
      <p:ext uri="{BB962C8B-B14F-4D97-AF65-F5344CB8AC3E}">
        <p14:creationId xmlns:p14="http://schemas.microsoft.com/office/powerpoint/2010/main" val="193808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9661" y="265159"/>
            <a:ext cx="15872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상황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93" y="1728844"/>
            <a:ext cx="9825489" cy="3810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997293" y="5539235"/>
            <a:ext cx="9731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코드를 확인해보니 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dbody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클래스가 목차를 나타냅니다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이 클래스를 따로 분류 해보겠습니다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34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9661" y="265159"/>
            <a:ext cx="15872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상황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96" y="1757333"/>
            <a:ext cx="10732651" cy="4266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09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9661" y="265159"/>
            <a:ext cx="15872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상황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2" y="1715024"/>
            <a:ext cx="10545495" cy="401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971089" y="5730689"/>
            <a:ext cx="10404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목차를 분류하고 각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게시글의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제목을 따오려고 하니 이번엔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span class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ellipsis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되어있습니다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항목도 따로 분류 해보겠습니다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014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9661" y="265159"/>
            <a:ext cx="15872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상황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52" y="2102469"/>
            <a:ext cx="8320027" cy="266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645351" y="4879539"/>
            <a:ext cx="794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분류 하고 나니 클래스 까지 같이 붙어있어 보기에 좋지 않습니다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순수하게 텍스트 파일만 분류하겠습니다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74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9661" y="265159"/>
            <a:ext cx="15872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상황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22" y="2622282"/>
            <a:ext cx="9385133" cy="205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73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9661" y="265159"/>
            <a:ext cx="15872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상황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96" y="1666642"/>
            <a:ext cx="10732651" cy="4266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61697" y="6019519"/>
            <a:ext cx="10551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게시글의</a:t>
            </a:r>
            <a:r>
              <a:rPr lang="ko-KR" altLang="en-US" dirty="0" smtClean="0"/>
              <a:t> 링크를 따오는 과정 중인데 잘 되지 않아 여러 방면으로 공부하고 있는 중입니다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1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8640" y="263129"/>
            <a:ext cx="15872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 일정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graphicFrame>
        <p:nvGraphicFramePr>
          <p:cNvPr id="38" name="Google Shape;1282;p180"/>
          <p:cNvGraphicFramePr/>
          <p:nvPr>
            <p:extLst>
              <p:ext uri="{D42A27DB-BD31-4B8C-83A1-F6EECF244321}">
                <p14:modId xmlns:p14="http://schemas.microsoft.com/office/powerpoint/2010/main" val="230123738"/>
              </p:ext>
            </p:extLst>
          </p:nvPr>
        </p:nvGraphicFramePr>
        <p:xfrm>
          <a:off x="777595" y="1685101"/>
          <a:ext cx="10776757" cy="46385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70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4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2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28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21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94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05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75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998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23362">
                <a:tc rowSpan="3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24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Promotion contents</a:t>
                      </a:r>
                      <a:endParaRPr lang="ko-KR" sz="2400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Period to perform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888">
                <a:tc v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March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April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17900" marR="17900" marT="17900" marB="17900" anchor="ctr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May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June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888">
                <a:tc v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altLang="en-US" sz="14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4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1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2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17900" marR="17900" marT="17900" marB="17900" anchor="ctr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10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alt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코로나 바이러스에 대한 학습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03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프로젝트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회의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및 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계획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rgbClr val="D9D9D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03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alt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포털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에서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dirty="0" err="1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데이터수집</a:t>
                      </a:r>
                      <a:endParaRPr lang="en-US" sz="1600" b="1" i="0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10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Jupyter</a:t>
                      </a:r>
                      <a:r>
                        <a:rPr lang="en-US" altLang="ko-KR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notebook</a:t>
                      </a:r>
                      <a:r>
                        <a:rPr lang="ko-KR" alt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을 통한 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dirty="0" err="1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분석</a:t>
                      </a:r>
                      <a:endParaRPr lang="en-US" sz="1600" b="1" i="0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03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 </a:t>
                      </a:r>
                      <a:r>
                        <a:rPr lang="ko-KR" altLang="en-US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분석 및 개발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310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시각화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및 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활용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503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유지보수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및 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테스트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05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55196" y="263129"/>
            <a:ext cx="12907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graphicFrame>
        <p:nvGraphicFramePr>
          <p:cNvPr id="38" name="Google Shape;1282;p180"/>
          <p:cNvGraphicFramePr/>
          <p:nvPr>
            <p:extLst/>
          </p:nvPr>
        </p:nvGraphicFramePr>
        <p:xfrm>
          <a:off x="777595" y="1685101"/>
          <a:ext cx="10776757" cy="46385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70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4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2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28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21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94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05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75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998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23362">
                <a:tc rowSpan="3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24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Promotion contents</a:t>
                      </a:r>
                      <a:endParaRPr lang="ko-KR" sz="2400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Period to perform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888">
                <a:tc v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March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April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17900" marR="17900" marT="17900" marB="17900" anchor="ctr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May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June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888">
                <a:tc v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altLang="en-US" sz="14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4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1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2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17900" marR="17900" marT="17900" marB="17900" anchor="ctr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10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alt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코로나 바이러스에 대한 학습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03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프로젝트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회의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및 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계획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rgbClr val="D9D9D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03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alt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포털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에서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dirty="0" err="1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데이터수집</a:t>
                      </a:r>
                      <a:endParaRPr lang="en-US" sz="1600" b="1" i="0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10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Jupyter</a:t>
                      </a:r>
                      <a:r>
                        <a:rPr lang="en-US" altLang="ko-KR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notebook</a:t>
                      </a:r>
                      <a:r>
                        <a:rPr lang="ko-KR" alt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을 통한 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dirty="0" err="1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분석</a:t>
                      </a:r>
                      <a:endParaRPr lang="en-US" sz="1600" b="1" i="0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03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 </a:t>
                      </a:r>
                      <a:r>
                        <a:rPr lang="ko-KR" altLang="en-US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분석 및 개발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310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시각화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및 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활용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503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유지보수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및 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테스트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60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10580" y="313237"/>
            <a:ext cx="1933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주 계획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434409" y="903847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433614" y="394908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36" name="직선 화살표 연결선 13"/>
          <p:cNvSpPr/>
          <p:nvPr/>
        </p:nvSpPr>
        <p:spPr>
          <a:xfrm flipV="1">
            <a:off x="3685077" y="3939368"/>
            <a:ext cx="840139" cy="4789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7" name="그룹 36"/>
          <p:cNvGrpSpPr/>
          <p:nvPr/>
        </p:nvGrpSpPr>
        <p:grpSpPr>
          <a:xfrm>
            <a:off x="823359" y="2980592"/>
            <a:ext cx="2675980" cy="2210925"/>
            <a:chOff x="2261118" y="2212520"/>
            <a:chExt cx="4814595" cy="5747657"/>
          </a:xfrm>
        </p:grpSpPr>
        <p:sp>
          <p:nvSpPr>
            <p:cNvPr id="39" name="자유형 38"/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4"/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solidFill>
              <a:srgbClr val="B2E1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자유형: 도형 12">
            <a:extLst>
              <a:ext uri="{FF2B5EF4-FFF2-40B4-BE49-F238E27FC236}">
                <a16:creationId xmlns:a16="http://schemas.microsoft.com/office/drawing/2014/main" id="{B4EFF1AA-399E-48E1-A799-FE79345503AA}"/>
              </a:ext>
            </a:extLst>
          </p:cNvPr>
          <p:cNvSpPr/>
          <p:nvPr/>
        </p:nvSpPr>
        <p:spPr>
          <a:xfrm rot="19249572">
            <a:off x="1746483" y="2603362"/>
            <a:ext cx="1138182" cy="592694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947746" y="3540757"/>
            <a:ext cx="2502571" cy="978729"/>
          </a:xfrm>
          <a:prstGeom prst="rect">
            <a:avLst/>
          </a:prstGeom>
          <a:solidFill>
            <a:srgbClr val="FBC096"/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200" b="1" i="1" dirty="0" err="1" smtClean="0"/>
              <a:t>코드문제</a:t>
            </a:r>
            <a:r>
              <a:rPr lang="ko-KR" altLang="en-US" sz="3200" b="1" i="1" dirty="0" smtClean="0"/>
              <a:t> 해결</a:t>
            </a:r>
            <a:endParaRPr lang="en-US" altLang="ko-KR" sz="3200" b="1" i="1" dirty="0"/>
          </a:p>
        </p:txBody>
      </p:sp>
      <p:sp>
        <p:nvSpPr>
          <p:cNvPr id="43" name="직선 화살표 연결선 13"/>
          <p:cNvSpPr/>
          <p:nvPr/>
        </p:nvSpPr>
        <p:spPr>
          <a:xfrm flipV="1">
            <a:off x="7572672" y="3899335"/>
            <a:ext cx="840139" cy="4789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4" name="그룹 43"/>
          <p:cNvGrpSpPr/>
          <p:nvPr/>
        </p:nvGrpSpPr>
        <p:grpSpPr>
          <a:xfrm>
            <a:off x="4687089" y="2968030"/>
            <a:ext cx="2675980" cy="2210925"/>
            <a:chOff x="2261118" y="2212520"/>
            <a:chExt cx="4814595" cy="5747657"/>
          </a:xfrm>
        </p:grpSpPr>
        <p:sp>
          <p:nvSpPr>
            <p:cNvPr id="45" name="자유형 44"/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직사각형 4"/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solidFill>
              <a:srgbClr val="B2E1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4811476" y="3528195"/>
            <a:ext cx="2502571" cy="535531"/>
          </a:xfrm>
          <a:prstGeom prst="rect">
            <a:avLst/>
          </a:prstGeom>
          <a:solidFill>
            <a:srgbClr val="FBC096"/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200" b="1" i="1" dirty="0" smtClean="0"/>
              <a:t>데이터 수집</a:t>
            </a:r>
            <a:endParaRPr lang="en-US" altLang="ko-KR" sz="3200" b="1" i="1" dirty="0"/>
          </a:p>
        </p:txBody>
      </p:sp>
      <p:sp>
        <p:nvSpPr>
          <p:cNvPr id="48" name="자유형: 도형 12">
            <a:extLst>
              <a:ext uri="{FF2B5EF4-FFF2-40B4-BE49-F238E27FC236}">
                <a16:creationId xmlns:a16="http://schemas.microsoft.com/office/drawing/2014/main" id="{B4EFF1AA-399E-48E1-A799-FE79345503AA}"/>
              </a:ext>
            </a:extLst>
          </p:cNvPr>
          <p:cNvSpPr/>
          <p:nvPr/>
        </p:nvSpPr>
        <p:spPr>
          <a:xfrm rot="19249572">
            <a:off x="5596760" y="2627971"/>
            <a:ext cx="1138182" cy="592694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02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8586186" y="2951833"/>
            <a:ext cx="2675980" cy="2210925"/>
            <a:chOff x="2261118" y="2212520"/>
            <a:chExt cx="4814595" cy="5747657"/>
          </a:xfrm>
        </p:grpSpPr>
        <p:sp>
          <p:nvSpPr>
            <p:cNvPr id="50" name="자유형 49"/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4"/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solidFill>
              <a:srgbClr val="B2E1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8710573" y="3511998"/>
            <a:ext cx="2502571" cy="978729"/>
          </a:xfrm>
          <a:prstGeom prst="rect">
            <a:avLst/>
          </a:prstGeom>
          <a:solidFill>
            <a:srgbClr val="FBC096"/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200" b="1" i="1" dirty="0" smtClean="0"/>
              <a:t>발표자료 촬영</a:t>
            </a:r>
            <a:endParaRPr lang="en-US" altLang="ko-KR" sz="3200" b="1" i="1" dirty="0"/>
          </a:p>
        </p:txBody>
      </p:sp>
      <p:sp>
        <p:nvSpPr>
          <p:cNvPr id="53" name="자유형: 도형 12">
            <a:extLst>
              <a:ext uri="{FF2B5EF4-FFF2-40B4-BE49-F238E27FC236}">
                <a16:creationId xmlns:a16="http://schemas.microsoft.com/office/drawing/2014/main" id="{B4EFF1AA-399E-48E1-A799-FE79345503AA}"/>
              </a:ext>
            </a:extLst>
          </p:cNvPr>
          <p:cNvSpPr/>
          <p:nvPr/>
        </p:nvSpPr>
        <p:spPr>
          <a:xfrm rot="19249572">
            <a:off x="9531579" y="2595904"/>
            <a:ext cx="1138182" cy="592694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03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10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1383" y="202201"/>
            <a:ext cx="21162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1. 4</a:t>
            </a:r>
            <a:r>
              <a:rPr lang="ko-KR" altLang="en-US" sz="3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 소개</a:t>
            </a:r>
            <a:endParaRPr lang="ko-KR" altLang="en-US" sz="3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966" y="1676224"/>
            <a:ext cx="2010684" cy="234352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9898" y="1875165"/>
            <a:ext cx="371890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김민찬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010.9214.3564</a:t>
            </a:r>
          </a:p>
          <a:p>
            <a:pPr algn="r">
              <a:lnSpc>
                <a:spcPct val="150000"/>
              </a:lnSpc>
            </a:pP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minclasse@gmail.com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역할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데이터시각화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전체적인 </a:t>
            </a:r>
            <a:r>
              <a:rPr lang="en-US" altLang="ko-KR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ppt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깃허브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minclasse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552452" y="4404399"/>
            <a:ext cx="3183196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오병웅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010.4115.2866</a:t>
            </a:r>
          </a:p>
          <a:p>
            <a:pPr algn="r">
              <a:lnSpc>
                <a:spcPct val="150000"/>
              </a:lnSpc>
            </a:pP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quddnd88@naver.com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역할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데이터분석 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구현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깃허브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byeong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ung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8363897" y="1789588"/>
            <a:ext cx="3605851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고장완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010.7736.3211</a:t>
            </a:r>
            <a:endParaRPr lang="en-US" altLang="ko-KR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rhwkdhks@naver.com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역할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데이터분석 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개발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깃허브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Jangwanko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965" y="1676224"/>
            <a:ext cx="2018614" cy="234352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966" y="4103085"/>
            <a:ext cx="2010684" cy="22889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30965" y="4672983"/>
            <a:ext cx="4536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깃허브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주소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https://github.com/OneClick-Corona-BigDataCapstone/OneClick-Corona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12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1383" y="202201"/>
            <a:ext cx="23391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3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COVID 19</a:t>
            </a:r>
            <a:endParaRPr lang="ko-KR" altLang="en-US" sz="3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4" y="2042074"/>
            <a:ext cx="4791075" cy="381000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6165850" y="2047774"/>
            <a:ext cx="5405717" cy="4157642"/>
            <a:chOff x="2261118" y="2212520"/>
            <a:chExt cx="4814595" cy="5747657"/>
          </a:xfrm>
          <a:solidFill>
            <a:srgbClr val="FBC096"/>
          </a:solidFill>
        </p:grpSpPr>
        <p:sp>
          <p:nvSpPr>
            <p:cNvPr id="26" name="자유형 25"/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4"/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507394" y="2642820"/>
            <a:ext cx="4788261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ko-KR" altLang="en-US"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 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 중국 우한에서 처음 발생한 이후 중국 전역과 전 세계로 확산된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 유형의 코로나바이러스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(SARS-CoV-2)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 의한 호흡기 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감염질환이다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29" name="자유형: 도형 12">
            <a:extLst>
              <a:ext uri="{FF2B5EF4-FFF2-40B4-BE49-F238E27FC236}">
                <a16:creationId xmlns:a16="http://schemas.microsoft.com/office/drawing/2014/main" id="{B4EFF1AA-399E-48E1-A799-FE79345503AA}"/>
              </a:ext>
            </a:extLst>
          </p:cNvPr>
          <p:cNvSpPr/>
          <p:nvPr/>
        </p:nvSpPr>
        <p:spPr>
          <a:xfrm rot="19249572">
            <a:off x="8452142" y="1739355"/>
            <a:ext cx="1103949" cy="813152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41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91290" y="153562"/>
            <a:ext cx="25378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2000" kern="0" dirty="0" err="1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OneClick</a:t>
            </a:r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-Corona </a:t>
            </a:r>
          </a:p>
          <a:p>
            <a:pPr algn="r"/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프로젝트소개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2325607" y="2196711"/>
            <a:ext cx="7213600" cy="4019452"/>
            <a:chOff x="2261118" y="2212520"/>
            <a:chExt cx="4814595" cy="5747657"/>
          </a:xfrm>
          <a:solidFill>
            <a:srgbClr val="FBC096"/>
          </a:solidFill>
        </p:grpSpPr>
        <p:sp>
          <p:nvSpPr>
            <p:cNvPr id="25" name="자유형 24"/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4"/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2884407" y="2102469"/>
            <a:ext cx="6096000" cy="355481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endParaRPr lang="ko-KR" altLang="en-US"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lang="ko-KR" altLang="en-US" sz="3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lang="ko-KR" altLang="en-US" sz="3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ko-KR" altLang="en-US" sz="3000" b="1" dirty="0">
                <a:latin typeface="맑은 고딕" panose="020B0503020000020004" pitchFamily="50" charset="-127"/>
              </a:rPr>
              <a:t>코로나 </a:t>
            </a:r>
            <a:r>
              <a:rPr lang="en-US" altLang="ko-KR" sz="3000" b="1" dirty="0">
                <a:latin typeface="맑은 고딕" panose="020B0503020000020004" pitchFamily="50" charset="-127"/>
              </a:rPr>
              <a:t>19</a:t>
            </a:r>
            <a:r>
              <a:rPr lang="ko-KR" altLang="en-US" sz="3000" b="1" dirty="0">
                <a:latin typeface="맑은 고딕" panose="020B0503020000020004" pitchFamily="50" charset="-127"/>
              </a:rPr>
              <a:t>에 대한 정보와 퍼지고 있는 유언비어에 대응하며 사용자가 가짜 정보에 속지 않고 올바른 방법으로 코로나를 대처할 수 있게 도와주는 플랫폼 기반의 </a:t>
            </a:r>
            <a:r>
              <a:rPr lang="ko-KR" altLang="en-US" sz="3000" b="1" dirty="0" smtClean="0">
                <a:latin typeface="맑은 고딕" panose="020B0503020000020004" pitchFamily="50" charset="-127"/>
              </a:rPr>
              <a:t>웹 서비스</a:t>
            </a:r>
            <a:r>
              <a:rPr lang="en-US" altLang="ko-KR" sz="3000" b="1" dirty="0">
                <a:latin typeface="맑은 고딕" panose="020B0503020000020004" pitchFamily="50" charset="-127"/>
              </a:rPr>
              <a:t>. </a:t>
            </a:r>
            <a:endParaRPr lang="ko-KR" altLang="en-US" sz="3000" b="1" dirty="0">
              <a:solidFill>
                <a:schemeClr val="dk1"/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28" name="자유형: 도형 12">
            <a:extLst>
              <a:ext uri="{FF2B5EF4-FFF2-40B4-BE49-F238E27FC236}">
                <a16:creationId xmlns:a16="http://schemas.microsoft.com/office/drawing/2014/main" id="{B4EFF1AA-399E-48E1-A799-FE79345503AA}"/>
              </a:ext>
            </a:extLst>
          </p:cNvPr>
          <p:cNvSpPr/>
          <p:nvPr/>
        </p:nvSpPr>
        <p:spPr>
          <a:xfrm rot="19249572">
            <a:off x="5035276" y="1915476"/>
            <a:ext cx="1794261" cy="932746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38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19832" y="234775"/>
            <a:ext cx="1728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동기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6974540" y="2393575"/>
            <a:ext cx="4428695" cy="3781973"/>
            <a:chOff x="2261118" y="2212520"/>
            <a:chExt cx="4814595" cy="5747657"/>
          </a:xfrm>
          <a:solidFill>
            <a:srgbClr val="FBC096"/>
          </a:solidFill>
        </p:grpSpPr>
        <p:sp>
          <p:nvSpPr>
            <p:cNvPr id="25" name="자유형 24"/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4"/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6974539" y="1806947"/>
            <a:ext cx="4574521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ko-KR" altLang="en-US"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lang="ko-KR" altLang="en-US" sz="3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lang="ko-KR" altLang="en-US" sz="3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사람들은 어떤 사건이 있을 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때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마다 언론을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100%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신뢰하지 못하며 유튜브의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가짜 뉴스나 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카카오톡으로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오는 정체불명의 정보를 무조건적인 사실이라고 믿는 사람들이 늘어나고 있습니다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500" b="1" dirty="0" smtClean="0">
                <a:latin typeface="맑은 고딕" panose="020B0503020000020004" pitchFamily="50" charset="-127"/>
              </a:rPr>
              <a:t> </a:t>
            </a:r>
            <a:endParaRPr lang="ko-KR" altLang="en-US" sz="2500" b="1" dirty="0">
              <a:solidFill>
                <a:schemeClr val="dk1"/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28" name="자유형: 도형 12">
            <a:extLst>
              <a:ext uri="{FF2B5EF4-FFF2-40B4-BE49-F238E27FC236}">
                <a16:creationId xmlns:a16="http://schemas.microsoft.com/office/drawing/2014/main" id="{B4EFF1AA-399E-48E1-A799-FE79345503AA}"/>
              </a:ext>
            </a:extLst>
          </p:cNvPr>
          <p:cNvSpPr/>
          <p:nvPr/>
        </p:nvSpPr>
        <p:spPr>
          <a:xfrm rot="19249572">
            <a:off x="8640897" y="1838629"/>
            <a:ext cx="1145861" cy="932746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52" y="1664738"/>
            <a:ext cx="4067690" cy="468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19832" y="234775"/>
            <a:ext cx="1728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동기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6974540" y="2393575"/>
            <a:ext cx="4428695" cy="3781973"/>
            <a:chOff x="2261118" y="2212520"/>
            <a:chExt cx="4814595" cy="5747657"/>
          </a:xfrm>
          <a:solidFill>
            <a:srgbClr val="FBC096"/>
          </a:solidFill>
        </p:grpSpPr>
        <p:sp>
          <p:nvSpPr>
            <p:cNvPr id="25" name="자유형 24"/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4"/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6974539" y="1806947"/>
            <a:ext cx="4574521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ko-KR" altLang="en-US"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lang="ko-KR" altLang="en-US" sz="3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lang="ko-KR" altLang="en-US" sz="3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어디서 제대로 된 정보를 얻을 수 있는지 모르는 사람도 많습니다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이에 저희는 신뢰도가 높은 국가기관인 공공정보데이터 포털과 질병관리본부의 발표 자료를 이용하여 사람들에게 믿을 만한 정보를 제공하는 것을 목표하고자 합니다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500" b="1" dirty="0" smtClean="0">
                <a:latin typeface="맑은 고딕" panose="020B0503020000020004" pitchFamily="50" charset="-127"/>
              </a:rPr>
              <a:t> </a:t>
            </a:r>
            <a:endParaRPr lang="ko-KR" altLang="en-US" sz="2500" b="1" dirty="0">
              <a:solidFill>
                <a:schemeClr val="dk1"/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28" name="자유형: 도형 12">
            <a:extLst>
              <a:ext uri="{FF2B5EF4-FFF2-40B4-BE49-F238E27FC236}">
                <a16:creationId xmlns:a16="http://schemas.microsoft.com/office/drawing/2014/main" id="{B4EFF1AA-399E-48E1-A799-FE79345503AA}"/>
              </a:ext>
            </a:extLst>
          </p:cNvPr>
          <p:cNvSpPr/>
          <p:nvPr/>
        </p:nvSpPr>
        <p:spPr>
          <a:xfrm rot="19249572">
            <a:off x="8640897" y="1838629"/>
            <a:ext cx="1145861" cy="932746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53" y="1728844"/>
            <a:ext cx="4294530" cy="458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0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19832" y="234775"/>
            <a:ext cx="1728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3.2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내용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1" name="Google Shape;1159;p172"/>
          <p:cNvSpPr txBox="1"/>
          <p:nvPr/>
        </p:nvSpPr>
        <p:spPr>
          <a:xfrm>
            <a:off x="1087800" y="1885544"/>
            <a:ext cx="4261313" cy="2006408"/>
          </a:xfrm>
          <a:prstGeom prst="rect">
            <a:avLst/>
          </a:prstGeom>
          <a:solidFill>
            <a:srgbClr val="FBC096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/>
            <a:r>
              <a:rPr lang="ko-KR" altLang="en-US" sz="3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날마다 갱신되는 코로나 감염자 데이터</a:t>
            </a:r>
            <a:r>
              <a:rPr lang="ko-KR" altLang="en-US" sz="3000" b="1" i="0" u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제공</a:t>
            </a:r>
          </a:p>
          <a:p>
            <a:pPr algn="ctr"/>
            <a:endParaRPr lang="ko-KR" altLang="en-US"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160;p172"/>
          <p:cNvSpPr txBox="1"/>
          <p:nvPr/>
        </p:nvSpPr>
        <p:spPr>
          <a:xfrm>
            <a:off x="1229150" y="1381038"/>
            <a:ext cx="696404" cy="114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FF9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FF996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0" b="1" i="0" u="none" dirty="0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7000" b="1" i="0" u="none" dirty="0">
              <a:solidFill>
                <a:srgbClr val="4CBC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159;p172"/>
          <p:cNvSpPr txBox="1"/>
          <p:nvPr/>
        </p:nvSpPr>
        <p:spPr>
          <a:xfrm>
            <a:off x="6344777" y="1885544"/>
            <a:ext cx="4506733" cy="2006408"/>
          </a:xfrm>
          <a:prstGeom prst="rect">
            <a:avLst/>
          </a:prstGeom>
          <a:solidFill>
            <a:srgbClr val="FBC096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/>
            <a:r>
              <a:rPr lang="ko-KR" altLang="en-US" sz="3000" b="1" i="0" u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월별</a:t>
            </a:r>
            <a:r>
              <a:rPr lang="en-US" altLang="ko-KR" sz="3000" b="1" i="0" u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,</a:t>
            </a:r>
            <a:r>
              <a:rPr lang="ko-KR" altLang="en-US" sz="3000" b="1" i="0" u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주별로 코로나 </a:t>
            </a:r>
            <a:endParaRPr lang="en-US" altLang="ko-KR" sz="3000" b="1" i="0" u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algn="ctr"/>
            <a:r>
              <a:rPr lang="ko-KR" altLang="en-US" sz="3000" b="1" i="0" u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감염자 그래프 제공</a:t>
            </a:r>
            <a:endParaRPr lang="en-US" altLang="ko-KR" sz="3000" b="1" i="0" u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31" name="Google Shape;1164;p172"/>
          <p:cNvSpPr txBox="1"/>
          <p:nvPr/>
        </p:nvSpPr>
        <p:spPr>
          <a:xfrm>
            <a:off x="10080246" y="1381038"/>
            <a:ext cx="707516" cy="114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FF9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FF9966"/>
              </a:solidFill>
            </a:endParaRPr>
          </a:p>
        </p:txBody>
      </p:sp>
      <p:sp>
        <p:nvSpPr>
          <p:cNvPr id="34" name="Google Shape;1159;p172"/>
          <p:cNvSpPr txBox="1"/>
          <p:nvPr/>
        </p:nvSpPr>
        <p:spPr>
          <a:xfrm>
            <a:off x="1041988" y="4143922"/>
            <a:ext cx="4261313" cy="2006408"/>
          </a:xfrm>
          <a:prstGeom prst="rect">
            <a:avLst/>
          </a:prstGeom>
          <a:solidFill>
            <a:srgbClr val="FBC096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kern="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질병 </a:t>
            </a:r>
            <a:r>
              <a:rPr lang="ko-KR" altLang="en-US" sz="3000" b="1" kern="0" dirty="0" err="1" smtClean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관리본부와</a:t>
            </a:r>
            <a:endParaRPr lang="en-US" altLang="ko-KR" sz="3000" b="1" kern="0" dirty="0" smtClean="0">
              <a:solidFill>
                <a:schemeClr val="dk1"/>
              </a:solidFill>
              <a:latin typeface="+mn-ea"/>
              <a:cs typeface="Arial"/>
              <a:sym typeface="Arial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kern="0" dirty="0" smtClean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청와대의 </a:t>
            </a:r>
            <a:r>
              <a:rPr lang="ko-KR" altLang="en-US" sz="3000" b="1" kern="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공지사항 알림</a:t>
            </a:r>
            <a:endParaRPr lang="ko-KR" altLang="en-US" sz="3000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  <a:p>
            <a:pPr algn="ctr"/>
            <a:endParaRPr lang="ko-KR" altLang="en-US"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164;p172"/>
          <p:cNvSpPr txBox="1"/>
          <p:nvPr/>
        </p:nvSpPr>
        <p:spPr>
          <a:xfrm>
            <a:off x="1187149" y="3696238"/>
            <a:ext cx="609900" cy="114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FF9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dirty="0">
              <a:solidFill>
                <a:srgbClr val="FF9966"/>
              </a:solidFill>
            </a:endParaRPr>
          </a:p>
        </p:txBody>
      </p:sp>
      <p:sp>
        <p:nvSpPr>
          <p:cNvPr id="35" name="Google Shape;1159;p172"/>
          <p:cNvSpPr txBox="1"/>
          <p:nvPr/>
        </p:nvSpPr>
        <p:spPr>
          <a:xfrm>
            <a:off x="6412772" y="4194602"/>
            <a:ext cx="4506733" cy="2006408"/>
          </a:xfrm>
          <a:prstGeom prst="rect">
            <a:avLst/>
          </a:prstGeom>
          <a:solidFill>
            <a:srgbClr val="FBC096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/>
            <a:r>
              <a:rPr lang="ko-KR" altLang="en-US" sz="3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각종 유언비어에 대한 </a:t>
            </a:r>
            <a:endParaRPr lang="en-US" altLang="ko-KR" sz="30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algn="ctr"/>
            <a:r>
              <a:rPr lang="ko-KR" altLang="en-US" sz="3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정부의 </a:t>
            </a:r>
            <a:r>
              <a:rPr lang="ko-KR" altLang="en-US" sz="30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공식발표문</a:t>
            </a:r>
            <a:r>
              <a:rPr lang="ko-KR" altLang="en-US" sz="3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제공</a:t>
            </a:r>
          </a:p>
          <a:p>
            <a:pPr algn="ctr"/>
            <a:endParaRPr lang="ko-KR" alt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1164;p172"/>
          <p:cNvSpPr txBox="1"/>
          <p:nvPr/>
        </p:nvSpPr>
        <p:spPr>
          <a:xfrm>
            <a:off x="10080246" y="3685811"/>
            <a:ext cx="609900" cy="114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FF9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dirty="0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29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19832" y="234775"/>
            <a:ext cx="1728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3.3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 방안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3" name="Google Shape;1162;p172"/>
          <p:cNvSpPr txBox="1"/>
          <p:nvPr/>
        </p:nvSpPr>
        <p:spPr>
          <a:xfrm>
            <a:off x="4694782" y="2811461"/>
            <a:ext cx="2865894" cy="2801946"/>
          </a:xfrm>
          <a:prstGeom prst="rect">
            <a:avLst/>
          </a:prstGeom>
          <a:solidFill>
            <a:srgbClr val="FBC096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ko-KR" altLang="en-US" sz="3000" b="1" dirty="0">
                <a:latin typeface="+mn-ea"/>
              </a:rPr>
              <a:t>유언비어에 </a:t>
            </a:r>
            <a:endParaRPr lang="en-US" altLang="ko-KR" sz="3000" b="1" dirty="0">
              <a:latin typeface="+mn-ea"/>
            </a:endParaRPr>
          </a:p>
          <a:p>
            <a:pPr algn="ctr"/>
            <a:r>
              <a:rPr lang="ko-KR" altLang="en-US" sz="3000" b="1" dirty="0" smtClean="0">
                <a:latin typeface="+mn-ea"/>
              </a:rPr>
              <a:t>속지 않고 </a:t>
            </a:r>
            <a:endParaRPr lang="en-US" altLang="ko-KR" sz="3000" b="1" dirty="0">
              <a:latin typeface="+mn-ea"/>
            </a:endParaRPr>
          </a:p>
          <a:p>
            <a:pPr algn="ctr"/>
            <a:r>
              <a:rPr lang="ko-KR" altLang="en-US" sz="3000" b="1" dirty="0">
                <a:latin typeface="+mn-ea"/>
              </a:rPr>
              <a:t>정확한 정보를 알 수 있다</a:t>
            </a:r>
            <a:r>
              <a:rPr lang="en-US" altLang="ko-KR" sz="3000" b="1" dirty="0">
                <a:latin typeface="+mn-ea"/>
              </a:rPr>
              <a:t>.</a:t>
            </a:r>
            <a:endParaRPr lang="ko-KR" altLang="en-US" sz="3000" b="1" dirty="0">
              <a:latin typeface="+mn-ea"/>
            </a:endParaRPr>
          </a:p>
          <a:p>
            <a:pPr algn="ctr"/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159;p172"/>
          <p:cNvSpPr txBox="1"/>
          <p:nvPr/>
        </p:nvSpPr>
        <p:spPr>
          <a:xfrm>
            <a:off x="777596" y="1983743"/>
            <a:ext cx="3580488" cy="3156925"/>
          </a:xfrm>
          <a:prstGeom prst="rect">
            <a:avLst/>
          </a:prstGeom>
          <a:solidFill>
            <a:srgbClr val="FBC096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endParaRPr lang="ko-KR" altLang="en-US" sz="3000" kern="0" dirty="0">
              <a:solidFill>
                <a:srgbClr val="FBC096"/>
              </a:solidFill>
              <a:latin typeface="+mn-ea"/>
              <a:sym typeface="Arial"/>
            </a:endParaRPr>
          </a:p>
          <a:p>
            <a:pPr algn="ctr"/>
            <a:r>
              <a:rPr lang="ko-KR" altLang="en-US" sz="300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정부 사이트를 </a:t>
            </a:r>
            <a:endParaRPr lang="en-US" altLang="ko-KR" sz="3000" b="1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  <a:p>
            <a:pPr algn="ctr"/>
            <a:r>
              <a:rPr lang="ko-KR" altLang="en-US" sz="300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찾아가지 않아도 </a:t>
            </a:r>
            <a:endParaRPr lang="en-US" altLang="ko-KR" sz="3000" b="1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  <a:p>
            <a:pPr algn="ctr"/>
            <a:r>
              <a:rPr lang="ko-KR" altLang="en-US" sz="300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정확한 정보를 </a:t>
            </a:r>
            <a:endParaRPr lang="en-US" altLang="ko-KR" sz="3000" b="1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  <a:p>
            <a:pPr algn="ctr"/>
            <a:r>
              <a:rPr lang="ko-KR" altLang="en-US" sz="300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제공 받을 수 있다</a:t>
            </a:r>
            <a:r>
              <a:rPr lang="en-US" altLang="ko-KR" sz="300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.</a:t>
            </a:r>
            <a:endParaRPr lang="ko-KR" altLang="en-US" sz="1200" b="1" i="0" u="none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  <a:p>
            <a:pPr algn="ctr"/>
            <a:endParaRPr lang="ko-KR" altLang="en-US" sz="1200" b="0" i="0" u="none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5" name="Google Shape;1160;p172"/>
          <p:cNvSpPr txBox="1"/>
          <p:nvPr/>
        </p:nvSpPr>
        <p:spPr>
          <a:xfrm>
            <a:off x="744796" y="1363197"/>
            <a:ext cx="1288032" cy="179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FF9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FF9966"/>
              </a:solidFill>
            </a:endParaRPr>
          </a:p>
        </p:txBody>
      </p:sp>
      <p:sp>
        <p:nvSpPr>
          <p:cNvPr id="26" name="Google Shape;1164;p172"/>
          <p:cNvSpPr txBox="1"/>
          <p:nvPr/>
        </p:nvSpPr>
        <p:spPr>
          <a:xfrm>
            <a:off x="4727883" y="2191831"/>
            <a:ext cx="762557" cy="128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FF9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FF9966"/>
              </a:solidFill>
            </a:endParaRPr>
          </a:p>
        </p:txBody>
      </p:sp>
      <p:sp>
        <p:nvSpPr>
          <p:cNvPr id="27" name="Google Shape;1159;p172"/>
          <p:cNvSpPr txBox="1"/>
          <p:nvPr/>
        </p:nvSpPr>
        <p:spPr>
          <a:xfrm>
            <a:off x="8006718" y="3350029"/>
            <a:ext cx="3554159" cy="3021742"/>
          </a:xfrm>
          <a:prstGeom prst="rect">
            <a:avLst/>
          </a:prstGeom>
          <a:solidFill>
            <a:srgbClr val="FBC096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endParaRPr lang="en-US" altLang="ko-KR" sz="3000" b="1" dirty="0">
              <a:latin typeface="+mn-ea"/>
            </a:endParaRPr>
          </a:p>
          <a:p>
            <a:pPr algn="ctr"/>
            <a:r>
              <a:rPr lang="ko-KR" altLang="en-US" sz="3000" b="1" i="0" u="none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공식입장과 발표를 통하여 사람들에게 신뢰성을 높이며 안정감을 줄 수 있다</a:t>
            </a:r>
            <a:r>
              <a:rPr lang="en-US" altLang="ko-KR" sz="3000" b="1" i="0" u="none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.</a:t>
            </a:r>
            <a:endParaRPr sz="3000" b="1" i="0" u="none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8" name="Google Shape;1164;p172"/>
          <p:cNvSpPr txBox="1"/>
          <p:nvPr/>
        </p:nvSpPr>
        <p:spPr>
          <a:xfrm>
            <a:off x="8061987" y="2706759"/>
            <a:ext cx="762557" cy="116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FF9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dirty="0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3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930</Words>
  <Application>Microsoft Office PowerPoint</Application>
  <PresentationFormat>와이드스크린</PresentationFormat>
  <Paragraphs>285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Dotum</vt:lpstr>
      <vt:lpstr>맑은 고딕</vt:lpstr>
      <vt:lpstr>맑은 고딕</vt:lpstr>
      <vt:lpstr>야놀자 야체 B</vt:lpstr>
      <vt:lpstr>한양신명조</vt:lpstr>
      <vt:lpstr>함초롬돋움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홍성주</dc:creator>
  <cp:lastModifiedBy>김 민찬</cp:lastModifiedBy>
  <cp:revision>80</cp:revision>
  <dcterms:created xsi:type="dcterms:W3CDTF">2019-09-19T08:05:39Z</dcterms:created>
  <dcterms:modified xsi:type="dcterms:W3CDTF">2020-04-15T06:07:50Z</dcterms:modified>
</cp:coreProperties>
</file>