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82" r:id="rId2"/>
    <p:sldId id="283" r:id="rId3"/>
    <p:sldId id="270" r:id="rId4"/>
    <p:sldId id="281" r:id="rId5"/>
    <p:sldId id="272" r:id="rId6"/>
    <p:sldId id="273" r:id="rId7"/>
    <p:sldId id="274" r:id="rId8"/>
    <p:sldId id="275" r:id="rId9"/>
    <p:sldId id="276" r:id="rId10"/>
    <p:sldId id="277" r:id="rId11"/>
    <p:sldId id="279" r:id="rId12"/>
    <p:sldId id="278" r:id="rId13"/>
    <p:sldId id="284"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olaos" initials="N" lastIdx="1" clrIdx="0">
    <p:extLst>
      <p:ext uri="{19B8F6BF-5375-455C-9EA6-DF929625EA0E}">
        <p15:presenceInfo xmlns:p15="http://schemas.microsoft.com/office/powerpoint/2012/main" userId="Nikola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howGuides="1">
      <p:cViewPr varScale="1">
        <p:scale>
          <a:sx n="114" d="100"/>
          <a:sy n="114" d="100"/>
        </p:scale>
        <p:origin x="41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5/29/2022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5/29/2022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5/29/2022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5/29/2022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5/29/2022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5/29/2022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5/29/2022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5/29/2022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5/29/2022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5/29/2022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8FB49-87C5-4637-883C-B768CDE334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9860" y="404664"/>
            <a:ext cx="7309104" cy="1908048"/>
          </a:xfrm>
          <a:prstGeom prst="rect">
            <a:avLst/>
          </a:prstGeom>
        </p:spPr>
      </p:pic>
      <p:sp>
        <p:nvSpPr>
          <p:cNvPr id="4" name="TextBox 3">
            <a:extLst>
              <a:ext uri="{FF2B5EF4-FFF2-40B4-BE49-F238E27FC236}">
                <a16:creationId xmlns:a16="http://schemas.microsoft.com/office/drawing/2014/main" id="{172A9A45-ADC1-4CA8-8DF8-12BD442DDBD0}"/>
              </a:ext>
            </a:extLst>
          </p:cNvPr>
          <p:cNvSpPr txBox="1"/>
          <p:nvPr/>
        </p:nvSpPr>
        <p:spPr>
          <a:xfrm>
            <a:off x="2439860" y="2289956"/>
            <a:ext cx="7309104" cy="4154984"/>
          </a:xfrm>
          <a:prstGeom prst="rect">
            <a:avLst/>
          </a:prstGeom>
          <a:noFill/>
        </p:spPr>
        <p:txBody>
          <a:bodyPr wrap="square" rtlCol="0">
            <a:spAutoFit/>
          </a:bodyPr>
          <a:lstStyle/>
          <a:p>
            <a:pPr algn="ctr"/>
            <a:endParaRPr lang="en-US" dirty="0"/>
          </a:p>
          <a:p>
            <a:pPr algn="ctr"/>
            <a:r>
              <a:rPr lang="en-US" dirty="0"/>
              <a:t>Papadopoulos Nikolaos</a:t>
            </a:r>
          </a:p>
          <a:p>
            <a:pPr algn="ctr"/>
            <a:endParaRPr lang="en-US" dirty="0"/>
          </a:p>
          <a:p>
            <a:pPr algn="ctr"/>
            <a:endParaRPr lang="en-US" dirty="0"/>
          </a:p>
          <a:p>
            <a:pPr algn="ctr"/>
            <a:r>
              <a:rPr lang="en-US" dirty="0">
                <a:solidFill>
                  <a:schemeClr val="tx2"/>
                </a:solidFill>
              </a:rPr>
              <a:t>Dementia in Greece compared to Europe</a:t>
            </a:r>
          </a:p>
          <a:p>
            <a:pPr algn="ctr"/>
            <a:endParaRPr lang="en-US" dirty="0"/>
          </a:p>
          <a:p>
            <a:pPr algn="ctr"/>
            <a:r>
              <a:rPr lang="en-US" b="1" dirty="0"/>
              <a:t>Data visualization &amp; Communication</a:t>
            </a:r>
          </a:p>
          <a:p>
            <a:pPr algn="ctr"/>
            <a:endParaRPr lang="en-US" b="1" dirty="0"/>
          </a:p>
          <a:p>
            <a:pPr algn="ctr"/>
            <a:endParaRPr lang="en-US" b="1" dirty="0"/>
          </a:p>
          <a:p>
            <a:pPr algn="ctr"/>
            <a:r>
              <a:rPr lang="en-US" dirty="0"/>
              <a:t>Professors: </a:t>
            </a:r>
            <a:r>
              <a:rPr lang="en-US" dirty="0" err="1"/>
              <a:t>Karlis</a:t>
            </a:r>
            <a:r>
              <a:rPr lang="en-US" dirty="0"/>
              <a:t> D., </a:t>
            </a:r>
            <a:r>
              <a:rPr lang="en-US" dirty="0" err="1"/>
              <a:t>Platis</a:t>
            </a:r>
            <a:r>
              <a:rPr lang="en-US" dirty="0"/>
              <a:t> N.</a:t>
            </a:r>
          </a:p>
          <a:p>
            <a:endParaRPr lang="en-US" b="1" dirty="0"/>
          </a:p>
        </p:txBody>
      </p:sp>
    </p:spTree>
    <p:extLst>
      <p:ext uri="{BB962C8B-B14F-4D97-AF65-F5344CB8AC3E}">
        <p14:creationId xmlns:p14="http://schemas.microsoft.com/office/powerpoint/2010/main" val="28631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76DE4-73AE-4681-AE6A-1659BB67C96B}"/>
              </a:ext>
            </a:extLst>
          </p:cNvPr>
          <p:cNvSpPr txBox="1"/>
          <p:nvPr/>
        </p:nvSpPr>
        <p:spPr>
          <a:xfrm>
            <a:off x="1647912" y="260648"/>
            <a:ext cx="8892991" cy="461665"/>
          </a:xfrm>
          <a:prstGeom prst="rect">
            <a:avLst/>
          </a:prstGeom>
          <a:noFill/>
        </p:spPr>
        <p:txBody>
          <a:bodyPr wrap="square" rtlCol="0">
            <a:spAutoFit/>
          </a:bodyPr>
          <a:lstStyle/>
          <a:p>
            <a:r>
              <a:rPr lang="en-US" dirty="0"/>
              <a:t>Overall EU Deaths from Dementia Trend (</a:t>
            </a:r>
            <a:r>
              <a:rPr lang="en-US" dirty="0">
                <a:solidFill>
                  <a:srgbClr val="636363"/>
                </a:solidFill>
              </a:rPr>
              <a:t>Low</a:t>
            </a:r>
            <a:r>
              <a:rPr lang="en-US" dirty="0">
                <a:solidFill>
                  <a:srgbClr val="000000"/>
                </a:solidFill>
              </a:rPr>
              <a:t>–High</a:t>
            </a:r>
            <a:r>
              <a:rPr lang="en-US" dirty="0">
                <a:solidFill>
                  <a:srgbClr val="636363"/>
                </a:solidFill>
              </a:rPr>
              <a:t>)</a:t>
            </a:r>
            <a:endParaRPr lang="el-GR" dirty="0"/>
          </a:p>
        </p:txBody>
      </p:sp>
      <p:pic>
        <p:nvPicPr>
          <p:cNvPr id="9" name="Picture 8">
            <a:extLst>
              <a:ext uri="{FF2B5EF4-FFF2-40B4-BE49-F238E27FC236}">
                <a16:creationId xmlns:a16="http://schemas.microsoft.com/office/drawing/2014/main" id="{8645EB8F-FE9D-49A9-8257-D5026CBD3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5" y="836712"/>
            <a:ext cx="9755363" cy="5487392"/>
          </a:xfrm>
          <a:prstGeom prst="rect">
            <a:avLst/>
          </a:prstGeom>
        </p:spPr>
      </p:pic>
    </p:spTree>
    <p:extLst>
      <p:ext uri="{BB962C8B-B14F-4D97-AF65-F5344CB8AC3E}">
        <p14:creationId xmlns:p14="http://schemas.microsoft.com/office/powerpoint/2010/main" val="9264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64CD9-0A32-488A-9B8B-4850ABFB250E}"/>
              </a:ext>
            </a:extLst>
          </p:cNvPr>
          <p:cNvSpPr txBox="1"/>
          <p:nvPr/>
        </p:nvSpPr>
        <p:spPr>
          <a:xfrm>
            <a:off x="1575904" y="332656"/>
            <a:ext cx="9037007" cy="461665"/>
          </a:xfrm>
          <a:prstGeom prst="rect">
            <a:avLst/>
          </a:prstGeom>
          <a:noFill/>
        </p:spPr>
        <p:txBody>
          <a:bodyPr wrap="square" rtlCol="0">
            <a:spAutoFit/>
          </a:bodyPr>
          <a:lstStyle/>
          <a:p>
            <a:pPr algn="ctr"/>
            <a:r>
              <a:rPr lang="en-US" dirty="0"/>
              <a:t>Age-Wise Comparison of Deaths from Dementia in Greece</a:t>
            </a:r>
            <a:endParaRPr lang="el-GR" dirty="0"/>
          </a:p>
        </p:txBody>
      </p:sp>
      <p:pic>
        <p:nvPicPr>
          <p:cNvPr id="5" name="Picture 4">
            <a:extLst>
              <a:ext uri="{FF2B5EF4-FFF2-40B4-BE49-F238E27FC236}">
                <a16:creationId xmlns:a16="http://schemas.microsoft.com/office/drawing/2014/main" id="{70D43BAF-FB29-4245-AE81-4CBB3FAF4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5" y="1037952"/>
            <a:ext cx="9755363" cy="5487392"/>
          </a:xfrm>
          <a:prstGeom prst="rect">
            <a:avLst/>
          </a:prstGeom>
        </p:spPr>
      </p:pic>
    </p:spTree>
    <p:extLst>
      <p:ext uri="{BB962C8B-B14F-4D97-AF65-F5344CB8AC3E}">
        <p14:creationId xmlns:p14="http://schemas.microsoft.com/office/powerpoint/2010/main" val="4528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7B149-8565-4FDB-8D77-2E6AB76F4EFC}"/>
              </a:ext>
            </a:extLst>
          </p:cNvPr>
          <p:cNvSpPr txBox="1"/>
          <p:nvPr/>
        </p:nvSpPr>
        <p:spPr>
          <a:xfrm>
            <a:off x="2674031" y="134947"/>
            <a:ext cx="6840760" cy="830997"/>
          </a:xfrm>
          <a:prstGeom prst="rect">
            <a:avLst/>
          </a:prstGeom>
          <a:noFill/>
        </p:spPr>
        <p:txBody>
          <a:bodyPr wrap="square" rtlCol="0">
            <a:spAutoFit/>
          </a:bodyPr>
          <a:lstStyle/>
          <a:p>
            <a:pPr algn="ctr"/>
            <a:r>
              <a:rPr lang="en-US" dirty="0"/>
              <a:t>Greece - Italy - Cyprus</a:t>
            </a:r>
          </a:p>
          <a:p>
            <a:pPr algn="ctr"/>
            <a:r>
              <a:rPr lang="en-US" dirty="0"/>
              <a:t>(Cultural &amp; Demographic Similarity)</a:t>
            </a:r>
            <a:endParaRPr lang="el-GR" dirty="0"/>
          </a:p>
        </p:txBody>
      </p:sp>
      <p:pic>
        <p:nvPicPr>
          <p:cNvPr id="9" name="Picture 8">
            <a:extLst>
              <a:ext uri="{FF2B5EF4-FFF2-40B4-BE49-F238E27FC236}">
                <a16:creationId xmlns:a16="http://schemas.microsoft.com/office/drawing/2014/main" id="{FBA68AEB-7FCE-492F-9A4E-2A78DD5F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9" y="1052736"/>
            <a:ext cx="9755363" cy="5487392"/>
          </a:xfrm>
          <a:prstGeom prst="rect">
            <a:avLst/>
          </a:prstGeom>
        </p:spPr>
      </p:pic>
    </p:spTree>
    <p:extLst>
      <p:ext uri="{BB962C8B-B14F-4D97-AF65-F5344CB8AC3E}">
        <p14:creationId xmlns:p14="http://schemas.microsoft.com/office/powerpoint/2010/main" val="215677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AC100-CA29-4072-A225-ECEE12D4E71B}"/>
              </a:ext>
            </a:extLst>
          </p:cNvPr>
          <p:cNvSpPr txBox="1"/>
          <p:nvPr/>
        </p:nvSpPr>
        <p:spPr>
          <a:xfrm>
            <a:off x="1701924" y="3198167"/>
            <a:ext cx="8784976" cy="461665"/>
          </a:xfrm>
          <a:prstGeom prst="rect">
            <a:avLst/>
          </a:prstGeom>
          <a:noFill/>
        </p:spPr>
        <p:txBody>
          <a:bodyPr wrap="square" rtlCol="0">
            <a:spAutoFit/>
          </a:bodyPr>
          <a:lstStyle/>
          <a:p>
            <a:pPr algn="ctr"/>
            <a:r>
              <a:rPr lang="en-US" dirty="0"/>
              <a:t>Thank you for your time!</a:t>
            </a:r>
            <a:endParaRPr lang="el-GR" dirty="0"/>
          </a:p>
        </p:txBody>
      </p:sp>
    </p:spTree>
    <p:extLst>
      <p:ext uri="{BB962C8B-B14F-4D97-AF65-F5344CB8AC3E}">
        <p14:creationId xmlns:p14="http://schemas.microsoft.com/office/powerpoint/2010/main" val="197358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58B6B-4DCC-4377-B83F-A968926C18F9}"/>
              </a:ext>
            </a:extLst>
          </p:cNvPr>
          <p:cNvSpPr txBox="1"/>
          <p:nvPr/>
        </p:nvSpPr>
        <p:spPr>
          <a:xfrm>
            <a:off x="1521904" y="1413063"/>
            <a:ext cx="9145016" cy="4031873"/>
          </a:xfrm>
          <a:prstGeom prst="rect">
            <a:avLst/>
          </a:prstGeom>
          <a:noFill/>
        </p:spPr>
        <p:txBody>
          <a:bodyPr wrap="square" rtlCol="0">
            <a:spAutoFit/>
          </a:bodyPr>
          <a:lstStyle/>
          <a:p>
            <a:pPr marL="342900" indent="-342900" algn="ctr">
              <a:buFont typeface="Arial" panose="020B0604020202020204" pitchFamily="34" charset="0"/>
              <a:buChar char="•"/>
            </a:pPr>
            <a:r>
              <a:rPr lang="en-US" sz="1600" dirty="0"/>
              <a:t>Data on causes of death (COD) provide information on mortality patterns and form a major element of public health information.</a:t>
            </a:r>
          </a:p>
          <a:p>
            <a:pPr marL="342900" indent="-342900" algn="ctr">
              <a:buFont typeface="Arial" panose="020B0604020202020204" pitchFamily="34" charset="0"/>
              <a:buChar char="•"/>
            </a:pPr>
            <a:endParaRPr lang="en-US" sz="1600" dirty="0"/>
          </a:p>
          <a:p>
            <a:pPr marL="342900" indent="-342900" algn="ctr">
              <a:buFont typeface="Arial" panose="020B0604020202020204" pitchFamily="34" charset="0"/>
              <a:buChar char="•"/>
            </a:pPr>
            <a:r>
              <a:rPr lang="en-US" sz="1600" dirty="0"/>
              <a:t>The COD data refer to the underlying cause which - according to the World Health Organization (WHO) - is "the disease or injury which initiated the train of morbid events leading directly to death, or the circumstances of the accident or violence which produced the fatal injury".</a:t>
            </a:r>
          </a:p>
          <a:p>
            <a:pPr marL="342900" indent="-342900" algn="ctr">
              <a:buFont typeface="Arial" panose="020B0604020202020204" pitchFamily="34" charset="0"/>
              <a:buChar char="•"/>
            </a:pPr>
            <a:endParaRPr lang="en-US" sz="1600" dirty="0"/>
          </a:p>
          <a:p>
            <a:pPr marL="342900" indent="-342900" algn="ctr">
              <a:buFont typeface="Arial" panose="020B0604020202020204" pitchFamily="34" charset="0"/>
              <a:buChar char="•"/>
            </a:pPr>
            <a:r>
              <a:rPr lang="en-US" sz="1600" dirty="0"/>
              <a:t>Standardized death rates are calculated for the age group 0-64 ('premature death') and for the total of ages. As most causes of death vary significantly with people's age and sex, the use of standardized death rates improves comparability over time and between countries.</a:t>
            </a:r>
          </a:p>
          <a:p>
            <a:pPr marL="342900" indent="-342900" algn="ctr">
              <a:buFont typeface="Arial" panose="020B0604020202020204" pitchFamily="34" charset="0"/>
              <a:buChar char="•"/>
            </a:pPr>
            <a:endParaRPr lang="en-US" sz="1600" dirty="0"/>
          </a:p>
          <a:p>
            <a:pPr marL="342900" indent="-342900" algn="ctr">
              <a:buFont typeface="Arial" panose="020B0604020202020204" pitchFamily="34" charset="0"/>
              <a:buChar char="•"/>
            </a:pPr>
            <a:r>
              <a:rPr lang="en-US" sz="1600" i="1" dirty="0"/>
              <a:t>The (age-) standardized death rate</a:t>
            </a:r>
            <a:r>
              <a:rPr lang="en-US" sz="1600" dirty="0"/>
              <a:t> is a weighted average of age-specific mortality rates. The weighting factor is the age distribution of a standard reference population. The standard reference population used is the European standard population. </a:t>
            </a:r>
            <a:endParaRPr lang="el-GR" sz="1600" dirty="0"/>
          </a:p>
        </p:txBody>
      </p:sp>
      <p:sp>
        <p:nvSpPr>
          <p:cNvPr id="3" name="TextBox 2">
            <a:extLst>
              <a:ext uri="{FF2B5EF4-FFF2-40B4-BE49-F238E27FC236}">
                <a16:creationId xmlns:a16="http://schemas.microsoft.com/office/drawing/2014/main" id="{62E5F3DC-C83B-4D39-858A-8EAE5913142C}"/>
              </a:ext>
            </a:extLst>
          </p:cNvPr>
          <p:cNvSpPr txBox="1"/>
          <p:nvPr/>
        </p:nvSpPr>
        <p:spPr>
          <a:xfrm>
            <a:off x="4803033" y="404664"/>
            <a:ext cx="2582758" cy="461665"/>
          </a:xfrm>
          <a:prstGeom prst="rect">
            <a:avLst/>
          </a:prstGeom>
          <a:noFill/>
        </p:spPr>
        <p:txBody>
          <a:bodyPr wrap="none" rtlCol="0">
            <a:spAutoFit/>
          </a:bodyPr>
          <a:lstStyle/>
          <a:p>
            <a:pPr algn="ctr"/>
            <a:r>
              <a:rPr lang="en-US" b="1" dirty="0">
                <a:solidFill>
                  <a:schemeClr val="tx2"/>
                </a:solidFill>
              </a:rPr>
              <a:t>Know your Data</a:t>
            </a:r>
            <a:endParaRPr lang="el-GR" b="1" dirty="0">
              <a:solidFill>
                <a:schemeClr val="tx2"/>
              </a:solidFill>
            </a:endParaRPr>
          </a:p>
        </p:txBody>
      </p:sp>
    </p:spTree>
    <p:extLst>
      <p:ext uri="{BB962C8B-B14F-4D97-AF65-F5344CB8AC3E}">
        <p14:creationId xmlns:p14="http://schemas.microsoft.com/office/powerpoint/2010/main" val="27990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4BA83A-F85C-42CD-B5C1-96304CC45BB9}"/>
              </a:ext>
            </a:extLst>
          </p:cNvPr>
          <p:cNvSpPr txBox="1"/>
          <p:nvPr/>
        </p:nvSpPr>
        <p:spPr>
          <a:xfrm>
            <a:off x="2912296" y="476672"/>
            <a:ext cx="6364242" cy="461665"/>
          </a:xfrm>
          <a:prstGeom prst="rect">
            <a:avLst/>
          </a:prstGeom>
          <a:noFill/>
        </p:spPr>
        <p:txBody>
          <a:bodyPr wrap="none" rtlCol="0">
            <a:spAutoFit/>
          </a:bodyPr>
          <a:lstStyle/>
          <a:p>
            <a:pPr algn="ctr"/>
            <a:r>
              <a:rPr lang="en-US" dirty="0"/>
              <a:t>Deaths from Dementia - Trend in Greece</a:t>
            </a:r>
            <a:endParaRPr lang="el-GR" dirty="0"/>
          </a:p>
        </p:txBody>
      </p:sp>
      <p:pic>
        <p:nvPicPr>
          <p:cNvPr id="7" name="Picture 6">
            <a:extLst>
              <a:ext uri="{FF2B5EF4-FFF2-40B4-BE49-F238E27FC236}">
                <a16:creationId xmlns:a16="http://schemas.microsoft.com/office/drawing/2014/main" id="{119BF0AD-573B-4C7E-A49D-C1D005451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9" y="1052736"/>
            <a:ext cx="9755363" cy="5487392"/>
          </a:xfrm>
          <a:prstGeom prst="rect">
            <a:avLst/>
          </a:prstGeom>
        </p:spPr>
      </p:pic>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3C98F-34CF-4F49-BACF-B7705725C5F2}"/>
              </a:ext>
            </a:extLst>
          </p:cNvPr>
          <p:cNvSpPr txBox="1"/>
          <p:nvPr/>
        </p:nvSpPr>
        <p:spPr>
          <a:xfrm>
            <a:off x="2331992" y="404664"/>
            <a:ext cx="7524837" cy="461665"/>
          </a:xfrm>
          <a:prstGeom prst="rect">
            <a:avLst/>
          </a:prstGeom>
          <a:noFill/>
        </p:spPr>
        <p:txBody>
          <a:bodyPr wrap="square" rtlCol="0">
            <a:spAutoFit/>
          </a:bodyPr>
          <a:lstStyle/>
          <a:p>
            <a:pPr algn="ctr"/>
            <a:r>
              <a:rPr lang="en-US" dirty="0"/>
              <a:t>Dementia Death Rate-Distribution of Data </a:t>
            </a:r>
            <a:endParaRPr lang="el-GR" dirty="0"/>
          </a:p>
        </p:txBody>
      </p:sp>
      <p:pic>
        <p:nvPicPr>
          <p:cNvPr id="8" name="Picture 7">
            <a:extLst>
              <a:ext uri="{FF2B5EF4-FFF2-40B4-BE49-F238E27FC236}">
                <a16:creationId xmlns:a16="http://schemas.microsoft.com/office/drawing/2014/main" id="{71FAF1AC-C4FC-4A3D-BEB1-F9E67E892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8" y="965944"/>
            <a:ext cx="9755363" cy="5487392"/>
          </a:xfrm>
          <a:prstGeom prst="rect">
            <a:avLst/>
          </a:prstGeom>
        </p:spPr>
      </p:pic>
    </p:spTree>
    <p:extLst>
      <p:ext uri="{BB962C8B-B14F-4D97-AF65-F5344CB8AC3E}">
        <p14:creationId xmlns:p14="http://schemas.microsoft.com/office/powerpoint/2010/main" val="54294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E1F47C-7DF9-4108-997E-D78A84B30FF7}"/>
              </a:ext>
            </a:extLst>
          </p:cNvPr>
          <p:cNvSpPr txBox="1"/>
          <p:nvPr/>
        </p:nvSpPr>
        <p:spPr>
          <a:xfrm>
            <a:off x="2277988" y="368699"/>
            <a:ext cx="7632848" cy="461665"/>
          </a:xfrm>
          <a:prstGeom prst="rect">
            <a:avLst/>
          </a:prstGeom>
          <a:noFill/>
        </p:spPr>
        <p:txBody>
          <a:bodyPr wrap="square" rtlCol="0">
            <a:spAutoFit/>
          </a:bodyPr>
          <a:lstStyle/>
          <a:p>
            <a:pPr algn="ctr"/>
            <a:r>
              <a:rPr lang="en-US" dirty="0"/>
              <a:t>Overall Increase in Dementia Death Rates in EU</a:t>
            </a:r>
            <a:endParaRPr lang="el-GR" dirty="0"/>
          </a:p>
        </p:txBody>
      </p:sp>
      <p:pic>
        <p:nvPicPr>
          <p:cNvPr id="6" name="Picture 5">
            <a:extLst>
              <a:ext uri="{FF2B5EF4-FFF2-40B4-BE49-F238E27FC236}">
                <a16:creationId xmlns:a16="http://schemas.microsoft.com/office/drawing/2014/main" id="{32207101-12AB-407A-BE75-CA020F9DC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30" y="979481"/>
            <a:ext cx="9755363" cy="5487392"/>
          </a:xfrm>
          <a:prstGeom prst="rect">
            <a:avLst/>
          </a:prstGeom>
        </p:spPr>
      </p:pic>
    </p:spTree>
    <p:extLst>
      <p:ext uri="{BB962C8B-B14F-4D97-AF65-F5344CB8AC3E}">
        <p14:creationId xmlns:p14="http://schemas.microsoft.com/office/powerpoint/2010/main" val="3494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B8913A-DBC3-41B2-BC88-C7FB41B6FE7B}"/>
              </a:ext>
            </a:extLst>
          </p:cNvPr>
          <p:cNvSpPr txBox="1"/>
          <p:nvPr/>
        </p:nvSpPr>
        <p:spPr>
          <a:xfrm>
            <a:off x="1953952" y="332656"/>
            <a:ext cx="8280920" cy="461665"/>
          </a:xfrm>
          <a:prstGeom prst="rect">
            <a:avLst/>
          </a:prstGeom>
          <a:noFill/>
        </p:spPr>
        <p:txBody>
          <a:bodyPr wrap="square" rtlCol="0">
            <a:spAutoFit/>
          </a:bodyPr>
          <a:lstStyle/>
          <a:p>
            <a:pPr algn="ctr"/>
            <a:r>
              <a:rPr lang="en-US" dirty="0"/>
              <a:t>Geographic Heatmap of Dementia death rate in 2017</a:t>
            </a:r>
            <a:endParaRPr lang="el-GR" dirty="0"/>
          </a:p>
        </p:txBody>
      </p:sp>
      <p:pic>
        <p:nvPicPr>
          <p:cNvPr id="10" name="Picture 9">
            <a:extLst>
              <a:ext uri="{FF2B5EF4-FFF2-40B4-BE49-F238E27FC236}">
                <a16:creationId xmlns:a16="http://schemas.microsoft.com/office/drawing/2014/main" id="{545DF981-B646-4237-BD28-D01BB4CC5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30" y="980728"/>
            <a:ext cx="9755363" cy="5487392"/>
          </a:xfrm>
          <a:prstGeom prst="rect">
            <a:avLst/>
          </a:prstGeom>
        </p:spPr>
      </p:pic>
    </p:spTree>
    <p:extLst>
      <p:ext uri="{BB962C8B-B14F-4D97-AF65-F5344CB8AC3E}">
        <p14:creationId xmlns:p14="http://schemas.microsoft.com/office/powerpoint/2010/main" val="915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53A85-1262-4F03-85A4-891C6566460F}"/>
              </a:ext>
            </a:extLst>
          </p:cNvPr>
          <p:cNvSpPr txBox="1"/>
          <p:nvPr/>
        </p:nvSpPr>
        <p:spPr>
          <a:xfrm>
            <a:off x="1809932" y="404664"/>
            <a:ext cx="8568954" cy="461665"/>
          </a:xfrm>
          <a:prstGeom prst="rect">
            <a:avLst/>
          </a:prstGeom>
          <a:noFill/>
        </p:spPr>
        <p:txBody>
          <a:bodyPr wrap="square" rtlCol="0">
            <a:spAutoFit/>
          </a:bodyPr>
          <a:lstStyle/>
          <a:p>
            <a:pPr algn="ctr"/>
            <a:r>
              <a:rPr lang="en-US" dirty="0"/>
              <a:t>Gender-wise comparison of Dementia Rates in Greece</a:t>
            </a:r>
            <a:endParaRPr lang="el-GR" dirty="0"/>
          </a:p>
        </p:txBody>
      </p:sp>
      <p:pic>
        <p:nvPicPr>
          <p:cNvPr id="5" name="Picture 4">
            <a:extLst>
              <a:ext uri="{FF2B5EF4-FFF2-40B4-BE49-F238E27FC236}">
                <a16:creationId xmlns:a16="http://schemas.microsoft.com/office/drawing/2014/main" id="{220EA05B-239D-4B27-8920-4C6E960AF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7" y="1052736"/>
            <a:ext cx="9755363" cy="5487392"/>
          </a:xfrm>
          <a:prstGeom prst="rect">
            <a:avLst/>
          </a:prstGeom>
        </p:spPr>
      </p:pic>
    </p:spTree>
    <p:extLst>
      <p:ext uri="{BB962C8B-B14F-4D97-AF65-F5344CB8AC3E}">
        <p14:creationId xmlns:p14="http://schemas.microsoft.com/office/powerpoint/2010/main" val="261833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9124E-F705-4F3A-8098-42E25C799B23}"/>
              </a:ext>
            </a:extLst>
          </p:cNvPr>
          <p:cNvSpPr txBox="1"/>
          <p:nvPr/>
        </p:nvSpPr>
        <p:spPr>
          <a:xfrm>
            <a:off x="1690801" y="282895"/>
            <a:ext cx="8807219" cy="461665"/>
          </a:xfrm>
          <a:prstGeom prst="rect">
            <a:avLst/>
          </a:prstGeom>
          <a:noFill/>
        </p:spPr>
        <p:txBody>
          <a:bodyPr wrap="none" rtlCol="0">
            <a:spAutoFit/>
          </a:bodyPr>
          <a:lstStyle/>
          <a:p>
            <a:pPr algn="ctr"/>
            <a:r>
              <a:rPr lang="en-US" dirty="0"/>
              <a:t>Worldwide Deaths from Dementia in Younger Age Groups</a:t>
            </a:r>
            <a:endParaRPr lang="el-GR" dirty="0"/>
          </a:p>
        </p:txBody>
      </p:sp>
      <p:pic>
        <p:nvPicPr>
          <p:cNvPr id="5" name="Picture 4">
            <a:extLst>
              <a:ext uri="{FF2B5EF4-FFF2-40B4-BE49-F238E27FC236}">
                <a16:creationId xmlns:a16="http://schemas.microsoft.com/office/drawing/2014/main" id="{0685B96D-C4D3-44CE-AB01-6EBDDB4EB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8" y="1062539"/>
            <a:ext cx="9755363" cy="5487392"/>
          </a:xfrm>
          <a:prstGeom prst="rect">
            <a:avLst/>
          </a:prstGeom>
        </p:spPr>
      </p:pic>
    </p:spTree>
    <p:extLst>
      <p:ext uri="{BB962C8B-B14F-4D97-AF65-F5344CB8AC3E}">
        <p14:creationId xmlns:p14="http://schemas.microsoft.com/office/powerpoint/2010/main" val="94315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796E11-DB87-4179-BBA6-3C4DD3E9D96D}"/>
              </a:ext>
            </a:extLst>
          </p:cNvPr>
          <p:cNvSpPr txBox="1"/>
          <p:nvPr/>
        </p:nvSpPr>
        <p:spPr>
          <a:xfrm>
            <a:off x="2115967" y="260648"/>
            <a:ext cx="7956885" cy="461665"/>
          </a:xfrm>
          <a:prstGeom prst="rect">
            <a:avLst/>
          </a:prstGeom>
          <a:noFill/>
        </p:spPr>
        <p:txBody>
          <a:bodyPr wrap="square" rtlCol="0">
            <a:spAutoFit/>
          </a:bodyPr>
          <a:lstStyle/>
          <a:p>
            <a:pPr algn="ctr"/>
            <a:r>
              <a:rPr lang="en-US" dirty="0"/>
              <a:t>Greece’s Ranking in 2019 amongst EU Countries</a:t>
            </a:r>
            <a:endParaRPr lang="el-GR" dirty="0"/>
          </a:p>
        </p:txBody>
      </p:sp>
      <p:pic>
        <p:nvPicPr>
          <p:cNvPr id="5" name="Picture 4">
            <a:extLst>
              <a:ext uri="{FF2B5EF4-FFF2-40B4-BE49-F238E27FC236}">
                <a16:creationId xmlns:a16="http://schemas.microsoft.com/office/drawing/2014/main" id="{6701449D-E55E-44E9-9FD7-4CCC0FC65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29" y="836712"/>
            <a:ext cx="9755363" cy="5487392"/>
          </a:xfrm>
          <a:prstGeom prst="rect">
            <a:avLst/>
          </a:prstGeom>
        </p:spPr>
      </p:pic>
    </p:spTree>
    <p:extLst>
      <p:ext uri="{BB962C8B-B14F-4D97-AF65-F5344CB8AC3E}">
        <p14:creationId xmlns:p14="http://schemas.microsoft.com/office/powerpoint/2010/main" val="200411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205</TotalTime>
  <Words>272</Words>
  <Application>Microsoft Office PowerPoint</Application>
  <PresentationFormat>Custom</PresentationFormat>
  <Paragraphs>30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Books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Nikolaos</dc:creator>
  <cp:lastModifiedBy>Nikolaos</cp:lastModifiedBy>
  <cp:revision>19</cp:revision>
  <dcterms:created xsi:type="dcterms:W3CDTF">2022-05-29T11:05:41Z</dcterms:created>
  <dcterms:modified xsi:type="dcterms:W3CDTF">2022-05-29T14:52:47Z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