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7" r:id="rId4"/>
    <p:sldId id="258" r:id="rId5"/>
    <p:sldId id="260" r:id="rId6"/>
    <p:sldId id="263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204845" y="732790"/>
            <a:ext cx="5638800" cy="555752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467100" y="1002030"/>
            <a:ext cx="5049520" cy="4956810"/>
            <a:chOff x="5460" y="1578"/>
            <a:chExt cx="7952" cy="7806"/>
          </a:xfrm>
        </p:grpSpPr>
        <p:grpSp>
          <p:nvGrpSpPr>
            <p:cNvPr id="155" name="Group 154"/>
            <p:cNvGrpSpPr/>
            <p:nvPr/>
          </p:nvGrpSpPr>
          <p:grpSpPr>
            <a:xfrm>
              <a:off x="7081" y="3251"/>
              <a:ext cx="4714" cy="4293"/>
              <a:chOff x="4769" y="906"/>
              <a:chExt cx="9336" cy="8498"/>
            </a:xfrm>
            <a:solidFill>
              <a:schemeClr val="bg1"/>
            </a:solidFill>
          </p:grpSpPr>
          <p:sp>
            <p:nvSpPr>
              <p:cNvPr id="35" name="Oval 34"/>
              <p:cNvSpPr/>
              <p:nvPr/>
            </p:nvSpPr>
            <p:spPr>
              <a:xfrm>
                <a:off x="8072" y="3275"/>
                <a:ext cx="1248" cy="1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9558" y="3275"/>
                <a:ext cx="1248" cy="1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0304" y="4537"/>
                <a:ext cx="1248" cy="1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9558" y="5796"/>
                <a:ext cx="1248" cy="1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8087" y="5797"/>
                <a:ext cx="1248" cy="1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7342" y="4549"/>
                <a:ext cx="1248" cy="1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7497" y="2046"/>
                <a:ext cx="635" cy="6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10741" y="2036"/>
                <a:ext cx="635" cy="6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12413" y="4853"/>
                <a:ext cx="635" cy="6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0763" y="7647"/>
                <a:ext cx="635" cy="6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7489" y="7647"/>
                <a:ext cx="635" cy="6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11258" y="3519"/>
                <a:ext cx="753" cy="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9" name="Oval 88"/>
              <p:cNvSpPr/>
              <p:nvPr/>
            </p:nvSpPr>
            <p:spPr>
              <a:xfrm>
                <a:off x="11258" y="6042"/>
                <a:ext cx="753" cy="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0" name="Oval 89"/>
              <p:cNvSpPr/>
              <p:nvPr/>
            </p:nvSpPr>
            <p:spPr>
              <a:xfrm>
                <a:off x="6874" y="6044"/>
                <a:ext cx="753" cy="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1" name="Oval 90"/>
              <p:cNvSpPr/>
              <p:nvPr/>
            </p:nvSpPr>
            <p:spPr>
              <a:xfrm>
                <a:off x="6874" y="3516"/>
                <a:ext cx="753" cy="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2" name="Oval 91"/>
              <p:cNvSpPr/>
              <p:nvPr/>
            </p:nvSpPr>
            <p:spPr>
              <a:xfrm>
                <a:off x="9060" y="2294"/>
                <a:ext cx="753" cy="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3" name="Oval 92"/>
              <p:cNvSpPr/>
              <p:nvPr/>
            </p:nvSpPr>
            <p:spPr>
              <a:xfrm>
                <a:off x="5826" y="4856"/>
                <a:ext cx="635" cy="6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4" name="Oval 93"/>
              <p:cNvSpPr/>
              <p:nvPr/>
            </p:nvSpPr>
            <p:spPr>
              <a:xfrm>
                <a:off x="9170" y="906"/>
                <a:ext cx="527" cy="5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5" name="Oval 94"/>
              <p:cNvSpPr/>
              <p:nvPr/>
            </p:nvSpPr>
            <p:spPr>
              <a:xfrm>
                <a:off x="12682" y="2864"/>
                <a:ext cx="527" cy="5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5680" y="2888"/>
                <a:ext cx="527" cy="5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5670" y="6908"/>
                <a:ext cx="527" cy="5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9165" y="8877"/>
                <a:ext cx="527" cy="5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9" name="Oval 98"/>
              <p:cNvSpPr/>
              <p:nvPr/>
            </p:nvSpPr>
            <p:spPr>
              <a:xfrm>
                <a:off x="12687" y="6913"/>
                <a:ext cx="527" cy="5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0" name="Oval 99"/>
              <p:cNvSpPr/>
              <p:nvPr/>
            </p:nvSpPr>
            <p:spPr>
              <a:xfrm>
                <a:off x="9037" y="7287"/>
                <a:ext cx="753" cy="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1" name="Oval 100"/>
              <p:cNvSpPr/>
              <p:nvPr/>
            </p:nvSpPr>
            <p:spPr>
              <a:xfrm>
                <a:off x="4769" y="4968"/>
                <a:ext cx="420" cy="4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2" name="Oval 101"/>
              <p:cNvSpPr/>
              <p:nvPr/>
            </p:nvSpPr>
            <p:spPr>
              <a:xfrm>
                <a:off x="6997" y="8778"/>
                <a:ext cx="420" cy="4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3" name="Oval 102"/>
              <p:cNvSpPr/>
              <p:nvPr/>
            </p:nvSpPr>
            <p:spPr>
              <a:xfrm>
                <a:off x="11455" y="8788"/>
                <a:ext cx="420" cy="4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13685" y="4953"/>
                <a:ext cx="420" cy="4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5" name="Oval 104"/>
              <p:cNvSpPr/>
              <p:nvPr/>
            </p:nvSpPr>
            <p:spPr>
              <a:xfrm>
                <a:off x="11415" y="1163"/>
                <a:ext cx="420" cy="4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6" name="Oval 105"/>
              <p:cNvSpPr/>
              <p:nvPr/>
            </p:nvSpPr>
            <p:spPr>
              <a:xfrm>
                <a:off x="7035" y="1169"/>
                <a:ext cx="420" cy="4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9133" y="1681"/>
              <a:ext cx="595" cy="1031"/>
              <a:chOff x="6397" y="271"/>
              <a:chExt cx="4850" cy="8388"/>
            </a:xfrm>
            <a:solidFill>
              <a:schemeClr val="bg1"/>
            </a:solidFill>
          </p:grpSpPr>
          <p:sp>
            <p:nvSpPr>
              <p:cNvPr id="151" name="Rounded Rectangle 150"/>
              <p:cNvSpPr/>
              <p:nvPr/>
            </p:nvSpPr>
            <p:spPr>
              <a:xfrm>
                <a:off x="6397" y="7069"/>
                <a:ext cx="4850" cy="159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>
                <a:off x="7762" y="1605"/>
                <a:ext cx="2120" cy="593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3" name="Rounded Rectangle 152"/>
              <p:cNvSpPr/>
              <p:nvPr/>
            </p:nvSpPr>
            <p:spPr>
              <a:xfrm rot="2640000">
                <a:off x="7377" y="271"/>
                <a:ext cx="1483" cy="344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8548" y="309"/>
                <a:ext cx="1354" cy="706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 rot="21360000">
              <a:off x="10444" y="1742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5" name="Oval 4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12108" y="4469"/>
              <a:ext cx="1304" cy="1840"/>
              <a:chOff x="18513" y="-591"/>
              <a:chExt cx="1304" cy="1840"/>
            </a:xfrm>
            <a:solidFill>
              <a:srgbClr val="2C3E50"/>
            </a:solidFill>
          </p:grpSpPr>
          <p:sp>
            <p:nvSpPr>
              <p:cNvPr id="6" name="Oval 5"/>
              <p:cNvSpPr/>
              <p:nvPr/>
            </p:nvSpPr>
            <p:spPr>
              <a:xfrm>
                <a:off x="19317" y="87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 flipH="1">
                <a:off x="18513" y="53"/>
                <a:ext cx="440" cy="5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 flipH="1">
                <a:off x="18675" y="52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19308" y="102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9306" y="-591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500000" flipH="1">
                <a:off x="19155" y="-519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9300000" flipH="1">
                <a:off x="19156" y="436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 rot="10800000">
              <a:off x="5460" y="4482"/>
              <a:ext cx="1304" cy="1840"/>
              <a:chOff x="18513" y="-591"/>
              <a:chExt cx="1304" cy="1840"/>
            </a:xfrm>
            <a:solidFill>
              <a:srgbClr val="2C3E50"/>
            </a:solidFill>
          </p:grpSpPr>
          <p:sp>
            <p:nvSpPr>
              <p:cNvPr id="65" name="Oval 64"/>
              <p:cNvSpPr/>
              <p:nvPr/>
            </p:nvSpPr>
            <p:spPr>
              <a:xfrm>
                <a:off x="19317" y="87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H="1">
                <a:off x="18513" y="53"/>
                <a:ext cx="440" cy="5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7" name="Oval 66"/>
              <p:cNvSpPr/>
              <p:nvPr/>
            </p:nvSpPr>
            <p:spPr>
              <a:xfrm flipH="1">
                <a:off x="18675" y="52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19308" y="102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19306" y="-591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rot="1500000" flipH="1">
                <a:off x="19155" y="-519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rot="9300000" flipH="1">
                <a:off x="19156" y="436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 rot="5400000">
              <a:off x="8794" y="7812"/>
              <a:ext cx="1304" cy="1840"/>
              <a:chOff x="18513" y="-591"/>
              <a:chExt cx="1304" cy="1840"/>
            </a:xfrm>
            <a:solidFill>
              <a:srgbClr val="2C3E50"/>
            </a:solidFill>
          </p:grpSpPr>
          <p:sp>
            <p:nvSpPr>
              <p:cNvPr id="73" name="Oval 72"/>
              <p:cNvSpPr/>
              <p:nvPr/>
            </p:nvSpPr>
            <p:spPr>
              <a:xfrm>
                <a:off x="19317" y="87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flipH="1">
                <a:off x="18513" y="53"/>
                <a:ext cx="440" cy="5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 flipH="1">
                <a:off x="18675" y="52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9308" y="102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9306" y="-591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 rot="1500000" flipH="1">
                <a:off x="19155" y="-519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 rot="9300000" flipH="1">
                <a:off x="19156" y="436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80" name="Group 79"/>
            <p:cNvGrpSpPr/>
            <p:nvPr/>
          </p:nvGrpSpPr>
          <p:grpSpPr>
            <a:xfrm rot="1560000">
              <a:off x="11700" y="3045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81" name="Oval 80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 rot="5160000">
              <a:off x="11638" y="6495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157" name="Oval 156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3" name="Rectangle 162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64" name="Group 163"/>
            <p:cNvGrpSpPr/>
            <p:nvPr/>
          </p:nvGrpSpPr>
          <p:grpSpPr>
            <a:xfrm rot="6900000">
              <a:off x="10352" y="7766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165" name="Oval 164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7" name="Rectangle 166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72" name="Group 171"/>
            <p:cNvGrpSpPr/>
            <p:nvPr/>
          </p:nvGrpSpPr>
          <p:grpSpPr>
            <a:xfrm rot="10620000">
              <a:off x="6874" y="7701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173" name="Oval 172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5" name="Rectangle 174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9" name="Rectangle 178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80" name="Group 179"/>
            <p:cNvGrpSpPr/>
            <p:nvPr/>
          </p:nvGrpSpPr>
          <p:grpSpPr>
            <a:xfrm rot="12360000">
              <a:off x="5634" y="6408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181" name="Oval 180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3" name="Rectangle 182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7" name="Rectangle 186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88" name="Group 187"/>
            <p:cNvGrpSpPr/>
            <p:nvPr/>
          </p:nvGrpSpPr>
          <p:grpSpPr>
            <a:xfrm rot="15960000">
              <a:off x="5675" y="2945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189" name="Oval 188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1" name="Rectangle 190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5" name="Rectangle 194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 rot="17760000">
              <a:off x="6968" y="1689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197" name="Oval 196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9" name="Rectangle 198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3" name="Rectangle 202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4" name="Text Box 3"/>
            <p:cNvSpPr txBox="1"/>
            <p:nvPr/>
          </p:nvSpPr>
          <p:spPr>
            <a:xfrm>
              <a:off x="12088" y="7940"/>
              <a:ext cx="553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>
                  <a:solidFill>
                    <a:srgbClr val="2C3E50"/>
                  </a:solidFill>
                  <a:latin typeface="Arial" panose="020B0704020202020204" pitchFamily="34" charset="0"/>
                  <a:cs typeface="Arial" panose="020B0704020202020204" pitchFamily="34" charset="0"/>
                </a:rPr>
                <a:t>®</a:t>
              </a:r>
              <a:endParaRPr lang="en-US">
                <a:solidFill>
                  <a:srgbClr val="2C3E50"/>
                </a:solidFill>
                <a:latin typeface="Arial" panose="020B0704020202020204" pitchFamily="34" charset="0"/>
                <a:cs typeface="Arial" panose="020B07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734820" y="1751965"/>
            <a:ext cx="8229600" cy="27432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862455" y="1915160"/>
            <a:ext cx="4098925" cy="24301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200" b="1">
                <a:solidFill>
                  <a:schemeClr val="bg1"/>
                </a:solidFill>
              </a:rPr>
              <a:t>ONE COMMUNITY ADA</a:t>
            </a:r>
            <a:endParaRPr lang="en-US" altLang="en-US" sz="3200" b="1">
              <a:solidFill>
                <a:schemeClr val="bg1"/>
              </a:solidFill>
            </a:endParaRPr>
          </a:p>
          <a:p>
            <a:r>
              <a:rPr lang="en-US" altLang="en-US" sz="2400">
                <a:solidFill>
                  <a:schemeClr val="bg1"/>
                </a:solidFill>
              </a:rPr>
              <a:t>ADA Stake Pool on VPS</a:t>
            </a:r>
            <a:endParaRPr lang="en-US" altLang="en-US" sz="2400">
              <a:solidFill>
                <a:schemeClr val="bg1"/>
              </a:solidFill>
            </a:endParaRPr>
          </a:p>
          <a:p>
            <a:r>
              <a:rPr lang="en-US" altLang="en-US" sz="2400">
                <a:solidFill>
                  <a:schemeClr val="bg1"/>
                </a:solidFill>
              </a:rPr>
              <a:t>Ticker: 1COMM</a:t>
            </a:r>
            <a:endParaRPr lang="en-US" altLang="en-US" sz="2400">
              <a:solidFill>
                <a:schemeClr val="bg1"/>
              </a:solidFill>
            </a:endParaRPr>
          </a:p>
          <a:p>
            <a:r>
              <a:rPr lang="en-US" altLang="en-US" sz="2400">
                <a:solidFill>
                  <a:schemeClr val="bg1"/>
                </a:solidFill>
              </a:rPr>
              <a:t>Pledge: 402k</a:t>
            </a:r>
            <a:endParaRPr lang="en-US" altLang="en-US" sz="2400">
              <a:solidFill>
                <a:schemeClr val="bg1"/>
              </a:solidFill>
            </a:endParaRPr>
          </a:p>
          <a:p>
            <a:r>
              <a:rPr lang="en-US" altLang="en-US" sz="2400">
                <a:solidFill>
                  <a:schemeClr val="bg1"/>
                </a:solidFill>
              </a:rPr>
              <a:t>Variable fee: Low 1%!</a:t>
            </a:r>
            <a:endParaRPr lang="en-US" altLang="en-US" sz="2400">
              <a:solidFill>
                <a:schemeClr val="bg1"/>
              </a:solidFill>
            </a:endParaRPr>
          </a:p>
          <a:p>
            <a:r>
              <a:rPr lang="en-US" altLang="en-US" sz="2400">
                <a:solidFill>
                  <a:schemeClr val="bg1"/>
                </a:solidFill>
              </a:rPr>
              <a:t>https://onecommunityada.com</a:t>
            </a:r>
            <a:endParaRPr lang="en-US" altLang="en-US" sz="2400">
              <a:solidFill>
                <a:schemeClr val="bg1"/>
              </a:solidFill>
            </a:endParaRPr>
          </a:p>
        </p:txBody>
      </p:sp>
      <p:sp>
        <p:nvSpPr>
          <p:cNvPr id="152" name="Rectangle 151"/>
          <p:cNvSpPr/>
          <p:nvPr/>
        </p:nvSpPr>
        <p:spPr>
          <a:xfrm>
            <a:off x="1734820" y="1141730"/>
            <a:ext cx="8229600" cy="610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734820" y="4492625"/>
            <a:ext cx="8229600" cy="610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875155" y="3779520"/>
            <a:ext cx="1619250" cy="161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l="4214" t="56625" r="77630" b="7417"/>
          <a:stretch>
            <a:fillRect/>
          </a:stretch>
        </p:blipFill>
        <p:spPr>
          <a:xfrm>
            <a:off x="8376285" y="2568575"/>
            <a:ext cx="1461770" cy="180975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944235" y="1814830"/>
            <a:ext cx="2673350" cy="2625090"/>
            <a:chOff x="5460" y="1579"/>
            <a:chExt cx="7952" cy="7805"/>
          </a:xfrm>
        </p:grpSpPr>
        <p:grpSp>
          <p:nvGrpSpPr>
            <p:cNvPr id="155" name="Group 154"/>
            <p:cNvGrpSpPr/>
            <p:nvPr/>
          </p:nvGrpSpPr>
          <p:grpSpPr>
            <a:xfrm>
              <a:off x="7081" y="3251"/>
              <a:ext cx="4714" cy="4293"/>
              <a:chOff x="4769" y="906"/>
              <a:chExt cx="9336" cy="8498"/>
            </a:xfrm>
            <a:solidFill>
              <a:schemeClr val="bg1"/>
            </a:solidFill>
          </p:grpSpPr>
          <p:sp>
            <p:nvSpPr>
              <p:cNvPr id="35" name="Oval 34"/>
              <p:cNvSpPr/>
              <p:nvPr/>
            </p:nvSpPr>
            <p:spPr>
              <a:xfrm>
                <a:off x="8072" y="3275"/>
                <a:ext cx="1248" cy="1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9558" y="3275"/>
                <a:ext cx="1248" cy="1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0304" y="4537"/>
                <a:ext cx="1248" cy="1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9558" y="5796"/>
                <a:ext cx="1248" cy="1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087" y="5797"/>
                <a:ext cx="1248" cy="1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342" y="4549"/>
                <a:ext cx="1248" cy="1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497" y="2046"/>
                <a:ext cx="635" cy="6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741" y="2036"/>
                <a:ext cx="635" cy="6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2413" y="4853"/>
                <a:ext cx="635" cy="6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0763" y="7647"/>
                <a:ext cx="635" cy="6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489" y="7647"/>
                <a:ext cx="635" cy="6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1258" y="3519"/>
                <a:ext cx="753" cy="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1258" y="6042"/>
                <a:ext cx="753" cy="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874" y="6044"/>
                <a:ext cx="753" cy="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874" y="3516"/>
                <a:ext cx="753" cy="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9060" y="2294"/>
                <a:ext cx="753" cy="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826" y="4856"/>
                <a:ext cx="635" cy="6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9170" y="906"/>
                <a:ext cx="527" cy="5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2682" y="2864"/>
                <a:ext cx="527" cy="5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680" y="2888"/>
                <a:ext cx="527" cy="5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5670" y="6908"/>
                <a:ext cx="527" cy="5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9165" y="8877"/>
                <a:ext cx="527" cy="5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2687" y="6913"/>
                <a:ext cx="527" cy="5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9037" y="7287"/>
                <a:ext cx="753" cy="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769" y="4968"/>
                <a:ext cx="420" cy="4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997" y="8778"/>
                <a:ext cx="420" cy="4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1455" y="8788"/>
                <a:ext cx="420" cy="4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3685" y="4953"/>
                <a:ext cx="420" cy="4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1415" y="1163"/>
                <a:ext cx="420" cy="4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035" y="1169"/>
                <a:ext cx="420" cy="4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9133" y="1681"/>
              <a:ext cx="595" cy="1031"/>
              <a:chOff x="6397" y="271"/>
              <a:chExt cx="4850" cy="8388"/>
            </a:xfrm>
            <a:solidFill>
              <a:schemeClr val="bg1"/>
            </a:solidFill>
          </p:grpSpPr>
          <p:sp>
            <p:nvSpPr>
              <p:cNvPr id="47" name="Rounded Rectangle 46"/>
              <p:cNvSpPr/>
              <p:nvPr/>
            </p:nvSpPr>
            <p:spPr>
              <a:xfrm>
                <a:off x="6397" y="7069"/>
                <a:ext cx="4850" cy="159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7762" y="1605"/>
                <a:ext cx="2120" cy="593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 rot="2640000">
                <a:off x="7377" y="271"/>
                <a:ext cx="1483" cy="344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8548" y="309"/>
                <a:ext cx="1354" cy="706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 rot="21360000">
              <a:off x="10444" y="1742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50" name="Oval 49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12108" y="4469"/>
              <a:ext cx="1304" cy="1840"/>
              <a:chOff x="18513" y="-591"/>
              <a:chExt cx="1304" cy="1840"/>
            </a:xfrm>
            <a:solidFill>
              <a:srgbClr val="2C3E50"/>
            </a:solidFill>
          </p:grpSpPr>
          <p:sp>
            <p:nvSpPr>
              <p:cNvPr id="58" name="Oval 57"/>
              <p:cNvSpPr/>
              <p:nvPr/>
            </p:nvSpPr>
            <p:spPr>
              <a:xfrm>
                <a:off x="19317" y="87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18513" y="53"/>
                <a:ext cx="440" cy="5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 flipH="1">
                <a:off x="18675" y="52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9308" y="102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9306" y="-591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rot="1500000" flipH="1">
                <a:off x="19155" y="-519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9300000" flipH="1">
                <a:off x="19156" y="436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 rot="10800000">
              <a:off x="5460" y="4482"/>
              <a:ext cx="1304" cy="1840"/>
              <a:chOff x="18513" y="-591"/>
              <a:chExt cx="1304" cy="1840"/>
            </a:xfrm>
            <a:solidFill>
              <a:srgbClr val="2C3E50"/>
            </a:solidFill>
          </p:grpSpPr>
          <p:sp>
            <p:nvSpPr>
              <p:cNvPr id="68" name="Oval 67"/>
              <p:cNvSpPr/>
              <p:nvPr/>
            </p:nvSpPr>
            <p:spPr>
              <a:xfrm>
                <a:off x="19317" y="87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 flipH="1">
                <a:off x="18513" y="53"/>
                <a:ext cx="440" cy="5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 flipH="1">
                <a:off x="18675" y="52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308" y="102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19306" y="-591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 rot="1500000" flipH="1">
                <a:off x="19155" y="-519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9300000" flipH="1">
                <a:off x="19156" y="436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 rot="5400000">
              <a:off x="8794" y="7812"/>
              <a:ext cx="1304" cy="1840"/>
              <a:chOff x="18513" y="-591"/>
              <a:chExt cx="1304" cy="1840"/>
            </a:xfrm>
            <a:solidFill>
              <a:srgbClr val="2C3E50"/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19317" y="87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H="1">
                <a:off x="18513" y="53"/>
                <a:ext cx="440" cy="5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 flipH="1">
                <a:off x="18675" y="52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9308" y="102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9306" y="-591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1500000" flipH="1">
                <a:off x="19155" y="-519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 rot="9300000" flipH="1">
                <a:off x="19156" y="436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 rot="1560000">
              <a:off x="11700" y="3045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84" name="Oval 83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 rot="5160000">
              <a:off x="11638" y="6495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160" name="Oval 159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 rot="6900000">
              <a:off x="10352" y="7766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168" name="Oval 167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 rot="10620000">
              <a:off x="6874" y="7701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176" name="Oval 175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 rot="12360000">
              <a:off x="5634" y="6408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184" name="Oval 183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 rot="15960000">
              <a:off x="5675" y="2945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192" name="Oval 191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 rot="17760000">
              <a:off x="6968" y="1689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200" name="Oval 199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207" name="Text Box 206"/>
            <p:cNvSpPr txBox="1"/>
            <p:nvPr/>
          </p:nvSpPr>
          <p:spPr>
            <a:xfrm>
              <a:off x="12088" y="7940"/>
              <a:ext cx="553" cy="1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solidFill>
                    <a:srgbClr val="2C3E50"/>
                  </a:solidFill>
                  <a:latin typeface="Arial" panose="020B0704020202020204" pitchFamily="34" charset="0"/>
                  <a:cs typeface="Arial" panose="020B0704020202020204" pitchFamily="34" charset="0"/>
                </a:rPr>
                <a:t>®</a:t>
              </a:r>
              <a:endParaRPr lang="en-US">
                <a:solidFill>
                  <a:srgbClr val="2C3E50"/>
                </a:solidFill>
                <a:latin typeface="Arial" panose="020B0704020202020204" pitchFamily="34" charset="0"/>
                <a:cs typeface="Arial" panose="020B07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734820" y="1751965"/>
            <a:ext cx="8229600" cy="27432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734820" y="1141730"/>
            <a:ext cx="8229600" cy="610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734820" y="4492625"/>
            <a:ext cx="8229600" cy="610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862455" y="1915160"/>
            <a:ext cx="4416425" cy="1906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3200" b="1">
                <a:solidFill>
                  <a:schemeClr val="bg1"/>
                </a:solidFill>
              </a:rPr>
              <a:t>ONE COMMUNITY ADA</a:t>
            </a:r>
            <a:endParaRPr lang="en-US" altLang="en-US" sz="3200" b="1">
              <a:solidFill>
                <a:schemeClr val="bg1"/>
              </a:solidFill>
            </a:endParaRPr>
          </a:p>
          <a:p>
            <a:pPr algn="l"/>
            <a:r>
              <a:rPr lang="en-US" altLang="en-US" sz="2400">
                <a:solidFill>
                  <a:schemeClr val="bg1"/>
                </a:solidFill>
                <a:sym typeface="+mn-ea"/>
              </a:rPr>
              <a:t>Ticker: 1COMM</a:t>
            </a:r>
            <a:endParaRPr lang="en-US" altLang="en-US" sz="2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en-US" sz="2400" b="1">
                <a:solidFill>
                  <a:schemeClr val="bg1"/>
                </a:solidFill>
                <a:sym typeface="+mn-ea"/>
              </a:rPr>
              <a:t>0% margin fees!*</a:t>
            </a:r>
            <a:endParaRPr lang="en-US" altLang="en-US" sz="24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en-US" sz="1400" b="1">
                <a:solidFill>
                  <a:schemeClr val="bg1"/>
                </a:solidFill>
                <a:sym typeface="+mn-ea"/>
              </a:rPr>
              <a:t>*(Promotionally at least until K=1000, Mar/21)</a:t>
            </a:r>
            <a:endParaRPr lang="en-US" altLang="en-US" sz="2400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en-US" sz="2400" b="1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l="4214" t="56625" r="77630" b="7417"/>
          <a:stretch>
            <a:fillRect/>
          </a:stretch>
        </p:blipFill>
        <p:spPr>
          <a:xfrm>
            <a:off x="8376285" y="2568575"/>
            <a:ext cx="1461770" cy="180975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944235" y="1814830"/>
            <a:ext cx="2673350" cy="2625090"/>
            <a:chOff x="5460" y="1579"/>
            <a:chExt cx="7952" cy="7805"/>
          </a:xfrm>
        </p:grpSpPr>
        <p:grpSp>
          <p:nvGrpSpPr>
            <p:cNvPr id="155" name="Group 154"/>
            <p:cNvGrpSpPr/>
            <p:nvPr/>
          </p:nvGrpSpPr>
          <p:grpSpPr>
            <a:xfrm>
              <a:off x="7081" y="3251"/>
              <a:ext cx="4714" cy="4293"/>
              <a:chOff x="4769" y="906"/>
              <a:chExt cx="9336" cy="8498"/>
            </a:xfrm>
            <a:solidFill>
              <a:schemeClr val="bg1"/>
            </a:solidFill>
          </p:grpSpPr>
          <p:sp>
            <p:nvSpPr>
              <p:cNvPr id="35" name="Oval 34"/>
              <p:cNvSpPr/>
              <p:nvPr/>
            </p:nvSpPr>
            <p:spPr>
              <a:xfrm>
                <a:off x="8072" y="3275"/>
                <a:ext cx="1248" cy="1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9558" y="3275"/>
                <a:ext cx="1248" cy="1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0304" y="4537"/>
                <a:ext cx="1248" cy="1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9558" y="5796"/>
                <a:ext cx="1248" cy="1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087" y="5797"/>
                <a:ext cx="1248" cy="1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342" y="4549"/>
                <a:ext cx="1248" cy="1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497" y="2046"/>
                <a:ext cx="635" cy="6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741" y="2036"/>
                <a:ext cx="635" cy="6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2413" y="4853"/>
                <a:ext cx="635" cy="6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0763" y="7647"/>
                <a:ext cx="635" cy="6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489" y="7647"/>
                <a:ext cx="635" cy="6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1258" y="3519"/>
                <a:ext cx="753" cy="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1258" y="6042"/>
                <a:ext cx="753" cy="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874" y="6044"/>
                <a:ext cx="753" cy="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874" y="3516"/>
                <a:ext cx="753" cy="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9060" y="2294"/>
                <a:ext cx="753" cy="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826" y="4856"/>
                <a:ext cx="635" cy="6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9170" y="906"/>
                <a:ext cx="527" cy="5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2682" y="2864"/>
                <a:ext cx="527" cy="5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680" y="2888"/>
                <a:ext cx="527" cy="5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5670" y="6908"/>
                <a:ext cx="527" cy="5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9165" y="8877"/>
                <a:ext cx="527" cy="5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2687" y="6913"/>
                <a:ext cx="527" cy="5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9037" y="7287"/>
                <a:ext cx="753" cy="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769" y="4968"/>
                <a:ext cx="420" cy="4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997" y="8778"/>
                <a:ext cx="420" cy="4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1455" y="8788"/>
                <a:ext cx="420" cy="4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3685" y="4953"/>
                <a:ext cx="420" cy="4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1415" y="1163"/>
                <a:ext cx="420" cy="4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035" y="1169"/>
                <a:ext cx="420" cy="4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9133" y="1681"/>
              <a:ext cx="595" cy="1031"/>
              <a:chOff x="6397" y="271"/>
              <a:chExt cx="4850" cy="8388"/>
            </a:xfrm>
            <a:solidFill>
              <a:schemeClr val="bg1"/>
            </a:solidFill>
          </p:grpSpPr>
          <p:sp>
            <p:nvSpPr>
              <p:cNvPr id="47" name="Rounded Rectangle 46"/>
              <p:cNvSpPr/>
              <p:nvPr/>
            </p:nvSpPr>
            <p:spPr>
              <a:xfrm>
                <a:off x="6397" y="7069"/>
                <a:ext cx="4850" cy="159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7762" y="1605"/>
                <a:ext cx="2120" cy="593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 rot="2640000">
                <a:off x="7377" y="271"/>
                <a:ext cx="1483" cy="344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8548" y="309"/>
                <a:ext cx="1354" cy="706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 rot="21360000">
              <a:off x="10444" y="1742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50" name="Oval 49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12108" y="4469"/>
              <a:ext cx="1304" cy="1840"/>
              <a:chOff x="18513" y="-591"/>
              <a:chExt cx="1304" cy="1840"/>
            </a:xfrm>
            <a:solidFill>
              <a:srgbClr val="2C3E50"/>
            </a:solidFill>
          </p:grpSpPr>
          <p:sp>
            <p:nvSpPr>
              <p:cNvPr id="58" name="Oval 57"/>
              <p:cNvSpPr/>
              <p:nvPr/>
            </p:nvSpPr>
            <p:spPr>
              <a:xfrm>
                <a:off x="19317" y="87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18513" y="53"/>
                <a:ext cx="440" cy="5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 flipH="1">
                <a:off x="18675" y="52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9308" y="102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9306" y="-591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rot="1500000" flipH="1">
                <a:off x="19155" y="-519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9300000" flipH="1">
                <a:off x="19156" y="436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 rot="10800000">
              <a:off x="5460" y="4482"/>
              <a:ext cx="1304" cy="1840"/>
              <a:chOff x="18513" y="-591"/>
              <a:chExt cx="1304" cy="1840"/>
            </a:xfrm>
            <a:solidFill>
              <a:srgbClr val="2C3E50"/>
            </a:solidFill>
          </p:grpSpPr>
          <p:sp>
            <p:nvSpPr>
              <p:cNvPr id="68" name="Oval 67"/>
              <p:cNvSpPr/>
              <p:nvPr/>
            </p:nvSpPr>
            <p:spPr>
              <a:xfrm>
                <a:off x="19317" y="87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 flipH="1">
                <a:off x="18513" y="53"/>
                <a:ext cx="440" cy="5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 flipH="1">
                <a:off x="18675" y="52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308" y="102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19306" y="-591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 rot="1500000" flipH="1">
                <a:off x="19155" y="-519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9300000" flipH="1">
                <a:off x="19156" y="436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 rot="5400000">
              <a:off x="8794" y="7812"/>
              <a:ext cx="1304" cy="1840"/>
              <a:chOff x="18513" y="-591"/>
              <a:chExt cx="1304" cy="1840"/>
            </a:xfrm>
            <a:solidFill>
              <a:srgbClr val="2C3E50"/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19317" y="87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H="1">
                <a:off x="18513" y="53"/>
                <a:ext cx="440" cy="5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 flipH="1">
                <a:off x="18675" y="52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9308" y="102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9306" y="-591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1500000" flipH="1">
                <a:off x="19155" y="-519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 rot="9300000" flipH="1">
                <a:off x="19156" y="436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 rot="1560000">
              <a:off x="11700" y="3045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84" name="Oval 83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 rot="5160000">
              <a:off x="11638" y="6495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160" name="Oval 159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 rot="6900000">
              <a:off x="10352" y="7766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168" name="Oval 167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 rot="10620000">
              <a:off x="6874" y="7701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176" name="Oval 175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 rot="12360000">
              <a:off x="5634" y="6408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184" name="Oval 183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 rot="15960000">
              <a:off x="5675" y="2945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192" name="Oval 191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 rot="17760000">
              <a:off x="6968" y="1689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200" name="Oval 199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207" name="Text Box 206"/>
            <p:cNvSpPr txBox="1"/>
            <p:nvPr/>
          </p:nvSpPr>
          <p:spPr>
            <a:xfrm>
              <a:off x="12088" y="7940"/>
              <a:ext cx="553" cy="1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solidFill>
                    <a:srgbClr val="2C3E50"/>
                  </a:solidFill>
                  <a:latin typeface="Arial" panose="020B0704020202020204" pitchFamily="34" charset="0"/>
                  <a:cs typeface="Arial" panose="020B0704020202020204" pitchFamily="34" charset="0"/>
                </a:rPr>
                <a:t>®</a:t>
              </a:r>
              <a:endParaRPr lang="en-US">
                <a:solidFill>
                  <a:srgbClr val="2C3E50"/>
                </a:solidFill>
                <a:latin typeface="Arial" panose="020B0704020202020204" pitchFamily="34" charset="0"/>
                <a:cs typeface="Arial" panose="020B0704020202020204" pitchFamily="34" charset="0"/>
              </a:endParaRPr>
            </a:p>
          </p:txBody>
        </p:sp>
      </p:grpSp>
      <p:sp>
        <p:nvSpPr>
          <p:cNvPr id="6" name="Oval 5"/>
          <p:cNvSpPr/>
          <p:nvPr/>
        </p:nvSpPr>
        <p:spPr>
          <a:xfrm>
            <a:off x="1875155" y="3779520"/>
            <a:ext cx="1619250" cy="16192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734820" y="1751965"/>
            <a:ext cx="8229600" cy="27432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734820" y="1141730"/>
            <a:ext cx="8229600" cy="610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734820" y="4492625"/>
            <a:ext cx="8229600" cy="610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862455" y="1915160"/>
            <a:ext cx="4416425" cy="1537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500" b="1">
                <a:solidFill>
                  <a:schemeClr val="bg1"/>
                </a:solidFill>
                <a:cs typeface="+mn-lt"/>
              </a:rPr>
              <a:t>ONE COMMUNITY ADA</a:t>
            </a:r>
            <a:endParaRPr lang="en-US" altLang="en-US" sz="3200" b="1">
              <a:solidFill>
                <a:schemeClr val="bg1"/>
              </a:solidFill>
              <a:cs typeface="+mn-lt"/>
            </a:endParaRPr>
          </a:p>
          <a:p>
            <a:pPr algn="l"/>
            <a:r>
              <a:rPr lang="en-US" altLang="en-US">
                <a:solidFill>
                  <a:schemeClr val="bg1"/>
                </a:solidFill>
                <a:latin typeface="+mj-lt"/>
                <a:cs typeface="+mj-lt"/>
                <a:sym typeface="+mn-ea"/>
              </a:rPr>
              <a:t>Ticker: 1COMM</a:t>
            </a:r>
            <a:endParaRPr lang="en-US" altLang="en-US" sz="2400">
              <a:solidFill>
                <a:schemeClr val="bg1"/>
              </a:solidFill>
              <a:cs typeface="+mn-lt"/>
              <a:sym typeface="+mn-ea"/>
            </a:endParaRPr>
          </a:p>
          <a:p>
            <a:pPr algn="l"/>
            <a:r>
              <a:rPr lang="en-US" altLang="en-US" b="1">
                <a:solidFill>
                  <a:schemeClr val="bg1"/>
                </a:solidFill>
                <a:cs typeface="+mn-lt"/>
                <a:sym typeface="+mn-ea"/>
              </a:rPr>
              <a:t>0% margin fees!*</a:t>
            </a:r>
            <a:endParaRPr lang="en-US" altLang="en-US" b="1">
              <a:solidFill>
                <a:schemeClr val="bg1"/>
              </a:solidFill>
              <a:cs typeface="+mn-lt"/>
              <a:sym typeface="+mn-ea"/>
            </a:endParaRPr>
          </a:p>
          <a:p>
            <a:pPr algn="l"/>
            <a:r>
              <a:rPr lang="en-US" altLang="en-US" sz="900" b="1">
                <a:solidFill>
                  <a:schemeClr val="bg1"/>
                </a:solidFill>
                <a:cs typeface="+mn-lt"/>
                <a:sym typeface="+mn-ea"/>
              </a:rPr>
              <a:t>*(Promotionally at least until Jun/21)</a:t>
            </a:r>
            <a:endParaRPr lang="en-US" altLang="en-US" sz="2400" b="1">
              <a:solidFill>
                <a:schemeClr val="bg1"/>
              </a:solidFill>
              <a:cs typeface="+mn-lt"/>
              <a:sym typeface="+mn-ea"/>
            </a:endParaRPr>
          </a:p>
          <a:p>
            <a:pPr algn="l"/>
            <a:endParaRPr lang="en-US" altLang="en-US" sz="2400" b="1">
              <a:solidFill>
                <a:schemeClr val="bg1"/>
              </a:solidFill>
              <a:cs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l="4214" t="56625" r="77630" b="7417"/>
          <a:stretch>
            <a:fillRect/>
          </a:stretch>
        </p:blipFill>
        <p:spPr>
          <a:xfrm>
            <a:off x="8376285" y="2568575"/>
            <a:ext cx="1461770" cy="180975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944235" y="1814830"/>
            <a:ext cx="2673350" cy="2625090"/>
            <a:chOff x="5460" y="1579"/>
            <a:chExt cx="7952" cy="7805"/>
          </a:xfrm>
        </p:grpSpPr>
        <p:grpSp>
          <p:nvGrpSpPr>
            <p:cNvPr id="155" name="Group 154"/>
            <p:cNvGrpSpPr/>
            <p:nvPr/>
          </p:nvGrpSpPr>
          <p:grpSpPr>
            <a:xfrm>
              <a:off x="7081" y="3251"/>
              <a:ext cx="4714" cy="4293"/>
              <a:chOff x="4769" y="906"/>
              <a:chExt cx="9336" cy="8498"/>
            </a:xfrm>
            <a:solidFill>
              <a:schemeClr val="bg1"/>
            </a:solidFill>
          </p:grpSpPr>
          <p:sp>
            <p:nvSpPr>
              <p:cNvPr id="35" name="Oval 34"/>
              <p:cNvSpPr/>
              <p:nvPr/>
            </p:nvSpPr>
            <p:spPr>
              <a:xfrm>
                <a:off x="8072" y="3275"/>
                <a:ext cx="1248" cy="1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9558" y="3275"/>
                <a:ext cx="1248" cy="1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0304" y="4537"/>
                <a:ext cx="1248" cy="1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9558" y="5796"/>
                <a:ext cx="1248" cy="1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087" y="5797"/>
                <a:ext cx="1248" cy="1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342" y="4549"/>
                <a:ext cx="1248" cy="1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497" y="2046"/>
                <a:ext cx="635" cy="6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741" y="2036"/>
                <a:ext cx="635" cy="6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2413" y="4853"/>
                <a:ext cx="635" cy="6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0763" y="7647"/>
                <a:ext cx="635" cy="6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489" y="7647"/>
                <a:ext cx="635" cy="6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1258" y="3519"/>
                <a:ext cx="753" cy="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1258" y="6042"/>
                <a:ext cx="753" cy="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874" y="6044"/>
                <a:ext cx="753" cy="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874" y="3516"/>
                <a:ext cx="753" cy="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9060" y="2294"/>
                <a:ext cx="753" cy="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826" y="4856"/>
                <a:ext cx="635" cy="6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9170" y="906"/>
                <a:ext cx="527" cy="5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2682" y="2864"/>
                <a:ext cx="527" cy="5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680" y="2888"/>
                <a:ext cx="527" cy="5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5670" y="6908"/>
                <a:ext cx="527" cy="5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9165" y="8877"/>
                <a:ext cx="527" cy="5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2687" y="6913"/>
                <a:ext cx="527" cy="5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9037" y="7287"/>
                <a:ext cx="753" cy="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769" y="4968"/>
                <a:ext cx="420" cy="4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997" y="8778"/>
                <a:ext cx="420" cy="4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1455" y="8788"/>
                <a:ext cx="420" cy="4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3685" y="4953"/>
                <a:ext cx="420" cy="4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1415" y="1163"/>
                <a:ext cx="420" cy="4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035" y="1169"/>
                <a:ext cx="420" cy="4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9133" y="1681"/>
              <a:ext cx="595" cy="1031"/>
              <a:chOff x="6397" y="271"/>
              <a:chExt cx="4850" cy="8388"/>
            </a:xfrm>
            <a:solidFill>
              <a:schemeClr val="bg1"/>
            </a:solidFill>
          </p:grpSpPr>
          <p:sp>
            <p:nvSpPr>
              <p:cNvPr id="47" name="Rounded Rectangle 46"/>
              <p:cNvSpPr/>
              <p:nvPr/>
            </p:nvSpPr>
            <p:spPr>
              <a:xfrm>
                <a:off x="6397" y="7069"/>
                <a:ext cx="4850" cy="159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7762" y="1605"/>
                <a:ext cx="2120" cy="593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 rot="2640000">
                <a:off x="7377" y="271"/>
                <a:ext cx="1483" cy="344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8548" y="309"/>
                <a:ext cx="1354" cy="706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 rot="21360000">
              <a:off x="10444" y="1742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50" name="Oval 49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12108" y="4469"/>
              <a:ext cx="1304" cy="1840"/>
              <a:chOff x="18513" y="-591"/>
              <a:chExt cx="1304" cy="1840"/>
            </a:xfrm>
            <a:solidFill>
              <a:srgbClr val="2C3E50"/>
            </a:solidFill>
          </p:grpSpPr>
          <p:sp>
            <p:nvSpPr>
              <p:cNvPr id="58" name="Oval 57"/>
              <p:cNvSpPr/>
              <p:nvPr/>
            </p:nvSpPr>
            <p:spPr>
              <a:xfrm>
                <a:off x="19317" y="87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18513" y="53"/>
                <a:ext cx="440" cy="5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 flipH="1">
                <a:off x="18675" y="52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9308" y="102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9306" y="-591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rot="1500000" flipH="1">
                <a:off x="19155" y="-519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9300000" flipH="1">
                <a:off x="19156" y="436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 rot="10800000">
              <a:off x="5460" y="4482"/>
              <a:ext cx="1304" cy="1840"/>
              <a:chOff x="18513" y="-591"/>
              <a:chExt cx="1304" cy="1840"/>
            </a:xfrm>
            <a:solidFill>
              <a:srgbClr val="2C3E50"/>
            </a:solidFill>
          </p:grpSpPr>
          <p:sp>
            <p:nvSpPr>
              <p:cNvPr id="68" name="Oval 67"/>
              <p:cNvSpPr/>
              <p:nvPr/>
            </p:nvSpPr>
            <p:spPr>
              <a:xfrm>
                <a:off x="19317" y="87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 flipH="1">
                <a:off x="18513" y="53"/>
                <a:ext cx="440" cy="5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 flipH="1">
                <a:off x="18675" y="52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308" y="102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19306" y="-591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 rot="1500000" flipH="1">
                <a:off x="19155" y="-519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9300000" flipH="1">
                <a:off x="19156" y="436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 rot="5400000">
              <a:off x="8794" y="7812"/>
              <a:ext cx="1304" cy="1840"/>
              <a:chOff x="18513" y="-591"/>
              <a:chExt cx="1304" cy="1840"/>
            </a:xfrm>
            <a:solidFill>
              <a:srgbClr val="2C3E50"/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19317" y="87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H="1">
                <a:off x="18513" y="53"/>
                <a:ext cx="440" cy="5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 flipH="1">
                <a:off x="18675" y="52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9308" y="102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9306" y="-591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1500000" flipH="1">
                <a:off x="19155" y="-519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 rot="9300000" flipH="1">
                <a:off x="19156" y="436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 rot="1560000">
              <a:off x="11700" y="3045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84" name="Oval 83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 rot="5160000">
              <a:off x="11638" y="6495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160" name="Oval 159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 rot="6900000">
              <a:off x="10352" y="7766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168" name="Oval 167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 rot="10620000">
              <a:off x="6874" y="7701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176" name="Oval 175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 rot="12360000">
              <a:off x="5634" y="6408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184" name="Oval 183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 rot="15960000">
              <a:off x="5675" y="2945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192" name="Oval 191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 rot="17760000">
              <a:off x="6968" y="1689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200" name="Oval 199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207" name="Text Box 206"/>
            <p:cNvSpPr txBox="1"/>
            <p:nvPr/>
          </p:nvSpPr>
          <p:spPr>
            <a:xfrm>
              <a:off x="12088" y="7940"/>
              <a:ext cx="553" cy="1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solidFill>
                    <a:srgbClr val="2C3E50"/>
                  </a:solidFill>
                  <a:latin typeface="Arial" panose="020B0704020202020204" pitchFamily="34" charset="0"/>
                  <a:cs typeface="Arial" panose="020B0704020202020204" pitchFamily="34" charset="0"/>
                </a:rPr>
                <a:t>®</a:t>
              </a:r>
              <a:endParaRPr lang="en-US">
                <a:solidFill>
                  <a:srgbClr val="2C3E50"/>
                </a:solidFill>
                <a:latin typeface="Arial" panose="020B0704020202020204" pitchFamily="34" charset="0"/>
                <a:cs typeface="Arial" panose="020B07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734820" y="1751965"/>
            <a:ext cx="8229600" cy="274320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734820" y="1141730"/>
            <a:ext cx="8229600" cy="610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734820" y="4492625"/>
            <a:ext cx="8229600" cy="610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862455" y="1915160"/>
            <a:ext cx="4416425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2800" b="1">
                <a:solidFill>
                  <a:schemeClr val="bg1"/>
                </a:solidFill>
              </a:rPr>
              <a:t>ONE COMMUNITY ADA</a:t>
            </a:r>
            <a:endParaRPr lang="en-US" altLang="en-US" sz="3200" b="1">
              <a:solidFill>
                <a:schemeClr val="bg1"/>
              </a:solidFill>
            </a:endParaRPr>
          </a:p>
          <a:p>
            <a:pPr algn="l"/>
            <a:r>
              <a:rPr lang="en-US" altLang="en-US">
                <a:solidFill>
                  <a:schemeClr val="bg1"/>
                </a:solidFill>
                <a:sym typeface="+mn-ea"/>
              </a:rPr>
              <a:t>Ticker: 1COMM</a:t>
            </a:r>
            <a:endParaRPr lang="en-US" altLang="en-US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en-US" sz="1400" b="1">
                <a:solidFill>
                  <a:schemeClr val="bg1"/>
                </a:solidFill>
                <a:sym typeface="+mn-ea"/>
              </a:rPr>
              <a:t>0% margin fees!*</a:t>
            </a:r>
            <a:endParaRPr lang="en-US" altLang="en-US" sz="14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en-US" sz="1000" b="1">
                <a:solidFill>
                  <a:schemeClr val="bg1"/>
                </a:solidFill>
                <a:sym typeface="+mn-ea"/>
              </a:rPr>
              <a:t>*(Promotionally at least until end of Jun/22)</a:t>
            </a:r>
            <a:endParaRPr lang="en-US" altLang="en-US" sz="1600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en-US" sz="1600" b="1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l="4214" t="56625" r="77630" b="7417"/>
          <a:stretch>
            <a:fillRect/>
          </a:stretch>
        </p:blipFill>
        <p:spPr>
          <a:xfrm>
            <a:off x="8376285" y="2568575"/>
            <a:ext cx="1461770" cy="180975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944235" y="1814830"/>
            <a:ext cx="2673350" cy="2625090"/>
            <a:chOff x="5460" y="1579"/>
            <a:chExt cx="7952" cy="7805"/>
          </a:xfrm>
        </p:grpSpPr>
        <p:grpSp>
          <p:nvGrpSpPr>
            <p:cNvPr id="155" name="Group 154"/>
            <p:cNvGrpSpPr/>
            <p:nvPr/>
          </p:nvGrpSpPr>
          <p:grpSpPr>
            <a:xfrm>
              <a:off x="7081" y="3251"/>
              <a:ext cx="4714" cy="4293"/>
              <a:chOff x="4769" y="906"/>
              <a:chExt cx="9336" cy="8498"/>
            </a:xfrm>
            <a:solidFill>
              <a:schemeClr val="bg1"/>
            </a:solidFill>
          </p:grpSpPr>
          <p:sp>
            <p:nvSpPr>
              <p:cNvPr id="35" name="Oval 34"/>
              <p:cNvSpPr/>
              <p:nvPr/>
            </p:nvSpPr>
            <p:spPr>
              <a:xfrm>
                <a:off x="8072" y="3275"/>
                <a:ext cx="1248" cy="1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9558" y="3275"/>
                <a:ext cx="1248" cy="1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0304" y="4537"/>
                <a:ext cx="1248" cy="1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9558" y="5796"/>
                <a:ext cx="1248" cy="1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087" y="5797"/>
                <a:ext cx="1248" cy="1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342" y="4549"/>
                <a:ext cx="1248" cy="1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497" y="2046"/>
                <a:ext cx="635" cy="6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741" y="2036"/>
                <a:ext cx="635" cy="6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2413" y="4853"/>
                <a:ext cx="635" cy="6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0763" y="7647"/>
                <a:ext cx="635" cy="6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489" y="7647"/>
                <a:ext cx="635" cy="6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1258" y="3519"/>
                <a:ext cx="753" cy="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1258" y="6042"/>
                <a:ext cx="753" cy="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874" y="6044"/>
                <a:ext cx="753" cy="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874" y="3516"/>
                <a:ext cx="753" cy="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9060" y="2294"/>
                <a:ext cx="753" cy="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826" y="4856"/>
                <a:ext cx="635" cy="6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9170" y="906"/>
                <a:ext cx="527" cy="5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2682" y="2864"/>
                <a:ext cx="527" cy="5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680" y="2888"/>
                <a:ext cx="527" cy="5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5670" y="6908"/>
                <a:ext cx="527" cy="5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9165" y="8877"/>
                <a:ext cx="527" cy="5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2687" y="6913"/>
                <a:ext cx="527" cy="5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9037" y="7287"/>
                <a:ext cx="753" cy="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769" y="4968"/>
                <a:ext cx="420" cy="4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997" y="8778"/>
                <a:ext cx="420" cy="4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1455" y="8788"/>
                <a:ext cx="420" cy="4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3685" y="4953"/>
                <a:ext cx="420" cy="4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1415" y="1163"/>
                <a:ext cx="420" cy="4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035" y="1169"/>
                <a:ext cx="420" cy="4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9133" y="1681"/>
              <a:ext cx="595" cy="1031"/>
              <a:chOff x="6397" y="271"/>
              <a:chExt cx="4850" cy="8388"/>
            </a:xfrm>
            <a:solidFill>
              <a:schemeClr val="bg1"/>
            </a:solidFill>
          </p:grpSpPr>
          <p:sp>
            <p:nvSpPr>
              <p:cNvPr id="47" name="Rounded Rectangle 46"/>
              <p:cNvSpPr/>
              <p:nvPr/>
            </p:nvSpPr>
            <p:spPr>
              <a:xfrm>
                <a:off x="6397" y="7069"/>
                <a:ext cx="4850" cy="159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7762" y="1605"/>
                <a:ext cx="2120" cy="593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 rot="2640000">
                <a:off x="7377" y="271"/>
                <a:ext cx="1483" cy="344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8548" y="309"/>
                <a:ext cx="1354" cy="706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 rot="21360000">
              <a:off x="10444" y="1742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50" name="Oval 49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12108" y="4469"/>
              <a:ext cx="1304" cy="1840"/>
              <a:chOff x="18513" y="-591"/>
              <a:chExt cx="1304" cy="1840"/>
            </a:xfrm>
            <a:solidFill>
              <a:srgbClr val="2C3E50"/>
            </a:solidFill>
          </p:grpSpPr>
          <p:sp>
            <p:nvSpPr>
              <p:cNvPr id="58" name="Oval 57"/>
              <p:cNvSpPr/>
              <p:nvPr/>
            </p:nvSpPr>
            <p:spPr>
              <a:xfrm>
                <a:off x="19317" y="87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18513" y="53"/>
                <a:ext cx="440" cy="5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 flipH="1">
                <a:off x="18675" y="52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9308" y="102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9306" y="-591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rot="1500000" flipH="1">
                <a:off x="19155" y="-519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9300000" flipH="1">
                <a:off x="19156" y="436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 rot="10800000">
              <a:off x="5460" y="4482"/>
              <a:ext cx="1304" cy="1840"/>
              <a:chOff x="18513" y="-591"/>
              <a:chExt cx="1304" cy="1840"/>
            </a:xfrm>
            <a:solidFill>
              <a:srgbClr val="2C3E50"/>
            </a:solidFill>
          </p:grpSpPr>
          <p:sp>
            <p:nvSpPr>
              <p:cNvPr id="68" name="Oval 67"/>
              <p:cNvSpPr/>
              <p:nvPr/>
            </p:nvSpPr>
            <p:spPr>
              <a:xfrm>
                <a:off x="19317" y="87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 flipH="1">
                <a:off x="18513" y="53"/>
                <a:ext cx="440" cy="5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 flipH="1">
                <a:off x="18675" y="52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308" y="102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19306" y="-591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 rot="1500000" flipH="1">
                <a:off x="19155" y="-519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9300000" flipH="1">
                <a:off x="19156" y="436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 rot="5400000">
              <a:off x="8794" y="7812"/>
              <a:ext cx="1304" cy="1840"/>
              <a:chOff x="18513" y="-591"/>
              <a:chExt cx="1304" cy="1840"/>
            </a:xfrm>
            <a:solidFill>
              <a:srgbClr val="2C3E50"/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19317" y="87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H="1">
                <a:off x="18513" y="53"/>
                <a:ext cx="440" cy="5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 flipH="1">
                <a:off x="18675" y="52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9308" y="102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9306" y="-591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1500000" flipH="1">
                <a:off x="19155" y="-519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 rot="9300000" flipH="1">
                <a:off x="19156" y="436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 rot="1560000">
              <a:off x="11700" y="3045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84" name="Oval 83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 rot="5160000">
              <a:off x="11638" y="6495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160" name="Oval 159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 rot="6900000">
              <a:off x="10352" y="7766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168" name="Oval 167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 rot="10620000">
              <a:off x="6874" y="7701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176" name="Oval 175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 rot="12360000">
              <a:off x="5634" y="6408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184" name="Oval 183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 rot="15960000">
              <a:off x="5675" y="2945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192" name="Oval 191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 rot="17760000">
              <a:off x="6968" y="1689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200" name="Oval 199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207" name="Text Box 206"/>
            <p:cNvSpPr txBox="1"/>
            <p:nvPr/>
          </p:nvSpPr>
          <p:spPr>
            <a:xfrm>
              <a:off x="12088" y="7940"/>
              <a:ext cx="553" cy="10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solidFill>
                    <a:srgbClr val="2C3E50"/>
                  </a:solidFill>
                  <a:latin typeface="Arial" panose="020B0704020202020204" pitchFamily="34" charset="0"/>
                  <a:cs typeface="Arial" panose="020B0704020202020204" pitchFamily="34" charset="0"/>
                </a:rPr>
                <a:t>®</a:t>
              </a:r>
              <a:endParaRPr lang="en-US">
                <a:solidFill>
                  <a:srgbClr val="2C3E50"/>
                </a:solidFill>
                <a:latin typeface="Arial" panose="020B0704020202020204" pitchFamily="34" charset="0"/>
                <a:cs typeface="Arial" panose="020B07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1981200" y="1110615"/>
            <a:ext cx="5815330" cy="332105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108835" y="1285875"/>
            <a:ext cx="4416425" cy="19069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sz="3200" b="1">
                <a:solidFill>
                  <a:schemeClr val="bg1"/>
                </a:solidFill>
              </a:rPr>
              <a:t>ONE COMMUNITY ADA</a:t>
            </a:r>
            <a:endParaRPr lang="en-US" altLang="en-US" sz="3200" b="1">
              <a:solidFill>
                <a:schemeClr val="bg1"/>
              </a:solidFill>
            </a:endParaRPr>
          </a:p>
          <a:p>
            <a:pPr algn="l"/>
            <a:r>
              <a:rPr lang="en-US" altLang="en-US" sz="2400">
                <a:solidFill>
                  <a:schemeClr val="bg1"/>
                </a:solidFill>
                <a:sym typeface="+mn-ea"/>
              </a:rPr>
              <a:t>Ticker: 1COMM</a:t>
            </a:r>
            <a:endParaRPr lang="en-US" altLang="en-US" sz="240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en-US" sz="2400" b="1">
                <a:solidFill>
                  <a:schemeClr val="bg1"/>
                </a:solidFill>
                <a:sym typeface="+mn-ea"/>
              </a:rPr>
              <a:t>0% margin fees!*</a:t>
            </a:r>
            <a:endParaRPr lang="en-US" altLang="en-US" sz="24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en-US" sz="1400" b="1">
                <a:solidFill>
                  <a:schemeClr val="bg1"/>
                </a:solidFill>
                <a:sym typeface="+mn-ea"/>
              </a:rPr>
              <a:t>*(Promotionally at least until end of Aug/21)</a:t>
            </a:r>
            <a:endParaRPr lang="en-US" altLang="en-US" sz="2400" b="1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en-US" sz="2400" b="1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600700" y="2372995"/>
            <a:ext cx="1902460" cy="1890909"/>
            <a:chOff x="5460" y="1579"/>
            <a:chExt cx="7952" cy="7900"/>
          </a:xfrm>
        </p:grpSpPr>
        <p:grpSp>
          <p:nvGrpSpPr>
            <p:cNvPr id="155" name="Group 154"/>
            <p:cNvGrpSpPr/>
            <p:nvPr/>
          </p:nvGrpSpPr>
          <p:grpSpPr>
            <a:xfrm>
              <a:off x="7081" y="3251"/>
              <a:ext cx="4714" cy="4293"/>
              <a:chOff x="4769" y="906"/>
              <a:chExt cx="9336" cy="8498"/>
            </a:xfrm>
            <a:solidFill>
              <a:schemeClr val="bg1"/>
            </a:solidFill>
          </p:grpSpPr>
          <p:sp>
            <p:nvSpPr>
              <p:cNvPr id="35" name="Oval 34"/>
              <p:cNvSpPr/>
              <p:nvPr/>
            </p:nvSpPr>
            <p:spPr>
              <a:xfrm>
                <a:off x="8072" y="3275"/>
                <a:ext cx="1248" cy="1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9558" y="3275"/>
                <a:ext cx="1248" cy="1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10304" y="4537"/>
                <a:ext cx="1248" cy="1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9558" y="5796"/>
                <a:ext cx="1248" cy="1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8087" y="5797"/>
                <a:ext cx="1248" cy="1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7342" y="4549"/>
                <a:ext cx="1248" cy="124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7497" y="2046"/>
                <a:ext cx="635" cy="6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0741" y="2036"/>
                <a:ext cx="635" cy="6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2413" y="4853"/>
                <a:ext cx="635" cy="6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0763" y="7647"/>
                <a:ext cx="635" cy="6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489" y="7647"/>
                <a:ext cx="635" cy="6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1258" y="3519"/>
                <a:ext cx="753" cy="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1258" y="6042"/>
                <a:ext cx="753" cy="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874" y="6044"/>
                <a:ext cx="753" cy="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6874" y="3516"/>
                <a:ext cx="753" cy="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9060" y="2294"/>
                <a:ext cx="753" cy="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826" y="4856"/>
                <a:ext cx="635" cy="63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9170" y="906"/>
                <a:ext cx="527" cy="5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2682" y="2864"/>
                <a:ext cx="527" cy="5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680" y="2888"/>
                <a:ext cx="527" cy="5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5670" y="6908"/>
                <a:ext cx="527" cy="5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9165" y="8877"/>
                <a:ext cx="527" cy="5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12687" y="6913"/>
                <a:ext cx="527" cy="5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9037" y="7287"/>
                <a:ext cx="753" cy="7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4769" y="4968"/>
                <a:ext cx="420" cy="4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997" y="8778"/>
                <a:ext cx="420" cy="4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1455" y="8788"/>
                <a:ext cx="420" cy="4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13685" y="4953"/>
                <a:ext cx="420" cy="4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11415" y="1163"/>
                <a:ext cx="420" cy="4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035" y="1169"/>
                <a:ext cx="420" cy="42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9133" y="1681"/>
              <a:ext cx="595" cy="1031"/>
              <a:chOff x="6397" y="271"/>
              <a:chExt cx="4850" cy="8388"/>
            </a:xfrm>
            <a:solidFill>
              <a:schemeClr val="bg1"/>
            </a:solidFill>
          </p:grpSpPr>
          <p:sp>
            <p:nvSpPr>
              <p:cNvPr id="47" name="Rounded Rectangle 46"/>
              <p:cNvSpPr/>
              <p:nvPr/>
            </p:nvSpPr>
            <p:spPr>
              <a:xfrm>
                <a:off x="6397" y="7069"/>
                <a:ext cx="4850" cy="159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7762" y="1605"/>
                <a:ext cx="2120" cy="5930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 rot="2640000">
                <a:off x="7377" y="271"/>
                <a:ext cx="1483" cy="3445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4" name="Rounded Rectangle 153"/>
              <p:cNvSpPr/>
              <p:nvPr/>
            </p:nvSpPr>
            <p:spPr>
              <a:xfrm>
                <a:off x="8548" y="309"/>
                <a:ext cx="1354" cy="706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59" name="Group 58"/>
            <p:cNvGrpSpPr/>
            <p:nvPr/>
          </p:nvGrpSpPr>
          <p:grpSpPr>
            <a:xfrm rot="21360000">
              <a:off x="10444" y="1742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50" name="Oval 49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12108" y="4469"/>
              <a:ext cx="1304" cy="1840"/>
              <a:chOff x="18513" y="-591"/>
              <a:chExt cx="1304" cy="1840"/>
            </a:xfrm>
            <a:solidFill>
              <a:srgbClr val="2C3E50"/>
            </a:solidFill>
          </p:grpSpPr>
          <p:sp>
            <p:nvSpPr>
              <p:cNvPr id="58" name="Oval 57"/>
              <p:cNvSpPr/>
              <p:nvPr/>
            </p:nvSpPr>
            <p:spPr>
              <a:xfrm>
                <a:off x="19317" y="87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18513" y="53"/>
                <a:ext cx="440" cy="5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 flipH="1">
                <a:off x="18675" y="52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9308" y="102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9306" y="-591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rot="1500000" flipH="1">
                <a:off x="19155" y="-519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9300000" flipH="1">
                <a:off x="19156" y="436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 rot="10800000">
              <a:off x="5460" y="4482"/>
              <a:ext cx="1304" cy="1840"/>
              <a:chOff x="18513" y="-591"/>
              <a:chExt cx="1304" cy="1840"/>
            </a:xfrm>
            <a:solidFill>
              <a:srgbClr val="2C3E50"/>
            </a:solidFill>
          </p:grpSpPr>
          <p:sp>
            <p:nvSpPr>
              <p:cNvPr id="68" name="Oval 67"/>
              <p:cNvSpPr/>
              <p:nvPr/>
            </p:nvSpPr>
            <p:spPr>
              <a:xfrm>
                <a:off x="19317" y="87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 flipH="1">
                <a:off x="18513" y="53"/>
                <a:ext cx="440" cy="5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0" name="Oval 69"/>
              <p:cNvSpPr/>
              <p:nvPr/>
            </p:nvSpPr>
            <p:spPr>
              <a:xfrm flipH="1">
                <a:off x="18675" y="52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308" y="102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19306" y="-591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 rot="1500000" flipH="1">
                <a:off x="19155" y="-519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9300000" flipH="1">
                <a:off x="19156" y="436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 rot="5400000">
              <a:off x="8794" y="7812"/>
              <a:ext cx="1304" cy="1840"/>
              <a:chOff x="18513" y="-591"/>
              <a:chExt cx="1304" cy="1840"/>
            </a:xfrm>
            <a:solidFill>
              <a:srgbClr val="2C3E50"/>
            </a:solidFill>
          </p:grpSpPr>
          <p:sp>
            <p:nvSpPr>
              <p:cNvPr id="76" name="Oval 75"/>
              <p:cNvSpPr/>
              <p:nvPr/>
            </p:nvSpPr>
            <p:spPr>
              <a:xfrm>
                <a:off x="19317" y="87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 flipH="1">
                <a:off x="18513" y="53"/>
                <a:ext cx="440" cy="56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 flipH="1">
                <a:off x="18675" y="52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19308" y="102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19306" y="-591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 rot="1500000" flipH="1">
                <a:off x="19155" y="-519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 rot="9300000" flipH="1">
                <a:off x="19156" y="436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 rot="1560000">
              <a:off x="11700" y="3045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84" name="Oval 83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5" name="Oval 84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7" name="Rectangle 156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8" name="Rectangle 157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 rot="5160000">
              <a:off x="11638" y="6495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160" name="Oval 159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1" name="Oval 160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2" name="Rectangle 161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3" name="Oval 162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5" name="Rectangle 164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6" name="Rectangle 165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67" name="Group 166"/>
            <p:cNvGrpSpPr/>
            <p:nvPr/>
          </p:nvGrpSpPr>
          <p:grpSpPr>
            <a:xfrm rot="6900000">
              <a:off x="10352" y="7766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168" name="Oval 167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3" name="Rectangle 172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4" name="Rectangle 173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 rot="10620000">
              <a:off x="6874" y="7701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176" name="Oval 175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7" name="Oval 176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8" name="Rectangle 177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9" name="Oval 178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1" name="Rectangle 180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2" name="Rectangle 181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83" name="Group 182"/>
            <p:cNvGrpSpPr/>
            <p:nvPr/>
          </p:nvGrpSpPr>
          <p:grpSpPr>
            <a:xfrm rot="12360000">
              <a:off x="5634" y="6408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184" name="Oval 183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6" name="Rectangle 185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9" name="Rectangle 188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0" name="Rectangle 189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 rot="15960000">
              <a:off x="5675" y="2945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192" name="Oval 191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3" name="Oval 192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4" name="Rectangle 193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5" name="Oval 194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7" name="Rectangle 196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8" name="Rectangle 197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 rot="17760000">
              <a:off x="6968" y="1689"/>
              <a:ext cx="1560" cy="1339"/>
              <a:chOff x="17707" y="-1805"/>
              <a:chExt cx="1560" cy="1339"/>
            </a:xfrm>
            <a:solidFill>
              <a:srgbClr val="2C3E50"/>
            </a:solidFill>
          </p:grpSpPr>
          <p:sp>
            <p:nvSpPr>
              <p:cNvPr id="200" name="Oval 199"/>
              <p:cNvSpPr/>
              <p:nvPr/>
            </p:nvSpPr>
            <p:spPr>
              <a:xfrm>
                <a:off x="18323" y="-1599"/>
                <a:ext cx="500" cy="5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1" name="Oval 200"/>
              <p:cNvSpPr/>
              <p:nvPr/>
            </p:nvSpPr>
            <p:spPr>
              <a:xfrm>
                <a:off x="17955" y="-1144"/>
                <a:ext cx="570" cy="5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2" name="Rectangle 201"/>
              <p:cNvSpPr/>
              <p:nvPr/>
            </p:nvSpPr>
            <p:spPr>
              <a:xfrm rot="18240000" flipH="1">
                <a:off x="17904" y="-971"/>
                <a:ext cx="440" cy="57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3" name="Oval 202"/>
              <p:cNvSpPr/>
              <p:nvPr/>
            </p:nvSpPr>
            <p:spPr>
              <a:xfrm>
                <a:off x="17707" y="-1805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19043" y="-906"/>
                <a:ext cx="225" cy="22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5" name="Rectangle 204"/>
              <p:cNvSpPr/>
              <p:nvPr/>
            </p:nvSpPr>
            <p:spPr>
              <a:xfrm rot="19740000" flipH="1">
                <a:off x="17901" y="-1743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6" name="Rectangle 205"/>
              <p:cNvSpPr/>
              <p:nvPr/>
            </p:nvSpPr>
            <p:spPr>
              <a:xfrm rot="5940000" flipH="1">
                <a:off x="18676" y="-1222"/>
                <a:ext cx="223" cy="7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207" name="Text Box 206"/>
            <p:cNvSpPr txBox="1"/>
            <p:nvPr/>
          </p:nvSpPr>
          <p:spPr>
            <a:xfrm>
              <a:off x="12088" y="7940"/>
              <a:ext cx="553" cy="15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>
                  <a:solidFill>
                    <a:srgbClr val="2C3E50"/>
                  </a:solidFill>
                  <a:latin typeface="Arial" panose="020B0704020202020204" pitchFamily="34" charset="0"/>
                  <a:cs typeface="Arial" panose="020B0704020202020204" pitchFamily="34" charset="0"/>
                </a:rPr>
                <a:t>®</a:t>
              </a:r>
              <a:endParaRPr lang="en-US">
                <a:solidFill>
                  <a:srgbClr val="2C3E50"/>
                </a:solidFill>
                <a:latin typeface="Arial" panose="020B0704020202020204" pitchFamily="34" charset="0"/>
                <a:cs typeface="Arial" panose="020B0704020202020204" pitchFamily="34" charset="0"/>
              </a:endParaRPr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2187575" y="3086735"/>
            <a:ext cx="44164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>
                <a:solidFill>
                  <a:schemeClr val="tx1"/>
                </a:solidFill>
              </a:rPr>
              <a:t>Epoch 267 ROA: 7.33%</a:t>
            </a:r>
            <a:endParaRPr lang="en-US" altLang="en-US">
              <a:solidFill>
                <a:schemeClr val="tx1"/>
              </a:solidFill>
            </a:endParaRPr>
          </a:p>
          <a:p>
            <a:pPr algn="l"/>
            <a:r>
              <a:rPr lang="en-US" altLang="en-US">
                <a:solidFill>
                  <a:schemeClr val="tx1"/>
                </a:solidFill>
              </a:rPr>
              <a:t>Lifetime ROA: 5.05%</a:t>
            </a:r>
            <a:endParaRPr lang="en-US" altLang="en-US">
              <a:solidFill>
                <a:schemeClr val="tx1"/>
              </a:solidFill>
            </a:endParaRPr>
          </a:p>
          <a:p>
            <a:pPr algn="l"/>
            <a:r>
              <a:rPr lang="en-US" altLang="en-US">
                <a:solidFill>
                  <a:schemeClr val="tx1"/>
                </a:solidFill>
              </a:rPr>
              <a:t>38 minted blocks up to date!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51075" y="2941320"/>
            <a:ext cx="2924175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251075" y="4074795"/>
            <a:ext cx="2924175" cy="76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542</Words>
  <Application>WPS Presentation</Application>
  <PresentationFormat>宽屏</PresentationFormat>
  <Paragraphs>47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Microsoft YaHei</vt:lpstr>
      <vt:lpstr>Droid Sans Fallback</vt:lpstr>
      <vt:lpstr>Arial Unicode MS</vt:lpstr>
      <vt:lpstr>SimSun</vt:lpstr>
      <vt:lpstr>Calibri Light</vt:lpstr>
      <vt:lpstr>Ani</vt:lpstr>
      <vt:lpstr>Bitstream Charter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william</cp:lastModifiedBy>
  <cp:revision>27</cp:revision>
  <dcterms:created xsi:type="dcterms:W3CDTF">2021-09-23T16:53:37Z</dcterms:created>
  <dcterms:modified xsi:type="dcterms:W3CDTF">2021-09-23T16:53:37Z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