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64" autoAdjust="0"/>
  </p:normalViewPr>
  <p:slideViewPr>
    <p:cSldViewPr>
      <p:cViewPr varScale="1">
        <p:scale>
          <a:sx n="97" d="100"/>
          <a:sy n="97" d="100"/>
        </p:scale>
        <p:origin x="-4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123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418D1-6247-42BB-9EE4-EF214D0C1349}" type="datetimeFigureOut">
              <a:rPr lang="en-NZ" smtClean="0"/>
              <a:t>28/01/2014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FD7D0-1333-4332-9FEA-05A5B0C8F2A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8306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Who:  Developers,</a:t>
            </a:r>
            <a:r>
              <a:rPr lang="en-NZ" baseline="0" dirty="0" smtClean="0"/>
              <a:t> NOT testers.</a:t>
            </a:r>
          </a:p>
          <a:p>
            <a:endParaRPr lang="en-NZ" baseline="0" dirty="0" smtClean="0"/>
          </a:p>
          <a:p>
            <a:r>
              <a:rPr lang="en-NZ" baseline="0" dirty="0" smtClean="0"/>
              <a:t>What: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Unit: Smallest testable part of an application. 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In OOP, a unit is a public method.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Unit must </a:t>
            </a:r>
            <a:r>
              <a:rPr lang="en-NZ" b="1" i="1" baseline="0" dirty="0" smtClean="0"/>
              <a:t>perform some task</a:t>
            </a:r>
            <a:r>
              <a:rPr lang="en-NZ" baseline="0" dirty="0" smtClean="0"/>
              <a:t>. 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aseline="0" dirty="0" err="1" smtClean="0"/>
              <a:t>Eg</a:t>
            </a:r>
            <a:r>
              <a:rPr lang="en-NZ" baseline="0" dirty="0" smtClean="0"/>
              <a:t> No point testing a </a:t>
            </a:r>
            <a:r>
              <a:rPr lang="en-NZ" baseline="0" dirty="0" err="1" smtClean="0"/>
              <a:t>struct</a:t>
            </a:r>
            <a:r>
              <a:rPr lang="en-NZ" baseline="0" dirty="0" smtClean="0"/>
              <a:t> that just stores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Test </a:t>
            </a:r>
            <a:r>
              <a:rPr lang="en-NZ" b="1" i="1" baseline="0" dirty="0" smtClean="0"/>
              <a:t>observable</a:t>
            </a:r>
            <a:r>
              <a:rPr lang="en-NZ" baseline="0" dirty="0" smtClean="0"/>
              <a:t> state and behaviour: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Public methods, not private. 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Treat class as black box.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Testing interface of class, how it interacts with outside world.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Test unit in </a:t>
            </a:r>
            <a:r>
              <a:rPr lang="en-NZ" b="1" i="1" baseline="0" dirty="0" smtClean="0"/>
              <a:t>isolation</a:t>
            </a:r>
            <a:r>
              <a:rPr lang="en-NZ" baseline="0" dirty="0" smtClean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Testing single unit, not entire stack which is done in integration test or system test.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Mock any external methods or services the class calls.</a:t>
            </a:r>
          </a:p>
          <a:p>
            <a:endParaRPr lang="en-NZ" baseline="0" dirty="0" smtClean="0"/>
          </a:p>
          <a:p>
            <a:r>
              <a:rPr lang="en-NZ" baseline="0" dirty="0" smtClean="0"/>
              <a:t>Why: Confirm method acts as per spec, as opposed to, say, load testing.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FD7D0-1333-4332-9FEA-05A5B0C8F2A4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3902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FD7D0-1333-4332-9FEA-05A5B0C8F2A4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55719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27/01/2014</a:t>
            </a:fld>
            <a:endParaRPr lang="en-NZ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27/01/2014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27/01/2014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27/01/2014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27/01/2014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27/01/2014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27/01/2014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27/01/2014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27/01/2014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27/01/2014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27/01/2014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403E8D0-FF6D-4F21-9C64-1DD6C1B6D548}" type="datetimeFigureOut">
              <a:rPr lang="en-NZ" smtClean="0"/>
              <a:t>27/01/2014</a:t>
            </a:fld>
            <a:endParaRPr lang="en-NZ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Unit Testing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1339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Who, What, Why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1680" y="1935480"/>
            <a:ext cx="6995120" cy="4389120"/>
          </a:xfrm>
        </p:spPr>
        <p:txBody>
          <a:bodyPr/>
          <a:lstStyle/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Who write unit tests:</a:t>
            </a:r>
            <a:r>
              <a:rPr lang="en-NZ" dirty="0" smtClean="0">
                <a:solidFill>
                  <a:schemeClr val="tx2"/>
                </a:solidFill>
              </a:rPr>
              <a:t> </a:t>
            </a:r>
            <a:br>
              <a:rPr lang="en-NZ" dirty="0" smtClean="0">
                <a:solidFill>
                  <a:schemeClr val="tx2"/>
                </a:solidFill>
              </a:rPr>
            </a:br>
            <a:r>
              <a:rPr lang="en-NZ" dirty="0" smtClean="0">
                <a:solidFill>
                  <a:schemeClr val="tx2"/>
                </a:solidFill>
              </a:rPr>
              <a:t>	</a:t>
            </a:r>
            <a:r>
              <a:rPr lang="en-NZ" dirty="0" smtClean="0">
                <a:latin typeface="+mj-lt"/>
              </a:rPr>
              <a:t>Developers</a:t>
            </a:r>
            <a:br>
              <a:rPr lang="en-NZ" dirty="0" smtClean="0">
                <a:latin typeface="+mj-lt"/>
              </a:rPr>
            </a:br>
            <a:endParaRPr lang="en-NZ" sz="2800" dirty="0" smtClean="0">
              <a:latin typeface="+mj-lt"/>
            </a:endParaRPr>
          </a:p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What do you test:</a:t>
            </a:r>
            <a:br>
              <a:rPr lang="en-NZ" dirty="0" smtClean="0">
                <a:solidFill>
                  <a:schemeClr val="tx2"/>
                </a:solidFill>
                <a:latin typeface="+mj-lt"/>
              </a:rPr>
            </a:br>
            <a:r>
              <a:rPr lang="en-NZ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n-NZ" dirty="0" smtClean="0">
                <a:latin typeface="+mj-lt"/>
              </a:rPr>
              <a:t>“Unit” = A single public method</a:t>
            </a:r>
            <a:br>
              <a:rPr lang="en-NZ" dirty="0" smtClean="0">
                <a:latin typeface="+mj-lt"/>
              </a:rPr>
            </a:br>
            <a:r>
              <a:rPr lang="en-NZ" dirty="0" smtClean="0">
                <a:latin typeface="+mj-lt"/>
              </a:rPr>
              <a:t>	In </a:t>
            </a:r>
            <a:r>
              <a:rPr lang="en-NZ" i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Isolation</a:t>
            </a:r>
            <a:r>
              <a:rPr lang="en-NZ" dirty="0" smtClean="0">
                <a:latin typeface="+mj-lt"/>
              </a:rPr>
              <a:t/>
            </a:r>
            <a:br>
              <a:rPr lang="en-NZ" dirty="0" smtClean="0">
                <a:latin typeface="+mj-lt"/>
              </a:rPr>
            </a:br>
            <a:r>
              <a:rPr lang="en-NZ" dirty="0" smtClean="0">
                <a:latin typeface="+mj-lt"/>
              </a:rPr>
              <a:t>	</a:t>
            </a:r>
            <a:r>
              <a:rPr lang="en-NZ" i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Observable</a:t>
            </a:r>
            <a:r>
              <a:rPr lang="en-NZ" dirty="0" smtClean="0">
                <a:latin typeface="+mj-lt"/>
              </a:rPr>
              <a:t> state and behaviour</a:t>
            </a:r>
            <a:br>
              <a:rPr lang="en-NZ" dirty="0" smtClean="0">
                <a:latin typeface="+mj-lt"/>
              </a:rPr>
            </a:br>
            <a:endParaRPr lang="en-NZ" sz="800" dirty="0" smtClean="0">
              <a:latin typeface="+mj-lt"/>
            </a:endParaRPr>
          </a:p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Why test:</a:t>
            </a:r>
            <a:br>
              <a:rPr lang="en-NZ" dirty="0" smtClean="0">
                <a:solidFill>
                  <a:schemeClr val="tx2"/>
                </a:solidFill>
                <a:latin typeface="+mj-lt"/>
              </a:rPr>
            </a:br>
            <a:r>
              <a:rPr lang="en-NZ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n-NZ" dirty="0" smtClean="0">
                <a:latin typeface="+mj-lt"/>
              </a:rPr>
              <a:t>Confirm method acts as per spec</a:t>
            </a:r>
            <a:endParaRPr lang="en-NZ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99861"/>
            <a:ext cx="1152128" cy="445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32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Benefits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Regression testing</a:t>
            </a:r>
          </a:p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Documents the spec</a:t>
            </a:r>
            <a:br>
              <a:rPr lang="en-NZ" dirty="0" smtClean="0">
                <a:solidFill>
                  <a:schemeClr val="tx2"/>
                </a:solidFill>
                <a:latin typeface="+mj-lt"/>
              </a:rPr>
            </a:br>
            <a:r>
              <a:rPr lang="en-NZ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n-NZ" dirty="0" smtClean="0">
                <a:latin typeface="+mj-lt"/>
              </a:rPr>
              <a:t>“Contract” the unit must meet</a:t>
            </a:r>
          </a:p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Finds problems early</a:t>
            </a:r>
            <a:br>
              <a:rPr lang="en-NZ" dirty="0" smtClean="0">
                <a:solidFill>
                  <a:schemeClr val="tx2"/>
                </a:solidFill>
                <a:latin typeface="+mj-lt"/>
              </a:rPr>
            </a:br>
            <a:r>
              <a:rPr lang="en-NZ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n-NZ" dirty="0" smtClean="0">
                <a:latin typeface="+mj-lt"/>
              </a:rPr>
              <a:t>The further through process bugs are found, the 	more costly to fix</a:t>
            </a:r>
          </a:p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Simplifies integration</a:t>
            </a:r>
            <a:br>
              <a:rPr lang="en-NZ" dirty="0" smtClean="0">
                <a:solidFill>
                  <a:schemeClr val="tx2"/>
                </a:solidFill>
                <a:latin typeface="+mj-lt"/>
              </a:rPr>
            </a:br>
            <a:r>
              <a:rPr lang="en-NZ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n-NZ" dirty="0" smtClean="0">
                <a:latin typeface="+mj-lt"/>
              </a:rPr>
              <a:t>Clarifies interfaces of each unit</a:t>
            </a:r>
          </a:p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Encourages	 good practice</a:t>
            </a:r>
            <a:br>
              <a:rPr lang="en-NZ" dirty="0" smtClean="0">
                <a:solidFill>
                  <a:schemeClr val="tx2"/>
                </a:solidFill>
                <a:latin typeface="+mj-lt"/>
              </a:rPr>
            </a:br>
            <a:r>
              <a:rPr lang="en-NZ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n-NZ" dirty="0" smtClean="0">
                <a:latin typeface="+mj-lt"/>
              </a:rPr>
              <a:t>Loose coupling, high cohesion</a:t>
            </a:r>
            <a:endParaRPr lang="en-NZ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620688"/>
            <a:ext cx="1730419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9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Limitations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982" y="1935480"/>
            <a:ext cx="4877818" cy="4389120"/>
          </a:xfrm>
        </p:spPr>
        <p:txBody>
          <a:bodyPr/>
          <a:lstStyle/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Won’t catch system-level errors</a:t>
            </a:r>
          </a:p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Only as good as the test code</a:t>
            </a:r>
            <a:br>
              <a:rPr lang="en-NZ" dirty="0" smtClean="0">
                <a:solidFill>
                  <a:schemeClr val="tx2"/>
                </a:solidFill>
                <a:latin typeface="+mj-lt"/>
              </a:rPr>
            </a:br>
            <a:r>
              <a:rPr lang="en-NZ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n-NZ" dirty="0" smtClean="0">
                <a:latin typeface="+mj-lt"/>
              </a:rPr>
              <a:t>Bugs</a:t>
            </a:r>
            <a:br>
              <a:rPr lang="en-NZ" dirty="0" smtClean="0">
                <a:latin typeface="+mj-lt"/>
              </a:rPr>
            </a:br>
            <a:r>
              <a:rPr lang="en-NZ" dirty="0" smtClean="0">
                <a:latin typeface="+mj-lt"/>
              </a:rPr>
              <a:t>	Code coverage</a:t>
            </a:r>
          </a:p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Takes time</a:t>
            </a:r>
          </a:p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Tests may be longer than code being tested</a:t>
            </a:r>
            <a:endParaRPr lang="en-NZ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348615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08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Triple-A Design Pattern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8910" y="1935480"/>
            <a:ext cx="7087889" cy="4389120"/>
          </a:xfrm>
        </p:spPr>
        <p:txBody>
          <a:bodyPr/>
          <a:lstStyle/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Arrange</a:t>
            </a:r>
            <a:br>
              <a:rPr lang="en-NZ" dirty="0" smtClean="0">
                <a:solidFill>
                  <a:schemeClr val="tx2"/>
                </a:solidFill>
                <a:latin typeface="+mj-lt"/>
              </a:rPr>
            </a:br>
            <a:r>
              <a:rPr lang="en-NZ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n-NZ" dirty="0" smtClean="0">
                <a:latin typeface="+mj-lt"/>
              </a:rPr>
              <a:t>Set up initial conditions</a:t>
            </a:r>
          </a:p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Act</a:t>
            </a:r>
            <a:br>
              <a:rPr lang="en-NZ" dirty="0" smtClean="0">
                <a:solidFill>
                  <a:schemeClr val="tx2"/>
                </a:solidFill>
                <a:latin typeface="+mj-lt"/>
              </a:rPr>
            </a:br>
            <a:r>
              <a:rPr lang="en-NZ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n-NZ" dirty="0" smtClean="0">
                <a:latin typeface="+mj-lt"/>
              </a:rPr>
              <a:t>Execute method under test</a:t>
            </a:r>
          </a:p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Assert</a:t>
            </a:r>
            <a:br>
              <a:rPr lang="en-NZ" dirty="0" smtClean="0">
                <a:solidFill>
                  <a:schemeClr val="tx2"/>
                </a:solidFill>
                <a:latin typeface="+mj-lt"/>
              </a:rPr>
            </a:br>
            <a:r>
              <a:rPr lang="en-NZ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n-NZ" dirty="0" smtClean="0">
                <a:latin typeface="+mj-lt"/>
              </a:rPr>
              <a:t>Check results are correct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1131367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203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4597</TotalTime>
  <Words>161</Words>
  <Application>Microsoft Office PowerPoint</Application>
  <PresentationFormat>On-screen Show (4:3)</PresentationFormat>
  <Paragraphs>38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Unit Testing</vt:lpstr>
      <vt:lpstr>Who, What, Why</vt:lpstr>
      <vt:lpstr>Benefits</vt:lpstr>
      <vt:lpstr>Limitations</vt:lpstr>
      <vt:lpstr>Triple-A Design Pattern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creator>Simon Elms</dc:creator>
  <cp:lastModifiedBy>Simon Elms</cp:lastModifiedBy>
  <cp:revision>19</cp:revision>
  <dcterms:created xsi:type="dcterms:W3CDTF">2014-01-27T02:25:52Z</dcterms:created>
  <dcterms:modified xsi:type="dcterms:W3CDTF">2014-01-30T07:03:42Z</dcterms:modified>
</cp:coreProperties>
</file>