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67" r:id="rId4"/>
    <p:sldId id="266" r:id="rId5"/>
    <p:sldId id="258" r:id="rId6"/>
    <p:sldId id="264" r:id="rId7"/>
    <p:sldId id="261" r:id="rId8"/>
    <p:sldId id="262" r:id="rId9"/>
    <p:sldId id="269" r:id="rId10"/>
    <p:sldId id="270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F4"/>
    <a:srgbClr val="FD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424" autoAdjust="0"/>
  </p:normalViewPr>
  <p:slideViewPr>
    <p:cSldViewPr snapToGrid="0">
      <p:cViewPr varScale="1">
        <p:scale>
          <a:sx n="114" d="100"/>
          <a:sy n="114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0E0EB-50C1-4A12-BE88-DACCAE8089C8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B0B-DBBC-4B01-8239-7E58DAA5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4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AF34-0DAA-40EE-9ACD-5E680A5B916F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E378-4A26-40D8-B20A-3518D134C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7E378-4A26-40D8-B20A-3518D134C6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9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7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7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1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3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4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A668C-45AB-4D97-87A2-AC4728B5337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1455" y="2559732"/>
            <a:ext cx="5136093" cy="3330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u="none" dirty="0"/>
              <a:t>Challenge Name:</a:t>
            </a:r>
            <a:r>
              <a:rPr lang="tr-TR" u="none" dirty="0"/>
              <a:t> Cloud Computing Applications </a:t>
            </a:r>
            <a:r>
              <a:rPr lang="tr-TR" u="none" dirty="0" err="1"/>
              <a:t>Graduation</a:t>
            </a:r>
            <a:r>
              <a:rPr lang="tr-TR" u="none" dirty="0"/>
              <a:t> Project</a:t>
            </a:r>
            <a:endParaRPr lang="en-US" altLang="zh-CN" dirty="0">
              <a:latin typeface="Arial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u="none" dirty="0"/>
              <a:t>Project Name:</a:t>
            </a:r>
            <a:r>
              <a:rPr lang="tr-TR" u="none" dirty="0"/>
              <a:t> </a:t>
            </a:r>
            <a:r>
              <a:rPr lang="tr-TR" u="none" dirty="0" err="1"/>
              <a:t>PetClinic</a:t>
            </a:r>
            <a:r>
              <a:rPr lang="tr-TR" u="none" dirty="0"/>
              <a:t> </a:t>
            </a:r>
            <a:r>
              <a:rPr lang="tr-TR" u="none" dirty="0" err="1"/>
              <a:t>with</a:t>
            </a:r>
            <a:r>
              <a:rPr lang="tr-TR" u="none" dirty="0"/>
              <a:t> Huawei Cloud</a:t>
            </a:r>
            <a:endParaRPr lang="en-US" altLang="zh-CN" dirty="0">
              <a:latin typeface="Arial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u="none" dirty="0"/>
              <a:t>Team Name:</a:t>
            </a:r>
            <a:r>
              <a:rPr lang="tr-TR" u="none" dirty="0"/>
              <a:t> Fatih Ateş</a:t>
            </a:r>
            <a:endParaRPr lang="en-US" altLang="zh-CN" dirty="0">
              <a:latin typeface="Arial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u="none" dirty="0"/>
              <a:t>Organization: </a:t>
            </a:r>
          </a:p>
          <a:p>
            <a:pPr>
              <a:lnSpc>
                <a:spcPct val="200000"/>
              </a:lnSpc>
            </a:pPr>
            <a:r>
              <a:rPr u="none" dirty="0"/>
              <a:t>Email/Phone:</a:t>
            </a:r>
            <a:r>
              <a:rPr lang="tr-TR" u="none" dirty="0"/>
              <a:t> fatih.ates@ogr.iuc.edu.tr</a:t>
            </a:r>
            <a:endParaRPr lang="en-US" altLang="zh-CN" dirty="0"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65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>
                <a:solidFill>
                  <a:srgbClr val="990000"/>
                </a:solidFill>
              </a:rPr>
              <a:t>Achievements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6251" y="1904993"/>
            <a:ext cx="8505825" cy="1524007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u="none" dirty="0">
                <a:solidFill>
                  <a:schemeClr val="tx1">
                    <a:tint val="75000"/>
                  </a:schemeClr>
                </a:solidFill>
              </a:rPr>
              <a:t>I learned to use Huawei cloud services.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u="none" dirty="0">
                <a:solidFill>
                  <a:schemeClr val="tx1">
                    <a:tint val="75000"/>
                  </a:schemeClr>
                </a:solidFill>
              </a:rPr>
              <a:t>I learned how to open a web application to the internet using these services.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u="none" dirty="0">
                <a:solidFill>
                  <a:schemeClr val="tx1">
                    <a:tint val="75000"/>
                  </a:schemeClr>
                </a:solidFill>
              </a:rPr>
              <a:t>I learned how important cloud technologies are today and how fast developing technology is.</a:t>
            </a:r>
            <a:endParaRPr lang="en-US" altLang="zh-CN" sz="1600" dirty="0">
              <a:solidFill>
                <a:schemeClr val="tx1">
                  <a:tint val="75000"/>
                </a:schemeClr>
              </a:solidFill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30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561406" y="1911238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4400" b="1" u="none" dirty="0">
                <a:solidFill>
                  <a:srgbClr val="990000"/>
                </a:solidFill>
              </a:rPr>
              <a:t>THANK YOU</a:t>
            </a:r>
            <a:endParaRPr lang="zh-CN" altLang="en-US" sz="4400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996993" y="4167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zh-CN" sz="2799" b="1" dirty="0">
                <a:solidFill>
                  <a:srgbClr val="990000"/>
                </a:solidFill>
              </a:rPr>
              <a:t>Cloud Computing Applications Graduation Project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6" name="矩形 3"/>
          <p:cNvSpPr>
            <a:spLocks noGrp="1"/>
          </p:cNvSpPr>
          <p:nvPr>
            <p:ph idx="10"/>
          </p:nvPr>
        </p:nvSpPr>
        <p:spPr>
          <a:xfrm>
            <a:off x="269816" y="1393690"/>
            <a:ext cx="10729913" cy="245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Project Name:</a:t>
            </a:r>
            <a:r>
              <a:rPr lang="tr-TR"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u="none" dirty="0" err="1">
                <a:latin typeface="Arial" panose="020B0604020202020204" pitchFamily="34" charset="0"/>
                <a:cs typeface="Arial" panose="020B0604020202020204" pitchFamily="34" charset="0"/>
              </a:rPr>
              <a:t>PetClinic</a:t>
            </a:r>
            <a:r>
              <a:rPr lang="tr-TR"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u="non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 Huawei Cloud</a:t>
            </a:r>
          </a:p>
          <a:p>
            <a:pPr>
              <a:lnSpc>
                <a:spcPct val="200000"/>
              </a:lnSpc>
            </a:pPr>
            <a:r>
              <a:rPr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Team Name:</a:t>
            </a:r>
            <a:r>
              <a:rPr lang="tr-TR"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 Fatih Ateş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tr-TR"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Istanbul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Cerrahpasa</a:t>
            </a:r>
            <a:endParaRPr sz="2000" b="1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Email/Phone:</a:t>
            </a:r>
            <a:r>
              <a:rPr lang="tr-TR" sz="2000" b="1" u="none" dirty="0">
                <a:latin typeface="Arial" panose="020B0604020202020204" pitchFamily="34" charset="0"/>
                <a:cs typeface="Arial" panose="020B0604020202020204" pitchFamily="34" charset="0"/>
              </a:rPr>
              <a:t> fatih.ates@ogr.iuc.edu.tr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70191" y="1"/>
            <a:ext cx="922180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02972"/>
              </p:ext>
            </p:extLst>
          </p:nvPr>
        </p:nvGraphicFramePr>
        <p:xfrm>
          <a:off x="3398945" y="1074967"/>
          <a:ext cx="8364300" cy="5010427"/>
        </p:xfrm>
        <a:graphic>
          <a:graphicData uri="http://schemas.openxmlformats.org/drawingml/2006/table">
            <a:tbl>
              <a:tblPr>
                <a:blipFill>
                  <a:blip r:embed="rId2"/>
                  <a:stretch>
                    <a:fillRect/>
                  </a:stretch>
                </a:blipFill>
                <a:tableStyleId>{5C22544A-7EE6-4342-B048-85BDC9FD1C3A}</a:tableStyleId>
              </a:tblPr>
              <a:tblGrid>
                <a:gridCol w="1919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77">
                <a:tc>
                  <a:txBody>
                    <a:bodyPr/>
                    <a:lstStyle/>
                    <a:p>
                      <a:pPr algn="ctr" fontAlgn="t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Project Name</a:t>
                      </a:r>
                      <a:endParaRPr kumimoji="1" lang="zh-CN" altLang="en-US" sz="1200" kern="1200" dirty="0">
                        <a:solidFill>
                          <a:srgbClr val="575756"/>
                        </a:solidFill>
                        <a:latin typeface="Arial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dirty="0" err="1"/>
                        <a:t>PetClinic</a:t>
                      </a:r>
                      <a:endParaRPr lang="en-US" altLang="zh-CN" sz="1100" dirty="0">
                        <a:latin typeface="Arial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Team Name</a:t>
                      </a:r>
                      <a:endParaRPr kumimoji="1" lang="zh-CN" altLang="en-US" sz="1200" kern="1200" dirty="0">
                        <a:solidFill>
                          <a:srgbClr val="575756"/>
                        </a:solidFill>
                        <a:latin typeface="Arial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Fatih Ateş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Contacts</a:t>
                      </a:r>
                      <a:endParaRPr kumimoji="1" lang="zh-CN" altLang="en-US" sz="1200" kern="1200" dirty="0">
                        <a:solidFill>
                          <a:srgbClr val="575756"/>
                        </a:solidFill>
                        <a:latin typeface="Arial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Fatih Ateş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Technical Field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 Services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>
                          <a:solidFill>
                            <a:srgbClr val="575756"/>
                          </a:solidFill>
                        </a:rPr>
                        <a:t>Technologies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ECS, VPC, EIP, RDS, AS, ELB, </a:t>
                      </a:r>
                      <a:r>
                        <a:rPr lang="tr-TR" altLang="zh-CN" sz="1100" b="0" i="1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DevCloud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Keywords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Veterinary</a:t>
                      </a:r>
                      <a:r>
                        <a:rPr lang="tr-TR" altLang="zh-CN" sz="11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tr-TR" altLang="zh-CN" sz="1100" b="0" i="1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medicine</a:t>
                      </a:r>
                      <a:r>
                        <a:rPr lang="tr-TR" altLang="zh-CN" sz="11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tr-TR" altLang="zh-CN" sz="1100" b="0" i="1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with</a:t>
                      </a:r>
                      <a:r>
                        <a:rPr lang="tr-TR" altLang="zh-CN" sz="11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 Huawei Cloud Computing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Applicable Fields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in </a:t>
                      </a:r>
                      <a:r>
                        <a:rPr lang="tr-TR" altLang="zh-CN" sz="1100" b="0" i="1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veterinary</a:t>
                      </a:r>
                      <a:r>
                        <a:rPr lang="tr-TR" altLang="zh-CN" sz="11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 </a:t>
                      </a:r>
                      <a:r>
                        <a:rPr lang="tr-TR" altLang="zh-CN" sz="1100" b="0" i="1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field</a:t>
                      </a:r>
                      <a:r>
                        <a:rPr lang="tr-TR" altLang="zh-CN" sz="11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 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9888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Description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 this project, I designed a project that veterinarians can use in their business life.</a:t>
                      </a:r>
                      <a:r>
                        <a:rPr lang="tr-TR" sz="1100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 implemented this application using Huawei cloud services</a:t>
                      </a:r>
                      <a:r>
                        <a:rPr lang="tr-TR" sz="1100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and </a:t>
                      </a:r>
                      <a:r>
                        <a:rPr lang="tr-TR" sz="1100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r>
                        <a:rPr lang="en-US" sz="1100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got my app up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30EEF05E-3A70-3A46-9D7D-01C624CFCEA5}"/>
              </a:ext>
            </a:extLst>
          </p:cNvPr>
          <p:cNvSpPr txBox="1">
            <a:spLocks/>
          </p:cNvSpPr>
          <p:nvPr/>
        </p:nvSpPr>
        <p:spPr>
          <a:xfrm>
            <a:off x="806883" y="1037202"/>
            <a:ext cx="2045373" cy="682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00000000000000000" pitchFamily="2" charset="-122"/>
                <a:ea typeface="FZLanTingHeiS-R-GB" panose="02000000000000000000" pitchFamily="2" charset="-122"/>
                <a:cs typeface="+mj-cs"/>
              </a:defRPr>
            </a:lvl1pPr>
          </a:lstStyle>
          <a:p>
            <a:pPr algn="ctr"/>
            <a:r>
              <a:rPr sz="2799" b="1" u="none" dirty="0">
                <a:solidFill>
                  <a:srgbClr val="990000"/>
                </a:solidFill>
              </a:rPr>
              <a:t>Overview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1" y="3027861"/>
            <a:ext cx="2857500" cy="28575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0EEF05E-3A70-3A46-9D7D-01C624CFCEA5}"/>
              </a:ext>
            </a:extLst>
          </p:cNvPr>
          <p:cNvSpPr txBox="1">
            <a:spLocks/>
          </p:cNvSpPr>
          <p:nvPr/>
        </p:nvSpPr>
        <p:spPr>
          <a:xfrm>
            <a:off x="3279061" y="3835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40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u="none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80883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970191" y="-8970"/>
            <a:ext cx="922180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67749" y="1023746"/>
            <a:ext cx="6911008" cy="543339"/>
            <a:chOff x="3432313" y="1034105"/>
            <a:chExt cx="6911008" cy="54333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8" y="105327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u="none" dirty="0">
                  <a:solidFill>
                    <a:srgbClr val="575756"/>
                  </a:solidFill>
                </a:rPr>
                <a:t>Team Introduction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cxnSp>
          <p:nvCxnSpPr>
            <p:cNvPr id="7" name="直线连接符 9">
              <a:extLst>
                <a:ext uri="{FF2B5EF4-FFF2-40B4-BE49-F238E27FC236}">
                  <a16:creationId xmlns:a16="http://schemas.microsoft.com/office/drawing/2014/main" id="{769F327C-2A02-9945-906D-25389F1748EE}"/>
                </a:ext>
              </a:extLst>
            </p:cNvPr>
            <p:cNvCxnSpPr/>
            <p:nvPr/>
          </p:nvCxnSpPr>
          <p:spPr>
            <a:xfrm>
              <a:off x="3703982" y="1570229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对角圆角矩形 7">
              <a:extLst>
                <a:ext uri="{FF2B5EF4-FFF2-40B4-BE49-F238E27FC236}">
                  <a16:creationId xmlns:a16="http://schemas.microsoft.com/office/drawing/2014/main" id="{271C7AD8-6D1D-BD4F-B743-B37DCCC53202}"/>
                </a:ext>
              </a:extLst>
            </p:cNvPr>
            <p:cNvSpPr/>
            <p:nvPr/>
          </p:nvSpPr>
          <p:spPr>
            <a:xfrm>
              <a:off x="3432313" y="1034105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1</a:t>
              </a:r>
              <a:endParaRPr kumimoji="1" lang="zh-CN" altLang="en-US" sz="2000" b="1" dirty="0">
                <a:latin typeface="Arial" panose="02000000000000000000" pitchFamily="2" charset="-122"/>
                <a:ea typeface="FZLanTingHeiS-DB-GB" panose="02000000000000000000" pitchFamily="2" charset="-122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30EEF05E-3A70-3A46-9D7D-01C624CFCEA5}"/>
              </a:ext>
            </a:extLst>
          </p:cNvPr>
          <p:cNvSpPr txBox="1">
            <a:spLocks/>
          </p:cNvSpPr>
          <p:nvPr/>
        </p:nvSpPr>
        <p:spPr>
          <a:xfrm>
            <a:off x="646189" y="994999"/>
            <a:ext cx="1800731" cy="4959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00000000000000000" pitchFamily="2" charset="-122"/>
                <a:ea typeface="FZLanTingHeiS-R-GB" panose="02000000000000000000" pitchFamily="2" charset="-122"/>
                <a:cs typeface="+mj-cs"/>
              </a:defRPr>
            </a:lvl1pPr>
          </a:lstStyle>
          <a:p>
            <a:pPr algn="ctr"/>
            <a:r>
              <a:rPr sz="2799" b="1" u="none" dirty="0">
                <a:solidFill>
                  <a:srgbClr val="990000"/>
                </a:solidFill>
              </a:rPr>
              <a:t>Contents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67749" y="1699558"/>
            <a:ext cx="6911008" cy="543339"/>
            <a:chOff x="3432313" y="1889316"/>
            <a:chExt cx="6911008" cy="543339"/>
          </a:xfrm>
        </p:grpSpPr>
        <p:cxnSp>
          <p:nvCxnSpPr>
            <p:cNvPr id="11" name="直线连接符 13">
              <a:extLst>
                <a:ext uri="{FF2B5EF4-FFF2-40B4-BE49-F238E27FC236}">
                  <a16:creationId xmlns:a16="http://schemas.microsoft.com/office/drawing/2014/main" id="{D7CFA81B-7F26-A940-B597-4DF4E4A47EA5}"/>
                </a:ext>
              </a:extLst>
            </p:cNvPr>
            <p:cNvCxnSpPr/>
            <p:nvPr/>
          </p:nvCxnSpPr>
          <p:spPr>
            <a:xfrm>
              <a:off x="3703982" y="2425440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对角圆角矩形 11">
              <a:extLst>
                <a:ext uri="{FF2B5EF4-FFF2-40B4-BE49-F238E27FC236}">
                  <a16:creationId xmlns:a16="http://schemas.microsoft.com/office/drawing/2014/main" id="{B2447B12-37EF-E341-A2D5-BAB3B91ED546}"/>
                </a:ext>
              </a:extLst>
            </p:cNvPr>
            <p:cNvSpPr/>
            <p:nvPr/>
          </p:nvSpPr>
          <p:spPr>
            <a:xfrm>
              <a:off x="3432313" y="1889316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2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7" y="192742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>
                  <a:solidFill>
                    <a:srgbClr val="575756"/>
                  </a:solidFill>
                </a:rPr>
                <a:t>Project Introduction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67749" y="2375370"/>
            <a:ext cx="6911008" cy="543339"/>
            <a:chOff x="3432313" y="2750708"/>
            <a:chExt cx="6911008" cy="543339"/>
          </a:xfrm>
        </p:grpSpPr>
        <p:cxnSp>
          <p:nvCxnSpPr>
            <p:cNvPr id="15" name="直线连接符 16">
              <a:extLst>
                <a:ext uri="{FF2B5EF4-FFF2-40B4-BE49-F238E27FC236}">
                  <a16:creationId xmlns:a16="http://schemas.microsoft.com/office/drawing/2014/main" id="{9459AFDF-5D27-2645-BCA9-4366F5ED3468}"/>
                </a:ext>
              </a:extLst>
            </p:cNvPr>
            <p:cNvCxnSpPr/>
            <p:nvPr/>
          </p:nvCxnSpPr>
          <p:spPr>
            <a:xfrm>
              <a:off x="3703982" y="3286832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对角圆角矩形 15">
              <a:extLst>
                <a:ext uri="{FF2B5EF4-FFF2-40B4-BE49-F238E27FC236}">
                  <a16:creationId xmlns:a16="http://schemas.microsoft.com/office/drawing/2014/main" id="{291DED04-5B3C-2D40-98E0-EB6D0A8B04BC}"/>
                </a:ext>
              </a:extLst>
            </p:cNvPr>
            <p:cNvSpPr/>
            <p:nvPr/>
          </p:nvSpPr>
          <p:spPr>
            <a:xfrm>
              <a:off x="3432313" y="2750708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3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8" y="27879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>
                  <a:solidFill>
                    <a:srgbClr val="575756"/>
                  </a:solidFill>
                </a:rPr>
                <a:t>Technical Architecture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67749" y="3095626"/>
            <a:ext cx="6911008" cy="543339"/>
            <a:chOff x="3432313" y="5535930"/>
            <a:chExt cx="6911008" cy="543339"/>
          </a:xfrm>
        </p:grpSpPr>
        <p:cxnSp>
          <p:nvCxnSpPr>
            <p:cNvPr id="27" name="直线连接符 25">
              <a:extLst>
                <a:ext uri="{FF2B5EF4-FFF2-40B4-BE49-F238E27FC236}">
                  <a16:creationId xmlns:a16="http://schemas.microsoft.com/office/drawing/2014/main" id="{44604F91-AB4C-294F-9337-2B8CC48C8EC5}"/>
                </a:ext>
              </a:extLst>
            </p:cNvPr>
            <p:cNvCxnSpPr/>
            <p:nvPr/>
          </p:nvCxnSpPr>
          <p:spPr>
            <a:xfrm>
              <a:off x="3703982" y="6072054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对角圆角矩形 27">
              <a:extLst>
                <a:ext uri="{FF2B5EF4-FFF2-40B4-BE49-F238E27FC236}">
                  <a16:creationId xmlns:a16="http://schemas.microsoft.com/office/drawing/2014/main" id="{E272513A-7057-5E45-BD3C-018F5437C7EE}"/>
                </a:ext>
              </a:extLst>
            </p:cNvPr>
            <p:cNvSpPr/>
            <p:nvPr/>
          </p:nvSpPr>
          <p:spPr>
            <a:xfrm>
              <a:off x="3432313" y="5535930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tr-TR" altLang="zh-CN" sz="2000" b="1" dirty="0">
                  <a:latin typeface="Arial" panose="02000000000000000000" pitchFamily="2" charset="-122"/>
                  <a:ea typeface="方正兰亭黑简体" panose="02000000000000000000" pitchFamily="2" charset="-122"/>
                </a:rPr>
                <a:t>4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6" y="5576766"/>
              <a:ext cx="1935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>
                  <a:solidFill>
                    <a:srgbClr val="575756"/>
                  </a:solidFill>
                </a:rPr>
                <a:t>Business </a:t>
              </a:r>
              <a:r>
                <a:rPr lang="en-US" sz="2000" u="none" dirty="0">
                  <a:solidFill>
                    <a:srgbClr val="575756"/>
                  </a:solidFill>
                </a:rPr>
                <a:t>V</a:t>
              </a:r>
              <a:r>
                <a:rPr sz="2000" u="none" dirty="0">
                  <a:solidFill>
                    <a:srgbClr val="575756"/>
                  </a:solidFill>
                </a:rPr>
                <a:t>alue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1" y="3420030"/>
            <a:ext cx="2857500" cy="285750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3267749" y="3771438"/>
            <a:ext cx="6911008" cy="543339"/>
            <a:chOff x="3432313" y="4574015"/>
            <a:chExt cx="6911008" cy="543339"/>
          </a:xfrm>
        </p:grpSpPr>
        <p:cxnSp>
          <p:nvCxnSpPr>
            <p:cNvPr id="33" name="直线连接符 22">
              <a:extLst>
                <a:ext uri="{FF2B5EF4-FFF2-40B4-BE49-F238E27FC236}">
                  <a16:creationId xmlns:a16="http://schemas.microsoft.com/office/drawing/2014/main" id="{62898963-F52B-714B-8D3D-3C6BDDD5048D}"/>
                </a:ext>
              </a:extLst>
            </p:cNvPr>
            <p:cNvCxnSpPr/>
            <p:nvPr/>
          </p:nvCxnSpPr>
          <p:spPr>
            <a:xfrm>
              <a:off x="3703982" y="5110139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对角圆角矩形 33">
              <a:extLst>
                <a:ext uri="{FF2B5EF4-FFF2-40B4-BE49-F238E27FC236}">
                  <a16:creationId xmlns:a16="http://schemas.microsoft.com/office/drawing/2014/main" id="{AF8DC714-CEAB-5040-8B74-52E7C64E1AC7}"/>
                </a:ext>
              </a:extLst>
            </p:cNvPr>
            <p:cNvSpPr/>
            <p:nvPr/>
          </p:nvSpPr>
          <p:spPr>
            <a:xfrm>
              <a:off x="3432313" y="4574015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tr-TR" altLang="zh-CN" sz="2000" b="1" dirty="0">
                  <a:latin typeface="Arial" panose="02000000000000000000" pitchFamily="2" charset="-122"/>
                  <a:ea typeface="方正兰亭黑简体" panose="02000000000000000000" pitchFamily="2" charset="-122"/>
                </a:rPr>
                <a:t>5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8" y="461485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>
                  <a:solidFill>
                    <a:srgbClr val="575756"/>
                  </a:solidFill>
                </a:rPr>
                <a:t>Project Planning</a:t>
              </a:r>
              <a:endParaRPr kumimoji="1" lang="en-US" altLang="zh-CN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67749" y="4447251"/>
            <a:ext cx="6911008" cy="543339"/>
            <a:chOff x="3432313" y="5535930"/>
            <a:chExt cx="6911008" cy="543339"/>
          </a:xfrm>
        </p:grpSpPr>
        <p:cxnSp>
          <p:nvCxnSpPr>
            <p:cNvPr id="37" name="直线连接符 25">
              <a:extLst>
                <a:ext uri="{FF2B5EF4-FFF2-40B4-BE49-F238E27FC236}">
                  <a16:creationId xmlns:a16="http://schemas.microsoft.com/office/drawing/2014/main" id="{44604F91-AB4C-294F-9337-2B8CC48C8EC5}"/>
                </a:ext>
              </a:extLst>
            </p:cNvPr>
            <p:cNvCxnSpPr/>
            <p:nvPr/>
          </p:nvCxnSpPr>
          <p:spPr>
            <a:xfrm>
              <a:off x="3703982" y="6072054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对角圆角矩形 37">
              <a:extLst>
                <a:ext uri="{FF2B5EF4-FFF2-40B4-BE49-F238E27FC236}">
                  <a16:creationId xmlns:a16="http://schemas.microsoft.com/office/drawing/2014/main" id="{E272513A-7057-5E45-BD3C-018F5437C7EE}"/>
                </a:ext>
              </a:extLst>
            </p:cNvPr>
            <p:cNvSpPr/>
            <p:nvPr/>
          </p:nvSpPr>
          <p:spPr>
            <a:xfrm>
              <a:off x="3432313" y="5535930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tr-TR" altLang="zh-CN" sz="2000" b="1" dirty="0">
                  <a:latin typeface="Arial" panose="02000000000000000000" pitchFamily="2" charset="-122"/>
                  <a:ea typeface="方正兰亭黑简体" panose="02000000000000000000" pitchFamily="2" charset="-122"/>
                </a:rPr>
                <a:t>6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6" y="557676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>
                  <a:solidFill>
                    <a:srgbClr val="575756"/>
                  </a:solidFill>
                </a:rPr>
                <a:t>Achievements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8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996993" y="4167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>
                <a:solidFill>
                  <a:srgbClr val="990000"/>
                </a:solidFill>
              </a:rPr>
              <a:t>Team Introduction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774275"/>
            <a:ext cx="10729366" cy="1654725"/>
          </a:xfrm>
        </p:spPr>
        <p:txBody>
          <a:bodyPr/>
          <a:lstStyle/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99" u="none" dirty="0"/>
              <a:t>I received my engineering undergraduate education at Istanbul University </a:t>
            </a:r>
            <a:r>
              <a:rPr lang="en-US" sz="1599" u="none" dirty="0" err="1"/>
              <a:t>Cerrahpaşa</a:t>
            </a:r>
            <a:r>
              <a:rPr lang="en-US" sz="1599" u="none" dirty="0"/>
              <a:t>.</a:t>
            </a:r>
            <a:r>
              <a:rPr lang="tr-TR" sz="1599" u="none" dirty="0"/>
              <a:t> </a:t>
            </a:r>
            <a:r>
              <a:rPr lang="en-US" sz="1599" u="none" dirty="0"/>
              <a:t>All scopes in this project are mine</a:t>
            </a:r>
            <a:r>
              <a:rPr lang="tr-TR" sz="1599" u="none" dirty="0"/>
              <a:t>. </a:t>
            </a:r>
            <a:r>
              <a:rPr lang="en-US" sz="1599" u="none" dirty="0"/>
              <a:t>I took trainings on frontend web design before and developed them.</a:t>
            </a:r>
            <a:r>
              <a:rPr lang="tr-TR" sz="1599" u="none" dirty="0"/>
              <a:t> </a:t>
            </a:r>
            <a:r>
              <a:rPr lang="en-US" sz="1599" u="none" dirty="0"/>
              <a:t>I wanted to have knowledge and experience about cloud technologies by working on Huawei Cloud.</a:t>
            </a:r>
            <a:endParaRPr sz="1599" u="none" dirty="0"/>
          </a:p>
        </p:txBody>
      </p:sp>
      <p:sp>
        <p:nvSpPr>
          <p:cNvPr id="11" name="矩形 10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>
                <a:solidFill>
                  <a:srgbClr val="990000"/>
                </a:solidFill>
              </a:rPr>
              <a:t>Project Introduction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962821"/>
            <a:ext cx="10729366" cy="1654725"/>
          </a:xfrm>
        </p:spPr>
        <p:txBody>
          <a:bodyPr/>
          <a:lstStyle/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99" u="none" dirty="0"/>
              <a:t>I used an open source website</a:t>
            </a:r>
            <a:r>
              <a:rPr lang="tr-TR" sz="1599" u="none" dirty="0"/>
              <a:t> </a:t>
            </a:r>
            <a:r>
              <a:rPr lang="tr-TR" sz="1599" u="none" dirty="0" err="1"/>
              <a:t>project</a:t>
            </a:r>
            <a:r>
              <a:rPr lang="tr-TR" sz="1599" u="none" dirty="0"/>
              <a:t>.</a:t>
            </a:r>
          </a:p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99" u="none" dirty="0"/>
              <a:t>This application is a very useful and easy application for veterinarians. The purpose of our application is to record incoming patients and animal owners and keep all information in a database.</a:t>
            </a:r>
            <a:r>
              <a:rPr lang="tr-TR" sz="1599" u="none" dirty="0"/>
              <a:t> </a:t>
            </a:r>
            <a:r>
              <a:rPr lang="en-US" sz="1599" u="none" dirty="0"/>
              <a:t>At the same time, it easily overcomes patient-doctor matching by keeping veterinarians registered in the database.</a:t>
            </a:r>
            <a:endParaRPr lang="en-US" altLang="zh-CN" sz="1599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Technical Architecture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633371"/>
            <a:ext cx="10729366" cy="4515759"/>
          </a:xfrm>
        </p:spPr>
        <p:txBody>
          <a:bodyPr/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Overview</a:t>
            </a:r>
            <a:r>
              <a:rPr lang="tr-TR" sz="1600" u="none" dirty="0"/>
              <a:t>: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dirty="0"/>
              <a:t>ECS, VPC, EIP, RDS, AS, ELB, </a:t>
            </a:r>
            <a:r>
              <a:rPr lang="en-US" sz="1600" u="none" dirty="0" err="1"/>
              <a:t>DevCloud</a:t>
            </a:r>
            <a:endParaRPr lang="en-US" sz="1600" u="none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Thanks to </a:t>
            </a:r>
            <a:r>
              <a:rPr lang="en-US" sz="1600" dirty="0" err="1"/>
              <a:t>DevCloud</a:t>
            </a:r>
            <a:r>
              <a:rPr lang="en-US" sz="1600" dirty="0"/>
              <a:t>, I uploaded, checked, installed and deployed my code.</a:t>
            </a:r>
            <a:endParaRPr lang="tr-TR" sz="1600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Thanks to EIP, I opened my ECS to internet access</a:t>
            </a:r>
            <a:r>
              <a:rPr lang="tr-TR" sz="1600" dirty="0"/>
              <a:t>.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Thanks to ELB and AS, I adjusted the input densities of my server</a:t>
            </a:r>
            <a:r>
              <a:rPr lang="tr-TR" sz="1600" dirty="0"/>
              <a:t>.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Thanks to RDS, I have connected my application to a database.</a:t>
            </a:r>
            <a:endParaRPr lang="tr-TR" sz="1600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 got my project up and running on a machine thanks to ECS</a:t>
            </a:r>
            <a:endParaRPr lang="tr-TR" sz="1600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Business Value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083898"/>
            <a:ext cx="10729366" cy="2640814"/>
          </a:xfrm>
        </p:spPr>
        <p:txBody>
          <a:bodyPr>
            <a:norm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dirty="0"/>
              <a:t>Thanks to the web application and </a:t>
            </a:r>
            <a:r>
              <a:rPr lang="en-US" sz="1600" u="none" dirty="0" err="1"/>
              <a:t>huawei</a:t>
            </a:r>
            <a:r>
              <a:rPr lang="en-US" sz="1600" u="none" dirty="0"/>
              <a:t> cloud technologies that I have developed, veterinarians will be one step ahead</a:t>
            </a:r>
            <a:r>
              <a:rPr lang="tr-TR" sz="1600" u="none" dirty="0"/>
              <a:t> </a:t>
            </a:r>
            <a:r>
              <a:rPr lang="tr-TR" sz="1600" u="none" dirty="0" err="1"/>
              <a:t>from</a:t>
            </a:r>
            <a:r>
              <a:rPr lang="tr-TR" sz="1600" u="none" dirty="0"/>
              <a:t> </a:t>
            </a:r>
            <a:r>
              <a:rPr lang="tr-TR" sz="1600" u="none" dirty="0" err="1"/>
              <a:t>the</a:t>
            </a:r>
            <a:r>
              <a:rPr lang="tr-TR" sz="1600" u="none" dirty="0"/>
              <a:t> </a:t>
            </a:r>
            <a:r>
              <a:rPr lang="tr-TR" sz="1600" u="none" dirty="0" err="1"/>
              <a:t>others</a:t>
            </a:r>
            <a:r>
              <a:rPr lang="tr-TR" sz="1600" u="none" dirty="0"/>
              <a:t>.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dirty="0"/>
              <a:t>Thanks to cloud technologies, it will not be necessary to allocate large amounts of budget to IT units.</a:t>
            </a:r>
            <a:endParaRPr lang="tr-TR" sz="1600" u="none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will save time according to the speed of doing business of IT units.</a:t>
            </a:r>
            <a:endParaRPr lang="tr-TR" sz="1600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1600" u="none" dirty="0"/>
          </a:p>
        </p:txBody>
      </p:sp>
    </p:spTree>
    <p:extLst>
      <p:ext uri="{BB962C8B-B14F-4D97-AF65-F5344CB8AC3E}">
        <p14:creationId xmlns:p14="http://schemas.microsoft.com/office/powerpoint/2010/main" val="339235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Project Planning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4" y="6427396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459792"/>
            <a:ext cx="10729366" cy="3758159"/>
          </a:xfrm>
        </p:spPr>
        <p:txBody>
          <a:bodyPr>
            <a:norm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u="none" dirty="0"/>
              <a:t>Overall plan</a:t>
            </a:r>
            <a:r>
              <a:rPr lang="tr-TR" sz="1600" u="none" dirty="0"/>
              <a:t> is ‘</a:t>
            </a:r>
            <a:r>
              <a:rPr lang="tr-TR" sz="1600" u="none" dirty="0" err="1"/>
              <a:t>solutions</a:t>
            </a:r>
            <a:r>
              <a:rPr lang="tr-TR" sz="1600" u="none" dirty="0"/>
              <a:t> </a:t>
            </a:r>
            <a:r>
              <a:rPr lang="tr-TR" sz="1600" u="none" dirty="0" err="1"/>
              <a:t>for</a:t>
            </a:r>
            <a:r>
              <a:rPr lang="tr-TR" sz="1600" u="none" dirty="0"/>
              <a:t> </a:t>
            </a:r>
            <a:r>
              <a:rPr lang="tr-TR" sz="1600" u="none" dirty="0" err="1"/>
              <a:t>veterinarians</a:t>
            </a:r>
            <a:r>
              <a:rPr lang="tr-TR" sz="1600" u="none" dirty="0"/>
              <a:t>’.</a:t>
            </a:r>
          </a:p>
          <a:p>
            <a:pPr>
              <a:lnSpc>
                <a:spcPct val="150000"/>
              </a:lnSpc>
            </a:pPr>
            <a:endParaRPr sz="1600" u="none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dirty="0"/>
              <a:t>Those working in veterinary medicine must first assign doctors to the database</a:t>
            </a:r>
            <a:endParaRPr lang="tr-TR" sz="1600" u="none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L</a:t>
            </a:r>
            <a:r>
              <a:rPr lang="en-US" sz="1600" u="none" dirty="0" err="1"/>
              <a:t>ater</a:t>
            </a:r>
            <a:r>
              <a:rPr lang="en-US" sz="1600" u="none" dirty="0"/>
              <a:t>, if there are patients who need to be added before, they should be added.</a:t>
            </a:r>
            <a:endParaRPr lang="tr-TR" sz="1600" u="none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dirty="0"/>
              <a:t>Subsequently, separate records are created for each incoming patient and their animals are matched with their owners.</a:t>
            </a:r>
            <a:endParaRPr lang="tr-TR" sz="1600" u="none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u="none" dirty="0"/>
              <a:t>T</a:t>
            </a:r>
            <a:r>
              <a:rPr lang="en-US" sz="1600" u="none" dirty="0"/>
              <a:t>hen</a:t>
            </a:r>
            <a:r>
              <a:rPr lang="tr-TR" sz="1600" u="none" dirty="0"/>
              <a:t>,</a:t>
            </a:r>
            <a:r>
              <a:rPr lang="en-US" sz="1600" u="none" dirty="0"/>
              <a:t> the records can be easily checked and changed.</a:t>
            </a:r>
            <a:endParaRPr lang="tr-TR" sz="1600" u="none" dirty="0"/>
          </a:p>
          <a:p>
            <a:pPr>
              <a:lnSpc>
                <a:spcPct val="150000"/>
              </a:lnSpc>
            </a:pPr>
            <a:endParaRPr lang="tr-TR" sz="1600" u="none" dirty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none" dirty="0"/>
              <a:t>My application is made for veterinarians looking for quick solutions.</a:t>
            </a:r>
            <a:endParaRPr sz="1600" u="none" dirty="0"/>
          </a:p>
        </p:txBody>
      </p:sp>
    </p:spTree>
    <p:extLst>
      <p:ext uri="{BB962C8B-B14F-4D97-AF65-F5344CB8AC3E}">
        <p14:creationId xmlns:p14="http://schemas.microsoft.com/office/powerpoint/2010/main" val="165965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549</Words>
  <Application>Microsoft Office PowerPoint</Application>
  <PresentationFormat>Geniş ekran</PresentationFormat>
  <Paragraphs>76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zhengfangyuan</dc:creator>
  <cp:lastModifiedBy>Fatih Ateş</cp:lastModifiedBy>
  <cp:revision>38</cp:revision>
  <dcterms:created xsi:type="dcterms:W3CDTF">2022-06-07T06:38:16Z</dcterms:created>
  <dcterms:modified xsi:type="dcterms:W3CDTF">2022-12-07T10:25:28Z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(3)q7LlWsTznrKwmiS+yI4sRBdKSLaimyx/bKLu+XDU86aAx/yIJUh/p1f+01a4YbLqya894HYc
KVG8sFPWdo9F3z5ZBCuIbqF4yXap+ZSHMm9f0kvYJNhpagWNxNdQ9Z8J/Bzi2l4sYzo4zIW1
1wIoLnG7fagCuzRm0MSywfGdgxZAIqFjKa7iRTyl9dBU0GuJ0e6zJMrMVnqX1PsyKqOrgNZK
R20yUWQBrfqYs+7N2Q</vt:lpwstr>
  </property>
  <property fmtid="{D5CDD505-2E9C-101B-9397-08002B2CF9AE}" pid="3" name="_2015_ms_pID_7253431">
    <vt:lpwstr>0q2Nc/ECclCezrz1j4RBd8CkaM6jQn9vyN+lv7+OgIljNpTtFKfZbK
ZDTeCzxiQIdw7aipTQNDVpt72DdfkQBLkGBtbz6RnwQSmHoR0CD/9Tpw98Bu2Ya9dRHcE/iN
fx/IhFcmo8I5oSFPIqmHqedHDIIy1goiQjf7rU/UIhWLLuixNNpe1iypYi+RkTjIHT6iPW/S
PCHIkeUYgYAyr+2m9G//Zk6K3xRVs4WeZJjP</vt:lpwstr>
  </property>
  <property fmtid="{D5CDD505-2E9C-101B-9397-08002B2CF9AE}" pid="4" name="_2015_ms_pID_7253432">
    <vt:lpwstr>tMQCpkmNyM7dkVlWpW8hXP0=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1669734138</vt:lpwstr>
  </property>
</Properties>
</file>