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  <p:sldMasterId id="2147483697" r:id="rId3"/>
    <p:sldMasterId id="2147483701" r:id="rId4"/>
    <p:sldMasterId id="2147483710" r:id="rId5"/>
  </p:sldMasterIdLst>
  <p:notesMasterIdLst>
    <p:notesMasterId r:id="rId29"/>
  </p:notesMasterIdLst>
  <p:handoutMasterIdLst>
    <p:handoutMasterId r:id="rId30"/>
  </p:handoutMasterIdLst>
  <p:sldIdLst>
    <p:sldId id="475" r:id="rId6"/>
    <p:sldId id="497" r:id="rId7"/>
    <p:sldId id="501" r:id="rId8"/>
    <p:sldId id="483" r:id="rId9"/>
    <p:sldId id="502" r:id="rId10"/>
    <p:sldId id="493" r:id="rId11"/>
    <p:sldId id="484" r:id="rId12"/>
    <p:sldId id="495" r:id="rId13"/>
    <p:sldId id="494" r:id="rId14"/>
    <p:sldId id="491" r:id="rId15"/>
    <p:sldId id="489" r:id="rId16"/>
    <p:sldId id="492" r:id="rId17"/>
    <p:sldId id="500" r:id="rId18"/>
    <p:sldId id="490" r:id="rId19"/>
    <p:sldId id="485" r:id="rId20"/>
    <p:sldId id="496" r:id="rId21"/>
    <p:sldId id="486" r:id="rId22"/>
    <p:sldId id="488" r:id="rId23"/>
    <p:sldId id="487" r:id="rId24"/>
    <p:sldId id="498" r:id="rId25"/>
    <p:sldId id="499" r:id="rId26"/>
    <p:sldId id="503" r:id="rId27"/>
    <p:sldId id="504" r:id="rId2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C76"/>
    <a:srgbClr val="F8F7F2"/>
    <a:srgbClr val="FF0066"/>
    <a:srgbClr val="DA0808"/>
    <a:srgbClr val="336600"/>
    <a:srgbClr val="408FA8"/>
    <a:srgbClr val="7C9553"/>
    <a:srgbClr val="009900"/>
    <a:srgbClr val="2D6BB5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275" autoAdjust="0"/>
  </p:normalViewPr>
  <p:slideViewPr>
    <p:cSldViewPr>
      <p:cViewPr varScale="1">
        <p:scale>
          <a:sx n="94" d="100"/>
          <a:sy n="94" d="100"/>
        </p:scale>
        <p:origin x="-696" y="-96"/>
      </p:cViewPr>
      <p:guideLst>
        <p:guide orient="horz" pos="307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2483-BBD6-42D1-B309-F2F911036274}" type="datetimeFigureOut">
              <a:rPr lang="zh-CN" altLang="en-US" smtClean="0"/>
              <a:pPr/>
              <a:t>2016/5/24/Tue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7E8E-2798-49D7-8C08-7C803BF8D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4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0AE58-3897-4AA9-A79D-01C5157246DC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7C24-6303-4AC5-9E4E-C4DF05E7D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97C24-6303-4AC5-9E4E-C4DF05E7D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9508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926807"/>
            <a:ext cx="8763000" cy="273844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WL and MSN Mobile MBR Covering May FY08                                                                                                              Microsoft Confidential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95" y="321950"/>
            <a:ext cx="8640028" cy="4000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6" y="1175656"/>
            <a:ext cx="8644269" cy="1754326"/>
          </a:xfrm>
        </p:spPr>
        <p:txBody>
          <a:bodyPr>
            <a:spAutoFit/>
          </a:bodyPr>
          <a:lstStyle>
            <a:lvl1pPr>
              <a:buSzPct val="100000"/>
              <a:buFont typeface="Arial" pitchFamily="34" charset="0"/>
              <a:buChar char="•"/>
              <a:defRPr sz="2400"/>
            </a:lvl1pPr>
            <a:lvl2pPr>
              <a:buSzPct val="100000"/>
              <a:buFont typeface="Segoe" pitchFamily="34" charset="0"/>
              <a:buChar char="–"/>
              <a:defRPr sz="2000"/>
            </a:lvl2pPr>
            <a:lvl3pPr>
              <a:buSzPct val="100000"/>
              <a:buFont typeface="Arial" pitchFamily="34" charset="0"/>
              <a:buChar char="•"/>
              <a:defRPr sz="1800"/>
            </a:lvl3pPr>
            <a:lvl4pPr>
              <a:buSzPct val="100000"/>
              <a:buFont typeface="Segoe" pitchFamily="34" charset="0"/>
              <a:buChar char="–"/>
              <a:defRPr sz="1600"/>
            </a:lvl4pPr>
            <a:lvl5pPr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8CC3239-2A93-4FDE-BBD0-B4E5A7852FF9}" type="datetime1">
              <a:rPr lang="en-US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835129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Microsoft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B547A226-F05D-4E49-B6B1-13D133CAD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-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4571695" cy="3341909"/>
          </a:xfrm>
          <a:prstGeom prst="rect">
            <a:avLst/>
          </a:prstGeom>
        </p:spPr>
      </p:pic>
      <p:pic>
        <p:nvPicPr>
          <p:cNvPr id="8" name="Picture 6" descr="logo-2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621428" cy="3341909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757734" y="652965"/>
            <a:ext cx="3670250" cy="86409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宋体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768276" y="1574304"/>
            <a:ext cx="3659708" cy="3240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>
                <a:solidFill>
                  <a:srgbClr val="FFFFFF"/>
                </a:solidFill>
                <a:latin typeface="宋体"/>
                <a:ea typeface="宋体"/>
                <a:cs typeface="宋体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l="30413" t="48194" r="53641" b="45191"/>
          <a:stretch>
            <a:fillRect/>
          </a:stretch>
        </p:blipFill>
        <p:spPr bwMode="auto">
          <a:xfrm>
            <a:off x="5940152" y="4245936"/>
            <a:ext cx="1944216" cy="3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logo-29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9" y="4245937"/>
            <a:ext cx="859579" cy="41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91568" y="977002"/>
            <a:ext cx="8228905" cy="3538965"/>
          </a:xfrm>
        </p:spPr>
        <p:txBody>
          <a:bodyPr>
            <a:normAutofit/>
          </a:bodyPr>
          <a:lstStyle>
            <a:lvl1pPr>
              <a:buFontTx/>
              <a:buNone/>
              <a:defRPr sz="2400" b="0" i="0" baseline="0">
                <a:solidFill>
                  <a:srgbClr val="3C3C3B"/>
                </a:solidFill>
                <a:latin typeface="Arial Unicode MS" pitchFamily="34" charset="-122"/>
                <a:ea typeface="宋体"/>
                <a:cs typeface="宋体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Picture 9" descr="logo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8" y="268543"/>
            <a:ext cx="859579" cy="411500"/>
          </a:xfrm>
          <a:prstGeom prst="rect">
            <a:avLst/>
          </a:prstGeom>
        </p:spPr>
      </p:pic>
      <p:cxnSp>
        <p:nvCxnSpPr>
          <p:cNvPr id="10" name="Straight Connector 7"/>
          <p:cNvCxnSpPr/>
          <p:nvPr/>
        </p:nvCxnSpPr>
        <p:spPr>
          <a:xfrm>
            <a:off x="683568" y="773646"/>
            <a:ext cx="8136904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7219" y="141481"/>
            <a:ext cx="5280925" cy="556003"/>
          </a:xfrm>
        </p:spPr>
        <p:txBody>
          <a:bodyPr>
            <a:normAutofit/>
          </a:bodyPr>
          <a:lstStyle>
            <a:lvl1pPr algn="l">
              <a:defRPr sz="3200" b="1" i="0" baseline="0">
                <a:solidFill>
                  <a:srgbClr val="EE8000"/>
                </a:solidFill>
                <a:latin typeface="Arial Unicode MS" pitchFamily="34" charset="-122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3029" y="4623978"/>
            <a:ext cx="648072" cy="27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E027B46-8C34-4C82-B0E3-0312388136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l="30413" t="48194" r="53641" b="45191"/>
          <a:stretch>
            <a:fillRect/>
          </a:stretch>
        </p:blipFill>
        <p:spPr bwMode="auto">
          <a:xfrm>
            <a:off x="5940152" y="249492"/>
            <a:ext cx="1944216" cy="3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91568" y="977002"/>
            <a:ext cx="8228905" cy="3538965"/>
          </a:xfrm>
        </p:spPr>
        <p:txBody>
          <a:bodyPr>
            <a:normAutofit/>
          </a:bodyPr>
          <a:lstStyle>
            <a:lvl1pPr>
              <a:buFontTx/>
              <a:buNone/>
              <a:defRPr sz="2400" b="0" i="0" baseline="0">
                <a:solidFill>
                  <a:srgbClr val="3C3C3B"/>
                </a:solidFill>
                <a:latin typeface="Arial Unicode MS" pitchFamily="34" charset="-122"/>
                <a:ea typeface="宋体"/>
                <a:cs typeface="宋体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Picture 9" descr="logo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8" y="268543"/>
            <a:ext cx="859579" cy="411500"/>
          </a:xfrm>
          <a:prstGeom prst="rect">
            <a:avLst/>
          </a:prstGeom>
        </p:spPr>
      </p:pic>
      <p:cxnSp>
        <p:nvCxnSpPr>
          <p:cNvPr id="10" name="Straight Connector 7"/>
          <p:cNvCxnSpPr/>
          <p:nvPr/>
        </p:nvCxnSpPr>
        <p:spPr>
          <a:xfrm>
            <a:off x="683568" y="773646"/>
            <a:ext cx="8136904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7219" y="141481"/>
            <a:ext cx="5280925" cy="556003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rgbClr val="EE8000"/>
                </a:solidFill>
                <a:latin typeface="Arial Unicode MS" pitchFamily="34" charset="-122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3029" y="4623978"/>
            <a:ext cx="648072" cy="27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E027B46-8C34-4C82-B0E3-0312388136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l="30413" t="48194" r="53641" b="45191"/>
          <a:stretch>
            <a:fillRect/>
          </a:stretch>
        </p:blipFill>
        <p:spPr bwMode="auto">
          <a:xfrm>
            <a:off x="5940152" y="249492"/>
            <a:ext cx="1944216" cy="3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logo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8" y="268543"/>
            <a:ext cx="859579" cy="4115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7219" y="141481"/>
            <a:ext cx="5280925" cy="556003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rgbClr val="EE8000"/>
                </a:solidFill>
                <a:latin typeface="Arial Unicode MS" pitchFamily="34" charset="-122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3029" y="4623978"/>
            <a:ext cx="648072" cy="27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E027B46-8C34-4C82-B0E3-0312388136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l="30413" t="48194" r="53641" b="45191"/>
          <a:stretch>
            <a:fillRect/>
          </a:stretch>
        </p:blipFill>
        <p:spPr bwMode="auto">
          <a:xfrm>
            <a:off x="5940152" y="249492"/>
            <a:ext cx="194421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-3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" y="0"/>
            <a:ext cx="913977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AB24-8938-4354-826B-009D772B77CC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10D-0F74-49AD-91FE-5D16A384C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幻灯片编号占位符 29"/>
          <p:cNvSpPr>
            <a:spLocks noGrp="1"/>
          </p:cNvSpPr>
          <p:nvPr>
            <p:ph type="sldNum" sz="quarter" idx="4"/>
          </p:nvPr>
        </p:nvSpPr>
        <p:spPr>
          <a:xfrm>
            <a:off x="1" y="4861344"/>
            <a:ext cx="517363" cy="293459"/>
          </a:xfrm>
          <a:prstGeom prst="rect">
            <a:avLst/>
          </a:prstGeom>
          <a:solidFill>
            <a:srgbClr val="007C91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B4AA30F-ADAB-CE40-AA1A-378ABF58F41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55848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logo-3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5" y="0"/>
            <a:ext cx="4114800" cy="5143500"/>
          </a:xfrm>
          <a:prstGeom prst="rect">
            <a:avLst/>
          </a:prstGeom>
        </p:spPr>
      </p:pic>
      <p:pic>
        <p:nvPicPr>
          <p:cNvPr id="13" name="Picture 2" descr="logo-24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88" y="843558"/>
            <a:ext cx="1774025" cy="1028752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437624"/>
            <a:ext cx="3024336" cy="10261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宋体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l="30413" t="48194" r="53641" b="45191"/>
          <a:stretch>
            <a:fillRect/>
          </a:stretch>
        </p:blipFill>
        <p:spPr bwMode="auto">
          <a:xfrm>
            <a:off x="6876256" y="303498"/>
            <a:ext cx="1944216" cy="3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814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6181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-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571695" cy="3341909"/>
          </a:xfrm>
          <a:prstGeom prst="rect">
            <a:avLst/>
          </a:prstGeom>
        </p:spPr>
      </p:pic>
      <p:pic>
        <p:nvPicPr>
          <p:cNvPr id="8" name="Picture 6" descr="logo-2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1428" cy="3341909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757734" y="652965"/>
            <a:ext cx="3670250" cy="86409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宋体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768276" y="1574304"/>
            <a:ext cx="3659708" cy="3240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>
                <a:solidFill>
                  <a:srgbClr val="FFFFFF"/>
                </a:solidFill>
                <a:latin typeface="宋体"/>
                <a:ea typeface="宋体"/>
                <a:cs typeface="宋体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3" name="Picture 9" descr="logo-2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7" y="4245937"/>
            <a:ext cx="859579" cy="41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55926"/>
            <a:ext cx="1966238" cy="520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91567" y="977001"/>
            <a:ext cx="8228905" cy="3538965"/>
          </a:xfrm>
        </p:spPr>
        <p:txBody>
          <a:bodyPr>
            <a:normAutofit/>
          </a:bodyPr>
          <a:lstStyle>
            <a:lvl1pPr>
              <a:buFontTx/>
              <a:buNone/>
              <a:defRPr sz="2400" b="0" i="0" baseline="0">
                <a:solidFill>
                  <a:srgbClr val="3C3C3B"/>
                </a:solidFill>
                <a:latin typeface="Arial Unicode MS" pitchFamily="34" charset="-122"/>
                <a:ea typeface="宋体"/>
                <a:cs typeface="宋体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Picture 9" descr="logo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6" y="268543"/>
            <a:ext cx="859579" cy="411500"/>
          </a:xfrm>
          <a:prstGeom prst="rect">
            <a:avLst/>
          </a:prstGeom>
        </p:spPr>
      </p:pic>
      <p:cxnSp>
        <p:nvCxnSpPr>
          <p:cNvPr id="10" name="Straight Connector 7"/>
          <p:cNvCxnSpPr/>
          <p:nvPr/>
        </p:nvCxnSpPr>
        <p:spPr>
          <a:xfrm>
            <a:off x="683568" y="773646"/>
            <a:ext cx="8136904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7219" y="141480"/>
            <a:ext cx="5280925" cy="556003"/>
          </a:xfrm>
        </p:spPr>
        <p:txBody>
          <a:bodyPr>
            <a:normAutofit/>
          </a:bodyPr>
          <a:lstStyle>
            <a:lvl1pPr algn="l">
              <a:defRPr sz="3200" b="1" i="0" baseline="0">
                <a:solidFill>
                  <a:srgbClr val="EE8000"/>
                </a:solidFill>
                <a:latin typeface="Arial Unicode MS" pitchFamily="34" charset="-122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3029" y="4623978"/>
            <a:ext cx="648072" cy="27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E027B46-8C34-4C82-B0E3-0312388136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8" y="206169"/>
            <a:ext cx="1966238" cy="520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logo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6" y="268543"/>
            <a:ext cx="859579" cy="4115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7219" y="141480"/>
            <a:ext cx="5280925" cy="556003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rgbClr val="EE8000"/>
                </a:solidFill>
                <a:latin typeface="Arial Unicode MS" pitchFamily="34" charset="-122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3029" y="4623978"/>
            <a:ext cx="648072" cy="27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E027B46-8C34-4C82-B0E3-0312388136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8" y="206169"/>
            <a:ext cx="1966238" cy="520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-3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" y="0"/>
            <a:ext cx="913977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AB24-8938-4354-826B-009D772B77CC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10D-0F74-49AD-91FE-5D16A384C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幻灯片编号占位符 29"/>
          <p:cNvSpPr>
            <a:spLocks noGrp="1"/>
          </p:cNvSpPr>
          <p:nvPr>
            <p:ph type="sldNum" sz="quarter" idx="4"/>
          </p:nvPr>
        </p:nvSpPr>
        <p:spPr>
          <a:xfrm>
            <a:off x="1" y="4861343"/>
            <a:ext cx="517363" cy="293459"/>
          </a:xfrm>
          <a:prstGeom prst="rect">
            <a:avLst/>
          </a:prstGeom>
          <a:solidFill>
            <a:srgbClr val="007C91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B4AA30F-ADAB-CE40-AA1A-378ABF58F41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558485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logo-3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5" y="0"/>
            <a:ext cx="4114800" cy="5143500"/>
          </a:xfrm>
          <a:prstGeom prst="rect">
            <a:avLst/>
          </a:prstGeom>
        </p:spPr>
      </p:pic>
      <p:pic>
        <p:nvPicPr>
          <p:cNvPr id="13" name="Picture 2" descr="logo-24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86" y="843558"/>
            <a:ext cx="1774025" cy="1028752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437624"/>
            <a:ext cx="3024336" cy="10261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宋体"/>
                <a:ea typeface="宋体"/>
                <a:cs typeface="宋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3" y="308161"/>
            <a:ext cx="1966238" cy="520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814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61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390153"/>
            <a:ext cx="9144000" cy="175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2800" kern="1200"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reflection blurRad="6350" stA="50000" endA="300" endPos="50000" dist="2999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>
              <a:lumMod val="50000"/>
              <a:lumOff val="50000"/>
            </a:schemeClr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50000"/>
              <a:lumOff val="50000"/>
            </a:schemeClr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0846-D96C-4D97-902C-22013B873EFF}" type="datetime1">
              <a:rPr lang="zh-CN" altLang="en-US" smtClean="0"/>
              <a:pPr/>
              <a:t>2016/5/24/Tue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C8CB-A559-4EB3-AF68-5493F378C6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390153"/>
            <a:ext cx="9144000" cy="175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DEA8-8CEA-4DC5-8512-A7B9847BC09E}" type="datetime1">
              <a:rPr lang="zh-CN" altLang="en-US" smtClean="0"/>
              <a:pPr/>
              <a:t>2016/5/24/Tue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C8CB-A559-4EB3-AF68-5493F378C6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0846-D96C-4D97-902C-22013B873EFF}" type="datetime1">
              <a:rPr lang="zh-CN" altLang="en-US" smtClean="0"/>
              <a:pPr/>
              <a:t>2016/5/24/Tue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C8CB-A559-4EB3-AF68-5493F378C6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390153"/>
            <a:ext cx="9144000" cy="175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DEA8-8CEA-4DC5-8512-A7B9847BC09E}" type="datetime1">
              <a:rPr lang="zh-CN" altLang="en-US" smtClean="0"/>
              <a:pPr/>
              <a:t>2016/5/24/Tue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C8CB-A559-4EB3-AF68-5493F378C6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png"/><Relationship Id="rId5" Type="http://schemas.openxmlformats.org/officeDocument/2006/relationships/image" Target="../media/image36.jpeg"/><Relationship Id="rId10" Type="http://schemas.openxmlformats.org/officeDocument/2006/relationships/image" Target="../media/image39.jpeg"/><Relationship Id="rId4" Type="http://schemas.openxmlformats.org/officeDocument/2006/relationships/image" Target="../media/image25.png"/><Relationship Id="rId9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184131" y="2040399"/>
            <a:ext cx="68531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上师大云餐厅移动端场景展示</a:t>
            </a:r>
            <a:endParaRPr lang="en-US" altLang="zh-C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8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7864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7864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1860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0090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4026" y="1689311"/>
            <a:ext cx="1795363" cy="1530511"/>
          </a:xfrm>
          <a:prstGeom prst="rect">
            <a:avLst/>
          </a:prstGeom>
          <a:solidFill>
            <a:schemeClr val="bg1"/>
          </a:solidFill>
        </p:spPr>
        <p:txBody>
          <a:bodyPr wrap="none" lIns="0" tIns="144000" rIns="0" bIns="144000" spcCol="36000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徐汇区学生宿舍</a:t>
            </a:r>
            <a:r>
              <a:rPr lang="en-US" altLang="zh-CN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en-US" altLang="zh-CN" sz="1100" spc="3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ct val="150000"/>
              </a:lnSpc>
            </a:pPr>
            <a:endParaRPr lang="en-US" altLang="zh-CN" sz="1100" spc="3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柜门</a:t>
            </a:r>
            <a:r>
              <a:rPr lang="en-US" altLang="zh-CN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A03</a:t>
            </a: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已经打开</a:t>
            </a:r>
            <a:endParaRPr lang="en-US" altLang="zh-CN" sz="1100" spc="3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请及时取餐</a:t>
            </a:r>
            <a:endParaRPr lang="en-US" altLang="zh-CN" sz="1100" spc="3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取餐后别忘了关柜门哦</a:t>
            </a:r>
            <a:endParaRPr lang="zh-CN" altLang="en-US" sz="1100" spc="3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2160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21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761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4386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7163" y="1689311"/>
            <a:ext cx="897682" cy="798644"/>
          </a:xfrm>
          <a:prstGeom prst="rect">
            <a:avLst/>
          </a:prstGeom>
          <a:solidFill>
            <a:schemeClr val="bg1"/>
          </a:solidFill>
        </p:spPr>
        <p:txBody>
          <a:bodyPr wrap="none" lIns="0" tIns="144000" rIns="0" bIns="144000" spcCol="36000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未能识别</a:t>
            </a:r>
            <a:endParaRPr lang="en-US" altLang="zh-CN" sz="1100" spc="3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100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请重新扫描</a:t>
            </a:r>
            <a:endParaRPr lang="zh-CN" altLang="en-US" sz="1100" spc="3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70241" y="2499742"/>
            <a:ext cx="2016224" cy="2587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pc="600" dirty="0" smtClean="0">
                <a:latin typeface="微软雅黑" pitchFamily="34" charset="-122"/>
                <a:ea typeface="微软雅黑" pitchFamily="34" charset="-122"/>
              </a:rPr>
              <a:t>扫描取餐</a:t>
            </a:r>
            <a:endParaRPr lang="zh-CN" altLang="en-US" sz="1200" spc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77360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77360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741356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669586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09408" y="1707654"/>
            <a:ext cx="145713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请对准机柜上的二维码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即可自动扫描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" name="Picture 4" descr="D:\公司\上师大项目\saomi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98" y="1851670"/>
            <a:ext cx="2454011" cy="1994272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6184306" y="2931790"/>
            <a:ext cx="1988094" cy="36004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|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156176" y="3435846"/>
            <a:ext cx="2016224" cy="2587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pc="600" dirty="0" smtClean="0">
                <a:latin typeface="微软雅黑" pitchFamily="34" charset="-122"/>
                <a:ea typeface="微软雅黑" pitchFamily="34" charset="-122"/>
              </a:rPr>
              <a:t>取餐码取餐</a:t>
            </a:r>
            <a:endParaRPr lang="zh-CN" altLang="en-US" sz="1200" spc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19509" y="827296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455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560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4444752"/>
            <a:ext cx="2376264" cy="43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560" y="4444752"/>
            <a:ext cx="23762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555776" y="4516760"/>
            <a:ext cx="312906" cy="348416"/>
            <a:chOff x="2627784" y="4543773"/>
            <a:chExt cx="312906" cy="348416"/>
          </a:xfrm>
        </p:grpSpPr>
        <p:pic>
          <p:nvPicPr>
            <p:cNvPr id="10" name="Picture 24" descr="D:\360Rec\674499676\FileRecv\weixin_resource\weixin_resource\q\a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58260" y="4543773"/>
              <a:ext cx="251955" cy="220461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627784" y="4722912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676" y="469571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6" descr="C:\Users\Administrator\Desktop\新建文件夹\图片\font-50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21326" y="4526808"/>
            <a:ext cx="181607" cy="193377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755576" y="4516760"/>
            <a:ext cx="312906" cy="360040"/>
            <a:chOff x="3779912" y="3723878"/>
            <a:chExt cx="312906" cy="360040"/>
          </a:xfrm>
        </p:grpSpPr>
        <p:pic>
          <p:nvPicPr>
            <p:cNvPr id="15" name="Picture 27" descr="C:\Users\Administrator\Desktop\新建文件夹\图片\shouy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2747" y="3723878"/>
              <a:ext cx="227236" cy="21324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779912" y="3914641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zh-CN" altLang="en-US" sz="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295636" y="45887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95736" y="45887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564" y="180836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956" y="2916396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965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我的订单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956" y="3068796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脆皮鸡腿饭等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8148" y="2901007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9121" y="3068796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35172" y="2384430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564" y="2471827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564" y="2624227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扬州炒饭饭等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5756" y="2456438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9353" y="2624227"/>
            <a:ext cx="269304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35172" y="2816478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997" y="1311625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997" y="1464025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宫保鸡丁等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189" y="1296236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4554" y="1464025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35172" y="324852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564" y="1887689"/>
            <a:ext cx="1656184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564" y="2040089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海南鸡饭等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756" y="1872300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21.5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29121" y="2040089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35172" y="3680574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7564" y="3320534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564" y="3472934"/>
            <a:ext cx="681277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肉包子等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5756" y="3305145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9121" y="3472934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799692" y="1880374"/>
            <a:ext cx="504056" cy="2587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9956" y="3752582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9956" y="3904982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泰国牛舌等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8148" y="3737193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1513" y="3904982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废餐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997" y="1614287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564" y="2204700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2937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2519771" y="1448326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5" name="TextBox 54"/>
          <p:cNvSpPr txBox="1"/>
          <p:nvPr/>
        </p:nvSpPr>
        <p:spPr>
          <a:xfrm rot="10800000">
            <a:off x="2519771" y="2024390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19771" y="2528446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7" name="TextBox 56"/>
          <p:cNvSpPr txBox="1"/>
          <p:nvPr/>
        </p:nvSpPr>
        <p:spPr>
          <a:xfrm rot="10800000">
            <a:off x="2519772" y="3320534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8" name="TextBox 57"/>
          <p:cNvSpPr txBox="1"/>
          <p:nvPr/>
        </p:nvSpPr>
        <p:spPr>
          <a:xfrm rot="10800000">
            <a:off x="2519771" y="2960494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9" name="TextBox 58"/>
          <p:cNvSpPr txBox="1"/>
          <p:nvPr/>
        </p:nvSpPr>
        <p:spPr>
          <a:xfrm rot="10800000">
            <a:off x="2519772" y="375258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35172" y="408471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14170" y="4156720"/>
            <a:ext cx="44884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上拉看更多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2" descr="D:\公司\上师大项目\weixin_resource\weixin_resource\q\ac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871699" y="4127244"/>
            <a:ext cx="170905" cy="170905"/>
          </a:xfrm>
          <a:prstGeom prst="rect">
            <a:avLst/>
          </a:prstGeom>
          <a:noFill/>
        </p:spPr>
      </p:pic>
      <p:pic>
        <p:nvPicPr>
          <p:cNvPr id="63" name="Picture 3" descr="D:\公司\上师大项目\font-3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9030" y="956469"/>
            <a:ext cx="168920" cy="168920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>
            <a:off x="611560" y="1203598"/>
            <a:ext cx="2376264" cy="2160240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827584" y="141962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99592" y="12142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27584" y="163572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99592" y="16450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27584" y="1851836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9592" y="18597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27584" y="2067943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99592" y="20745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827584" y="2284050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99592" y="2289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827584" y="2500157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99592" y="25040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9592" y="271885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废餐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07755" y="1203598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311860" y="915566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311860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275856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39952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订单详细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29992" y="1275606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/>
          <p:nvPr/>
        </p:nvCxnSpPr>
        <p:spPr>
          <a:xfrm>
            <a:off x="3347864" y="149163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347864" y="127560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262270" y="12756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47864" y="1491630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3347864" y="170765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347864" y="1707654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3347864" y="192367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47864" y="1923678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329992" y="2211710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3347864" y="2232615"/>
            <a:ext cx="2280847" cy="123111"/>
            <a:chOff x="3347864" y="2232615"/>
            <a:chExt cx="2280847" cy="123111"/>
          </a:xfrm>
        </p:grpSpPr>
        <p:sp>
          <p:nvSpPr>
            <p:cNvPr id="166" name="TextBox 165"/>
            <p:cNvSpPr txBox="1"/>
            <p:nvPr/>
          </p:nvSpPr>
          <p:spPr>
            <a:xfrm>
              <a:off x="3347864" y="2240309"/>
              <a:ext cx="448841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脆皮鸡腿饭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15.5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347864" y="2402183"/>
            <a:ext cx="2280847" cy="123111"/>
            <a:chOff x="3347864" y="2232615"/>
            <a:chExt cx="2280847" cy="123111"/>
          </a:xfrm>
        </p:grpSpPr>
        <p:sp>
          <p:nvSpPr>
            <p:cNvPr id="172" name="TextBox 171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香菇菜心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10.5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347864" y="2571750"/>
            <a:ext cx="2178254" cy="123111"/>
            <a:chOff x="3347864" y="2232615"/>
            <a:chExt cx="2178254" cy="123111"/>
          </a:xfrm>
        </p:grpSpPr>
        <p:sp>
          <p:nvSpPr>
            <p:cNvPr id="176" name="TextBox 175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鸡蛋炒面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292080" y="2232615"/>
              <a:ext cx="23403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12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>
          <a:xfrm>
            <a:off x="3347864" y="2730396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3347864" y="2774286"/>
            <a:ext cx="2112532" cy="123111"/>
            <a:chOff x="3347864" y="2232615"/>
            <a:chExt cx="2112532" cy="123111"/>
          </a:xfrm>
        </p:grpSpPr>
        <p:sp>
          <p:nvSpPr>
            <p:cNvPr id="181" name="TextBox 180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包装费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x3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3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347864" y="2952695"/>
            <a:ext cx="2112532" cy="123111"/>
            <a:chOff x="3347864" y="2232615"/>
            <a:chExt cx="2112532" cy="123111"/>
          </a:xfrm>
        </p:grpSpPr>
        <p:sp>
          <p:nvSpPr>
            <p:cNvPr id="185" name="TextBox 184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0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8" name="直接连接符 187"/>
          <p:cNvCxnSpPr/>
          <p:nvPr/>
        </p:nvCxnSpPr>
        <p:spPr>
          <a:xfrm>
            <a:off x="3347864" y="3125869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/>
          <p:cNvGrpSpPr/>
          <p:nvPr/>
        </p:nvGrpSpPr>
        <p:grpSpPr>
          <a:xfrm>
            <a:off x="3347864" y="3147814"/>
            <a:ext cx="2112532" cy="123111"/>
            <a:chOff x="3347864" y="3147814"/>
            <a:chExt cx="2112532" cy="123111"/>
          </a:xfrm>
        </p:grpSpPr>
        <p:grpSp>
          <p:nvGrpSpPr>
            <p:cNvPr id="189" name="组合 188"/>
            <p:cNvGrpSpPr/>
            <p:nvPr/>
          </p:nvGrpSpPr>
          <p:grpSpPr>
            <a:xfrm>
              <a:off x="3347864" y="3147814"/>
              <a:ext cx="2112532" cy="123111"/>
              <a:chOff x="3347864" y="2232615"/>
              <a:chExt cx="2112532" cy="123111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3347864" y="2240309"/>
                <a:ext cx="538609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会员等级优惠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5220072" y="3147814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347864" y="3303294"/>
            <a:ext cx="2112532" cy="123111"/>
            <a:chOff x="3347864" y="3326223"/>
            <a:chExt cx="2112532" cy="123111"/>
          </a:xfrm>
        </p:grpSpPr>
        <p:grpSp>
          <p:nvGrpSpPr>
            <p:cNvPr id="193" name="组合 192"/>
            <p:cNvGrpSpPr/>
            <p:nvPr/>
          </p:nvGrpSpPr>
          <p:grpSpPr>
            <a:xfrm>
              <a:off x="3347864" y="3326223"/>
              <a:ext cx="2112532" cy="123111"/>
              <a:chOff x="3347864" y="2232615"/>
              <a:chExt cx="2112532" cy="123111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3347864" y="2240309"/>
                <a:ext cx="359073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积分兑换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5220072" y="3326223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3347864" y="3458774"/>
            <a:ext cx="2112532" cy="123111"/>
            <a:chOff x="3347864" y="3435846"/>
            <a:chExt cx="2112532" cy="123111"/>
          </a:xfrm>
        </p:grpSpPr>
        <p:grpSp>
          <p:nvGrpSpPr>
            <p:cNvPr id="197" name="组合 196"/>
            <p:cNvGrpSpPr/>
            <p:nvPr/>
          </p:nvGrpSpPr>
          <p:grpSpPr>
            <a:xfrm>
              <a:off x="3347864" y="3435846"/>
              <a:ext cx="2112532" cy="123111"/>
              <a:chOff x="3347864" y="2232615"/>
              <a:chExt cx="2112532" cy="123111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3347864" y="2240309"/>
                <a:ext cx="269304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优惠券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5220072" y="3435846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347864" y="3614255"/>
            <a:ext cx="2112532" cy="123111"/>
            <a:chOff x="3347864" y="3614255"/>
            <a:chExt cx="2112532" cy="123111"/>
          </a:xfrm>
        </p:grpSpPr>
        <p:grpSp>
          <p:nvGrpSpPr>
            <p:cNvPr id="200" name="组合 199"/>
            <p:cNvGrpSpPr/>
            <p:nvPr/>
          </p:nvGrpSpPr>
          <p:grpSpPr>
            <a:xfrm>
              <a:off x="3347864" y="3614255"/>
              <a:ext cx="2112532" cy="123111"/>
              <a:chOff x="3347864" y="2232615"/>
              <a:chExt cx="2112532" cy="123111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3347864" y="2240309"/>
                <a:ext cx="53380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迎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51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满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减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5220072" y="3614255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1" name="直接连接符 210"/>
          <p:cNvCxnSpPr/>
          <p:nvPr/>
        </p:nvCxnSpPr>
        <p:spPr>
          <a:xfrm>
            <a:off x="3347864" y="3770486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347864" y="3832180"/>
            <a:ext cx="8335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41 – 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优惠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046442" y="3832180"/>
            <a:ext cx="4600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33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4" name="直接连接符 213"/>
          <p:cNvCxnSpPr/>
          <p:nvPr/>
        </p:nvCxnSpPr>
        <p:spPr>
          <a:xfrm>
            <a:off x="827584" y="2716264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99592" y="29336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未付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6" name="直接连接符 215"/>
          <p:cNvCxnSpPr/>
          <p:nvPr/>
        </p:nvCxnSpPr>
        <p:spPr>
          <a:xfrm>
            <a:off x="827584" y="2932370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899592" y="31483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3329992" y="4092426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3770188" y="4150769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779119" y="4150769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再来一单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1" name="直接连接符 220"/>
          <p:cNvCxnSpPr>
            <a:endCxn id="218" idx="2"/>
          </p:cNvCxnSpPr>
          <p:nvPr/>
        </p:nvCxnSpPr>
        <p:spPr>
          <a:xfrm>
            <a:off x="4499992" y="4083918"/>
            <a:ext cx="0" cy="2329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152071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6156176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6156176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120172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84268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订单详细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174308" y="1276400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/>
          <p:nvPr/>
        </p:nvCxnSpPr>
        <p:spPr>
          <a:xfrm>
            <a:off x="6192180" y="149242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192180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106586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192180" y="149242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6192180" y="170844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192180" y="170844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6" name="直接连接符 235"/>
          <p:cNvCxnSpPr/>
          <p:nvPr/>
        </p:nvCxnSpPr>
        <p:spPr>
          <a:xfrm>
            <a:off x="6192180" y="192447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6192180" y="1924472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12:00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6174308" y="2212504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9" name="组合 238"/>
          <p:cNvGrpSpPr/>
          <p:nvPr/>
        </p:nvGrpSpPr>
        <p:grpSpPr>
          <a:xfrm>
            <a:off x="6192180" y="2233409"/>
            <a:ext cx="2280847" cy="123111"/>
            <a:chOff x="3347864" y="2232615"/>
            <a:chExt cx="2280847" cy="123111"/>
          </a:xfrm>
        </p:grpSpPr>
        <p:sp>
          <p:nvSpPr>
            <p:cNvPr id="240" name="TextBox 239"/>
            <p:cNvSpPr txBox="1"/>
            <p:nvPr/>
          </p:nvSpPr>
          <p:spPr>
            <a:xfrm>
              <a:off x="3347864" y="2240309"/>
              <a:ext cx="448841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脆皮鸡腿饭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15.5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6192180" y="2402977"/>
            <a:ext cx="2280847" cy="123111"/>
            <a:chOff x="3347864" y="2232615"/>
            <a:chExt cx="2280847" cy="123111"/>
          </a:xfrm>
        </p:grpSpPr>
        <p:sp>
          <p:nvSpPr>
            <p:cNvPr id="244" name="TextBox 243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香菇菜心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10.5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6192180" y="2572544"/>
            <a:ext cx="2178254" cy="123111"/>
            <a:chOff x="3347864" y="2232615"/>
            <a:chExt cx="2178254" cy="123111"/>
          </a:xfrm>
        </p:grpSpPr>
        <p:sp>
          <p:nvSpPr>
            <p:cNvPr id="248" name="TextBox 247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鸡蛋炒面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292080" y="2232615"/>
              <a:ext cx="23403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12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1" name="直接连接符 250"/>
          <p:cNvCxnSpPr/>
          <p:nvPr/>
        </p:nvCxnSpPr>
        <p:spPr>
          <a:xfrm>
            <a:off x="6192180" y="273119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6192180" y="2775080"/>
            <a:ext cx="2112532" cy="123111"/>
            <a:chOff x="3347864" y="2232615"/>
            <a:chExt cx="2112532" cy="123111"/>
          </a:xfrm>
        </p:grpSpPr>
        <p:sp>
          <p:nvSpPr>
            <p:cNvPr id="253" name="TextBox 252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包装费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x3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3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6192180" y="2953489"/>
            <a:ext cx="2112532" cy="123111"/>
            <a:chOff x="3347864" y="2232615"/>
            <a:chExt cx="2112532" cy="123111"/>
          </a:xfrm>
        </p:grpSpPr>
        <p:sp>
          <p:nvSpPr>
            <p:cNvPr id="257" name="TextBox 256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0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0" name="直接连接符 259"/>
          <p:cNvCxnSpPr/>
          <p:nvPr/>
        </p:nvCxnSpPr>
        <p:spPr>
          <a:xfrm>
            <a:off x="6192180" y="3126663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组合 260"/>
          <p:cNvGrpSpPr/>
          <p:nvPr/>
        </p:nvGrpSpPr>
        <p:grpSpPr>
          <a:xfrm>
            <a:off x="6192180" y="3148608"/>
            <a:ext cx="2112532" cy="123111"/>
            <a:chOff x="3347864" y="3147814"/>
            <a:chExt cx="2112532" cy="123111"/>
          </a:xfrm>
        </p:grpSpPr>
        <p:grpSp>
          <p:nvGrpSpPr>
            <p:cNvPr id="262" name="组合 188"/>
            <p:cNvGrpSpPr/>
            <p:nvPr/>
          </p:nvGrpSpPr>
          <p:grpSpPr>
            <a:xfrm>
              <a:off x="3347864" y="3147814"/>
              <a:ext cx="2112532" cy="123111"/>
              <a:chOff x="3347864" y="2232615"/>
              <a:chExt cx="2112532" cy="123111"/>
            </a:xfrm>
          </p:grpSpPr>
          <p:sp>
            <p:nvSpPr>
              <p:cNvPr id="264" name="TextBox 263"/>
              <p:cNvSpPr txBox="1"/>
              <p:nvPr/>
            </p:nvSpPr>
            <p:spPr>
              <a:xfrm>
                <a:off x="3347864" y="2240309"/>
                <a:ext cx="538609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会员等级优惠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5220072" y="3147814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6192180" y="3304088"/>
            <a:ext cx="2112532" cy="123111"/>
            <a:chOff x="3347864" y="3326223"/>
            <a:chExt cx="2112532" cy="123111"/>
          </a:xfrm>
        </p:grpSpPr>
        <p:grpSp>
          <p:nvGrpSpPr>
            <p:cNvPr id="267" name="组合 192"/>
            <p:cNvGrpSpPr/>
            <p:nvPr/>
          </p:nvGrpSpPr>
          <p:grpSpPr>
            <a:xfrm>
              <a:off x="3347864" y="3326223"/>
              <a:ext cx="2112532" cy="123111"/>
              <a:chOff x="3347864" y="2232615"/>
              <a:chExt cx="2112532" cy="123111"/>
            </a:xfrm>
          </p:grpSpPr>
          <p:sp>
            <p:nvSpPr>
              <p:cNvPr id="269" name="TextBox 268"/>
              <p:cNvSpPr txBox="1"/>
              <p:nvPr/>
            </p:nvSpPr>
            <p:spPr>
              <a:xfrm>
                <a:off x="3347864" y="2240309"/>
                <a:ext cx="359073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积分兑换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8" name="TextBox 267"/>
            <p:cNvSpPr txBox="1"/>
            <p:nvPr/>
          </p:nvSpPr>
          <p:spPr>
            <a:xfrm>
              <a:off x="5220072" y="3326223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6192180" y="3459568"/>
            <a:ext cx="2112532" cy="123111"/>
            <a:chOff x="3347864" y="3435846"/>
            <a:chExt cx="2112532" cy="123111"/>
          </a:xfrm>
        </p:grpSpPr>
        <p:grpSp>
          <p:nvGrpSpPr>
            <p:cNvPr id="272" name="组合 196"/>
            <p:cNvGrpSpPr/>
            <p:nvPr/>
          </p:nvGrpSpPr>
          <p:grpSpPr>
            <a:xfrm>
              <a:off x="3347864" y="3435846"/>
              <a:ext cx="2112532" cy="123111"/>
              <a:chOff x="3347864" y="2232615"/>
              <a:chExt cx="2112532" cy="123111"/>
            </a:xfrm>
          </p:grpSpPr>
          <p:sp>
            <p:nvSpPr>
              <p:cNvPr id="274" name="TextBox 273"/>
              <p:cNvSpPr txBox="1"/>
              <p:nvPr/>
            </p:nvSpPr>
            <p:spPr>
              <a:xfrm>
                <a:off x="3347864" y="2240309"/>
                <a:ext cx="269304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优惠券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5220072" y="3435846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6192180" y="3615049"/>
            <a:ext cx="2112532" cy="123111"/>
            <a:chOff x="3347864" y="3614255"/>
            <a:chExt cx="2112532" cy="123111"/>
          </a:xfrm>
        </p:grpSpPr>
        <p:grpSp>
          <p:nvGrpSpPr>
            <p:cNvPr id="277" name="组合 199"/>
            <p:cNvGrpSpPr/>
            <p:nvPr/>
          </p:nvGrpSpPr>
          <p:grpSpPr>
            <a:xfrm>
              <a:off x="3347864" y="3614255"/>
              <a:ext cx="2112532" cy="123111"/>
              <a:chOff x="3347864" y="2232615"/>
              <a:chExt cx="2112532" cy="123111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3347864" y="2240309"/>
                <a:ext cx="53380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迎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51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满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减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8" name="TextBox 277"/>
            <p:cNvSpPr txBox="1"/>
            <p:nvPr/>
          </p:nvSpPr>
          <p:spPr>
            <a:xfrm>
              <a:off x="5220072" y="3614255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81" name="直接连接符 280"/>
          <p:cNvCxnSpPr/>
          <p:nvPr/>
        </p:nvCxnSpPr>
        <p:spPr>
          <a:xfrm>
            <a:off x="6192180" y="377128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192180" y="3832974"/>
            <a:ext cx="8335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41 – 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优惠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890758" y="3832974"/>
            <a:ext cx="4600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33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6174308" y="4093220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6300192" y="415156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894732" y="4151563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再来一单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7" name="直接连接符 286"/>
          <p:cNvCxnSpPr/>
          <p:nvPr/>
        </p:nvCxnSpPr>
        <p:spPr>
          <a:xfrm>
            <a:off x="6876256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7740352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7083375" y="4155926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申请取消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线形标注 2(带边框和强调线) 297"/>
          <p:cNvSpPr/>
          <p:nvPr/>
        </p:nvSpPr>
        <p:spPr>
          <a:xfrm>
            <a:off x="7596336" y="3579862"/>
            <a:ext cx="864096" cy="432048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当订单状态是 已订时可以申请取消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线形标注 2(带边框和强调线) 298"/>
          <p:cNvSpPr/>
          <p:nvPr/>
        </p:nvSpPr>
        <p:spPr>
          <a:xfrm>
            <a:off x="7740352" y="4371950"/>
            <a:ext cx="864096" cy="4320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181"/>
              <a:gd name="adj6" fmla="val 1397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当点击再来一单时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进入相应餐厅预订页面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线形标注 2(带边框和强调线) 299"/>
          <p:cNvSpPr/>
          <p:nvPr/>
        </p:nvSpPr>
        <p:spPr>
          <a:xfrm>
            <a:off x="1691680" y="2355726"/>
            <a:ext cx="864096" cy="432048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</a:t>
            </a:r>
            <a:r>
              <a:rPr lang="en-US" altLang="zh-CN" sz="800" dirty="0" smtClean="0">
                <a:solidFill>
                  <a:schemeClr val="tx1"/>
                </a:solidFill>
              </a:rPr>
              <a:t>15</a:t>
            </a:r>
            <a:r>
              <a:rPr lang="zh-CN" altLang="en-US" sz="800" dirty="0" smtClean="0">
                <a:solidFill>
                  <a:schemeClr val="tx1"/>
                </a:solidFill>
              </a:rPr>
              <a:t>分钟未付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自动取消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1" name="线形标注 2(带边框和强调线) 300"/>
          <p:cNvSpPr/>
          <p:nvPr/>
        </p:nvSpPr>
        <p:spPr>
          <a:xfrm>
            <a:off x="4067944" y="3651870"/>
            <a:ext cx="864096" cy="432048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当订单可取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已取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退款中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已退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取消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废餐时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22" name="直接连接符 221"/>
          <p:cNvCxnSpPr/>
          <p:nvPr/>
        </p:nvCxnSpPr>
        <p:spPr>
          <a:xfrm>
            <a:off x="827584" y="3122870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899592" y="14196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463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660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订单详细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700" y="1276400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19572" y="149242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572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3978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未付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149242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19572" y="170844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9572" y="170844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19572" y="192447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9572" y="1924472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1700" y="2212504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19572" y="2233409"/>
            <a:ext cx="2280847" cy="123111"/>
            <a:chOff x="3347864" y="2232615"/>
            <a:chExt cx="2280847" cy="123111"/>
          </a:xfrm>
        </p:grpSpPr>
        <p:sp>
          <p:nvSpPr>
            <p:cNvPr id="20" name="TextBox 19"/>
            <p:cNvSpPr txBox="1"/>
            <p:nvPr/>
          </p:nvSpPr>
          <p:spPr>
            <a:xfrm>
              <a:off x="3347864" y="2240309"/>
              <a:ext cx="448841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脆皮鸡腿饭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15.5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9572" y="2402977"/>
            <a:ext cx="2280847" cy="123111"/>
            <a:chOff x="3347864" y="2232615"/>
            <a:chExt cx="2280847" cy="123111"/>
          </a:xfrm>
        </p:grpSpPr>
        <p:sp>
          <p:nvSpPr>
            <p:cNvPr id="24" name="TextBox 23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香菇菜心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10.5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9572" y="2572544"/>
            <a:ext cx="2178254" cy="123111"/>
            <a:chOff x="3347864" y="2232615"/>
            <a:chExt cx="2178254" cy="123111"/>
          </a:xfrm>
        </p:grpSpPr>
        <p:sp>
          <p:nvSpPr>
            <p:cNvPr id="28" name="TextBox 27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鸡蛋炒面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92080" y="2232615"/>
              <a:ext cx="23403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12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719572" y="273119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19572" y="2775080"/>
            <a:ext cx="2112532" cy="123111"/>
            <a:chOff x="3347864" y="2232615"/>
            <a:chExt cx="2112532" cy="123111"/>
          </a:xfrm>
        </p:grpSpPr>
        <p:sp>
          <p:nvSpPr>
            <p:cNvPr id="33" name="TextBox 32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包装费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x3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3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9572" y="2953489"/>
            <a:ext cx="2112532" cy="123111"/>
            <a:chOff x="3347864" y="2232615"/>
            <a:chExt cx="2112532" cy="123111"/>
          </a:xfrm>
        </p:grpSpPr>
        <p:sp>
          <p:nvSpPr>
            <p:cNvPr id="37" name="TextBox 36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0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719572" y="3126663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719572" y="3148608"/>
            <a:ext cx="2112532" cy="123111"/>
            <a:chOff x="3347864" y="3147814"/>
            <a:chExt cx="2112532" cy="123111"/>
          </a:xfrm>
        </p:grpSpPr>
        <p:grpSp>
          <p:nvGrpSpPr>
            <p:cNvPr id="42" name="组合 188"/>
            <p:cNvGrpSpPr/>
            <p:nvPr/>
          </p:nvGrpSpPr>
          <p:grpSpPr>
            <a:xfrm>
              <a:off x="3347864" y="3147814"/>
              <a:ext cx="2112532" cy="123111"/>
              <a:chOff x="3347864" y="2232615"/>
              <a:chExt cx="2112532" cy="12311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347864" y="2240309"/>
                <a:ext cx="538609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会员等级优惠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0072" y="3147814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9572" y="3304088"/>
            <a:ext cx="2112532" cy="123111"/>
            <a:chOff x="3347864" y="3326223"/>
            <a:chExt cx="2112532" cy="123111"/>
          </a:xfrm>
        </p:grpSpPr>
        <p:grpSp>
          <p:nvGrpSpPr>
            <p:cNvPr id="47" name="组合 192"/>
            <p:cNvGrpSpPr/>
            <p:nvPr/>
          </p:nvGrpSpPr>
          <p:grpSpPr>
            <a:xfrm>
              <a:off x="3347864" y="3326223"/>
              <a:ext cx="2112532" cy="123111"/>
              <a:chOff x="3347864" y="2232615"/>
              <a:chExt cx="2112532" cy="12311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347864" y="2240309"/>
                <a:ext cx="359073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积分兑换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220072" y="3326223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9572" y="3459568"/>
            <a:ext cx="2112532" cy="123111"/>
            <a:chOff x="3347864" y="3435846"/>
            <a:chExt cx="2112532" cy="123111"/>
          </a:xfrm>
        </p:grpSpPr>
        <p:grpSp>
          <p:nvGrpSpPr>
            <p:cNvPr id="52" name="组合 196"/>
            <p:cNvGrpSpPr/>
            <p:nvPr/>
          </p:nvGrpSpPr>
          <p:grpSpPr>
            <a:xfrm>
              <a:off x="3347864" y="3435846"/>
              <a:ext cx="2112532" cy="123111"/>
              <a:chOff x="3347864" y="2232615"/>
              <a:chExt cx="2112532" cy="12311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347864" y="2240309"/>
                <a:ext cx="269304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优惠券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20072" y="3435846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19572" y="3615049"/>
            <a:ext cx="2112532" cy="123111"/>
            <a:chOff x="3347864" y="3614255"/>
            <a:chExt cx="2112532" cy="123111"/>
          </a:xfrm>
        </p:grpSpPr>
        <p:grpSp>
          <p:nvGrpSpPr>
            <p:cNvPr id="57" name="组合 199"/>
            <p:cNvGrpSpPr/>
            <p:nvPr/>
          </p:nvGrpSpPr>
          <p:grpSpPr>
            <a:xfrm>
              <a:off x="3347864" y="3614255"/>
              <a:ext cx="2112532" cy="123111"/>
              <a:chOff x="3347864" y="2232615"/>
              <a:chExt cx="2112532" cy="12311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347864" y="2240309"/>
                <a:ext cx="53380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迎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51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满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减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220072" y="3614255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719572" y="377128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9572" y="3832974"/>
            <a:ext cx="8335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41 – 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优惠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18150" y="3832974"/>
            <a:ext cx="4600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33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1700" y="4093220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99592" y="415156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2124" y="4151563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再来一单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403648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195736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91680" y="415156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付款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线形标注 2(带边框和强调线) 69"/>
          <p:cNvSpPr/>
          <p:nvPr/>
        </p:nvSpPr>
        <p:spPr>
          <a:xfrm>
            <a:off x="2267744" y="3651870"/>
            <a:ext cx="864096" cy="432048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当订单状态是 未付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用户可以支付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51771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455876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455876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19872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3968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订单详细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74008" y="1276400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>
          <a:xfrm>
            <a:off x="3491880" y="149242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91880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06286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91880" y="149242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3491880" y="170844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91880" y="170844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3491880" y="192447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491880" y="1924472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74008" y="2212504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491880" y="2233409"/>
            <a:ext cx="2280847" cy="123111"/>
            <a:chOff x="3347864" y="2232615"/>
            <a:chExt cx="2280847" cy="123111"/>
          </a:xfrm>
        </p:grpSpPr>
        <p:sp>
          <p:nvSpPr>
            <p:cNvPr id="87" name="TextBox 86"/>
            <p:cNvSpPr txBox="1"/>
            <p:nvPr/>
          </p:nvSpPr>
          <p:spPr>
            <a:xfrm>
              <a:off x="3347864" y="2240309"/>
              <a:ext cx="448841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脆皮鸡腿饭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15.5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491880" y="2402977"/>
            <a:ext cx="2280847" cy="123111"/>
            <a:chOff x="3347864" y="2232615"/>
            <a:chExt cx="2280847" cy="123111"/>
          </a:xfrm>
        </p:grpSpPr>
        <p:sp>
          <p:nvSpPr>
            <p:cNvPr id="91" name="TextBox 90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香菇菜心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10.5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491880" y="2572544"/>
            <a:ext cx="2178254" cy="123111"/>
            <a:chOff x="3347864" y="2232615"/>
            <a:chExt cx="2178254" cy="123111"/>
          </a:xfrm>
        </p:grpSpPr>
        <p:sp>
          <p:nvSpPr>
            <p:cNvPr id="95" name="TextBox 94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鸡蛋炒面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92080" y="2232615"/>
              <a:ext cx="23403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12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8" name="直接连接符 97"/>
          <p:cNvCxnSpPr/>
          <p:nvPr/>
        </p:nvCxnSpPr>
        <p:spPr>
          <a:xfrm>
            <a:off x="3491880" y="273119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3491880" y="2775080"/>
            <a:ext cx="2112532" cy="123111"/>
            <a:chOff x="3347864" y="2232615"/>
            <a:chExt cx="2112532" cy="123111"/>
          </a:xfrm>
        </p:grpSpPr>
        <p:sp>
          <p:nvSpPr>
            <p:cNvPr id="100" name="TextBox 99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包装费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x3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3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491880" y="2953489"/>
            <a:ext cx="2112532" cy="123111"/>
            <a:chOff x="3347864" y="2232615"/>
            <a:chExt cx="2112532" cy="123111"/>
          </a:xfrm>
        </p:grpSpPr>
        <p:sp>
          <p:nvSpPr>
            <p:cNvPr id="104" name="TextBox 103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0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07" name="直接连接符 106"/>
          <p:cNvCxnSpPr/>
          <p:nvPr/>
        </p:nvCxnSpPr>
        <p:spPr>
          <a:xfrm>
            <a:off x="3491880" y="3126663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3491880" y="3148608"/>
            <a:ext cx="2112532" cy="123111"/>
            <a:chOff x="3347864" y="3147814"/>
            <a:chExt cx="2112532" cy="123111"/>
          </a:xfrm>
        </p:grpSpPr>
        <p:grpSp>
          <p:nvGrpSpPr>
            <p:cNvPr id="109" name="组合 188"/>
            <p:cNvGrpSpPr/>
            <p:nvPr/>
          </p:nvGrpSpPr>
          <p:grpSpPr>
            <a:xfrm>
              <a:off x="3347864" y="3147814"/>
              <a:ext cx="2112532" cy="123111"/>
              <a:chOff x="3347864" y="2232615"/>
              <a:chExt cx="2112532" cy="123111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347864" y="2240309"/>
                <a:ext cx="538609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会员等级优惠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5220072" y="3147814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91880" y="3304088"/>
            <a:ext cx="2112532" cy="123111"/>
            <a:chOff x="3347864" y="3326223"/>
            <a:chExt cx="2112532" cy="123111"/>
          </a:xfrm>
        </p:grpSpPr>
        <p:grpSp>
          <p:nvGrpSpPr>
            <p:cNvPr id="114" name="组合 192"/>
            <p:cNvGrpSpPr/>
            <p:nvPr/>
          </p:nvGrpSpPr>
          <p:grpSpPr>
            <a:xfrm>
              <a:off x="3347864" y="3326223"/>
              <a:ext cx="2112532" cy="123111"/>
              <a:chOff x="3347864" y="2232615"/>
              <a:chExt cx="2112532" cy="123111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3347864" y="2240309"/>
                <a:ext cx="359073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积分兑换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220072" y="3326223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91880" y="3459568"/>
            <a:ext cx="2112532" cy="123111"/>
            <a:chOff x="3347864" y="3435846"/>
            <a:chExt cx="2112532" cy="123111"/>
          </a:xfrm>
        </p:grpSpPr>
        <p:grpSp>
          <p:nvGrpSpPr>
            <p:cNvPr id="119" name="组合 196"/>
            <p:cNvGrpSpPr/>
            <p:nvPr/>
          </p:nvGrpSpPr>
          <p:grpSpPr>
            <a:xfrm>
              <a:off x="3347864" y="3435846"/>
              <a:ext cx="2112532" cy="123111"/>
              <a:chOff x="3347864" y="2232615"/>
              <a:chExt cx="2112532" cy="12311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3347864" y="2240309"/>
                <a:ext cx="269304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优惠券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220072" y="3435846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491880" y="3615049"/>
            <a:ext cx="2112532" cy="123111"/>
            <a:chOff x="3347864" y="3614255"/>
            <a:chExt cx="2112532" cy="123111"/>
          </a:xfrm>
        </p:grpSpPr>
        <p:grpSp>
          <p:nvGrpSpPr>
            <p:cNvPr id="124" name="组合 199"/>
            <p:cNvGrpSpPr/>
            <p:nvPr/>
          </p:nvGrpSpPr>
          <p:grpSpPr>
            <a:xfrm>
              <a:off x="3347864" y="3614255"/>
              <a:ext cx="2112532" cy="123111"/>
              <a:chOff x="3347864" y="2232615"/>
              <a:chExt cx="2112532" cy="12311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347864" y="2240309"/>
                <a:ext cx="53380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迎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51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满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减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220072" y="3614255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>
            <a:off x="3491880" y="377128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91880" y="3832974"/>
            <a:ext cx="8335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41 – 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优惠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90458" y="3832974"/>
            <a:ext cx="4600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33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474008" y="4093220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71900" y="415156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94432" y="4151563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再来一单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4175956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4968044" y="4093220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63988" y="415156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评价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线形标注 2(带边框和强调线) 136"/>
          <p:cNvSpPr/>
          <p:nvPr/>
        </p:nvSpPr>
        <p:spPr>
          <a:xfrm>
            <a:off x="5040052" y="3651870"/>
            <a:ext cx="864096" cy="432048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当订单状态是 已取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用户可以评价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260083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264188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264188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28184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092280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订单评价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0192" y="1276400"/>
            <a:ext cx="2322128" cy="107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300192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214598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6300192" y="149163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300192" y="1491630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300192" y="4515966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498084" y="4574309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020616" y="4574309"/>
            <a:ext cx="51296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再来一单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1" name="直接连接符 200"/>
          <p:cNvCxnSpPr/>
          <p:nvPr/>
        </p:nvCxnSpPr>
        <p:spPr>
          <a:xfrm>
            <a:off x="7002140" y="4515966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7794228" y="4515966"/>
            <a:ext cx="0" cy="22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290172" y="4574309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6372200" y="2427734"/>
            <a:ext cx="2160240" cy="151216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900" dirty="0" smtClean="0"/>
              <a:t>餐厅不错</a:t>
            </a:r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grpSp>
        <p:nvGrpSpPr>
          <p:cNvPr id="159" name="组合 158"/>
          <p:cNvGrpSpPr/>
          <p:nvPr/>
        </p:nvGrpSpPr>
        <p:grpSpPr>
          <a:xfrm>
            <a:off x="7884368" y="1544784"/>
            <a:ext cx="692953" cy="119608"/>
            <a:chOff x="6372200" y="1779662"/>
            <a:chExt cx="692953" cy="119608"/>
          </a:xfrm>
        </p:grpSpPr>
        <p:pic>
          <p:nvPicPr>
            <p:cNvPr id="206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72200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07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08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09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4248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10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950982" y="1779662"/>
              <a:ext cx="114171" cy="119608"/>
            </a:xfrm>
            <a:prstGeom prst="rect">
              <a:avLst/>
            </a:prstGeom>
            <a:solidFill>
              <a:schemeClr val="tx1"/>
            </a:solidFill>
          </p:spPr>
        </p:pic>
      </p:grpSp>
      <p:cxnSp>
        <p:nvCxnSpPr>
          <p:cNvPr id="160" name="直接连接符 159"/>
          <p:cNvCxnSpPr/>
          <p:nvPr/>
        </p:nvCxnSpPr>
        <p:spPr>
          <a:xfrm>
            <a:off x="6300192" y="170765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372200" y="1779662"/>
            <a:ext cx="44884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脆皮鸡腿饭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372200" y="1959682"/>
            <a:ext cx="35907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香菇菜心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72200" y="2139702"/>
            <a:ext cx="35907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鸡蛋炒面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7884368" y="1779662"/>
            <a:ext cx="692953" cy="119608"/>
            <a:chOff x="6372200" y="1779662"/>
            <a:chExt cx="692953" cy="119608"/>
          </a:xfrm>
        </p:grpSpPr>
        <p:pic>
          <p:nvPicPr>
            <p:cNvPr id="165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72200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66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67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69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950982" y="1779662"/>
              <a:ext cx="114171" cy="119608"/>
            </a:xfrm>
            <a:prstGeom prst="rect">
              <a:avLst/>
            </a:prstGeom>
            <a:solidFill>
              <a:schemeClr val="tx1"/>
            </a:solidFill>
          </p:spPr>
        </p:pic>
      </p:grpSp>
      <p:grpSp>
        <p:nvGrpSpPr>
          <p:cNvPr id="170" name="组合 169"/>
          <p:cNvGrpSpPr/>
          <p:nvPr/>
        </p:nvGrpSpPr>
        <p:grpSpPr>
          <a:xfrm>
            <a:off x="7884368" y="1953739"/>
            <a:ext cx="692953" cy="119608"/>
            <a:chOff x="6372200" y="1779662"/>
            <a:chExt cx="692953" cy="119608"/>
          </a:xfrm>
        </p:grpSpPr>
        <p:pic>
          <p:nvPicPr>
            <p:cNvPr id="171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72200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2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3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4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4248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5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950982" y="1779662"/>
              <a:ext cx="114171" cy="119608"/>
            </a:xfrm>
            <a:prstGeom prst="rect">
              <a:avLst/>
            </a:prstGeom>
            <a:solidFill>
              <a:schemeClr val="tx1"/>
            </a:solidFill>
          </p:spPr>
        </p:pic>
      </p:grpSp>
      <p:grpSp>
        <p:nvGrpSpPr>
          <p:cNvPr id="176" name="组合 175"/>
          <p:cNvGrpSpPr/>
          <p:nvPr/>
        </p:nvGrpSpPr>
        <p:grpSpPr>
          <a:xfrm>
            <a:off x="7884368" y="2127816"/>
            <a:ext cx="692953" cy="119608"/>
            <a:chOff x="6372200" y="1779662"/>
            <a:chExt cx="692953" cy="119608"/>
          </a:xfrm>
        </p:grpSpPr>
        <p:pic>
          <p:nvPicPr>
            <p:cNvPr id="177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72200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8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79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80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4248" y="1779662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81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950982" y="1779662"/>
              <a:ext cx="114171" cy="119608"/>
            </a:xfrm>
            <a:prstGeom prst="rect">
              <a:avLst/>
            </a:prstGeom>
            <a:solidFill>
              <a:schemeClr val="tx1"/>
            </a:solidFill>
          </p:spPr>
        </p:pic>
      </p:grpSp>
      <p:pic>
        <p:nvPicPr>
          <p:cNvPr id="182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27407" y="1779662"/>
            <a:ext cx="114171" cy="11960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4" name="图片 183" descr="cs10402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4012952"/>
            <a:ext cx="432048" cy="432048"/>
          </a:xfrm>
          <a:prstGeom prst="rect">
            <a:avLst/>
          </a:prstGeom>
        </p:spPr>
      </p:pic>
      <p:sp>
        <p:nvSpPr>
          <p:cNvPr id="185" name="矩形 184"/>
          <p:cNvSpPr/>
          <p:nvPr/>
        </p:nvSpPr>
        <p:spPr>
          <a:xfrm>
            <a:off x="6876256" y="4011910"/>
            <a:ext cx="504056" cy="43204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59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564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7564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5696" y="1276400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149242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974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49242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3568" y="170844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170844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83568" y="192447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1924472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696" y="2212504"/>
            <a:ext cx="2340000" cy="172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55576" y="2283718"/>
            <a:ext cx="2160240" cy="151216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900" dirty="0" smtClean="0"/>
              <a:t>我没有收到订餐短信</a:t>
            </a:r>
            <a:r>
              <a:rPr lang="en-US" altLang="zh-CN" sz="900" dirty="0" smtClean="0"/>
              <a:t>…</a:t>
            </a:r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665696" y="4579590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23764" y="463793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7744" y="4637933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804784" y="46104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307755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311860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3118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2758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2324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申请取消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329992" y="1276400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3347864" y="149242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7864" y="1276400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2270" y="1276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47864" y="149242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347864" y="170844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47864" y="170844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3347864" y="192447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347864" y="1924472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29992" y="2212504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419872" y="2283718"/>
            <a:ext cx="2160240" cy="158417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900" dirty="0" smtClean="0"/>
              <a:t>我有事情要紧急外出</a:t>
            </a:r>
            <a:r>
              <a:rPr lang="en-US" altLang="zh-CN" sz="900" dirty="0" smtClean="0"/>
              <a:t>…</a:t>
            </a:r>
            <a:endParaRPr lang="zh-CN" altLang="en-US" sz="900" dirty="0"/>
          </a:p>
        </p:txBody>
      </p:sp>
      <p:sp>
        <p:nvSpPr>
          <p:cNvPr id="98" name="矩形 97"/>
          <p:cNvSpPr/>
          <p:nvPr/>
        </p:nvSpPr>
        <p:spPr>
          <a:xfrm>
            <a:off x="3329992" y="4083918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788060" y="4142261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2040" y="4142261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4469080" y="41147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cs1040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012952"/>
            <a:ext cx="432048" cy="43204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259632" y="4011910"/>
            <a:ext cx="504056" cy="43204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47564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47564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11560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5656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我的地盘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71176" y="208255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671176" y="2352675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671176" y="2615183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71176" y="286434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0387" y="2133838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我的资料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2555776" y="2077219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20387" y="2412345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我的优惠券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2555776" y="2355726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20387" y="2662039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我的历史订单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 rot="10800000">
            <a:off x="2555776" y="2605420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0387" y="2916401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我的设置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 rot="10800000">
            <a:off x="2555776" y="2859782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667018" y="3136781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1601" y="1567830"/>
            <a:ext cx="43204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等级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11760" y="1567830"/>
            <a:ext cx="43204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3485" y="1279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95736" y="12797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1260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937" y="3185383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我的评价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>
            <a:off x="2555776" y="3128764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3568" y="177966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2779" y="1866528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近期活动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 rot="10800000">
            <a:off x="2555776" y="1794520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54993" y="4443958"/>
            <a:ext cx="2332831" cy="432842"/>
            <a:chOff x="5724128" y="4443958"/>
            <a:chExt cx="2376264" cy="432842"/>
          </a:xfrm>
        </p:grpSpPr>
        <p:sp>
          <p:nvSpPr>
            <p:cNvPr id="59" name="矩形 58"/>
            <p:cNvSpPr/>
            <p:nvPr/>
          </p:nvSpPr>
          <p:spPr>
            <a:xfrm>
              <a:off x="5724128" y="4443958"/>
              <a:ext cx="2376264" cy="432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724128" y="4443958"/>
              <a:ext cx="237626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7668344" y="4515966"/>
              <a:ext cx="312906" cy="348416"/>
              <a:chOff x="2627784" y="4543773"/>
              <a:chExt cx="312906" cy="348416"/>
            </a:xfrm>
          </p:grpSpPr>
          <p:pic>
            <p:nvPicPr>
              <p:cNvPr id="62" name="Picture 24" descr="D:\360Rec\674499676\FileRecv\weixin_resource\weixin_resource\q\al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2659503" y="4543773"/>
                <a:ext cx="249469" cy="220461"/>
              </a:xfrm>
              <a:prstGeom prst="rect">
                <a:avLst/>
              </a:prstGeom>
              <a:noFill/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2627784" y="4722912"/>
                <a:ext cx="31290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我的</a:t>
                </a:r>
                <a:endParaRPr lang="zh-CN" altLang="en-US" sz="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768244" y="4531038"/>
              <a:ext cx="312906" cy="338188"/>
              <a:chOff x="3173372" y="4538612"/>
              <a:chExt cx="312906" cy="338188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3173372" y="4707523"/>
                <a:ext cx="31290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订单</a:t>
                </a:r>
                <a:endParaRPr lang="zh-CN" altLang="en-US" sz="4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66" name="Picture 26" descr="C:\Users\Administrator\Desktop\新建文件夹\图片\font-50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9022" y="4538612"/>
                <a:ext cx="181607" cy="193378"/>
              </a:xfrm>
              <a:prstGeom prst="rect">
                <a:avLst/>
              </a:prstGeom>
              <a:noFill/>
            </p:spPr>
          </p:pic>
        </p:grpSp>
        <p:grpSp>
          <p:nvGrpSpPr>
            <p:cNvPr id="74" name="组合 73"/>
            <p:cNvGrpSpPr/>
            <p:nvPr/>
          </p:nvGrpSpPr>
          <p:grpSpPr>
            <a:xfrm>
              <a:off x="5868144" y="4515966"/>
              <a:ext cx="312906" cy="360040"/>
              <a:chOff x="3779912" y="3723878"/>
              <a:chExt cx="312906" cy="360040"/>
            </a:xfrm>
          </p:grpSpPr>
          <p:pic>
            <p:nvPicPr>
              <p:cNvPr id="75" name="Picture 27" descr="C:\Users\Administrator\Desktop\新建文件夹\图片\shouy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22747" y="3723878"/>
                <a:ext cx="227236" cy="213242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3779912" y="3914641"/>
                <a:ext cx="31290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首页</a:t>
                </a:r>
                <a:endParaRPr lang="zh-CN" altLang="en-US" sz="5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8" name="直接连接符 77"/>
            <p:cNvCxnSpPr/>
            <p:nvPr/>
          </p:nvCxnSpPr>
          <p:spPr>
            <a:xfrm>
              <a:off x="6408204" y="458797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08304" y="458797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83568" y="3382487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3487" y="3453155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 rot="10800000">
            <a:off x="2555776" y="3383904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11860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118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2758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995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383868" y="1275606"/>
            <a:ext cx="2232248" cy="3384376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83568" y="3626997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3487" y="3697665"/>
            <a:ext cx="89928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我的投诉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 rot="10800000">
            <a:off x="2555776" y="3628414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75556" y="915566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75556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39552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03648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近期活动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47564" y="1275606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683568" y="1491630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3568" y="127560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迎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1680" y="1563638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5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2" cstate="print"/>
          <a:srcRect l="24080" t="14706" r="12710" b="10000"/>
          <a:stretch>
            <a:fillRect/>
          </a:stretch>
        </p:blipFill>
        <p:spPr bwMode="auto">
          <a:xfrm>
            <a:off x="755576" y="1548780"/>
            <a:ext cx="740883" cy="584256"/>
          </a:xfrm>
          <a:prstGeom prst="rect">
            <a:avLst/>
          </a:prstGeom>
          <a:noFill/>
        </p:spPr>
      </p:pic>
      <p:sp>
        <p:nvSpPr>
          <p:cNvPr id="86" name="TextBox 85"/>
          <p:cNvSpPr txBox="1"/>
          <p:nvPr/>
        </p:nvSpPr>
        <p:spPr>
          <a:xfrm>
            <a:off x="2123728" y="12756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83568" y="2168277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3568" y="2158752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47564" y="2427734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>
            <a:off x="683568" y="264375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3568" y="242773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儿童节买套餐送饮料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91680" y="2715766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6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5576" y="2730037"/>
            <a:ext cx="740883" cy="525997"/>
          </a:xfrm>
          <a:prstGeom prst="rect">
            <a:avLst/>
          </a:prstGeom>
          <a:noFill/>
        </p:spPr>
      </p:pic>
      <p:sp>
        <p:nvSpPr>
          <p:cNvPr id="97" name="TextBox 96"/>
          <p:cNvSpPr txBox="1"/>
          <p:nvPr/>
        </p:nvSpPr>
        <p:spPr>
          <a:xfrm>
            <a:off x="2226320" y="2427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683568" y="3320405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83568" y="331088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线形标注 2(带边框和强调线) 100"/>
          <p:cNvSpPr/>
          <p:nvPr/>
        </p:nvSpPr>
        <p:spPr>
          <a:xfrm>
            <a:off x="1403648" y="3867894"/>
            <a:ext cx="864096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483"/>
              <a:gd name="adj6" fmla="val -5879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有效期在当日前</a:t>
            </a:r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r>
              <a:rPr lang="zh-CN" altLang="en-US" sz="800" dirty="0" smtClean="0">
                <a:solidFill>
                  <a:schemeClr val="tx1"/>
                </a:solidFill>
              </a:rPr>
              <a:t>天后</a:t>
            </a:r>
            <a:r>
              <a:rPr lang="en-US" altLang="zh-CN" sz="800" dirty="0" smtClean="0">
                <a:solidFill>
                  <a:schemeClr val="tx1"/>
                </a:solidFill>
              </a:rPr>
              <a:t>5</a:t>
            </a:r>
            <a:r>
              <a:rPr lang="zh-CN" altLang="en-US" sz="800" dirty="0" smtClean="0">
                <a:solidFill>
                  <a:schemeClr val="tx1"/>
                </a:solidFill>
              </a:rPr>
              <a:t>天的所有活动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按照结束时间排序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72937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pic>
        <p:nvPicPr>
          <p:cNvPr id="103" name="Picture 3" descr="D:\公司\上师大项目\font-3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030" y="956469"/>
            <a:ext cx="168920" cy="168920"/>
          </a:xfrm>
          <a:prstGeom prst="rect">
            <a:avLst/>
          </a:prstGeom>
          <a:noFill/>
        </p:spPr>
      </p:pic>
      <p:sp>
        <p:nvSpPr>
          <p:cNvPr id="104" name="矩形 103"/>
          <p:cNvSpPr/>
          <p:nvPr/>
        </p:nvSpPr>
        <p:spPr>
          <a:xfrm>
            <a:off x="3167844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3167844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131840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95936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近期活动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239852" y="1492424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>
            <a:off x="3275856" y="170844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5856" y="149242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迎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3968" y="1780456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4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2" cstate="print"/>
          <a:srcRect l="24080" t="14706" r="12710" b="10000"/>
          <a:stretch>
            <a:fillRect/>
          </a:stretch>
        </p:blipFill>
        <p:spPr bwMode="auto">
          <a:xfrm>
            <a:off x="3347864" y="1765598"/>
            <a:ext cx="740883" cy="584256"/>
          </a:xfrm>
          <a:prstGeom prst="rect">
            <a:avLst/>
          </a:prstGeom>
          <a:noFill/>
        </p:spPr>
      </p:pic>
      <p:sp>
        <p:nvSpPr>
          <p:cNvPr id="115" name="TextBox 114"/>
          <p:cNvSpPr txBox="1"/>
          <p:nvPr/>
        </p:nvSpPr>
        <p:spPr>
          <a:xfrm>
            <a:off x="4716016" y="14924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3275856" y="2385095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75856" y="237557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3239852" y="2644552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3275856" y="2860576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75856" y="2644552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儿童节买套餐送饮料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83968" y="2932584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347864" y="2946855"/>
            <a:ext cx="740883" cy="525997"/>
          </a:xfrm>
          <a:prstGeom prst="rect">
            <a:avLst/>
          </a:prstGeom>
          <a:noFill/>
        </p:spPr>
      </p:pic>
      <p:sp>
        <p:nvSpPr>
          <p:cNvPr id="154" name="TextBox 153"/>
          <p:cNvSpPr txBox="1"/>
          <p:nvPr/>
        </p:nvSpPr>
        <p:spPr>
          <a:xfrm>
            <a:off x="4818608" y="2644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>
            <a:off x="3275856" y="3537223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75856" y="3527698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65225" y="94905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pic>
        <p:nvPicPr>
          <p:cNvPr id="162" name="Picture 3" descr="D:\公司\上师大项目\font-3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318" y="957263"/>
            <a:ext cx="168920" cy="168920"/>
          </a:xfrm>
          <a:prstGeom prst="rect">
            <a:avLst/>
          </a:prstGeom>
          <a:noFill/>
        </p:spPr>
      </p:pic>
      <p:sp>
        <p:nvSpPr>
          <p:cNvPr id="163" name="矩形 162"/>
          <p:cNvSpPr/>
          <p:nvPr/>
        </p:nvSpPr>
        <p:spPr>
          <a:xfrm>
            <a:off x="3203848" y="1203598"/>
            <a:ext cx="2314800" cy="864096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>
            <a:off x="3320207" y="141962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482355" y="1214231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3320207" y="163572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482355" y="1428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西部餐厅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>
            <a:off x="3320207" y="1851836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482355" y="16437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491880" y="1851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47564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647564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611560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75656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我的资料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683568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55576" y="1563638"/>
            <a:ext cx="201622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我的会员号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:U89098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55576" y="1813198"/>
            <a:ext cx="151216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我的昵称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小丸子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8" name="直接连接符 207"/>
          <p:cNvCxnSpPr/>
          <p:nvPr/>
        </p:nvCxnSpPr>
        <p:spPr>
          <a:xfrm>
            <a:off x="683568" y="235572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55576" y="2499742"/>
            <a:ext cx="151216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我的会员密码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411760" y="2499742"/>
            <a:ext cx="28731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Box 211"/>
          <p:cNvSpPr txBox="1"/>
          <p:nvPr/>
        </p:nvSpPr>
        <p:spPr>
          <a:xfrm rot="10800000">
            <a:off x="2555776" y="2427734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275856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3311860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3275856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139952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修改密码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8" name="直接连接符 227"/>
          <p:cNvCxnSpPr/>
          <p:nvPr/>
        </p:nvCxnSpPr>
        <p:spPr>
          <a:xfrm>
            <a:off x="3347864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3419872" y="1563638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旧密码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47864" y="2787774"/>
            <a:ext cx="151216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20592" y="1851670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圆角矩形 238"/>
          <p:cNvSpPr/>
          <p:nvPr/>
        </p:nvSpPr>
        <p:spPr>
          <a:xfrm>
            <a:off x="3420592" y="2427734"/>
            <a:ext cx="201550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spc="300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1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55576" y="2098472"/>
            <a:ext cx="5760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我的手机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 rot="10800000">
            <a:off x="2411760" y="2067694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907704" y="2098472"/>
            <a:ext cx="79208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158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9852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940152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5940152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5904148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768244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修改手机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8" name="直接连接符 257"/>
          <p:cNvCxnSpPr/>
          <p:nvPr/>
        </p:nvCxnSpPr>
        <p:spPr>
          <a:xfrm>
            <a:off x="5976156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5976156" y="2787774"/>
            <a:ext cx="151216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048884" y="1430255"/>
            <a:ext cx="1547452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新手机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圆角矩形 261"/>
          <p:cNvSpPr/>
          <p:nvPr/>
        </p:nvSpPr>
        <p:spPr>
          <a:xfrm>
            <a:off x="6048884" y="2294351"/>
            <a:ext cx="201550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spc="300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1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932040" y="2787774"/>
            <a:ext cx="5760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忘记密码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圆角矩形 263"/>
          <p:cNvSpPr/>
          <p:nvPr/>
        </p:nvSpPr>
        <p:spPr>
          <a:xfrm>
            <a:off x="7668344" y="1419622"/>
            <a:ext cx="57606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验证码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048884" y="1719465"/>
            <a:ext cx="1547452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419872" y="2139702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重复新密码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 rot="10800000">
            <a:off x="2411761" y="177966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048884" y="1995686"/>
            <a:ext cx="1547452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719572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719572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719572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583668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忘记密码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8" name="直接连接符 227"/>
          <p:cNvCxnSpPr/>
          <p:nvPr/>
        </p:nvCxnSpPr>
        <p:spPr>
          <a:xfrm>
            <a:off x="791580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3383868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3383868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3347864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923928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手机验证修改密码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8" name="直接连接符 257"/>
          <p:cNvCxnSpPr/>
          <p:nvPr/>
        </p:nvCxnSpPr>
        <p:spPr>
          <a:xfrm>
            <a:off x="3419872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510242" y="1347614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圆角矩形 261"/>
          <p:cNvSpPr/>
          <p:nvPr/>
        </p:nvSpPr>
        <p:spPr>
          <a:xfrm>
            <a:off x="3510602" y="2067694"/>
            <a:ext cx="201550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spc="300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1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75756" y="1347614"/>
            <a:ext cx="648072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验证码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1580" y="1378336"/>
            <a:ext cx="1512168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1580" y="1738376"/>
            <a:ext cx="1872208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 rot="10800000">
            <a:off x="2663788" y="174443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10242" y="1707654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重复新密码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84168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84168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84168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264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修改昵称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156176" y="127560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84" y="1347614"/>
            <a:ext cx="201622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新昵称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228184" y="1707654"/>
            <a:ext cx="201550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spc="300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1100" b="1" spc="3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564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1660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我的优惠券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55576" y="1275606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791580" y="1491630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9692" y="1563638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3588" y="1563077"/>
            <a:ext cx="740883" cy="555662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706021" y="12756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91580" y="2168277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1580" y="2158752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55576" y="2427734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91580" y="264375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9692" y="2715766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63588" y="2784662"/>
            <a:ext cx="740883" cy="416746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706021" y="2427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91580" y="3320405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1580" y="331088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2937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pic>
        <p:nvPicPr>
          <p:cNvPr id="65" name="Picture 3" descr="D:\公司\上师大项目\font-3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030" y="956469"/>
            <a:ext cx="168920" cy="16892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2195736" y="1275606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95736" y="242773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线形标注 2(带边框和强调线) 68"/>
          <p:cNvSpPr/>
          <p:nvPr/>
        </p:nvSpPr>
        <p:spPr>
          <a:xfrm>
            <a:off x="1691680" y="3795886"/>
            <a:ext cx="1224136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097"/>
              <a:gd name="adj6" fmla="val -6099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不分页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按照截至日期排列</a:t>
            </a:r>
            <a:r>
              <a:rPr lang="en-US" altLang="zh-CN" sz="800" dirty="0" smtClean="0">
                <a:solidFill>
                  <a:schemeClr val="tx1"/>
                </a:solidFill>
              </a:rPr>
              <a:t>.</a:t>
            </a:r>
            <a:r>
              <a:rPr lang="zh-CN" altLang="en-US" sz="800" dirty="0" smtClean="0">
                <a:solidFill>
                  <a:schemeClr val="tx1"/>
                </a:solidFill>
              </a:rPr>
              <a:t>一期只能自己使用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二期完成优惠券可转让微信好友使用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75856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275856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39852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03948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我的优惠券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347864" y="1275606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>
            <a:off x="3383868" y="1491630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91980" y="1563638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55876" y="1563077"/>
            <a:ext cx="740883" cy="555662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3298309" y="12756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3383868" y="2168277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83868" y="2158752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347864" y="2427734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3383868" y="264375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91980" y="2715766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4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55876" y="2784662"/>
            <a:ext cx="740883" cy="416746"/>
          </a:xfrm>
          <a:prstGeom prst="rect">
            <a:avLst/>
          </a:prstGeom>
          <a:noFill/>
        </p:spPr>
      </p:pic>
      <p:sp>
        <p:nvSpPr>
          <p:cNvPr id="85" name="TextBox 84"/>
          <p:cNvSpPr txBox="1"/>
          <p:nvPr/>
        </p:nvSpPr>
        <p:spPr>
          <a:xfrm>
            <a:off x="3298309" y="2427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3383868" y="3320405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83868" y="331088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65225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pic>
        <p:nvPicPr>
          <p:cNvPr id="89" name="Picture 3" descr="D:\公司\上师大项目\font-3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318" y="956469"/>
            <a:ext cx="168920" cy="168920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>
            <a:off x="4788024" y="1275606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88024" y="242773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3380753" y="170844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380753" y="149242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迎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20913" y="14924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08745" y="1203598"/>
            <a:ext cx="2314800" cy="864096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3425104" y="141962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87252" y="1214231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3425104" y="163572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87252" y="1428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西部餐厅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425104" y="1851836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87252" y="16437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96777" y="185167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微信公众号</a:t>
            </a:r>
            <a:endParaRPr lang="zh-CN" altLang="en-US" dirty="0"/>
          </a:p>
        </p:txBody>
      </p:sp>
      <p:pic>
        <p:nvPicPr>
          <p:cNvPr id="4" name="Picture 2" descr="D:\公司\上师大项目\20515932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15566"/>
            <a:ext cx="2225100" cy="39612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1044774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上师大云味</a:t>
            </a:r>
            <a:endParaRPr lang="zh-CN" altLang="en-US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899592" y="3363838"/>
            <a:ext cx="792088" cy="1109260"/>
          </a:xfrm>
          <a:prstGeom prst="wedgeRectCallout">
            <a:avLst>
              <a:gd name="adj1" fmla="val -20573"/>
              <a:gd name="adj2" fmla="val 56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34440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积分优惠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3588106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3660114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会员优惠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71600" y="3804130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616" y="3876138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套餐优惠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71600" y="4020154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616" y="4092162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单品优惠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71600" y="4236178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616" y="4308186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其他优惠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D:\公司\上师大项目\20515932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915566"/>
            <a:ext cx="2225100" cy="396123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23928" y="1044774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上师大云味</a:t>
            </a:r>
            <a:endParaRPr lang="zh-CN" altLang="en-US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499992" y="3723878"/>
            <a:ext cx="792088" cy="720080"/>
          </a:xfrm>
          <a:prstGeom prst="wedgeRectCallout">
            <a:avLst>
              <a:gd name="adj1" fmla="val 25462"/>
              <a:gd name="adj2" fmla="val 574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6016" y="3801496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我的订单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72000" y="3945512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16016" y="401752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我的积分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2000" y="4161536"/>
            <a:ext cx="648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6016" y="4233544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个人中心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27584" y="1491630"/>
            <a:ext cx="1800200" cy="1800200"/>
          </a:xfrm>
          <a:prstGeom prst="roundRect">
            <a:avLst>
              <a:gd name="adj" fmla="val 2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403648" y="1347614"/>
            <a:ext cx="576064" cy="785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500" dirty="0" smtClean="0">
                <a:latin typeface="微软雅黑" pitchFamily="34" charset="-122"/>
                <a:ea typeface="微软雅黑" pitchFamily="34" charset="-122"/>
              </a:rPr>
              <a:t>星期三 </a:t>
            </a:r>
            <a:r>
              <a:rPr lang="en-US" altLang="zh-CN" sz="500" dirty="0" smtClean="0">
                <a:latin typeface="微软雅黑" pitchFamily="34" charset="-122"/>
                <a:ea typeface="微软雅黑" pitchFamily="34" charset="-122"/>
              </a:rPr>
              <a:t>10:20</a:t>
            </a:r>
            <a:endParaRPr lang="zh-CN" altLang="en-US" sz="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2931790"/>
            <a:ext cx="1098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香樟园为学生优惠 会员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折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3075806"/>
            <a:ext cx="16818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优惠日期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日 至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rcRect l="24080" t="14706" r="12710" b="10000"/>
          <a:stretch>
            <a:fillRect/>
          </a:stretch>
        </p:blipFill>
        <p:spPr bwMode="auto">
          <a:xfrm>
            <a:off x="878789" y="1585582"/>
            <a:ext cx="1707096" cy="1346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455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560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4444752"/>
            <a:ext cx="2376264" cy="43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560" y="4444752"/>
            <a:ext cx="23762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555776" y="4516760"/>
            <a:ext cx="312906" cy="348416"/>
            <a:chOff x="2627784" y="4543773"/>
            <a:chExt cx="312906" cy="348416"/>
          </a:xfrm>
        </p:grpSpPr>
        <p:pic>
          <p:nvPicPr>
            <p:cNvPr id="10" name="Picture 24" descr="D:\360Rec\674499676\FileRecv\weixin_resource\weixin_resource\q\a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58260" y="4543773"/>
              <a:ext cx="251955" cy="220461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627784" y="4722912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676" y="469571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6" descr="C:\Users\Administrator\Desktop\新建文件夹\图片\font-50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21326" y="4526808"/>
            <a:ext cx="181607" cy="193377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755576" y="4516760"/>
            <a:ext cx="312906" cy="360040"/>
            <a:chOff x="3779912" y="3723878"/>
            <a:chExt cx="312906" cy="360040"/>
          </a:xfrm>
        </p:grpSpPr>
        <p:pic>
          <p:nvPicPr>
            <p:cNvPr id="15" name="Picture 27" descr="C:\Users\Administrator\Desktop\新建文件夹\图片\shouy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2747" y="3723878"/>
              <a:ext cx="227236" cy="21324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779912" y="3914641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zh-CN" altLang="en-US" sz="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295636" y="45887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95736" y="45887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564" y="180836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956" y="2683985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965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我的历史订单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956" y="3068796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脆皮鸡腿饭等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8148" y="2668596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9121" y="3068796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35172" y="2152019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564" y="2239416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564" y="2391816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扬州炒饭饭等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5756" y="2224027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9353" y="2391816"/>
            <a:ext cx="269304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35172" y="2584067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997" y="1311625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997" y="1464025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宫保鸡丁等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189" y="1296236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4554" y="1464025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35172" y="324852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564" y="1655278"/>
            <a:ext cx="1656184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564" y="1807678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海南鸡饭等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756" y="1639889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21.5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29121" y="1807678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35172" y="3680574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7564" y="3320534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564" y="3472934"/>
            <a:ext cx="681277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肉包子等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5756" y="3305145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9121" y="3472934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799692" y="1647963"/>
            <a:ext cx="504056" cy="2587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9956" y="3752582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9956" y="3904982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泰国牛舌等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8148" y="3737193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1513" y="3904982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废餐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997" y="1614287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564" y="1972289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2937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2519771" y="1448326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5" name="TextBox 54"/>
          <p:cNvSpPr txBox="1"/>
          <p:nvPr/>
        </p:nvSpPr>
        <p:spPr>
          <a:xfrm rot="10800000">
            <a:off x="2519771" y="1791979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19771" y="2296035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7" name="TextBox 56"/>
          <p:cNvSpPr txBox="1"/>
          <p:nvPr/>
        </p:nvSpPr>
        <p:spPr>
          <a:xfrm rot="10800000">
            <a:off x="2519772" y="3320534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8" name="TextBox 57"/>
          <p:cNvSpPr txBox="1"/>
          <p:nvPr/>
        </p:nvSpPr>
        <p:spPr>
          <a:xfrm rot="10800000">
            <a:off x="2519771" y="2960494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9" name="TextBox 58"/>
          <p:cNvSpPr txBox="1"/>
          <p:nvPr/>
        </p:nvSpPr>
        <p:spPr>
          <a:xfrm rot="10800000">
            <a:off x="2519772" y="375258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35172" y="408471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14170" y="4156720"/>
            <a:ext cx="44884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上拉看更多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2" descr="D:\公司\上师大项目\weixin_resource\weixin_resource\q\ac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871699" y="4127244"/>
            <a:ext cx="170905" cy="170905"/>
          </a:xfrm>
          <a:prstGeom prst="rect">
            <a:avLst/>
          </a:prstGeom>
          <a:noFill/>
        </p:spPr>
      </p:pic>
      <p:pic>
        <p:nvPicPr>
          <p:cNvPr id="63" name="Picture 3" descr="D:\公司\上师大项目\font-3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9030" y="956469"/>
            <a:ext cx="168920" cy="168920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>
            <a:off x="611560" y="1203598"/>
            <a:ext cx="2376264" cy="1728192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827584" y="141962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99592" y="12142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827584" y="163572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27584" y="183553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99592" y="16261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827584" y="205163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9592" y="18408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827584" y="2267746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205565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9592" y="22704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废餐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7584" y="2483853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9592" y="24851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未付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827584" y="269995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99592" y="27157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99592" y="14196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07755" y="1203598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311860" y="915566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311860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275856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67944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退款中订单详细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329992" y="1275606"/>
            <a:ext cx="2340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>
          <a:xfrm>
            <a:off x="3347864" y="1491630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47864" y="127560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订单号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:U5H8R6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48064" y="12756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47864" y="1491630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347864" y="170765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47864" y="1707654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347864" y="192367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7864" y="1923678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329992" y="2211710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347864" y="2232615"/>
            <a:ext cx="2280847" cy="123111"/>
            <a:chOff x="3347864" y="2232615"/>
            <a:chExt cx="2280847" cy="123111"/>
          </a:xfrm>
        </p:grpSpPr>
        <p:sp>
          <p:nvSpPr>
            <p:cNvPr id="101" name="TextBox 100"/>
            <p:cNvSpPr txBox="1"/>
            <p:nvPr/>
          </p:nvSpPr>
          <p:spPr>
            <a:xfrm>
              <a:off x="3347864" y="2240309"/>
              <a:ext cx="448841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脆皮鸡腿饭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15.5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347864" y="2402183"/>
            <a:ext cx="2280847" cy="123111"/>
            <a:chOff x="3347864" y="2232615"/>
            <a:chExt cx="2280847" cy="123111"/>
          </a:xfrm>
        </p:grpSpPr>
        <p:sp>
          <p:nvSpPr>
            <p:cNvPr id="105" name="TextBox 104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香菇菜心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92080" y="2232615"/>
              <a:ext cx="33663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10.5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347864" y="2571750"/>
            <a:ext cx="2178254" cy="123111"/>
            <a:chOff x="3347864" y="2232615"/>
            <a:chExt cx="2178254" cy="123111"/>
          </a:xfrm>
        </p:grpSpPr>
        <p:sp>
          <p:nvSpPr>
            <p:cNvPr id="109" name="TextBox 108"/>
            <p:cNvSpPr txBox="1"/>
            <p:nvPr/>
          </p:nvSpPr>
          <p:spPr>
            <a:xfrm>
              <a:off x="3347864" y="2240309"/>
              <a:ext cx="35907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鸡蛋炒面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080" y="2232615"/>
              <a:ext cx="23403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12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2" name="直接连接符 111"/>
          <p:cNvCxnSpPr/>
          <p:nvPr/>
        </p:nvCxnSpPr>
        <p:spPr>
          <a:xfrm>
            <a:off x="3347864" y="2730396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3347864" y="2774286"/>
            <a:ext cx="2112532" cy="123111"/>
            <a:chOff x="3347864" y="2232615"/>
            <a:chExt cx="2112532" cy="123111"/>
          </a:xfrm>
        </p:grpSpPr>
        <p:sp>
          <p:nvSpPr>
            <p:cNvPr id="114" name="TextBox 113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包装费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x3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3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347864" y="2952695"/>
            <a:ext cx="2112532" cy="123111"/>
            <a:chOff x="3347864" y="2232615"/>
            <a:chExt cx="2112532" cy="123111"/>
          </a:xfrm>
        </p:grpSpPr>
        <p:sp>
          <p:nvSpPr>
            <p:cNvPr id="118" name="TextBox 117"/>
            <p:cNvSpPr txBox="1"/>
            <p:nvPr/>
          </p:nvSpPr>
          <p:spPr>
            <a:xfrm>
              <a:off x="3347864" y="2240309"/>
              <a:ext cx="26930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配送费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76056" y="2240309"/>
              <a:ext cx="977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292080" y="2232615"/>
              <a:ext cx="16831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0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1" name="直接连接符 120"/>
          <p:cNvCxnSpPr/>
          <p:nvPr/>
        </p:nvCxnSpPr>
        <p:spPr>
          <a:xfrm>
            <a:off x="3347864" y="3125869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3347864" y="3147814"/>
            <a:ext cx="2112532" cy="123111"/>
            <a:chOff x="3347864" y="3147814"/>
            <a:chExt cx="2112532" cy="123111"/>
          </a:xfrm>
        </p:grpSpPr>
        <p:grpSp>
          <p:nvGrpSpPr>
            <p:cNvPr id="123" name="组合 188"/>
            <p:cNvGrpSpPr/>
            <p:nvPr/>
          </p:nvGrpSpPr>
          <p:grpSpPr>
            <a:xfrm>
              <a:off x="3347864" y="3147814"/>
              <a:ext cx="2112532" cy="123111"/>
              <a:chOff x="3347864" y="2232615"/>
              <a:chExt cx="2112532" cy="123111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3347864" y="2240309"/>
                <a:ext cx="538609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会员等级优惠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5220072" y="3147814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347864" y="3303294"/>
            <a:ext cx="2112532" cy="123111"/>
            <a:chOff x="3347864" y="3326223"/>
            <a:chExt cx="2112532" cy="123111"/>
          </a:xfrm>
        </p:grpSpPr>
        <p:grpSp>
          <p:nvGrpSpPr>
            <p:cNvPr id="128" name="组合 192"/>
            <p:cNvGrpSpPr/>
            <p:nvPr/>
          </p:nvGrpSpPr>
          <p:grpSpPr>
            <a:xfrm>
              <a:off x="3347864" y="3326223"/>
              <a:ext cx="2112532" cy="123111"/>
              <a:chOff x="3347864" y="2232615"/>
              <a:chExt cx="2112532" cy="123111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347864" y="2240309"/>
                <a:ext cx="359073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积分兑换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220072" y="3326223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347864" y="3458774"/>
            <a:ext cx="2112532" cy="123111"/>
            <a:chOff x="3347864" y="3435846"/>
            <a:chExt cx="2112532" cy="123111"/>
          </a:xfrm>
        </p:grpSpPr>
        <p:grpSp>
          <p:nvGrpSpPr>
            <p:cNvPr id="133" name="组合 196"/>
            <p:cNvGrpSpPr/>
            <p:nvPr/>
          </p:nvGrpSpPr>
          <p:grpSpPr>
            <a:xfrm>
              <a:off x="3347864" y="3435846"/>
              <a:ext cx="2112532" cy="123111"/>
              <a:chOff x="3347864" y="2232615"/>
              <a:chExt cx="2112532" cy="123111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3347864" y="2240309"/>
                <a:ext cx="269304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优惠券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3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5220072" y="3435846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347864" y="3614255"/>
            <a:ext cx="2112532" cy="123111"/>
            <a:chOff x="3347864" y="3614255"/>
            <a:chExt cx="2112532" cy="123111"/>
          </a:xfrm>
        </p:grpSpPr>
        <p:grpSp>
          <p:nvGrpSpPr>
            <p:cNvPr id="138" name="组合 199"/>
            <p:cNvGrpSpPr/>
            <p:nvPr/>
          </p:nvGrpSpPr>
          <p:grpSpPr>
            <a:xfrm>
              <a:off x="3347864" y="3614255"/>
              <a:ext cx="2112532" cy="123111"/>
              <a:chOff x="3347864" y="2232615"/>
              <a:chExt cx="2112532" cy="123111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3347864" y="2240309"/>
                <a:ext cx="53380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迎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51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满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减</a:t>
                </a:r>
                <a:r>
                  <a:rPr lang="en-US" altLang="zh-CN" sz="7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292080" y="2232615"/>
                <a:ext cx="168316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￥</a:t>
                </a:r>
                <a:r>
                  <a:rPr lang="en-US" altLang="zh-CN" sz="800" dirty="0" smtClean="0">
                    <a:solidFill>
                      <a:schemeClr val="accent6">
                        <a:lumMod val="50000"/>
                      </a:schemeClr>
                    </a:solidFill>
                    <a:latin typeface="Verdana" pitchFamily="34" charset="0"/>
                    <a:ea typeface="微软雅黑" pitchFamily="34" charset="-122"/>
                    <a:cs typeface="Verdana" pitchFamily="34" charset="0"/>
                  </a:rPr>
                  <a:t>1</a:t>
                </a:r>
                <a:endParaRPr lang="zh-CN" altLang="en-US" sz="700" dirty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220072" y="3614255"/>
              <a:ext cx="4648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-</a:t>
              </a:r>
              <a:endParaRPr lang="zh-CN" altLang="en-US" sz="7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>
          <a:xfrm>
            <a:off x="3347864" y="3770486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347864" y="3832180"/>
            <a:ext cx="8335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41 – 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优惠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46442" y="3832180"/>
            <a:ext cx="46006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33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329992" y="4078585"/>
            <a:ext cx="2340000" cy="29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419872" y="4150593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88159" y="4150593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已提交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4067944" y="4212148"/>
            <a:ext cx="2160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355976" y="4150593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审核中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84303" y="4150593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已退款</a:t>
            </a: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4716016" y="4212148"/>
            <a:ext cx="2160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线形标注 2(带边框和强调线) 148"/>
          <p:cNvSpPr/>
          <p:nvPr/>
        </p:nvSpPr>
        <p:spPr>
          <a:xfrm>
            <a:off x="6012160" y="3507854"/>
            <a:ext cx="1296144" cy="648072"/>
          </a:xfrm>
          <a:prstGeom prst="accentBorderCallout2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显示退款中订单所处状态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审核中是指运营人员手工取消订单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用户自己取消订单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自动进入审核中状态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线形标注 2(带边框和强调线) 83"/>
          <p:cNvSpPr/>
          <p:nvPr/>
        </p:nvSpPr>
        <p:spPr>
          <a:xfrm>
            <a:off x="2987824" y="1635646"/>
            <a:ext cx="1224136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746"/>
              <a:gd name="adj6" fmla="val -757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历史订单不含已订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已送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55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965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我的设置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1560" y="127560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是否接收微信推送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560" y="1491630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是否接收最新活动推送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2411760" y="1275606"/>
            <a:ext cx="521870" cy="190604"/>
            <a:chOff x="3474066" y="2764022"/>
            <a:chExt cx="521870" cy="190604"/>
          </a:xfrm>
        </p:grpSpPr>
        <p:sp>
          <p:nvSpPr>
            <p:cNvPr id="82" name="圆角矩形 81"/>
            <p:cNvSpPr/>
            <p:nvPr/>
          </p:nvSpPr>
          <p:spPr>
            <a:xfrm>
              <a:off x="3491880" y="2779831"/>
              <a:ext cx="504056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3496098" y="2779839"/>
              <a:ext cx="242005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74066" y="2764022"/>
              <a:ext cx="2025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sz="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50222" y="2769960"/>
              <a:ext cx="2025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否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11760" y="1481448"/>
            <a:ext cx="521870" cy="190604"/>
            <a:chOff x="3474066" y="2764022"/>
            <a:chExt cx="521870" cy="190604"/>
          </a:xfrm>
        </p:grpSpPr>
        <p:sp>
          <p:nvSpPr>
            <p:cNvPr id="89" name="圆角矩形 88"/>
            <p:cNvSpPr/>
            <p:nvPr/>
          </p:nvSpPr>
          <p:spPr>
            <a:xfrm>
              <a:off x="3491880" y="2779831"/>
              <a:ext cx="504056" cy="1440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3496098" y="2779839"/>
              <a:ext cx="242005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74066" y="2764022"/>
              <a:ext cx="2025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endParaRPr lang="zh-CN" altLang="en-US" sz="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50222" y="2769960"/>
              <a:ext cx="2025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否</a:t>
              </a:r>
            </a:p>
          </p:txBody>
        </p:sp>
      </p:grpSp>
      <p:sp>
        <p:nvSpPr>
          <p:cNvPr id="93" name="矩形 92"/>
          <p:cNvSpPr/>
          <p:nvPr/>
        </p:nvSpPr>
        <p:spPr>
          <a:xfrm>
            <a:off x="3275856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275856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239852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03948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我的评价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347864" y="1275606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3383868" y="1491630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91980" y="1563638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0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55876" y="1563077"/>
            <a:ext cx="740883" cy="555662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3298309" y="12756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383868" y="2168277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98309" y="2158752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评价日期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347864" y="2427734"/>
            <a:ext cx="2232248" cy="1080120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3383868" y="264375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97975" y="2787774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7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65788" y="2784662"/>
            <a:ext cx="521059" cy="416746"/>
          </a:xfrm>
          <a:prstGeom prst="rect">
            <a:avLst/>
          </a:prstGeom>
          <a:noFill/>
        </p:spPr>
      </p:pic>
      <p:sp>
        <p:nvSpPr>
          <p:cNvPr id="108" name="TextBox 107"/>
          <p:cNvSpPr txBox="1"/>
          <p:nvPr/>
        </p:nvSpPr>
        <p:spPr>
          <a:xfrm>
            <a:off x="3298309" y="2427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3383868" y="3320405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98309" y="3310880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评价日期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65225" y="9482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pic>
        <p:nvPicPr>
          <p:cNvPr id="112" name="Picture 3" descr="D:\公司\上师大项目\font-3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318" y="956469"/>
            <a:ext cx="168920" cy="168920"/>
          </a:xfrm>
          <a:prstGeom prst="rect">
            <a:avLst/>
          </a:prstGeom>
          <a:noFill/>
        </p:spPr>
      </p:pic>
      <p:sp>
        <p:nvSpPr>
          <p:cNvPr id="113" name="TextBox 112"/>
          <p:cNvSpPr txBox="1"/>
          <p:nvPr/>
        </p:nvSpPr>
        <p:spPr>
          <a:xfrm>
            <a:off x="4788024" y="1275606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3380753" y="1708448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380753" y="149242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迎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0913" y="14924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308745" y="1203598"/>
            <a:ext cx="2314800" cy="864096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/>
          <p:cNvCxnSpPr/>
          <p:nvPr/>
        </p:nvCxnSpPr>
        <p:spPr>
          <a:xfrm>
            <a:off x="3425104" y="1419622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87252" y="12142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3425104" y="1635729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87252" y="14289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3425104" y="1851836"/>
            <a:ext cx="2088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87252" y="164376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587252" y="18516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6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715766"/>
            <a:ext cx="119608" cy="119608"/>
          </a:xfrm>
          <a:prstGeom prst="rect">
            <a:avLst/>
          </a:prstGeom>
          <a:noFill/>
        </p:spPr>
      </p:pic>
      <p:pic>
        <p:nvPicPr>
          <p:cNvPr id="127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715766"/>
            <a:ext cx="119608" cy="119608"/>
          </a:xfrm>
          <a:prstGeom prst="rect">
            <a:avLst/>
          </a:prstGeom>
          <a:noFill/>
        </p:spPr>
      </p:pic>
      <p:pic>
        <p:nvPicPr>
          <p:cNvPr id="128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715766"/>
            <a:ext cx="119608" cy="119608"/>
          </a:xfrm>
          <a:prstGeom prst="rect">
            <a:avLst/>
          </a:prstGeom>
          <a:noFill/>
        </p:spPr>
      </p:pic>
      <p:pic>
        <p:nvPicPr>
          <p:cNvPr id="12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715766"/>
            <a:ext cx="119608" cy="119608"/>
          </a:xfrm>
          <a:prstGeom prst="rect">
            <a:avLst/>
          </a:prstGeom>
          <a:noFill/>
        </p:spPr>
      </p:pic>
      <p:sp>
        <p:nvSpPr>
          <p:cNvPr id="130" name="线形标注 2(带边框和强调线) 129"/>
          <p:cNvSpPr/>
          <p:nvPr/>
        </p:nvSpPr>
        <p:spPr>
          <a:xfrm>
            <a:off x="4211960" y="3795886"/>
            <a:ext cx="1296144" cy="64807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777"/>
              <a:gd name="adj6" fmla="val -50304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按照日期排序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每页</a:t>
            </a:r>
            <a:r>
              <a:rPr lang="en-US" altLang="zh-CN" sz="800" dirty="0" smtClean="0">
                <a:solidFill>
                  <a:schemeClr val="tx1"/>
                </a:solidFill>
              </a:rPr>
              <a:t>30</a:t>
            </a:r>
            <a:r>
              <a:rPr lang="zh-CN" altLang="en-US" sz="800" dirty="0" smtClean="0">
                <a:solidFill>
                  <a:schemeClr val="tx1"/>
                </a:solidFill>
              </a:rPr>
              <a:t>个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76156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012160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976156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40252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我的投诉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6082464" y="1275606"/>
            <a:ext cx="2232248" cy="2016224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</a:t>
            </a:r>
            <a:endParaRPr lang="zh-CN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120173" y="1635646"/>
            <a:ext cx="183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32909" y="12756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我的投诉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6118468" y="2168277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196334" y="1275606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12:21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8164" y="2211710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120172" y="242773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</a:t>
            </a:r>
          </a:p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196334" y="2211710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17:09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7668344" y="3003798"/>
            <a:ext cx="576064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配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93180"/>
            <a:ext cx="59912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1691680" y="836809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08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餐厅选择页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131"/>
            <a:ext cx="24669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订单查看页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131"/>
            <a:ext cx="24669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1427021" y="751760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719572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9572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83568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47664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91580" y="1275606"/>
            <a:ext cx="2232248" cy="2664296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用户协议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195736" y="4083918"/>
            <a:ext cx="70135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spc="300" dirty="0" smtClean="0">
                <a:latin typeface="微软雅黑" pitchFamily="34" charset="-122"/>
                <a:ea typeface="微软雅黑" pitchFamily="34" charset="-122"/>
              </a:rPr>
              <a:t>同意</a:t>
            </a:r>
            <a:endParaRPr lang="zh-CN" altLang="en-US" sz="11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99592" y="4083918"/>
            <a:ext cx="792088" cy="2880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不同意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99592" y="4610767"/>
            <a:ext cx="72008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043608" y="45159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不再显示在首页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3568" y="915566"/>
            <a:ext cx="237626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0692" y="987719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徐汇区：上师大学生宿舍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1491630"/>
            <a:ext cx="2376264" cy="3385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55576" y="1203598"/>
            <a:ext cx="223224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627784" y="1041579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683568" y="1491630"/>
            <a:ext cx="2376264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广告图片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568" y="228371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568" y="2067694"/>
            <a:ext cx="237626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87624" y="206769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19573" y="2443703"/>
            <a:ext cx="2304254" cy="560095"/>
            <a:chOff x="683568" y="2443703"/>
            <a:chExt cx="2304254" cy="560095"/>
          </a:xfrm>
        </p:grpSpPr>
        <p:grpSp>
          <p:nvGrpSpPr>
            <p:cNvPr id="19" name="组合 18"/>
            <p:cNvGrpSpPr/>
            <p:nvPr/>
          </p:nvGrpSpPr>
          <p:grpSpPr>
            <a:xfrm>
              <a:off x="683568" y="2443703"/>
              <a:ext cx="576063" cy="560095"/>
              <a:chOff x="4139952" y="1275606"/>
              <a:chExt cx="576063" cy="56009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47963" y="1275606"/>
                <a:ext cx="360040" cy="3600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39952" y="1635645"/>
                <a:ext cx="576063" cy="20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早餐</a:t>
                </a:r>
                <a:endParaRPr lang="zh-CN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59632" y="2443703"/>
              <a:ext cx="576063" cy="560095"/>
              <a:chOff x="4139952" y="1275606"/>
              <a:chExt cx="576063" cy="56009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47963" y="1275606"/>
                <a:ext cx="360040" cy="3600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39952" y="1635645"/>
                <a:ext cx="576063" cy="20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午餐</a:t>
                </a:r>
                <a:endParaRPr lang="zh-CN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835696" y="2443703"/>
              <a:ext cx="576063" cy="560095"/>
              <a:chOff x="4139952" y="1275606"/>
              <a:chExt cx="576063" cy="56009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47963" y="1275606"/>
                <a:ext cx="360040" cy="3600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39952" y="1635645"/>
                <a:ext cx="576063" cy="20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晚餐</a:t>
                </a:r>
                <a:endParaRPr lang="zh-CN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11759" y="2443703"/>
              <a:ext cx="576063" cy="560095"/>
              <a:chOff x="4139952" y="1275606"/>
              <a:chExt cx="576063" cy="56009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47963" y="1275606"/>
                <a:ext cx="360040" cy="36004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39952" y="1635645"/>
                <a:ext cx="576063" cy="20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夜宵</a:t>
                </a:r>
                <a:endParaRPr lang="zh-CN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4" name="等腰三角形 43"/>
          <p:cNvSpPr/>
          <p:nvPr/>
        </p:nvSpPr>
        <p:spPr>
          <a:xfrm rot="10800000">
            <a:off x="2627785" y="2139702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7179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03698"/>
            <a:ext cx="144016" cy="144016"/>
          </a:xfrm>
          <a:prstGeom prst="rect">
            <a:avLst/>
          </a:prstGeom>
          <a:noFill/>
        </p:spPr>
      </p:pic>
      <p:sp>
        <p:nvSpPr>
          <p:cNvPr id="63" name="矩形 62"/>
          <p:cNvSpPr/>
          <p:nvPr/>
        </p:nvSpPr>
        <p:spPr>
          <a:xfrm>
            <a:off x="683568" y="3147814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81" name="Picture 13" descr="C:\Users\Administrator\Desktop\新建文件夹\图片\u=2211683769,246039295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7814"/>
            <a:ext cx="792088" cy="792088"/>
          </a:xfrm>
          <a:prstGeom prst="rect">
            <a:avLst/>
          </a:prstGeom>
          <a:noFill/>
        </p:spPr>
      </p:pic>
      <p:pic>
        <p:nvPicPr>
          <p:cNvPr id="7183" name="Picture 15" descr="C:\Users\Administrator\Desktop\新建文件夹\图片\20140303_df5e9f0624f89f5d637bbtbiVPZgN3u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147814"/>
            <a:ext cx="1584176" cy="360040"/>
          </a:xfrm>
          <a:prstGeom prst="rect">
            <a:avLst/>
          </a:prstGeom>
          <a:noFill/>
        </p:spPr>
      </p:pic>
      <p:pic>
        <p:nvPicPr>
          <p:cNvPr id="7184" name="Picture 16" descr="C:\Users\Administrator\Desktop\新建文件夹\图片\10281320808484109.jpg"/>
          <p:cNvPicPr>
            <a:picLocks noChangeAspect="1" noChangeArrowheads="1"/>
          </p:cNvPicPr>
          <p:nvPr/>
        </p:nvPicPr>
        <p:blipFill>
          <a:blip r:embed="rId5" cstate="print"/>
          <a:srcRect r="9679"/>
          <a:stretch>
            <a:fillRect/>
          </a:stretch>
        </p:blipFill>
        <p:spPr bwMode="auto">
          <a:xfrm>
            <a:off x="1475656" y="3507855"/>
            <a:ext cx="520308" cy="432048"/>
          </a:xfrm>
          <a:prstGeom prst="rect">
            <a:avLst/>
          </a:prstGeom>
          <a:noFill/>
        </p:spPr>
      </p:pic>
      <p:pic>
        <p:nvPicPr>
          <p:cNvPr id="7185" name="Picture 17" descr="C:\Users\Administrator\Desktop\新建文件夹\图片\6593637_182754201554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3507855"/>
            <a:ext cx="540192" cy="432048"/>
          </a:xfrm>
          <a:prstGeom prst="rect">
            <a:avLst/>
          </a:prstGeom>
          <a:noFill/>
        </p:spPr>
      </p:pic>
      <p:pic>
        <p:nvPicPr>
          <p:cNvPr id="7186" name="Picture 18" descr="C:\Users\Administrator\Desktop\新建文件夹\图片\20140123145748_3UcEE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3507854"/>
            <a:ext cx="576064" cy="432048"/>
          </a:xfrm>
          <a:prstGeom prst="rect">
            <a:avLst/>
          </a:prstGeom>
          <a:noFill/>
        </p:spPr>
      </p:pic>
      <p:sp>
        <p:nvSpPr>
          <p:cNvPr id="70" name="矩形 69"/>
          <p:cNvSpPr/>
          <p:nvPr/>
        </p:nvSpPr>
        <p:spPr>
          <a:xfrm>
            <a:off x="683568" y="3939902"/>
            <a:ext cx="2376264" cy="15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87" name="Picture 19" descr="C:\Users\Administrator\Desktop\新建文件夹\图片\u=1567419692,412117626&amp;fm=21&amp;gp=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491630"/>
            <a:ext cx="2376264" cy="576064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1331640" y="1219277"/>
            <a:ext cx="13681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spc="3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请输入商家或商品名称</a:t>
            </a:r>
            <a:endParaRPr lang="zh-CN" altLang="en-US" sz="600" b="1" spc="3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3568" y="4011910"/>
            <a:ext cx="23762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83568" y="4227934"/>
            <a:ext cx="2376264" cy="64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55576" y="4011910"/>
            <a:ext cx="360040" cy="184666"/>
            <a:chOff x="3635896" y="3435846"/>
            <a:chExt cx="360040" cy="184666"/>
          </a:xfrm>
        </p:grpSpPr>
        <p:sp>
          <p:nvSpPr>
            <p:cNvPr id="74" name="等腰三角形 73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分类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655676" y="4011910"/>
            <a:ext cx="360040" cy="184666"/>
            <a:chOff x="3635896" y="3435846"/>
            <a:chExt cx="360040" cy="184666"/>
          </a:xfrm>
        </p:grpSpPr>
        <p:sp>
          <p:nvSpPr>
            <p:cNvPr id="78" name="等腰三角形 77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排序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555776" y="4011910"/>
            <a:ext cx="360040" cy="184666"/>
            <a:chOff x="3635896" y="3435846"/>
            <a:chExt cx="360040" cy="184666"/>
          </a:xfrm>
        </p:grpSpPr>
        <p:sp>
          <p:nvSpPr>
            <p:cNvPr id="81" name="等腰三角形 80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筛选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1385646" y="404791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285746" y="404791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3568" y="4443958"/>
            <a:ext cx="2376264" cy="43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683568" y="4443958"/>
            <a:ext cx="23762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83568" y="4227934"/>
            <a:ext cx="237626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2627784" y="4515966"/>
            <a:ext cx="312906" cy="348416"/>
            <a:chOff x="2627784" y="4543773"/>
            <a:chExt cx="312906" cy="348416"/>
          </a:xfrm>
        </p:grpSpPr>
        <p:pic>
          <p:nvPicPr>
            <p:cNvPr id="7192" name="Picture 24" descr="D:\360Rec\674499676\FileRecv\weixin_resource\weixin_resource\q\al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58260" y="4543773"/>
              <a:ext cx="251955" cy="220461"/>
            </a:xfrm>
            <a:prstGeom prst="rect">
              <a:avLst/>
            </a:prstGeom>
            <a:noFill/>
          </p:spPr>
        </p:pic>
        <p:sp>
          <p:nvSpPr>
            <p:cNvPr id="97" name="TextBox 96"/>
            <p:cNvSpPr txBox="1"/>
            <p:nvPr/>
          </p:nvSpPr>
          <p:spPr>
            <a:xfrm>
              <a:off x="2627784" y="4722912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727684" y="4531038"/>
            <a:ext cx="312906" cy="338188"/>
            <a:chOff x="3173372" y="4538612"/>
            <a:chExt cx="312906" cy="338188"/>
          </a:xfrm>
        </p:grpSpPr>
        <p:sp>
          <p:nvSpPr>
            <p:cNvPr id="102" name="TextBox 101"/>
            <p:cNvSpPr txBox="1"/>
            <p:nvPr/>
          </p:nvSpPr>
          <p:spPr>
            <a:xfrm>
              <a:off x="3173372" y="4707523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订单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194" name="Picture 26" descr="C:\Users\Administrator\Desktop\新建文件夹\图片\font-508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39022" y="4538612"/>
              <a:ext cx="181607" cy="193378"/>
            </a:xfrm>
            <a:prstGeom prst="rect">
              <a:avLst/>
            </a:prstGeom>
            <a:noFill/>
          </p:spPr>
        </p:pic>
      </p:grpSp>
      <p:grpSp>
        <p:nvGrpSpPr>
          <p:cNvPr id="107" name="组合 106"/>
          <p:cNvGrpSpPr/>
          <p:nvPr/>
        </p:nvGrpSpPr>
        <p:grpSpPr>
          <a:xfrm>
            <a:off x="827584" y="4515966"/>
            <a:ext cx="312906" cy="360040"/>
            <a:chOff x="3779912" y="3723878"/>
            <a:chExt cx="312906" cy="360040"/>
          </a:xfrm>
        </p:grpSpPr>
        <p:pic>
          <p:nvPicPr>
            <p:cNvPr id="7195" name="Picture 27" descr="C:\Users\Administrator\Desktop\新建文件夹\图片\shouy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22747" y="3723878"/>
              <a:ext cx="227236" cy="213242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3779912" y="3914641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zh-CN" altLang="en-US" sz="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>
          <a:xfrm>
            <a:off x="1367644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267744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383868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383868" y="915566"/>
            <a:ext cx="237626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780992" y="987719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徐汇区：上师大学生宿舍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383868" y="1491630"/>
            <a:ext cx="2376264" cy="3385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 rot="10800000">
            <a:off x="5328084" y="1041579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9" name="矩形 118"/>
          <p:cNvSpPr/>
          <p:nvPr/>
        </p:nvSpPr>
        <p:spPr>
          <a:xfrm>
            <a:off x="3383868" y="1275606"/>
            <a:ext cx="237626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887924" y="127560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等腰三角形 134"/>
          <p:cNvSpPr/>
          <p:nvPr/>
        </p:nvSpPr>
        <p:spPr>
          <a:xfrm rot="10800000">
            <a:off x="5328085" y="1347614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36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900" y="1311610"/>
            <a:ext cx="144016" cy="144016"/>
          </a:xfrm>
          <a:prstGeom prst="rect">
            <a:avLst/>
          </a:prstGeom>
          <a:noFill/>
        </p:spPr>
      </p:pic>
      <p:sp>
        <p:nvSpPr>
          <p:cNvPr id="143" name="矩形 142"/>
          <p:cNvSpPr/>
          <p:nvPr/>
        </p:nvSpPr>
        <p:spPr>
          <a:xfrm>
            <a:off x="3383868" y="3939902"/>
            <a:ext cx="2376264" cy="15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383868" y="1491630"/>
            <a:ext cx="2376264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3455876" y="1491630"/>
            <a:ext cx="360040" cy="184666"/>
            <a:chOff x="3635896" y="3435846"/>
            <a:chExt cx="360040" cy="184666"/>
          </a:xfrm>
        </p:grpSpPr>
        <p:sp>
          <p:nvSpPr>
            <p:cNvPr id="150" name="等腰三角形 149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分类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4355976" y="1491630"/>
            <a:ext cx="360040" cy="184666"/>
            <a:chOff x="3635896" y="3435846"/>
            <a:chExt cx="360040" cy="184666"/>
          </a:xfrm>
        </p:grpSpPr>
        <p:sp>
          <p:nvSpPr>
            <p:cNvPr id="153" name="等腰三角形 152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排序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256076" y="1491630"/>
            <a:ext cx="360040" cy="184666"/>
            <a:chOff x="3635896" y="3435846"/>
            <a:chExt cx="360040" cy="184666"/>
          </a:xfrm>
        </p:grpSpPr>
        <p:sp>
          <p:nvSpPr>
            <p:cNvPr id="156" name="等腰三角形 155"/>
            <p:cNvSpPr/>
            <p:nvPr/>
          </p:nvSpPr>
          <p:spPr>
            <a:xfrm rot="10800000">
              <a:off x="3923928" y="3501175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35896" y="343584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 smtClean="0">
                  <a:latin typeface="微软雅黑" pitchFamily="34" charset="-122"/>
                  <a:ea typeface="微软雅黑" pitchFamily="34" charset="-122"/>
                </a:rPr>
                <a:t>筛选</a:t>
              </a:r>
              <a:endParaRPr lang="zh-CN" altLang="en-US" sz="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8" name="直接连接符 157"/>
          <p:cNvCxnSpPr/>
          <p:nvPr/>
        </p:nvCxnSpPr>
        <p:spPr>
          <a:xfrm>
            <a:off x="4085946" y="152763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4986046" y="152763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3383868" y="4443958"/>
            <a:ext cx="2376264" cy="43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3383868" y="4443958"/>
            <a:ext cx="23762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5328084" y="4515966"/>
            <a:ext cx="312906" cy="348416"/>
            <a:chOff x="2627784" y="4543773"/>
            <a:chExt cx="312906" cy="348416"/>
          </a:xfrm>
        </p:grpSpPr>
        <p:pic>
          <p:nvPicPr>
            <p:cNvPr id="164" name="Picture 24" descr="D:\360Rec\674499676\FileRecv\weixin_resource\weixin_resource\q\al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58260" y="4543773"/>
              <a:ext cx="251955" cy="220461"/>
            </a:xfrm>
            <a:prstGeom prst="rect">
              <a:avLst/>
            </a:prstGeom>
            <a:noFill/>
          </p:spPr>
        </p:pic>
        <p:sp>
          <p:nvSpPr>
            <p:cNvPr id="165" name="TextBox 164"/>
            <p:cNvSpPr txBox="1"/>
            <p:nvPr/>
          </p:nvSpPr>
          <p:spPr>
            <a:xfrm>
              <a:off x="2627784" y="4722912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427984" y="4526014"/>
            <a:ext cx="312906" cy="338188"/>
            <a:chOff x="3173372" y="4538612"/>
            <a:chExt cx="312906" cy="338188"/>
          </a:xfrm>
        </p:grpSpPr>
        <p:sp>
          <p:nvSpPr>
            <p:cNvPr id="167" name="TextBox 166"/>
            <p:cNvSpPr txBox="1"/>
            <p:nvPr/>
          </p:nvSpPr>
          <p:spPr>
            <a:xfrm>
              <a:off x="3173372" y="4707523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订单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8" name="Picture 26" descr="C:\Users\Administrator\Desktop\新建文件夹\图片\font-508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39022" y="4538612"/>
              <a:ext cx="181607" cy="193378"/>
            </a:xfrm>
            <a:prstGeom prst="rect">
              <a:avLst/>
            </a:prstGeom>
            <a:noFill/>
          </p:spPr>
        </p:pic>
      </p:grpSp>
      <p:grpSp>
        <p:nvGrpSpPr>
          <p:cNvPr id="169" name="组合 168"/>
          <p:cNvGrpSpPr/>
          <p:nvPr/>
        </p:nvGrpSpPr>
        <p:grpSpPr>
          <a:xfrm>
            <a:off x="3527884" y="4515966"/>
            <a:ext cx="312906" cy="360040"/>
            <a:chOff x="3779912" y="3723878"/>
            <a:chExt cx="312906" cy="360040"/>
          </a:xfrm>
        </p:grpSpPr>
        <p:pic>
          <p:nvPicPr>
            <p:cNvPr id="170" name="Picture 27" descr="C:\Users\Administrator\Desktop\新建文件夹\图片\shouy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22747" y="3723878"/>
              <a:ext cx="227236" cy="213242"/>
            </a:xfrm>
            <a:prstGeom prst="rect">
              <a:avLst/>
            </a:prstGeom>
            <a:noFill/>
          </p:spPr>
        </p:pic>
        <p:sp>
          <p:nvSpPr>
            <p:cNvPr id="171" name="TextBox 170"/>
            <p:cNvSpPr txBox="1"/>
            <p:nvPr/>
          </p:nvSpPr>
          <p:spPr>
            <a:xfrm>
              <a:off x="3779912" y="3914641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zh-CN" altLang="en-US" sz="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2" name="直接连接符 171"/>
          <p:cNvCxnSpPr/>
          <p:nvPr/>
        </p:nvCxnSpPr>
        <p:spPr>
          <a:xfrm>
            <a:off x="4067944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4968044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6" name="Picture 28" descr="C:\Users\Administrator\Desktop\新建文件夹\图片\search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104" y="1004441"/>
            <a:ext cx="145066" cy="127149"/>
          </a:xfrm>
          <a:prstGeom prst="rect">
            <a:avLst/>
          </a:prstGeom>
          <a:noFill/>
        </p:spPr>
      </p:pic>
      <p:cxnSp>
        <p:nvCxnSpPr>
          <p:cNvPr id="175" name="直接连接符 174"/>
          <p:cNvCxnSpPr/>
          <p:nvPr/>
        </p:nvCxnSpPr>
        <p:spPr>
          <a:xfrm>
            <a:off x="3419872" y="1707654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851920" y="1707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教师食堂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3419872" y="1737798"/>
            <a:ext cx="2304256" cy="761944"/>
            <a:chOff x="3419872" y="1737798"/>
            <a:chExt cx="2304256" cy="761944"/>
          </a:xfrm>
        </p:grpSpPr>
        <p:pic>
          <p:nvPicPr>
            <p:cNvPr id="7197" name="Picture 29" descr="C:\Users\Administrator\Desktop\新建文件夹\图片\shitang1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19872" y="1737798"/>
              <a:ext cx="476250" cy="476250"/>
            </a:xfrm>
            <a:prstGeom prst="rect">
              <a:avLst/>
            </a:prstGeom>
            <a:noFill/>
          </p:spPr>
        </p:pic>
        <p:cxnSp>
          <p:nvCxnSpPr>
            <p:cNvPr id="179" name="直接连接符 178"/>
            <p:cNvCxnSpPr/>
            <p:nvPr/>
          </p:nvCxnSpPr>
          <p:spPr>
            <a:xfrm>
              <a:off x="3419872" y="2499742"/>
              <a:ext cx="230425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98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923928" y="1923678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82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067944" y="1923678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83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211960" y="1923678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184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355976" y="1923678"/>
              <a:ext cx="119608" cy="119608"/>
            </a:xfrm>
            <a:prstGeom prst="rect">
              <a:avLst/>
            </a:prstGeom>
            <a:noFill/>
          </p:spPr>
        </p:pic>
        <p:sp>
          <p:nvSpPr>
            <p:cNvPr id="185" name="TextBox 184"/>
            <p:cNvSpPr txBox="1"/>
            <p:nvPr/>
          </p:nvSpPr>
          <p:spPr>
            <a:xfrm>
              <a:off x="4067944" y="2067694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08:00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1987" y="2067694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12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cs typeface="Verdana" pitchFamily="34" charset="0"/>
                </a:rPr>
                <a:t>: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836030" y="2067694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13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cs typeface="Verdana" pitchFamily="34" charset="0"/>
                </a:rPr>
                <a:t>: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188" name="Picture 11" descr="C:\Users\Administrator\Desktop\新建文件夹\图片\clock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928" y="2067693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91" name="等腰三角形 190"/>
            <p:cNvSpPr/>
            <p:nvPr/>
          </p:nvSpPr>
          <p:spPr>
            <a:xfrm rot="10800000">
              <a:off x="5580112" y="2112698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3923928" y="2211710"/>
              <a:ext cx="18002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圆角矩形 196"/>
            <p:cNvSpPr/>
            <p:nvPr/>
          </p:nvSpPr>
          <p:spPr>
            <a:xfrm>
              <a:off x="3926498" y="2286190"/>
              <a:ext cx="72000" cy="7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b="1" dirty="0" smtClean="0">
                  <a:latin typeface="微软雅黑" pitchFamily="34" charset="-122"/>
                  <a:ea typeface="微软雅黑" pitchFamily="34" charset="-122"/>
                </a:rPr>
                <a:t>促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3926498" y="2388342"/>
              <a:ext cx="72000" cy="7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b="1" dirty="0" smtClean="0">
                  <a:latin typeface="微软雅黑" pitchFamily="34" charset="-122"/>
                  <a:ea typeface="微软雅黑" pitchFamily="34" charset="-122"/>
                </a:rPr>
                <a:t>减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070514" y="2283718"/>
              <a:ext cx="331822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满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减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 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92080" y="1749518"/>
              <a:ext cx="37670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zh-CN" altLang="en-US" sz="10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起送</a:t>
              </a:r>
              <a:endPara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70514" y="2385870"/>
              <a:ext cx="357470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扬州炒饭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折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91466" y="1923678"/>
              <a:ext cx="277320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</a:t>
              </a:r>
              <a:endPara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3419872" y="2529886"/>
            <a:ext cx="476250" cy="476250"/>
          </a:xfrm>
          <a:prstGeom prst="rect">
            <a:avLst/>
          </a:prstGeom>
          <a:noFill/>
        </p:spPr>
      </p:pic>
      <p:cxnSp>
        <p:nvCxnSpPr>
          <p:cNvPr id="206" name="直接连接符 205"/>
          <p:cNvCxnSpPr/>
          <p:nvPr/>
        </p:nvCxnSpPr>
        <p:spPr>
          <a:xfrm>
            <a:off x="3419872" y="3291830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3928" y="2715766"/>
            <a:ext cx="119608" cy="119608"/>
          </a:xfrm>
          <a:prstGeom prst="rect">
            <a:avLst/>
          </a:prstGeom>
          <a:noFill/>
        </p:spPr>
      </p:pic>
      <p:pic>
        <p:nvPicPr>
          <p:cNvPr id="208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67944" y="2715766"/>
            <a:ext cx="119608" cy="119608"/>
          </a:xfrm>
          <a:prstGeom prst="rect">
            <a:avLst/>
          </a:prstGeom>
          <a:noFill/>
        </p:spPr>
      </p:pic>
      <p:pic>
        <p:nvPicPr>
          <p:cNvPr id="20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11960" y="2715766"/>
            <a:ext cx="119608" cy="119608"/>
          </a:xfrm>
          <a:prstGeom prst="rect">
            <a:avLst/>
          </a:prstGeom>
          <a:noFill/>
        </p:spPr>
      </p:pic>
      <p:pic>
        <p:nvPicPr>
          <p:cNvPr id="210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55976" y="2715766"/>
            <a:ext cx="119608" cy="119608"/>
          </a:xfrm>
          <a:prstGeom prst="rect">
            <a:avLst/>
          </a:prstGeom>
          <a:noFill/>
        </p:spPr>
      </p:pic>
      <p:sp>
        <p:nvSpPr>
          <p:cNvPr id="211" name="TextBox 210"/>
          <p:cNvSpPr txBox="1"/>
          <p:nvPr/>
        </p:nvSpPr>
        <p:spPr>
          <a:xfrm>
            <a:off x="4067944" y="285978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08:00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451987" y="285978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836030" y="285978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14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859781"/>
            <a:ext cx="144016" cy="144016"/>
          </a:xfrm>
          <a:prstGeom prst="rect">
            <a:avLst/>
          </a:prstGeom>
          <a:noFill/>
        </p:spPr>
      </p:pic>
      <p:sp>
        <p:nvSpPr>
          <p:cNvPr id="215" name="TextBox 214"/>
          <p:cNvSpPr txBox="1"/>
          <p:nvPr/>
        </p:nvSpPr>
        <p:spPr>
          <a:xfrm>
            <a:off x="5220072" y="285978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6" name="等腰三角形 215"/>
          <p:cNvSpPr/>
          <p:nvPr/>
        </p:nvSpPr>
        <p:spPr>
          <a:xfrm rot="10800000">
            <a:off x="5580112" y="2904786"/>
            <a:ext cx="72008" cy="540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17" name="直接连接符 216"/>
          <p:cNvCxnSpPr/>
          <p:nvPr/>
        </p:nvCxnSpPr>
        <p:spPr>
          <a:xfrm>
            <a:off x="3923928" y="3003798"/>
            <a:ext cx="1800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圆角矩形 217"/>
          <p:cNvSpPr/>
          <p:nvPr/>
        </p:nvSpPr>
        <p:spPr>
          <a:xfrm>
            <a:off x="3926498" y="3078278"/>
            <a:ext cx="72000" cy="7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促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3926498" y="3180430"/>
            <a:ext cx="72000" cy="7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070514" y="3075806"/>
            <a:ext cx="331822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endParaRPr lang="zh-CN" altLang="en-US" sz="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292080" y="2541606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起送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070514" y="3177958"/>
            <a:ext cx="357470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扬州炒饭</a:t>
            </a:r>
            <a:r>
              <a:rPr lang="en-US" altLang="zh-CN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折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391466" y="2715766"/>
            <a:ext cx="27732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6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851920" y="249974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西部食堂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>
            <a:off x="3419872" y="4083918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组合 374"/>
          <p:cNvGrpSpPr/>
          <p:nvPr/>
        </p:nvGrpSpPr>
        <p:grpSpPr>
          <a:xfrm>
            <a:off x="3419872" y="3291830"/>
            <a:ext cx="2304256" cy="755160"/>
            <a:chOff x="3419872" y="3291830"/>
            <a:chExt cx="2304256" cy="755160"/>
          </a:xfrm>
        </p:grpSpPr>
        <p:pic>
          <p:nvPicPr>
            <p:cNvPr id="249" name="Picture 29" descr="C:\Users\Administrator\Desktop\新建文件夹\图片\shitang1.png"/>
            <p:cNvPicPr>
              <a:picLocks noChangeAspect="1" noChangeArrowheads="1"/>
            </p:cNvPicPr>
            <p:nvPr/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419872" y="3369646"/>
              <a:ext cx="476250" cy="380906"/>
            </a:xfrm>
            <a:prstGeom prst="rect">
              <a:avLst/>
            </a:prstGeom>
            <a:noFill/>
          </p:spPr>
        </p:pic>
        <p:pic>
          <p:nvPicPr>
            <p:cNvPr id="251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923928" y="3507854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52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067944" y="3507854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53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211960" y="3507854"/>
              <a:ext cx="119608" cy="119608"/>
            </a:xfrm>
            <a:prstGeom prst="rect">
              <a:avLst/>
            </a:prstGeom>
            <a:noFill/>
          </p:spPr>
        </p:pic>
        <p:pic>
          <p:nvPicPr>
            <p:cNvPr id="254" name="Picture 30" descr="D:\360Rec\674499676\FileRecv\weixin_resource\weixin_resource\a5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355976" y="3507854"/>
              <a:ext cx="119608" cy="119608"/>
            </a:xfrm>
            <a:prstGeom prst="rect">
              <a:avLst/>
            </a:prstGeom>
            <a:noFill/>
          </p:spPr>
        </p:pic>
        <p:sp>
          <p:nvSpPr>
            <p:cNvPr id="255" name="TextBox 254"/>
            <p:cNvSpPr txBox="1"/>
            <p:nvPr/>
          </p:nvSpPr>
          <p:spPr>
            <a:xfrm>
              <a:off x="4067944" y="3651870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08:00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451987" y="3651870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12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cs typeface="Verdana" pitchFamily="34" charset="0"/>
                </a:rPr>
                <a:t>: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258" name="Picture 11" descr="C:\Users\Administrator\Desktop\新建文件夹\图片\clock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928" y="3651869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259" name="TextBox 258"/>
            <p:cNvSpPr txBox="1"/>
            <p:nvPr/>
          </p:nvSpPr>
          <p:spPr>
            <a:xfrm>
              <a:off x="4855008" y="3651870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18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cs typeface="Verdana" pitchFamily="34" charset="0"/>
                </a:rPr>
                <a:t>: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00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60" name="等腰三角形 259"/>
            <p:cNvSpPr/>
            <p:nvPr/>
          </p:nvSpPr>
          <p:spPr>
            <a:xfrm rot="10800000">
              <a:off x="5580112" y="3696874"/>
              <a:ext cx="72008" cy="54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61" name="直接连接符 260"/>
            <p:cNvCxnSpPr/>
            <p:nvPr/>
          </p:nvCxnSpPr>
          <p:spPr>
            <a:xfrm>
              <a:off x="3923928" y="3795886"/>
              <a:ext cx="18002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圆角矩形 261"/>
            <p:cNvSpPr/>
            <p:nvPr/>
          </p:nvSpPr>
          <p:spPr>
            <a:xfrm>
              <a:off x="3926498" y="3870366"/>
              <a:ext cx="72000" cy="7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b="1" dirty="0" smtClean="0">
                  <a:latin typeface="微软雅黑" pitchFamily="34" charset="-122"/>
                  <a:ea typeface="微软雅黑" pitchFamily="34" charset="-122"/>
                </a:rPr>
                <a:t>促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圆角矩形 262"/>
            <p:cNvSpPr/>
            <p:nvPr/>
          </p:nvSpPr>
          <p:spPr>
            <a:xfrm>
              <a:off x="3926498" y="3972518"/>
              <a:ext cx="72000" cy="7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b="1" dirty="0" smtClean="0">
                  <a:latin typeface="微软雅黑" pitchFamily="34" charset="-122"/>
                  <a:ea typeface="微软雅黑" pitchFamily="34" charset="-122"/>
                </a:rPr>
                <a:t>减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070514" y="3867894"/>
              <a:ext cx="331822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满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减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 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92080" y="3333694"/>
              <a:ext cx="37670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zh-CN" altLang="en-US" sz="10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起送</a:t>
              </a:r>
              <a:endPara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70514" y="3970046"/>
              <a:ext cx="357470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扬州炒饭</a:t>
              </a:r>
              <a:r>
                <a:rPr lang="en-US" altLang="zh-CN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折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91466" y="3507854"/>
              <a:ext cx="277320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微软雅黑" pitchFamily="34" charset="-122"/>
                  <a:cs typeface="Verdana" pitchFamily="34" charset="0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5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配送</a:t>
              </a:r>
              <a:endPara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851920" y="3291830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香樟园食堂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8" name="矩形 267"/>
          <p:cNvSpPr/>
          <p:nvPr/>
        </p:nvSpPr>
        <p:spPr>
          <a:xfrm>
            <a:off x="6084888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6084888" y="915566"/>
            <a:ext cx="2376264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01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84888" y="1707654"/>
            <a:ext cx="2368031" cy="3168352"/>
          </a:xfrm>
          <a:prstGeom prst="rect">
            <a:avLst/>
          </a:prstGeom>
          <a:noFill/>
        </p:spPr>
      </p:pic>
      <p:sp>
        <p:nvSpPr>
          <p:cNvPr id="368" name="TextBox 367"/>
          <p:cNvSpPr txBox="1"/>
          <p:nvPr/>
        </p:nvSpPr>
        <p:spPr>
          <a:xfrm>
            <a:off x="6100746" y="867992"/>
            <a:ext cx="41549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377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6156176" y="1254740"/>
            <a:ext cx="476250" cy="380906"/>
          </a:xfrm>
          <a:prstGeom prst="rect">
            <a:avLst/>
          </a:prstGeom>
          <a:noFill/>
        </p:spPr>
      </p:pic>
      <p:pic>
        <p:nvPicPr>
          <p:cNvPr id="378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60232" y="1168518"/>
            <a:ext cx="119608" cy="119608"/>
          </a:xfrm>
          <a:prstGeom prst="rect">
            <a:avLst/>
          </a:prstGeom>
          <a:noFill/>
        </p:spPr>
      </p:pic>
      <p:pic>
        <p:nvPicPr>
          <p:cNvPr id="37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4248" y="1168518"/>
            <a:ext cx="119608" cy="119608"/>
          </a:xfrm>
          <a:prstGeom prst="rect">
            <a:avLst/>
          </a:prstGeom>
          <a:noFill/>
        </p:spPr>
      </p:pic>
      <p:pic>
        <p:nvPicPr>
          <p:cNvPr id="380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48264" y="1168518"/>
            <a:ext cx="119608" cy="119608"/>
          </a:xfrm>
          <a:prstGeom prst="rect">
            <a:avLst/>
          </a:prstGeom>
          <a:noFill/>
        </p:spPr>
      </p:pic>
      <p:pic>
        <p:nvPicPr>
          <p:cNvPr id="381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92280" y="1168518"/>
            <a:ext cx="119608" cy="119608"/>
          </a:xfrm>
          <a:prstGeom prst="rect">
            <a:avLst/>
          </a:prstGeom>
          <a:noFill/>
        </p:spPr>
      </p:pic>
      <p:sp>
        <p:nvSpPr>
          <p:cNvPr id="382" name="TextBox 381"/>
          <p:cNvSpPr txBox="1"/>
          <p:nvPr/>
        </p:nvSpPr>
        <p:spPr>
          <a:xfrm>
            <a:off x="6804248" y="1312534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08:00</a:t>
            </a:r>
            <a:endParaRPr lang="zh-CN" altLang="en-US" sz="800" dirty="0">
              <a:solidFill>
                <a:schemeClr val="accent6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188291" y="1312534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384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312533"/>
            <a:ext cx="144016" cy="144016"/>
          </a:xfrm>
          <a:prstGeom prst="rect">
            <a:avLst/>
          </a:prstGeom>
          <a:noFill/>
        </p:spPr>
      </p:pic>
      <p:sp>
        <p:nvSpPr>
          <p:cNvPr id="385" name="TextBox 384"/>
          <p:cNvSpPr txBox="1"/>
          <p:nvPr/>
        </p:nvSpPr>
        <p:spPr>
          <a:xfrm>
            <a:off x="7591312" y="1312534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7" name="直接连接符 386"/>
          <p:cNvCxnSpPr/>
          <p:nvPr/>
        </p:nvCxnSpPr>
        <p:spPr>
          <a:xfrm>
            <a:off x="6660232" y="1456550"/>
            <a:ext cx="1800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圆角矩形 387"/>
          <p:cNvSpPr/>
          <p:nvPr/>
        </p:nvSpPr>
        <p:spPr>
          <a:xfrm>
            <a:off x="6705090" y="1499314"/>
            <a:ext cx="72000" cy="7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促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" name="圆角矩形 388"/>
          <p:cNvSpPr/>
          <p:nvPr/>
        </p:nvSpPr>
        <p:spPr>
          <a:xfrm>
            <a:off x="6705090" y="1601466"/>
            <a:ext cx="72000" cy="7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6849106" y="1496842"/>
            <a:ext cx="331822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endParaRPr lang="zh-CN" altLang="en-US" sz="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8028384" y="994358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849106" y="1598994"/>
            <a:ext cx="357470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扬州炒饭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折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127770" y="1168518"/>
            <a:ext cx="27732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6588224" y="952494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香樟园食堂  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5" name="等腰三角形 394"/>
          <p:cNvSpPr/>
          <p:nvPr/>
        </p:nvSpPr>
        <p:spPr>
          <a:xfrm rot="10800000">
            <a:off x="8244408" y="1347614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9" name="矩形 188"/>
          <p:cNvSpPr/>
          <p:nvPr/>
        </p:nvSpPr>
        <p:spPr>
          <a:xfrm>
            <a:off x="7332114" y="2504504"/>
            <a:ext cx="29495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43.5</a:t>
            </a:r>
            <a:endParaRPr lang="zh-CN" altLang="en-US" sz="700" dirty="0"/>
          </a:p>
        </p:txBody>
      </p:sp>
      <p:cxnSp>
        <p:nvCxnSpPr>
          <p:cNvPr id="195" name="直接连接符 194"/>
          <p:cNvCxnSpPr/>
          <p:nvPr/>
        </p:nvCxnSpPr>
        <p:spPr>
          <a:xfrm>
            <a:off x="7308304" y="2555083"/>
            <a:ext cx="36004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/>
          <p:cNvSpPr/>
          <p:nvPr/>
        </p:nvSpPr>
        <p:spPr>
          <a:xfrm>
            <a:off x="7351340" y="3568642"/>
            <a:ext cx="205184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89</a:t>
            </a:r>
            <a:endParaRPr lang="zh-CN" altLang="en-US" sz="700" dirty="0"/>
          </a:p>
        </p:txBody>
      </p:sp>
      <p:cxnSp>
        <p:nvCxnSpPr>
          <p:cNvPr id="225" name="直接连接符 224"/>
          <p:cNvCxnSpPr/>
          <p:nvPr/>
        </p:nvCxnSpPr>
        <p:spPr>
          <a:xfrm>
            <a:off x="7327530" y="3619221"/>
            <a:ext cx="2880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公司\上师大项目\x6.png"/>
          <p:cNvPicPr>
            <a:picLocks noChangeAspect="1" noChangeArrowheads="1"/>
          </p:cNvPicPr>
          <p:nvPr/>
        </p:nvPicPr>
        <p:blipFill>
          <a:blip r:embed="rId18" cstate="print"/>
          <a:stretch>
            <a:fillRect/>
          </a:stretch>
        </p:blipFill>
        <p:spPr bwMode="auto">
          <a:xfrm>
            <a:off x="971601" y="1027955"/>
            <a:ext cx="144016" cy="144016"/>
          </a:xfrm>
          <a:prstGeom prst="rect">
            <a:avLst/>
          </a:prstGeom>
          <a:noFill/>
        </p:spPr>
      </p:pic>
      <p:pic>
        <p:nvPicPr>
          <p:cNvPr id="227" name="Picture 2" descr="D:\公司\上师大项目\x6.png"/>
          <p:cNvPicPr>
            <a:picLocks noChangeAspect="1" noChangeArrowheads="1"/>
          </p:cNvPicPr>
          <p:nvPr/>
        </p:nvPicPr>
        <p:blipFill>
          <a:blip r:embed="rId18" cstate="print"/>
          <a:stretch>
            <a:fillRect/>
          </a:stretch>
        </p:blipFill>
        <p:spPr bwMode="auto">
          <a:xfrm>
            <a:off x="3674000" y="1036718"/>
            <a:ext cx="144016" cy="144016"/>
          </a:xfrm>
          <a:prstGeom prst="rect">
            <a:avLst/>
          </a:prstGeom>
          <a:noFill/>
        </p:spPr>
      </p:pic>
      <p:sp>
        <p:nvSpPr>
          <p:cNvPr id="2" name="椭圆 1"/>
          <p:cNvSpPr/>
          <p:nvPr/>
        </p:nvSpPr>
        <p:spPr>
          <a:xfrm>
            <a:off x="442283" y="796123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3304049" y="812518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4" name="椭圆 193"/>
          <p:cNvSpPr/>
          <p:nvPr/>
        </p:nvSpPr>
        <p:spPr>
          <a:xfrm>
            <a:off x="6187616" y="787221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560" y="916360"/>
            <a:ext cx="2376264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8448"/>
            <a:ext cx="2368031" cy="31683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7418" y="868786"/>
            <a:ext cx="41549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8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2848" y="1255534"/>
            <a:ext cx="476250" cy="380906"/>
          </a:xfrm>
          <a:prstGeom prst="rect">
            <a:avLst/>
          </a:prstGeom>
          <a:noFill/>
        </p:spPr>
      </p:pic>
      <p:pic>
        <p:nvPicPr>
          <p:cNvPr id="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6904" y="1169312"/>
            <a:ext cx="119608" cy="119608"/>
          </a:xfrm>
          <a:prstGeom prst="rect">
            <a:avLst/>
          </a:prstGeom>
          <a:noFill/>
        </p:spPr>
      </p:pic>
      <p:pic>
        <p:nvPicPr>
          <p:cNvPr id="10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0920" y="1169312"/>
            <a:ext cx="119608" cy="119608"/>
          </a:xfrm>
          <a:prstGeom prst="rect">
            <a:avLst/>
          </a:prstGeom>
          <a:noFill/>
        </p:spPr>
      </p:pic>
      <p:pic>
        <p:nvPicPr>
          <p:cNvPr id="11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936" y="1169312"/>
            <a:ext cx="119608" cy="119608"/>
          </a:xfrm>
          <a:prstGeom prst="rect">
            <a:avLst/>
          </a:prstGeom>
          <a:noFill/>
        </p:spPr>
      </p:pic>
      <p:pic>
        <p:nvPicPr>
          <p:cNvPr id="12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952" y="1169312"/>
            <a:ext cx="119608" cy="1196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330920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08:00</a:t>
            </a:r>
            <a:endParaRPr lang="zh-CN" altLang="en-US" sz="800" dirty="0">
              <a:solidFill>
                <a:schemeClr val="accent6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963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5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6904" y="1313327"/>
            <a:ext cx="144016" cy="14401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117984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86904" y="1457344"/>
            <a:ext cx="1800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231762" y="1500108"/>
            <a:ext cx="72000" cy="7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促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31762" y="1602260"/>
            <a:ext cx="72000" cy="7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5778" y="1497636"/>
            <a:ext cx="331822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endParaRPr lang="zh-CN" altLang="en-US" sz="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5056" y="995152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5778" y="1599788"/>
            <a:ext cx="357470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扬州炒饭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4442" y="1169312"/>
            <a:ext cx="27732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4896" y="953288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香樟园食堂  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2771080" y="1348408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1858786" y="2505298"/>
            <a:ext cx="294953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43.5</a:t>
            </a:r>
            <a:endParaRPr lang="zh-CN" altLang="en-US" sz="7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834976" y="2555877"/>
            <a:ext cx="36004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78012" y="3569436"/>
            <a:ext cx="205184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89</a:t>
            </a:r>
            <a:endParaRPr lang="zh-CN" altLang="en-US" sz="7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1854202" y="3620015"/>
            <a:ext cx="2880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2108" y="3651870"/>
            <a:ext cx="2314800" cy="936104"/>
          </a:xfrm>
          <a:prstGeom prst="rect">
            <a:avLst/>
          </a:prstGeom>
          <a:solidFill>
            <a:srgbClr val="F8F7F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83568" y="3723878"/>
            <a:ext cx="362378" cy="362378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115616" y="372387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一哥现焗特厚猪扒饭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8720" y="3939902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38</a:t>
            </a:r>
            <a:endParaRPr lang="zh-CN" altLang="en-US" sz="9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32108" y="4125014"/>
            <a:ext cx="231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83568" y="4146054"/>
            <a:ext cx="362378" cy="36237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1115616" y="414605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秘制香浓咖喱牛腩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8720" y="4362078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46</a:t>
            </a:r>
            <a:endParaRPr lang="zh-CN" altLang="en-US" sz="9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11760" y="3795886"/>
            <a:ext cx="502114" cy="184666"/>
            <a:chOff x="5286577" y="2208206"/>
            <a:chExt cx="502114" cy="184666"/>
          </a:xfrm>
        </p:grpSpPr>
        <p:pic>
          <p:nvPicPr>
            <p:cNvPr id="42" name="Picture 2" descr="D:\公司\上师大项目\jia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6577" y="2228539"/>
              <a:ext cx="144000" cy="14400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5487688" y="2208206"/>
              <a:ext cx="457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pic>
          <p:nvPicPr>
            <p:cNvPr id="44" name="Picture 3" descr="D:\公司\上师大项目\jia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44691" y="2228539"/>
              <a:ext cx="144000" cy="144000"/>
            </a:xfrm>
            <a:prstGeom prst="rect">
              <a:avLst/>
            </a:prstGeom>
            <a:noFill/>
          </p:spPr>
        </p:pic>
      </p:grpSp>
      <p:grpSp>
        <p:nvGrpSpPr>
          <p:cNvPr id="46" name="组合 45"/>
          <p:cNvGrpSpPr/>
          <p:nvPr/>
        </p:nvGrpSpPr>
        <p:grpSpPr>
          <a:xfrm>
            <a:off x="2411760" y="4299942"/>
            <a:ext cx="502114" cy="184666"/>
            <a:chOff x="5286577" y="2208206"/>
            <a:chExt cx="502114" cy="184666"/>
          </a:xfrm>
        </p:grpSpPr>
        <p:pic>
          <p:nvPicPr>
            <p:cNvPr id="47" name="Picture 2" descr="D:\公司\上师大项目\jia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6577" y="2228539"/>
              <a:ext cx="144000" cy="1440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5487688" y="2208206"/>
              <a:ext cx="457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pic>
          <p:nvPicPr>
            <p:cNvPr id="49" name="Picture 3" descr="D:\公司\上师大项目\jia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44691" y="222853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50" name="线形标注 2(带边框和强调线) 49"/>
          <p:cNvSpPr/>
          <p:nvPr/>
        </p:nvSpPr>
        <p:spPr>
          <a:xfrm>
            <a:off x="3419872" y="3579862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91098"/>
              <a:gd name="adj6" fmla="val -5855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购物车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52020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824028" y="2643758"/>
            <a:ext cx="2232248" cy="2016224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8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6" cstate="print"/>
          <a:srcRect t="15625" b="12500"/>
          <a:stretch>
            <a:fillRect/>
          </a:stretch>
        </p:blipFill>
        <p:spPr bwMode="auto">
          <a:xfrm>
            <a:off x="4788024" y="925930"/>
            <a:ext cx="2304256" cy="1656184"/>
          </a:xfrm>
          <a:prstGeom prst="rect">
            <a:avLst/>
          </a:prstGeom>
          <a:noFill/>
        </p:spPr>
      </p:pic>
      <p:pic>
        <p:nvPicPr>
          <p:cNvPr id="1026" name="Picture 2" descr="D:\公司\上师大项目\weixin_resource\weixin_resource\a0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4788024" y="987574"/>
            <a:ext cx="298276" cy="298276"/>
          </a:xfrm>
          <a:prstGeom prst="rect">
            <a:avLst/>
          </a:prstGeom>
          <a:noFill/>
        </p:spPr>
      </p:pic>
      <p:sp>
        <p:nvSpPr>
          <p:cNvPr id="100" name="线形标注 2(带边框和强调线) 99"/>
          <p:cNvSpPr/>
          <p:nvPr/>
        </p:nvSpPr>
        <p:spPr>
          <a:xfrm>
            <a:off x="7380312" y="2571750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91098"/>
              <a:gd name="adj6" fmla="val -5855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商品详情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42283" y="796123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916360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916360"/>
            <a:ext cx="2376264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8448"/>
            <a:ext cx="2368031" cy="31683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71434" y="868786"/>
            <a:ext cx="41549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8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6864" y="1255534"/>
            <a:ext cx="476250" cy="380906"/>
          </a:xfrm>
          <a:prstGeom prst="rect">
            <a:avLst/>
          </a:prstGeom>
          <a:noFill/>
        </p:spPr>
      </p:pic>
      <p:pic>
        <p:nvPicPr>
          <p:cNvPr id="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0920" y="1169312"/>
            <a:ext cx="119608" cy="119608"/>
          </a:xfrm>
          <a:prstGeom prst="rect">
            <a:avLst/>
          </a:prstGeom>
          <a:noFill/>
        </p:spPr>
      </p:pic>
      <p:pic>
        <p:nvPicPr>
          <p:cNvPr id="10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936" y="1169312"/>
            <a:ext cx="119608" cy="119608"/>
          </a:xfrm>
          <a:prstGeom prst="rect">
            <a:avLst/>
          </a:prstGeom>
          <a:noFill/>
        </p:spPr>
      </p:pic>
      <p:pic>
        <p:nvPicPr>
          <p:cNvPr id="11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952" y="1169312"/>
            <a:ext cx="119608" cy="119608"/>
          </a:xfrm>
          <a:prstGeom prst="rect">
            <a:avLst/>
          </a:prstGeom>
          <a:noFill/>
        </p:spPr>
      </p:pic>
      <p:pic>
        <p:nvPicPr>
          <p:cNvPr id="12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968" y="1169312"/>
            <a:ext cx="119608" cy="1196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74936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accent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08:00</a:t>
            </a:r>
            <a:endParaRPr lang="zh-CN" altLang="en-US" sz="800" dirty="0">
              <a:solidFill>
                <a:schemeClr val="accent6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8979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5" name="Picture 11" descr="C:\Users\Administrator\Desktop\新建文件夹\图片\cloc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0920" y="1313327"/>
            <a:ext cx="144016" cy="14401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262000" y="1313328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: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</a:t>
            </a:r>
            <a:endParaRPr lang="zh-CN" altLang="en-US" sz="8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30920" y="1457344"/>
            <a:ext cx="1800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375778" y="1500108"/>
            <a:ext cx="72000" cy="7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促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75778" y="1602260"/>
            <a:ext cx="72000" cy="7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b="1" dirty="0" smtClean="0">
                <a:latin typeface="微软雅黑" pitchFamily="34" charset="-122"/>
                <a:ea typeface="微软雅黑" pitchFamily="34" charset="-122"/>
              </a:rPr>
              <a:t>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9794" y="1497636"/>
            <a:ext cx="331822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 </a:t>
            </a:r>
            <a:endParaRPr lang="zh-CN" altLang="en-US" sz="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9072" y="995152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9794" y="1599788"/>
            <a:ext cx="357470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扬州炒饭</a:t>
            </a:r>
            <a:r>
              <a:rPr lang="en-US" altLang="zh-CN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8458" y="1169312"/>
            <a:ext cx="27732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zh-CN" altLang="en-US" sz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zh-CN" altLang="en-US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8912" y="95328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香樟园食堂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2915096" y="1348408"/>
            <a:ext cx="72008" cy="54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26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2" cstate="print"/>
          <a:srcRect l="24327" t="29520" b="52298"/>
          <a:stretch>
            <a:fillRect/>
          </a:stretch>
        </p:blipFill>
        <p:spPr bwMode="auto">
          <a:xfrm>
            <a:off x="3347864" y="2067694"/>
            <a:ext cx="1791967" cy="576064"/>
          </a:xfrm>
          <a:prstGeom prst="rect">
            <a:avLst/>
          </a:prstGeom>
          <a:noFill/>
        </p:spPr>
      </p:pic>
      <p:pic>
        <p:nvPicPr>
          <p:cNvPr id="2050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190040"/>
            <a:ext cx="79424" cy="79424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720906" y="2169275"/>
            <a:ext cx="8207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蜜汁牛排煎饼套餐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2" cstate="print"/>
          <a:srcRect l="24327" t="29520" b="52298"/>
          <a:stretch>
            <a:fillRect/>
          </a:stretch>
        </p:blipFill>
        <p:spPr bwMode="auto">
          <a:xfrm>
            <a:off x="5148064" y="2067694"/>
            <a:ext cx="1791967" cy="576064"/>
          </a:xfrm>
          <a:prstGeom prst="rect">
            <a:avLst/>
          </a:prstGeom>
          <a:noFill/>
        </p:spPr>
      </p:pic>
      <p:pic>
        <p:nvPicPr>
          <p:cNvPr id="39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6732240" y="2190040"/>
            <a:ext cx="79424" cy="79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521106" y="2169275"/>
            <a:ext cx="8207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蜜汁牛排煎饼套餐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189734" y="3363838"/>
            <a:ext cx="172819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8064" y="2746097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蜜汁牛排 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8064" y="2975123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葱油煎饼 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3204149"/>
            <a:ext cx="541815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可口可乐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罐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) 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6660232" y="2759006"/>
            <a:ext cx="79424" cy="79424"/>
          </a:xfrm>
          <a:prstGeom prst="rect">
            <a:avLst/>
          </a:prstGeom>
          <a:noFill/>
        </p:spPr>
      </p:pic>
      <p:pic>
        <p:nvPicPr>
          <p:cNvPr id="46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988032"/>
            <a:ext cx="79424" cy="79424"/>
          </a:xfrm>
          <a:prstGeom prst="rect">
            <a:avLst/>
          </a:prstGeom>
          <a:noFill/>
        </p:spPr>
      </p:pic>
      <p:pic>
        <p:nvPicPr>
          <p:cNvPr id="47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3217058"/>
            <a:ext cx="79424" cy="79424"/>
          </a:xfrm>
          <a:prstGeom prst="rect">
            <a:avLst/>
          </a:prstGeom>
          <a:noFill/>
        </p:spPr>
      </p:pic>
      <p:pic>
        <p:nvPicPr>
          <p:cNvPr id="48" name="Picture 33" descr="C:\Users\Administrator\Desktop\新建文件夹\图片\di3.png"/>
          <p:cNvPicPr>
            <a:picLocks noChangeAspect="1" noChangeArrowheads="1"/>
          </p:cNvPicPr>
          <p:nvPr/>
        </p:nvPicPr>
        <p:blipFill>
          <a:blip r:embed="rId2" cstate="print"/>
          <a:srcRect l="24327" t="29520" b="52298"/>
          <a:stretch>
            <a:fillRect/>
          </a:stretch>
        </p:blipFill>
        <p:spPr bwMode="auto">
          <a:xfrm>
            <a:off x="7092280" y="2067694"/>
            <a:ext cx="1791967" cy="576064"/>
          </a:xfrm>
          <a:prstGeom prst="rect">
            <a:avLst/>
          </a:prstGeom>
          <a:noFill/>
        </p:spPr>
      </p:pic>
      <p:pic>
        <p:nvPicPr>
          <p:cNvPr id="49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8676456" y="2190040"/>
            <a:ext cx="79424" cy="79424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7465322" y="2169275"/>
            <a:ext cx="8207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蜜汁牛排煎饼套餐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7133950" y="4155926"/>
            <a:ext cx="172819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2280" y="2746097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蜜汁牛排 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2280" y="2975123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牛肉煎饼 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92280" y="3475653"/>
            <a:ext cx="541815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百事可乐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罐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) 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8604448" y="2759006"/>
            <a:ext cx="79424" cy="79424"/>
          </a:xfrm>
          <a:prstGeom prst="rect">
            <a:avLst/>
          </a:prstGeom>
          <a:noFill/>
        </p:spPr>
      </p:pic>
      <p:pic>
        <p:nvPicPr>
          <p:cNvPr id="56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8604448" y="2988032"/>
            <a:ext cx="79424" cy="79424"/>
          </a:xfrm>
          <a:prstGeom prst="rect">
            <a:avLst/>
          </a:prstGeom>
          <a:noFill/>
        </p:spPr>
      </p:pic>
      <p:pic>
        <p:nvPicPr>
          <p:cNvPr id="57" name="Picture 2" descr="D:\公司\上师大项目\weixin_resource\weixin_resource\a0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8604448" y="3488562"/>
            <a:ext cx="79424" cy="79424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7092280" y="3147814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latin typeface="微软雅黑" pitchFamily="34" charset="-122"/>
                <a:ea typeface="微软雅黑" pitchFamily="34" charset="-122"/>
              </a:rPr>
              <a:t>葱油煎饼  </a:t>
            </a:r>
            <a:r>
              <a:rPr lang="en-US" altLang="zh-CN" sz="600" dirty="0" smtClean="0"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92280" y="3291830"/>
            <a:ext cx="43601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牛肉煎饼  </a:t>
            </a:r>
            <a:r>
              <a:rPr lang="en-US" altLang="zh-CN" sz="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719572" y="908251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719572" y="908251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83568" y="858188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11798" y="915566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确认订单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27516" y="1275606"/>
            <a:ext cx="30777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刘玉玲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98189" y="1275606"/>
            <a:ext cx="90569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女士 </a:t>
            </a: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15821259852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0370" y="1430255"/>
            <a:ext cx="11397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徐汇区：上师大学生宿舍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0" name="Picture 3" descr="D:\公司\上师大项目\x6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710" y="1284744"/>
            <a:ext cx="217934" cy="217934"/>
          </a:xfrm>
          <a:prstGeom prst="rect">
            <a:avLst/>
          </a:prstGeom>
          <a:noFill/>
        </p:spPr>
      </p:pic>
      <p:sp>
        <p:nvSpPr>
          <p:cNvPr id="111" name="TextBox 110"/>
          <p:cNvSpPr txBox="1"/>
          <p:nvPr/>
        </p:nvSpPr>
        <p:spPr>
          <a:xfrm rot="10800000">
            <a:off x="2619910" y="1275606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6654" y="1563638"/>
            <a:ext cx="23472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36654" y="1564298"/>
            <a:ext cx="234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19710" y="1675401"/>
            <a:ext cx="61555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预计送达时间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29484" y="1690790"/>
            <a:ext cx="1009892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      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9204" y="2291364"/>
            <a:ext cx="41036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订单备注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48978" y="2306753"/>
            <a:ext cx="82875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口味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偏好等其他需求</a:t>
            </a:r>
          </a:p>
        </p:txBody>
      </p:sp>
      <p:sp>
        <p:nvSpPr>
          <p:cNvPr id="118" name="TextBox 117"/>
          <p:cNvSpPr txBox="1"/>
          <p:nvPr/>
        </p:nvSpPr>
        <p:spPr>
          <a:xfrm rot="10800000">
            <a:off x="2927436" y="2281945"/>
            <a:ext cx="127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0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33519" y="1870802"/>
            <a:ext cx="205184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43293" y="1870802"/>
            <a:ext cx="718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上师大香樟园餐厅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9710" y="2963957"/>
            <a:ext cx="30777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优惠券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29484" y="2963957"/>
            <a:ext cx="59150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张优惠券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 rot="10800000">
            <a:off x="2921590" y="2933477"/>
            <a:ext cx="1274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9710" y="2766967"/>
            <a:ext cx="41036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会员积分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29484" y="2766967"/>
            <a:ext cx="57066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1023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 rot="10800000">
            <a:off x="2907942" y="2744107"/>
            <a:ext cx="1274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19710" y="2569977"/>
            <a:ext cx="41036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会员等级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29484" y="2569977"/>
            <a:ext cx="50174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您是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级会员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36654" y="2464061"/>
            <a:ext cx="23472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/>
          <p:nvPr/>
        </p:nvCxnSpPr>
        <p:spPr>
          <a:xfrm>
            <a:off x="736654" y="1834657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736654" y="2017537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736654" y="2729233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736654" y="2912113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36654" y="3112133"/>
            <a:ext cx="23472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830758" y="2074008"/>
            <a:ext cx="41036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商品清单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40532" y="2074008"/>
            <a:ext cx="87363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共计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个菜品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 rot="10800000">
            <a:off x="2918990" y="2065921"/>
            <a:ext cx="127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0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736654" y="2231776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19711" y="3229614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会员打折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19710" y="3401638"/>
            <a:ext cx="576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积分换购                            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19710" y="3598994"/>
            <a:ext cx="576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优惠券使用                             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>
            <a:off x="736654" y="3362065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736654" y="3552565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929484" y="3245003"/>
            <a:ext cx="21640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8.8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折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29484" y="3417027"/>
            <a:ext cx="60753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您用了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29484" y="3614383"/>
            <a:ext cx="50174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您使用了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698522" y="3245003"/>
            <a:ext cx="307777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2.5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698522" y="3417027"/>
            <a:ext cx="218008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1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698522" y="3614383"/>
            <a:ext cx="218008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3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736654" y="3764136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7661" y="3790716"/>
            <a:ext cx="72008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迎</a:t>
            </a:r>
            <a:r>
              <a:rPr lang="en-US" altLang="zh-CN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en-US" altLang="zh-CN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698522" y="3806105"/>
            <a:ext cx="218008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1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36654" y="4082145"/>
            <a:ext cx="23472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/>
          <p:nvPr/>
        </p:nvCxnSpPr>
        <p:spPr>
          <a:xfrm>
            <a:off x="2582678" y="3938129"/>
            <a:ext cx="504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698522" y="3958505"/>
            <a:ext cx="307777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7.5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9711" y="4188179"/>
            <a:ext cx="43204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配送费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929484" y="4203568"/>
            <a:ext cx="97784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x1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98522" y="4203568"/>
            <a:ext cx="218008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0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9" name="直接连接符 158"/>
          <p:cNvCxnSpPr/>
          <p:nvPr/>
        </p:nvCxnSpPr>
        <p:spPr>
          <a:xfrm>
            <a:off x="736654" y="4340146"/>
            <a:ext cx="23508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19710" y="4392855"/>
            <a:ext cx="432048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包装费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29484" y="4408244"/>
            <a:ext cx="97784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698522" y="4408244"/>
            <a:ext cx="218008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 ￥</a:t>
            </a:r>
            <a:r>
              <a:rPr lang="en-US" altLang="zh-CN" sz="7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0</a:t>
            </a:r>
            <a:endParaRPr lang="zh-CN" altLang="en-US" sz="7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30304" y="4587982"/>
            <a:ext cx="2350800" cy="27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722302" y="461065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zh-CN" altLang="en-US" sz="1050" b="1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05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403886" y="4587982"/>
            <a:ext cx="685602" cy="27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确认下单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563888" y="893621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563888" y="893620"/>
            <a:ext cx="2376264" cy="453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527884" y="843558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456114" y="900936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商品清单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线形标注 2(带边框和强调线) 99"/>
          <p:cNvSpPr/>
          <p:nvPr/>
        </p:nvSpPr>
        <p:spPr>
          <a:xfrm>
            <a:off x="3203848" y="4227934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91098"/>
              <a:gd name="adj6" fmla="val -5855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点击进入支付页面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同时生成订单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 rot="10800000">
            <a:off x="2915817" y="2571750"/>
            <a:ext cx="12746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76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8844" y="1491630"/>
            <a:ext cx="476250" cy="346751"/>
          </a:xfrm>
          <a:prstGeom prst="rect">
            <a:avLst/>
          </a:prstGeom>
          <a:noFill/>
        </p:spPr>
      </p:pic>
      <p:cxnSp>
        <p:nvCxnSpPr>
          <p:cNvPr id="77" name="直接连接符 76"/>
          <p:cNvCxnSpPr/>
          <p:nvPr/>
        </p:nvCxnSpPr>
        <p:spPr>
          <a:xfrm>
            <a:off x="3599892" y="194729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620019"/>
            <a:ext cx="119608" cy="119608"/>
          </a:xfrm>
          <a:prstGeom prst="rect">
            <a:avLst/>
          </a:prstGeom>
          <a:noFill/>
        </p:spPr>
      </p:pic>
      <p:pic>
        <p:nvPicPr>
          <p:cNvPr id="79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620019"/>
            <a:ext cx="119608" cy="119608"/>
          </a:xfrm>
          <a:prstGeom prst="rect">
            <a:avLst/>
          </a:prstGeom>
          <a:noFill/>
        </p:spPr>
      </p:pic>
      <p:pic>
        <p:nvPicPr>
          <p:cNvPr id="80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620019"/>
            <a:ext cx="119608" cy="119608"/>
          </a:xfrm>
          <a:prstGeom prst="rect">
            <a:avLst/>
          </a:prstGeom>
          <a:noFill/>
        </p:spPr>
      </p:pic>
      <p:pic>
        <p:nvPicPr>
          <p:cNvPr id="81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0019"/>
            <a:ext cx="119608" cy="119608"/>
          </a:xfrm>
          <a:prstGeom prst="rect">
            <a:avLst/>
          </a:prstGeom>
          <a:noFill/>
        </p:spPr>
      </p:pic>
      <p:sp>
        <p:nvSpPr>
          <p:cNvPr id="86" name="等腰三角形 85"/>
          <p:cNvSpPr/>
          <p:nvPr/>
        </p:nvSpPr>
        <p:spPr>
          <a:xfrm rot="10800000">
            <a:off x="5433996" y="2607750"/>
            <a:ext cx="108000" cy="72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4" name="TextBox 93"/>
          <p:cNvSpPr txBox="1"/>
          <p:nvPr/>
        </p:nvSpPr>
        <p:spPr>
          <a:xfrm>
            <a:off x="3563888" y="1116782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上师大香樟园餐厅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1960" y="1764035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6629" y="140399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猪扒饭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563888" y="1371997"/>
            <a:ext cx="234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641415" y="2061434"/>
            <a:ext cx="476250" cy="338118"/>
          </a:xfrm>
          <a:prstGeom prst="rect">
            <a:avLst/>
          </a:prstGeom>
          <a:noFill/>
        </p:spPr>
      </p:pic>
      <p:cxnSp>
        <p:nvCxnSpPr>
          <p:cNvPr id="170" name="直接连接符 169"/>
          <p:cNvCxnSpPr/>
          <p:nvPr/>
        </p:nvCxnSpPr>
        <p:spPr>
          <a:xfrm>
            <a:off x="3592463" y="2505521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4531" y="2178248"/>
            <a:ext cx="119608" cy="119608"/>
          </a:xfrm>
          <a:prstGeom prst="rect">
            <a:avLst/>
          </a:prstGeom>
          <a:noFill/>
        </p:spPr>
      </p:pic>
      <p:pic>
        <p:nvPicPr>
          <p:cNvPr id="172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8547" y="2178248"/>
            <a:ext cx="119608" cy="119608"/>
          </a:xfrm>
          <a:prstGeom prst="rect">
            <a:avLst/>
          </a:prstGeom>
          <a:noFill/>
        </p:spPr>
      </p:pic>
      <p:pic>
        <p:nvPicPr>
          <p:cNvPr id="173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563" y="2178248"/>
            <a:ext cx="119608" cy="119608"/>
          </a:xfrm>
          <a:prstGeom prst="rect">
            <a:avLst/>
          </a:prstGeom>
          <a:noFill/>
        </p:spPr>
      </p:pic>
      <p:pic>
        <p:nvPicPr>
          <p:cNvPr id="174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6579" y="2178248"/>
            <a:ext cx="119608" cy="119608"/>
          </a:xfrm>
          <a:prstGeom prst="rect">
            <a:avLst/>
          </a:prstGeom>
          <a:noFill/>
        </p:spPr>
      </p:pic>
      <p:sp>
        <p:nvSpPr>
          <p:cNvPr id="175" name="TextBox 174"/>
          <p:cNvSpPr txBox="1"/>
          <p:nvPr/>
        </p:nvSpPr>
        <p:spPr>
          <a:xfrm>
            <a:off x="4204531" y="2322264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5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39200" y="196222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鸡排盖浇饭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7" name="Picture 2" descr="D:\公司\上师大项目\ji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2545" y="2250256"/>
            <a:ext cx="214114" cy="214114"/>
          </a:xfrm>
          <a:prstGeom prst="rect">
            <a:avLst/>
          </a:prstGeom>
          <a:noFill/>
        </p:spPr>
      </p:pic>
      <p:sp>
        <p:nvSpPr>
          <p:cNvPr id="178" name="TextBox 177"/>
          <p:cNvSpPr txBox="1"/>
          <p:nvPr/>
        </p:nvSpPr>
        <p:spPr>
          <a:xfrm>
            <a:off x="5428667" y="220682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pic>
        <p:nvPicPr>
          <p:cNvPr id="179" name="Picture 3" descr="D:\公司\上师大项目\ji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4691" y="2250256"/>
            <a:ext cx="216000" cy="216000"/>
          </a:xfrm>
          <a:prstGeom prst="rect">
            <a:avLst/>
          </a:prstGeom>
          <a:noFill/>
        </p:spPr>
      </p:pic>
      <p:pic>
        <p:nvPicPr>
          <p:cNvPr id="180" name="Picture 29" descr="C:\Users\Administrator\Desktop\新建文件夹\图片\shitang1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700956" y="2598952"/>
            <a:ext cx="338118" cy="338118"/>
          </a:xfrm>
          <a:prstGeom prst="rect">
            <a:avLst/>
          </a:prstGeom>
          <a:noFill/>
        </p:spPr>
      </p:pic>
      <p:cxnSp>
        <p:nvCxnSpPr>
          <p:cNvPr id="181" name="直接连接符 180"/>
          <p:cNvCxnSpPr/>
          <p:nvPr/>
        </p:nvCxnSpPr>
        <p:spPr>
          <a:xfrm>
            <a:off x="3582938" y="3043039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5006" y="2715766"/>
            <a:ext cx="119608" cy="119608"/>
          </a:xfrm>
          <a:prstGeom prst="rect">
            <a:avLst/>
          </a:prstGeom>
          <a:noFill/>
        </p:spPr>
      </p:pic>
      <p:pic>
        <p:nvPicPr>
          <p:cNvPr id="183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9022" y="2715766"/>
            <a:ext cx="119608" cy="119608"/>
          </a:xfrm>
          <a:prstGeom prst="rect">
            <a:avLst/>
          </a:prstGeom>
          <a:noFill/>
        </p:spPr>
      </p:pic>
      <p:pic>
        <p:nvPicPr>
          <p:cNvPr id="184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3038" y="2715766"/>
            <a:ext cx="119608" cy="119608"/>
          </a:xfrm>
          <a:prstGeom prst="rect">
            <a:avLst/>
          </a:prstGeom>
          <a:noFill/>
        </p:spPr>
      </p:pic>
      <p:pic>
        <p:nvPicPr>
          <p:cNvPr id="185" name="Picture 30" descr="D:\360Rec\674499676\FileRecv\weixin_resource\weixin_resource\a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054" y="2715766"/>
            <a:ext cx="119608" cy="119608"/>
          </a:xfrm>
          <a:prstGeom prst="rect">
            <a:avLst/>
          </a:prstGeom>
          <a:noFill/>
        </p:spPr>
      </p:pic>
      <p:sp>
        <p:nvSpPr>
          <p:cNvPr id="186" name="TextBox 185"/>
          <p:cNvSpPr txBox="1"/>
          <p:nvPr/>
        </p:nvSpPr>
        <p:spPr>
          <a:xfrm>
            <a:off x="4195006" y="2859782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5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129675" y="249974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蜜汁牛排煎饼套餐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8" name="Picture 2" descr="D:\公司\上师大项目\ji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3020" y="2787774"/>
            <a:ext cx="214114" cy="214114"/>
          </a:xfrm>
          <a:prstGeom prst="rect">
            <a:avLst/>
          </a:prstGeom>
          <a:noFill/>
        </p:spPr>
      </p:pic>
      <p:sp>
        <p:nvSpPr>
          <p:cNvPr id="189" name="TextBox 188"/>
          <p:cNvSpPr txBox="1"/>
          <p:nvPr/>
        </p:nvSpPr>
        <p:spPr>
          <a:xfrm>
            <a:off x="5419142" y="274434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pic>
        <p:nvPicPr>
          <p:cNvPr id="190" name="Picture 3" descr="D:\公司\上师大项目\ji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166" y="2787774"/>
            <a:ext cx="216000" cy="216000"/>
          </a:xfrm>
          <a:prstGeom prst="rect">
            <a:avLst/>
          </a:prstGeom>
          <a:noFill/>
        </p:spPr>
      </p:pic>
      <p:sp>
        <p:nvSpPr>
          <p:cNvPr id="191" name="矩形 190"/>
          <p:cNvSpPr/>
          <p:nvPr/>
        </p:nvSpPr>
        <p:spPr>
          <a:xfrm>
            <a:off x="3563888" y="3075806"/>
            <a:ext cx="2376264" cy="27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spc="6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endParaRPr lang="zh-CN" altLang="en-US" sz="900" b="1" spc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线形标注 2(带边框和强调线) 191"/>
          <p:cNvSpPr/>
          <p:nvPr/>
        </p:nvSpPr>
        <p:spPr>
          <a:xfrm>
            <a:off x="4499992" y="3723878"/>
            <a:ext cx="1368152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-106436"/>
              <a:gd name="adj6" fmla="val -42405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点击链接到相应餐厅点餐页面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线形标注 2(带边框和强调线) 73"/>
          <p:cNvSpPr/>
          <p:nvPr/>
        </p:nvSpPr>
        <p:spPr>
          <a:xfrm>
            <a:off x="5004048" y="3219822"/>
            <a:ext cx="1368152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-464465"/>
              <a:gd name="adj6" fmla="val 382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与购物车是同一个页面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购物车只能存储同一个餐厅的菜品</a:t>
            </a:r>
            <a:r>
              <a:rPr lang="en-US" altLang="zh-CN" sz="800" dirty="0" smtClean="0">
                <a:solidFill>
                  <a:schemeClr val="tx1"/>
                </a:solidFill>
              </a:rPr>
              <a:t>(</a:t>
            </a:r>
            <a:r>
              <a:rPr lang="zh-CN" altLang="en-US" sz="800" dirty="0" smtClean="0">
                <a:solidFill>
                  <a:schemeClr val="tx1"/>
                </a:solidFill>
              </a:rPr>
              <a:t>同百度与饿了吗</a:t>
            </a:r>
            <a:r>
              <a:rPr lang="en-US" altLang="zh-CN" sz="800" dirty="0" smtClean="0">
                <a:solidFill>
                  <a:schemeClr val="tx1"/>
                </a:solidFill>
              </a:rPr>
              <a:t>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408204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6408204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72200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236296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使用优惠券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6480212" y="1275606"/>
            <a:ext cx="2232248" cy="1368152"/>
          </a:xfrm>
          <a:prstGeom prst="roundRect">
            <a:avLst>
              <a:gd name="adj" fmla="val 5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连接符 197"/>
          <p:cNvCxnSpPr/>
          <p:nvPr/>
        </p:nvCxnSpPr>
        <p:spPr>
          <a:xfrm>
            <a:off x="6516216" y="1491630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524328" y="1563638"/>
            <a:ext cx="9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************************************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0" name="Picture 3" descr="D:\公司\上师大项目\新建文件夹\图片\20140303_df5e9f0624f89f5d637bbtbiVPZgN3uV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588224" y="1563077"/>
            <a:ext cx="740883" cy="555662"/>
          </a:xfrm>
          <a:prstGeom prst="rect">
            <a:avLst/>
          </a:prstGeom>
          <a:noFill/>
        </p:spPr>
      </p:pic>
      <p:sp>
        <p:nvSpPr>
          <p:cNvPr id="201" name="TextBox 200"/>
          <p:cNvSpPr txBox="1"/>
          <p:nvPr/>
        </p:nvSpPr>
        <p:spPr>
          <a:xfrm>
            <a:off x="6430657" y="127560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6516216" y="2355726"/>
            <a:ext cx="21602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6516216" y="2119734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920372" y="1275606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学生优惠券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公司\上师大项目\ji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1375" y="2435700"/>
            <a:ext cx="142759" cy="142759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8309339" y="2376274"/>
            <a:ext cx="45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pic>
        <p:nvPicPr>
          <p:cNvPr id="1027" name="Picture 3" descr="D:\公司\上师大项目\ji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11892" y="2435071"/>
            <a:ext cx="144016" cy="144016"/>
          </a:xfrm>
          <a:prstGeom prst="rect">
            <a:avLst/>
          </a:prstGeom>
          <a:noFill/>
        </p:spPr>
      </p:pic>
      <p:grpSp>
        <p:nvGrpSpPr>
          <p:cNvPr id="227" name="组合 226"/>
          <p:cNvGrpSpPr/>
          <p:nvPr/>
        </p:nvGrpSpPr>
        <p:grpSpPr>
          <a:xfrm>
            <a:off x="6433934" y="2715766"/>
            <a:ext cx="2299552" cy="1368152"/>
            <a:chOff x="6433934" y="2715766"/>
            <a:chExt cx="2299552" cy="1368152"/>
          </a:xfrm>
        </p:grpSpPr>
        <p:sp>
          <p:nvSpPr>
            <p:cNvPr id="216" name="圆角矩形 215"/>
            <p:cNvSpPr/>
            <p:nvPr/>
          </p:nvSpPr>
          <p:spPr>
            <a:xfrm>
              <a:off x="6483489" y="2715766"/>
              <a:ext cx="2232248" cy="1368152"/>
            </a:xfrm>
            <a:prstGeom prst="roundRect">
              <a:avLst>
                <a:gd name="adj" fmla="val 51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6519493" y="2931790"/>
              <a:ext cx="216024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7527605" y="3003798"/>
              <a:ext cx="922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************************************</a:t>
              </a:r>
              <a:endPara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****************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9" name="Picture 3" descr="D:\公司\上师大项目\新建文件夹\图片\20140303_df5e9f0624f89f5d637bbtbiVPZgN3uV.jpg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591501" y="3018069"/>
              <a:ext cx="740883" cy="525997"/>
            </a:xfrm>
            <a:prstGeom prst="rect">
              <a:avLst/>
            </a:prstGeom>
            <a:noFill/>
          </p:spPr>
        </p:pic>
        <p:sp>
          <p:nvSpPr>
            <p:cNvPr id="220" name="TextBox 219"/>
            <p:cNvSpPr txBox="1"/>
            <p:nvPr/>
          </p:nvSpPr>
          <p:spPr>
            <a:xfrm>
              <a:off x="6433934" y="2715766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上师大香樟园餐厅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6519493" y="3795886"/>
              <a:ext cx="216024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6519493" y="3559894"/>
              <a:ext cx="2040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:2016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 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– 2016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923649" y="2715766"/>
              <a:ext cx="8098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教师优惠券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x1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4" name="Picture 2" descr="D:\公司\上师大项目\jia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94652" y="3875860"/>
              <a:ext cx="142759" cy="142759"/>
            </a:xfrm>
            <a:prstGeom prst="rect">
              <a:avLst/>
            </a:prstGeom>
            <a:noFill/>
          </p:spPr>
        </p:pic>
        <p:sp>
          <p:nvSpPr>
            <p:cNvPr id="225" name="TextBox 224"/>
            <p:cNvSpPr txBox="1"/>
            <p:nvPr/>
          </p:nvSpPr>
          <p:spPr>
            <a:xfrm>
              <a:off x="8312616" y="3816434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zh-CN" altLang="en-US" sz="1100" dirty="0"/>
            </a:p>
          </p:txBody>
        </p:sp>
        <p:pic>
          <p:nvPicPr>
            <p:cNvPr id="226" name="Picture 3" descr="D:\公司\上师大项目\jia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5169" y="3875231"/>
              <a:ext cx="144016" cy="144016"/>
            </a:xfrm>
            <a:prstGeom prst="rect">
              <a:avLst/>
            </a:prstGeom>
            <a:noFill/>
          </p:spPr>
        </p:pic>
      </p:grpSp>
      <p:sp>
        <p:nvSpPr>
          <p:cNvPr id="204" name="椭圆 203"/>
          <p:cNvSpPr/>
          <p:nvPr/>
        </p:nvSpPr>
        <p:spPr>
          <a:xfrm>
            <a:off x="683568" y="767304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手机微信点餐页面</a:t>
            </a:r>
            <a:endParaRPr lang="zh-CN" altLang="en-US" dirty="0"/>
          </a:p>
        </p:txBody>
      </p:sp>
      <p:sp>
        <p:nvSpPr>
          <p:cNvPr id="7172" name="AutoShape 4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http://img.wdjimg.com/mms/icon/v1/a/27/5061c486c57c5499654d0ffb616a927a_256_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3427746" y="893393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3427746" y="893393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3391742" y="843330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319972" y="900708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会员等级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5467" y="1204392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19572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19572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83568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91680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订单备注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7704" y="1276400"/>
            <a:ext cx="2340000" cy="719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55576" y="1309514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取餐点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徐汇区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上师大学生宿舍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55576" y="1525538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5576" y="152553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香樟园餐厅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755576" y="1741562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1741562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预订时间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2016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12:30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7704" y="2079154"/>
            <a:ext cx="2340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27584" y="2150368"/>
            <a:ext cx="2160240" cy="158417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900" dirty="0" smtClean="0"/>
              <a:t>我需要两套餐具</a:t>
            </a:r>
            <a:r>
              <a:rPr lang="en-US" altLang="zh-CN" sz="900" dirty="0" smtClean="0"/>
              <a:t>……</a:t>
            </a:r>
            <a:endParaRPr lang="zh-CN" altLang="en-US" sz="900" dirty="0"/>
          </a:p>
        </p:txBody>
      </p:sp>
      <p:sp>
        <p:nvSpPr>
          <p:cNvPr id="93" name="矩形 92"/>
          <p:cNvSpPr/>
          <p:nvPr/>
        </p:nvSpPr>
        <p:spPr>
          <a:xfrm>
            <a:off x="737704" y="3950568"/>
            <a:ext cx="2340000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195772" y="4008911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9752" y="4008911"/>
            <a:ext cx="2564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spc="3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700" spc="3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1876792" y="39813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445878" y="1255522"/>
            <a:ext cx="2340000" cy="20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452552" y="125122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会员等级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455876" y="1549921"/>
            <a:ext cx="2340000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会员规则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</a:t>
            </a: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6056038" y="916360"/>
            <a:ext cx="2376264" cy="396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6056038" y="916360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6020034" y="866297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948264" y="923675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会员积分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6074170" y="1278489"/>
            <a:ext cx="2340000" cy="20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080844" y="127419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会员积分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2800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84168" y="1572888"/>
            <a:ext cx="2340000" cy="782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积分规则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</a:t>
            </a: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84168" y="2473843"/>
            <a:ext cx="1584176" cy="19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本次使用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7740352" y="2427734"/>
            <a:ext cx="57606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spc="300" dirty="0" smtClean="0">
                <a:latin typeface="微软雅黑" pitchFamily="34" charset="-122"/>
                <a:ea typeface="微软雅黑" pitchFamily="34" charset="-122"/>
              </a:rPr>
              <a:t>确定</a:t>
            </a:r>
            <a:endParaRPr lang="zh-CN" altLang="en-US" sz="9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084168" y="2930996"/>
            <a:ext cx="2340000" cy="172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积分历史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***************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线形标注 2(带边框和强调线) 182"/>
          <p:cNvSpPr/>
          <p:nvPr/>
        </p:nvSpPr>
        <p:spPr>
          <a:xfrm>
            <a:off x="4572000" y="483518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112500"/>
              <a:gd name="adj6" fmla="val -8947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我的资料也可进入此页面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线形标注 2(带边框和强调线) 183"/>
          <p:cNvSpPr/>
          <p:nvPr/>
        </p:nvSpPr>
        <p:spPr>
          <a:xfrm>
            <a:off x="7884368" y="1923678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112500"/>
              <a:gd name="adj6" fmla="val -8947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我的资料也可进入此页面</a:t>
            </a:r>
            <a:r>
              <a:rPr lang="en-US" altLang="zh-CN" sz="800" dirty="0" smtClean="0">
                <a:solidFill>
                  <a:schemeClr val="tx1"/>
                </a:solidFill>
              </a:rPr>
              <a:t>,</a:t>
            </a:r>
            <a:r>
              <a:rPr lang="zh-CN" altLang="en-US" sz="800" dirty="0" smtClean="0">
                <a:solidFill>
                  <a:schemeClr val="tx1"/>
                </a:solidFill>
              </a:rPr>
              <a:t>但无法核销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43620" y="268556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本次抵扣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2.3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元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59" y="1203598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564" y="915566"/>
            <a:ext cx="2376264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7564" y="915566"/>
            <a:ext cx="237626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564" y="4443958"/>
            <a:ext cx="2376264" cy="432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7564" y="4443958"/>
            <a:ext cx="237626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591780" y="4515966"/>
            <a:ext cx="312906" cy="348416"/>
            <a:chOff x="2627784" y="4543773"/>
            <a:chExt cx="312906" cy="348416"/>
          </a:xfrm>
        </p:grpSpPr>
        <p:pic>
          <p:nvPicPr>
            <p:cNvPr id="10" name="Picture 24" descr="D:\360Rec\674499676\FileRecv\weixin_resource\weixin_resource\q\a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58260" y="4543773"/>
              <a:ext cx="251955" cy="220461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627784" y="4722912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  <a:endParaRPr lang="zh-CN" altLang="en-US" sz="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1680" y="4694925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6" descr="C:\Users\Administrator\Desktop\新建文件夹\图片\font-50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7330" y="4526014"/>
            <a:ext cx="181607" cy="193377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791580" y="4515966"/>
            <a:ext cx="312906" cy="360040"/>
            <a:chOff x="3779912" y="3723878"/>
            <a:chExt cx="312906" cy="360040"/>
          </a:xfrm>
        </p:grpSpPr>
        <p:pic>
          <p:nvPicPr>
            <p:cNvPr id="15" name="Picture 27" descr="C:\Users\Administrator\Desktop\新建文件夹\图片\shouy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2747" y="3723878"/>
              <a:ext cx="227236" cy="21324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779912" y="3914641"/>
              <a:ext cx="3129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zh-CN" altLang="en-US" sz="5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331640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31740" y="458797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3568" y="180757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960" y="2915602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865503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922881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我的订单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60" y="3068002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脆皮鸡腿饭等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4152" y="2900213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5125" y="3068002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已取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71176" y="2383636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2471033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623433"/>
            <a:ext cx="860813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扬州炒饭饭等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1760" y="2455644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5357" y="2623433"/>
            <a:ext cx="269304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退款中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71176" y="2815684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01" y="1310831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12:00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9001" y="1463231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宫保鸡丁等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47193" y="1295442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0558" y="1463231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已订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71176" y="3247732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3568" y="1886895"/>
            <a:ext cx="1656184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568" y="2039295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海南鸡饭等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1871506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21.5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65125" y="2039295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71176" y="3679780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3319740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08:00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68" y="3472140"/>
            <a:ext cx="681277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肉包子等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3304351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5125" y="3472140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已退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35696" y="1879580"/>
            <a:ext cx="504056" cy="2587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取餐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5960" y="3751788"/>
            <a:ext cx="89928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09:00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5960" y="3904188"/>
            <a:ext cx="7710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泰国牛舌等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件菜品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152" y="3736399"/>
            <a:ext cx="3366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￥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38.5</a:t>
            </a:r>
            <a:endParaRPr lang="zh-CN" altLang="en-US" sz="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77517" y="3904188"/>
            <a:ext cx="17953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废餐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9001" y="1613493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3568" y="2203906"/>
            <a:ext cx="14651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最后取餐时间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19:00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8941" y="94746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2555775" y="144753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5" name="TextBox 54"/>
          <p:cNvSpPr txBox="1"/>
          <p:nvPr/>
        </p:nvSpPr>
        <p:spPr>
          <a:xfrm rot="10800000">
            <a:off x="2555775" y="2023596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55775" y="2527652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7" name="TextBox 56"/>
          <p:cNvSpPr txBox="1"/>
          <p:nvPr/>
        </p:nvSpPr>
        <p:spPr>
          <a:xfrm rot="10800000">
            <a:off x="2555776" y="3319740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8" name="TextBox 57"/>
          <p:cNvSpPr txBox="1"/>
          <p:nvPr/>
        </p:nvSpPr>
        <p:spPr>
          <a:xfrm rot="10800000">
            <a:off x="2555775" y="2959700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9" name="TextBox 58"/>
          <p:cNvSpPr txBox="1"/>
          <p:nvPr/>
        </p:nvSpPr>
        <p:spPr>
          <a:xfrm rot="10800000">
            <a:off x="2555776" y="3751788"/>
            <a:ext cx="4154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DFKai-SB" pitchFamily="65" charset="-120"/>
                <a:ea typeface="DFKai-SB" pitchFamily="65" charset="-120"/>
              </a:rPr>
              <a:t>&lt;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71176" y="4083918"/>
            <a:ext cx="230425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50174" y="4155926"/>
            <a:ext cx="448841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上拉看更多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2" descr="D:\公司\上师大项目\weixin_resource\weixin_resource\q\ac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907703" y="4116176"/>
            <a:ext cx="170905" cy="170905"/>
          </a:xfrm>
          <a:prstGeom prst="rect">
            <a:avLst/>
          </a:prstGeom>
          <a:noFill/>
        </p:spPr>
      </p:pic>
      <p:pic>
        <p:nvPicPr>
          <p:cNvPr id="63" name="Picture 3" descr="D:\公司\上师大项目\font-39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5034" y="955675"/>
            <a:ext cx="168920" cy="168920"/>
          </a:xfrm>
          <a:prstGeom prst="rect">
            <a:avLst/>
          </a:prstGeom>
          <a:noFill/>
        </p:spPr>
      </p:pic>
      <p:sp>
        <p:nvSpPr>
          <p:cNvPr id="64" name="线形标注 2(带边框和强调线) 63"/>
          <p:cNvSpPr/>
          <p:nvPr/>
        </p:nvSpPr>
        <p:spPr>
          <a:xfrm>
            <a:off x="2915816" y="1491630"/>
            <a:ext cx="864096" cy="432048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112500"/>
              <a:gd name="adj6" fmla="val -8947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当订单状态是 已送时取餐按钮显示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线形标注 2(带边框和强调线) 64"/>
          <p:cNvSpPr/>
          <p:nvPr/>
        </p:nvSpPr>
        <p:spPr>
          <a:xfrm>
            <a:off x="2483768" y="3867894"/>
            <a:ext cx="864096" cy="216024"/>
          </a:xfrm>
          <a:prstGeom prst="accentBorderCallout2">
            <a:avLst>
              <a:gd name="adj1" fmla="val 63932"/>
              <a:gd name="adj2" fmla="val -9522"/>
              <a:gd name="adj3" fmla="val 63932"/>
              <a:gd name="adj4" fmla="val -41636"/>
              <a:gd name="adj5" fmla="val 122012"/>
              <a:gd name="adj6" fmla="val -57368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</a:rPr>
              <a:t>每页</a:t>
            </a:r>
            <a:r>
              <a:rPr lang="en-US" altLang="zh-CN" sz="800" dirty="0" smtClean="0">
                <a:solidFill>
                  <a:schemeClr val="tx1"/>
                </a:solidFill>
              </a:rPr>
              <a:t>30</a:t>
            </a:r>
            <a:r>
              <a:rPr lang="zh-CN" altLang="en-US" sz="800" dirty="0" smtClean="0">
                <a:solidFill>
                  <a:schemeClr val="tx1"/>
                </a:solidFill>
              </a:rPr>
              <a:t>个订单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03309" y="766510"/>
            <a:ext cx="385301" cy="3127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万达智龙ppt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万达智龙ppt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22113</TotalTime>
  <Words>2646</Words>
  <Application>Microsoft Office PowerPoint</Application>
  <PresentationFormat>全屏显示(16:9)</PresentationFormat>
  <Paragraphs>867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1_Office 主题</vt:lpstr>
      <vt:lpstr>万达智龙ppt主题</vt:lpstr>
      <vt:lpstr>2_Office 主题</vt:lpstr>
      <vt:lpstr>1_万达智龙ppt主题</vt:lpstr>
      <vt:lpstr>3_Office 主题</vt:lpstr>
      <vt:lpstr>PowerPoint 演示文稿</vt:lpstr>
      <vt:lpstr>微信公众号</vt:lpstr>
      <vt:lpstr>PowerPoint 演示文稿</vt:lpstr>
      <vt:lpstr>手机微信点餐页面</vt:lpstr>
      <vt:lpstr>PowerPoint 演示文稿</vt:lpstr>
      <vt:lpstr>PowerPoint 演示文稿</vt:lpstr>
      <vt:lpstr>手机微信点餐页面</vt:lpstr>
      <vt:lpstr>手机微信点餐页面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手机微信点餐页面</vt:lpstr>
      <vt:lpstr>手机微信点餐页面</vt:lpstr>
      <vt:lpstr>手机微信点餐页面</vt:lpstr>
      <vt:lpstr>手机微信点餐页面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Jing Ren</dc:creator>
  <cp:lastModifiedBy>User</cp:lastModifiedBy>
  <cp:revision>1524</cp:revision>
  <cp:lastPrinted>2013-06-03T08:52:37Z</cp:lastPrinted>
  <dcterms:created xsi:type="dcterms:W3CDTF">2009-10-18T05:19:43Z</dcterms:created>
  <dcterms:modified xsi:type="dcterms:W3CDTF">2016-05-24T10:26:05Z</dcterms:modified>
</cp:coreProperties>
</file>