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4"/>
  </p:notesMasterIdLst>
  <p:handoutMasterIdLst>
    <p:handoutMasterId r:id="rId25"/>
  </p:handoutMasterIdLst>
  <p:sldIdLst>
    <p:sldId id="269" r:id="rId2"/>
    <p:sldId id="270" r:id="rId3"/>
    <p:sldId id="286" r:id="rId4"/>
    <p:sldId id="284" r:id="rId5"/>
    <p:sldId id="285" r:id="rId6"/>
    <p:sldId id="386" r:id="rId7"/>
    <p:sldId id="387" r:id="rId8"/>
    <p:sldId id="282" r:id="rId9"/>
    <p:sldId id="393" r:id="rId10"/>
    <p:sldId id="388" r:id="rId11"/>
    <p:sldId id="389" r:id="rId12"/>
    <p:sldId id="390" r:id="rId13"/>
    <p:sldId id="392" r:id="rId14"/>
    <p:sldId id="382" r:id="rId15"/>
    <p:sldId id="384" r:id="rId16"/>
    <p:sldId id="385" r:id="rId17"/>
    <p:sldId id="394" r:id="rId18"/>
    <p:sldId id="391" r:id="rId19"/>
    <p:sldId id="395" r:id="rId20"/>
    <p:sldId id="396" r:id="rId21"/>
    <p:sldId id="287" r:id="rId22"/>
    <p:sldId id="281" r:id="rId2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oc Phu Truong" initials="NPT" lastIdx="1" clrIdx="0">
    <p:extLst>
      <p:ext uri="{19B8F6BF-5375-455C-9EA6-DF929625EA0E}">
        <p15:presenceInfo xmlns:p15="http://schemas.microsoft.com/office/powerpoint/2012/main" userId="3440e3f73edf4f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63" autoAdjust="0"/>
    <p:restoredTop sz="97155" autoAdjust="0"/>
  </p:normalViewPr>
  <p:slideViewPr>
    <p:cSldViewPr>
      <p:cViewPr varScale="1">
        <p:scale>
          <a:sx n="75" d="100"/>
          <a:sy n="75" d="100"/>
        </p:scale>
        <p:origin x="72" y="9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0B6EC5B-DE15-4B62-9DC0-DE1BD893DD1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23FACB9-4E35-4CB3-835A-2EBF55FAEDE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7107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7108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Tx/>
              <a:buNone/>
              <a:defRPr sz="29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 dirty="0"/>
          </a:p>
        </p:txBody>
      </p:sp>
      <p:sp>
        <p:nvSpPr>
          <p:cNvPr id="47109" name="Date Placeholder 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259C393-9A2B-45A2-8E4E-FAFA5413C1FC}" type="datetime1">
              <a:rPr lang="en-US" altLang="en-US" smtClean="0"/>
              <a:pPr/>
              <a:t>8/18/2021</a:t>
            </a:fld>
            <a:endParaRPr lang="en-US" altLang="en-US" dirty="0"/>
          </a:p>
        </p:txBody>
      </p:sp>
      <p:sp>
        <p:nvSpPr>
          <p:cNvPr id="47110" name="Footer Placeholder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7111" name="Slide Number Placeholder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945280F-DE53-48B1-9FB9-96A39916642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C67B00-BE02-4BB9-B9A5-D51D0D1A821E}" type="datetime1">
              <a:rPr lang="en-US" altLang="en-US" smtClean="0"/>
              <a:pPr/>
              <a:t>8/18/2021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E90EB-6CA4-453F-8712-C339590DE03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A2D16B-FB7D-484B-A659-F70C0EEA95A8}" type="datetime1">
              <a:rPr lang="en-US" altLang="en-US" smtClean="0"/>
              <a:pPr/>
              <a:t>8/18/2021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251BA-4196-46F7-BF5E-DE37F6712AD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158947-7A00-4A76-84B1-1B2119E03B78}" type="datetime1">
              <a:rPr lang="en-US" altLang="en-US" smtClean="0"/>
              <a:pPr/>
              <a:t>8/18/2021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6F290-D301-4864-9490-340EF11588D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91BFB3-8F1B-477F-B96F-8BA65B2D4AD3}" type="datetime1">
              <a:rPr lang="en-US" altLang="en-US" smtClean="0"/>
              <a:pPr/>
              <a:t>8/18/2021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08CE1-DD55-4A43-A479-EF83A2DC398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93DC1E-4DED-43A8-89C3-4163E3A75CBB}" type="datetime1">
              <a:rPr lang="en-US" altLang="en-US" smtClean="0"/>
              <a:pPr/>
              <a:t>8/18/2021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7AF89-6755-46F5-BBCF-E571D7F311A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6BA95-CF00-41A1-A420-966FC66619DA}" type="datetime1">
              <a:rPr lang="en-US" altLang="en-US" smtClean="0"/>
              <a:pPr/>
              <a:t>8/18/2021</a:t>
            </a:fld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BE3C0-1208-4260-82C3-0EB04002719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D8A93-8C14-4267-B95F-FE4BE0AB69DE}" type="datetime1">
              <a:rPr lang="en-US" altLang="en-US" smtClean="0"/>
              <a:pPr/>
              <a:t>8/18/2021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02DF6-5EF1-449D-8E8F-F40E7D2FCBC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05897D-7D60-41CE-AECE-5AF4DAA0D447}" type="datetime1">
              <a:rPr lang="en-US" altLang="en-US" smtClean="0"/>
              <a:pPr/>
              <a:t>8/18/2021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460AA-1533-4548-8781-A6D0EAE276D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45720" indent="0">
              <a:buFontTx/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919950-C514-47F9-AEFE-38055CCEE8E4}" type="datetime1">
              <a:rPr lang="en-US" altLang="en-US" smtClean="0"/>
              <a:pPr/>
              <a:t>8/18/2021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86842-FEC9-453F-B6F7-7C945F3A2D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6D2572-3AEE-4103-AD61-E3B66B0BAB81}" type="datetime1">
              <a:rPr lang="en-US" altLang="en-US" smtClean="0"/>
              <a:pPr/>
              <a:t>8/18/2021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DA581-ADE3-4A40-91CB-711A776CAC2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6083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6084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6085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375B0982-7648-47FF-97D6-16483483F3D5}" type="datetime1">
              <a:rPr lang="en-US" altLang="en-US" smtClean="0"/>
              <a:pPr/>
              <a:t>8/18/2021</a:t>
            </a:fld>
            <a:endParaRPr lang="en-US" altLang="en-US" dirty="0"/>
          </a:p>
        </p:txBody>
      </p:sp>
      <p:sp>
        <p:nvSpPr>
          <p:cNvPr id="46086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6087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D7E5119E-5338-4B55-81DC-57EAC9440FD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5720" indent="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120000"/>
        <a:buFontTx/>
        <a:buNone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>
            <a:lumMod val="75000"/>
          </a:schemeClr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1920240" indent="-315913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24028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651760" indent="-315913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10896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2msupport.net/m2msupport/how-mqtt-works/" TargetMode="External"/><Relationship Id="rId2" Type="http://schemas.openxmlformats.org/officeDocument/2006/relationships/hyperlink" Target="https://m2msupport.net/m2msupport/install-mqtt-broker-mosquitto-in-window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cpipguide.com/free/t_SerialLineInternetProtocolSLIP-2.htm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elabs/el-clien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5000" y="990600"/>
            <a:ext cx="5345112" cy="1838325"/>
          </a:xfrm>
        </p:spPr>
        <p:txBody>
          <a:bodyPr/>
          <a:lstStyle/>
          <a:p>
            <a:pPr algn="ctr"/>
            <a:r>
              <a:rPr lang="en-US" dirty="0"/>
              <a:t>STM32 Training</a:t>
            </a:r>
            <a:br>
              <a:rPr lang="en-US" dirty="0"/>
            </a:br>
            <a:r>
              <a:rPr lang="en-US" dirty="0"/>
              <a:t>IoT Module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655BBED-E65C-4B70-99E3-9318D4F24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August, 2021</a:t>
            </a:r>
          </a:p>
        </p:txBody>
      </p:sp>
    </p:spTree>
    <p:extLst>
      <p:ext uri="{BB962C8B-B14F-4D97-AF65-F5344CB8AC3E}">
        <p14:creationId xmlns:p14="http://schemas.microsoft.com/office/powerpoint/2010/main" val="3429484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7545-DEF2-4495-8DA8-95A69414F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ESP-Link: Setup </a:t>
            </a:r>
            <a:r>
              <a:rPr lang="en-US" dirty="0" err="1"/>
              <a:t>Wifi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44E8D4-F9EF-4E0E-AE58-144E11FFB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981200"/>
            <a:ext cx="2762018" cy="4411663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B0F8F2-28AE-4E20-A040-B4ACCBEB1817}"/>
              </a:ext>
            </a:extLst>
          </p:cNvPr>
          <p:cNvSpPr txBox="1">
            <a:spLocks/>
          </p:cNvSpPr>
          <p:nvPr/>
        </p:nvSpPr>
        <p:spPr bwMode="auto">
          <a:xfrm>
            <a:off x="457200" y="1828800"/>
            <a:ext cx="42672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02920" indent="-457200">
              <a:buFont typeface="Arial" panose="020B0604020202020204" pitchFamily="34" charset="0"/>
              <a:buChar char="•"/>
              <a:defRPr/>
            </a:pPr>
            <a:r>
              <a:rPr lang="en-US" kern="0" dirty="0"/>
              <a:t>Step 1: join ESP AP </a:t>
            </a:r>
            <a:r>
              <a:rPr lang="en-US" kern="0" dirty="0" err="1"/>
              <a:t>Wifi</a:t>
            </a:r>
            <a:r>
              <a:rPr lang="en-US" kern="0" dirty="0"/>
              <a:t> – press Connect</a:t>
            </a:r>
          </a:p>
          <a:p>
            <a:pPr>
              <a:defRPr/>
            </a:pPr>
            <a:r>
              <a:rPr lang="en-US" kern="0" dirty="0"/>
              <a:t>Open Browser ESP’s IP:</a:t>
            </a:r>
          </a:p>
          <a:p>
            <a:pPr>
              <a:defRPr/>
            </a:pPr>
            <a:r>
              <a:rPr lang="en-US" kern="0" dirty="0"/>
              <a:t>192.168.4.1</a:t>
            </a:r>
          </a:p>
          <a:p>
            <a:pPr>
              <a:defRPr/>
            </a:pPr>
            <a:endParaRPr lang="en-US" kern="0" dirty="0"/>
          </a:p>
          <a:p>
            <a:pPr marL="0">
              <a:buFont typeface="Wingdings" panose="05000000000000000000" pitchFamily="2" charset="2"/>
              <a:buNone/>
              <a:defRPr/>
            </a:pPr>
            <a:r>
              <a:rPr lang="en-US" kern="0" dirty="0"/>
              <a:t>   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kern="0" dirty="0"/>
          </a:p>
          <a:p>
            <a:pPr marL="0">
              <a:buFont typeface="Wingdings" panose="05000000000000000000" pitchFamily="2" charset="2"/>
              <a:buNone/>
              <a:defRPr/>
            </a:pPr>
            <a:endParaRPr lang="en-US" i="1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AF3007-74BA-4A65-8E25-4488F2423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82" y="4068633"/>
            <a:ext cx="5334000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71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A7577-DB38-4704-98B9-091ABDCD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Station Mode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0217A5-8ADB-4F47-AF3B-33E6549D6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800" y="1676400"/>
            <a:ext cx="3180501" cy="4411663"/>
          </a:xfrm>
        </p:spPr>
      </p:pic>
    </p:spTree>
    <p:extLst>
      <p:ext uri="{BB962C8B-B14F-4D97-AF65-F5344CB8AC3E}">
        <p14:creationId xmlns:p14="http://schemas.microsoft.com/office/powerpoint/2010/main" val="2995772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D184A-4C28-4CEC-887A-3B187354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Modem setting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23053C-0E87-4297-94B1-67D0B919A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828800"/>
            <a:ext cx="7391400" cy="34845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E371E8-1D95-4362-958E-BE28D57D5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57" y="5203769"/>
            <a:ext cx="7592485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19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6D272-7560-4187-BF25-AC5D69D4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MQTT Link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B4F518-6680-4F55-83D0-E363D152D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0" y="1828800"/>
            <a:ext cx="2085770" cy="4411663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372CC2-5C46-43E3-B739-7BBD478D8D75}"/>
              </a:ext>
            </a:extLst>
          </p:cNvPr>
          <p:cNvSpPr txBox="1">
            <a:spLocks/>
          </p:cNvSpPr>
          <p:nvPr/>
        </p:nvSpPr>
        <p:spPr bwMode="auto">
          <a:xfrm>
            <a:off x="457200" y="1828800"/>
            <a:ext cx="42672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02920" indent="-457200">
              <a:buFont typeface="Arial" panose="020B0604020202020204" pitchFamily="34" charset="0"/>
              <a:buChar char="•"/>
              <a:defRPr/>
            </a:pPr>
            <a:r>
              <a:rPr lang="en-US" kern="0" dirty="0"/>
              <a:t>Reboot after changes</a:t>
            </a:r>
            <a:endParaRPr lang="en-US" i="1" kern="0" dirty="0"/>
          </a:p>
        </p:txBody>
      </p:sp>
    </p:spTree>
    <p:extLst>
      <p:ext uri="{BB962C8B-B14F-4D97-AF65-F5344CB8AC3E}">
        <p14:creationId xmlns:p14="http://schemas.microsoft.com/office/powerpoint/2010/main" val="659292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38228941-EE6E-40F2-863F-416A77FA59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Cài đặt MQTT Broker</a:t>
            </a:r>
          </a:p>
        </p:txBody>
      </p:sp>
      <p:pic>
        <p:nvPicPr>
          <p:cNvPr id="13315" name="Content Placeholder 4">
            <a:extLst>
              <a:ext uri="{FF2B5EF4-FFF2-40B4-BE49-F238E27FC236}">
                <a16:creationId xmlns:a16="http://schemas.microsoft.com/office/drawing/2014/main" id="{67259074-BC93-445D-9620-D1F7246129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43400" y="1752600"/>
            <a:ext cx="4419600" cy="4876800"/>
          </a:xfrm>
        </p:spPr>
      </p:pic>
      <p:sp>
        <p:nvSpPr>
          <p:cNvPr id="13316" name="TextBox 5">
            <a:extLst>
              <a:ext uri="{FF2B5EF4-FFF2-40B4-BE49-F238E27FC236}">
                <a16:creationId xmlns:a16="http://schemas.microsoft.com/office/drawing/2014/main" id="{FC9A4160-9FB8-4620-83B8-56E344CA6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8" y="2209800"/>
            <a:ext cx="3319462" cy="2265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200" b="1" i="1" dirty="0"/>
              <a:t>Chú ý: </a:t>
            </a:r>
            <a:r>
              <a:rPr lang="en-US" altLang="en-US" sz="2200" i="1" dirty="0" err="1"/>
              <a:t>Mở</a:t>
            </a:r>
            <a:r>
              <a:rPr lang="en-US" altLang="en-US" sz="2200" i="1" dirty="0"/>
              <a:t> Task Manager, tìm server “</a:t>
            </a:r>
            <a:r>
              <a:rPr lang="en-US" altLang="en-US" sz="2200" b="1" i="1" dirty="0"/>
              <a:t>mosquito</a:t>
            </a:r>
            <a:r>
              <a:rPr lang="en-US" altLang="en-US" sz="2200" i="1" dirty="0"/>
              <a:t>” </a:t>
            </a:r>
            <a:r>
              <a:rPr lang="en-US" altLang="en-US" sz="2200" i="1" dirty="0" err="1"/>
              <a:t>sau</a:t>
            </a:r>
            <a:r>
              <a:rPr lang="en-US" altLang="en-US" sz="2200" i="1" dirty="0"/>
              <a:t> đó click </a:t>
            </a:r>
            <a:r>
              <a:rPr lang="en-US" altLang="en-US" sz="2200" i="1" dirty="0" err="1"/>
              <a:t>chuột</a:t>
            </a:r>
            <a:r>
              <a:rPr lang="en-US" altLang="en-US" sz="2200" i="1" dirty="0"/>
              <a:t> phải, </a:t>
            </a:r>
            <a:r>
              <a:rPr lang="en-US" altLang="en-US" sz="2200" i="1" dirty="0" err="1"/>
              <a:t>nhấn</a:t>
            </a:r>
            <a:r>
              <a:rPr lang="en-US" altLang="en-US" sz="2200" i="1" dirty="0"/>
              <a:t> </a:t>
            </a:r>
            <a:r>
              <a:rPr lang="en-US" altLang="en-US" sz="2200" b="1" i="1" dirty="0"/>
              <a:t>Stop</a:t>
            </a:r>
            <a:r>
              <a:rPr lang="en-US" altLang="en-US" sz="2200" i="1" dirty="0"/>
              <a:t> </a:t>
            </a:r>
            <a:r>
              <a:rPr lang="en-US" altLang="en-US" sz="2200" i="1" dirty="0" err="1"/>
              <a:t>trước</a:t>
            </a:r>
            <a:r>
              <a:rPr lang="en-US" altLang="en-US" sz="2200" i="1" dirty="0"/>
              <a:t> khi chạy.</a:t>
            </a:r>
            <a:endParaRPr lang="en-US" altLang="en-US" i="1" dirty="0"/>
          </a:p>
          <a:p>
            <a:endParaRPr lang="en-US" altLang="en-US" i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3F0CA600-E9A6-43AE-A5EC-D2F81D3C5B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Cấu hình MQTTBox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611243-F712-4DBD-87AF-5998C4239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0" y="1914088"/>
            <a:ext cx="5302716" cy="4724400"/>
          </a:xfr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2BF75E60-1F39-4B55-9951-1F0CB6485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8" y="2209800"/>
            <a:ext cx="331946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en-US" i="1" u="sng" dirty="0">
                <a:solidFill>
                  <a:srgbClr val="FF0000"/>
                </a:solidFill>
              </a:rPr>
              <a:t>127.0.0.1</a:t>
            </a:r>
            <a:r>
              <a:rPr lang="en-US" altLang="en-US" i="1" dirty="0"/>
              <a:t>:</a:t>
            </a:r>
            <a:r>
              <a:rPr lang="en-US" altLang="en-US" i="1" u="sng" dirty="0">
                <a:solidFill>
                  <a:srgbClr val="FF0000"/>
                </a:solidFill>
              </a:rPr>
              <a:t>1884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6A74DB3A-3999-45EE-9A5C-E4A63F8E21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Pub/Sub dùng MQTTBox</a:t>
            </a:r>
          </a:p>
        </p:txBody>
      </p:sp>
      <p:pic>
        <p:nvPicPr>
          <p:cNvPr id="15363" name="Content Placeholder 4">
            <a:extLst>
              <a:ext uri="{FF2B5EF4-FFF2-40B4-BE49-F238E27FC236}">
                <a16:creationId xmlns:a16="http://schemas.microsoft.com/office/drawing/2014/main" id="{0DCBE15C-5830-40EC-86B5-994ABD4823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2696" y="1524000"/>
            <a:ext cx="5994400" cy="3808683"/>
          </a:xfrm>
        </p:spPr>
      </p:pic>
      <p:sp>
        <p:nvSpPr>
          <p:cNvPr id="15364" name="TextBox 5">
            <a:extLst>
              <a:ext uri="{FF2B5EF4-FFF2-40B4-BE49-F238E27FC236}">
                <a16:creationId xmlns:a16="http://schemas.microsoft.com/office/drawing/2014/main" id="{BC6D4E63-7A75-4301-8306-EC6EE7AB3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638800"/>
            <a:ext cx="83820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en-US" b="1" dirty="0"/>
              <a:t>Chú ý:</a:t>
            </a:r>
            <a:r>
              <a:rPr lang="en-US" altLang="en-US" i="1" dirty="0"/>
              <a:t>Các client phải cùng publish/subscribe trên cùng 1 topic name mới có thể gửi/</a:t>
            </a:r>
            <a:r>
              <a:rPr lang="en-US" altLang="en-US" i="1" dirty="0" err="1"/>
              <a:t>nhận</a:t>
            </a:r>
            <a:r>
              <a:rPr lang="en-US" altLang="en-US" i="1" dirty="0"/>
              <a:t> </a:t>
            </a:r>
            <a:r>
              <a:rPr lang="en-US" altLang="en-US" i="1" dirty="0" err="1"/>
              <a:t>dữ</a:t>
            </a:r>
            <a:r>
              <a:rPr lang="en-US" altLang="en-US" i="1" dirty="0"/>
              <a:t> </a:t>
            </a:r>
            <a:r>
              <a:rPr lang="en-US" altLang="en-US" i="1" dirty="0" err="1"/>
              <a:t>liệu</a:t>
            </a:r>
            <a:r>
              <a:rPr lang="en-US" altLang="en-US" i="1" dirty="0"/>
              <a:t> với nhau.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853DA-B138-4FF6-A30E-707363355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SLIP Protocol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90769-2F51-41B0-AACD-59654F17C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16784"/>
            <a:ext cx="7391400" cy="2438400"/>
          </a:xfrm>
        </p:spPr>
        <p:txBody>
          <a:bodyPr>
            <a:normAutofit fontScale="92500" lnSpcReduction="20000"/>
          </a:bodyPr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SLIP = Serial Line IP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Break an IP datagram into bytes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Send the END character after the last byte (before the first byte as well)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FF0000"/>
                </a:solidFill>
              </a:rPr>
              <a:t>Replace any data byte “C0” with “DB DC”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FF0000"/>
                </a:solidFill>
              </a:rPr>
              <a:t>Replace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any data byte “DB” with “DB DD”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D9E310-2A03-44B3-87D3-73D47BD5D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4419598"/>
            <a:ext cx="4762500" cy="2047875"/>
          </a:xfrm>
          <a:prstGeom prst="rect">
            <a:avLst/>
          </a:prstGeom>
        </p:spPr>
      </p:pic>
      <p:pic>
        <p:nvPicPr>
          <p:cNvPr id="1026" name="Picture 2" descr="What is Serial Line Internet Protocol (SLIP)? - Computer Notes">
            <a:extLst>
              <a:ext uri="{FF2B5EF4-FFF2-40B4-BE49-F238E27FC236}">
                <a16:creationId xmlns:a16="http://schemas.microsoft.com/office/drawing/2014/main" id="{798AB4D9-2ABA-4C48-AA1C-EA4C99FB4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442616"/>
            <a:ext cx="27717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940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853DA-B138-4FF6-A30E-707363355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SLIP Protocol (2)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30BCD3-DF5F-40D7-8C95-4F3280A9D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057400"/>
            <a:ext cx="6858000" cy="3985484"/>
          </a:xfrm>
        </p:spPr>
      </p:pic>
    </p:spTree>
    <p:extLst>
      <p:ext uri="{BB962C8B-B14F-4D97-AF65-F5344CB8AC3E}">
        <p14:creationId xmlns:p14="http://schemas.microsoft.com/office/powerpoint/2010/main" val="2840219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A9C9-1CA2-4A17-84EB-B78315C1C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ESP-Link Frame Structure (1)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5CF7B8-11DF-4E8D-805F-7D59E559A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2057400"/>
            <a:ext cx="8229600" cy="117565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DB171E-1495-4430-886D-CDA042A1E72F}"/>
              </a:ext>
            </a:extLst>
          </p:cNvPr>
          <p:cNvSpPr txBox="1"/>
          <p:nvPr/>
        </p:nvSpPr>
        <p:spPr>
          <a:xfrm>
            <a:off x="533400" y="3429000"/>
            <a:ext cx="73914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Sent from STM32</a:t>
            </a:r>
          </a:p>
          <a:p>
            <a:r>
              <a:rPr lang="en-US" dirty="0"/>
              <a:t> CMD = Command ID</a:t>
            </a:r>
          </a:p>
          <a:p>
            <a:r>
              <a:rPr lang="en-US" dirty="0"/>
              <a:t> Value = Depend on CMD (Callback Address)</a:t>
            </a:r>
          </a:p>
          <a:p>
            <a:r>
              <a:rPr lang="en-US" dirty="0"/>
              <a:t>  ARGC = Argument Count </a:t>
            </a:r>
          </a:p>
          <a:p>
            <a:r>
              <a:rPr lang="en-US" dirty="0"/>
              <a:t> DATA 0 .. DATA N-1: Argument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5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530" y="1676400"/>
            <a:ext cx="7391400" cy="4259263"/>
          </a:xfrm>
        </p:spPr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MQTT Protocol Stack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ESP-LINK Integration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Setup </a:t>
            </a:r>
            <a:r>
              <a:rPr lang="en-US" dirty="0" err="1"/>
              <a:t>Mosquitto</a:t>
            </a:r>
            <a:r>
              <a:rPr lang="en-US" dirty="0"/>
              <a:t> Broker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Setup MQTT Client Box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SLIP Protocol</a:t>
            </a:r>
          </a:p>
        </p:txBody>
      </p:sp>
    </p:spTree>
    <p:extLst>
      <p:ext uri="{BB962C8B-B14F-4D97-AF65-F5344CB8AC3E}">
        <p14:creationId xmlns:p14="http://schemas.microsoft.com/office/powerpoint/2010/main" val="3190566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EDF4-449E-4CE8-851B-F84F7D12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ESPLink</a:t>
            </a:r>
            <a:r>
              <a:rPr lang="en-US" dirty="0"/>
              <a:t> Frame Structure (2)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FC8598-757D-4F3C-A6A0-3C89F5373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65141"/>
            <a:ext cx="8961047" cy="17400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7CE02A-F872-4003-BA15-7AC2E09C9A23}"/>
              </a:ext>
            </a:extLst>
          </p:cNvPr>
          <p:cNvSpPr txBox="1"/>
          <p:nvPr/>
        </p:nvSpPr>
        <p:spPr>
          <a:xfrm>
            <a:off x="533400" y="3325705"/>
            <a:ext cx="8229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Sent from ESP</a:t>
            </a:r>
          </a:p>
          <a:p>
            <a:r>
              <a:rPr lang="en-US" dirty="0"/>
              <a:t> CMD = Command ID (2 bytes)</a:t>
            </a:r>
          </a:p>
          <a:p>
            <a:r>
              <a:rPr lang="en-US" dirty="0"/>
              <a:t> ARGC = Argument Counts (2 bytes)</a:t>
            </a:r>
          </a:p>
          <a:p>
            <a:r>
              <a:rPr lang="en-US" dirty="0"/>
              <a:t> Value = Depend on CMD (Function Callback Address) ( 4 bytes)</a:t>
            </a:r>
          </a:p>
          <a:p>
            <a:r>
              <a:rPr lang="en-US" dirty="0"/>
              <a:t> DATA 0 .. DATA N-1: Argument Data Bytes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60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FDFC-8657-4D8F-953C-A50E7B0A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9C099-741B-4EBD-BD53-56B365098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0"/>
            <a:ext cx="8153400" cy="30480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000" b="1" dirty="0"/>
              <a:t>1. Hướng </a:t>
            </a:r>
            <a:r>
              <a:rPr lang="en-US" altLang="en-US" sz="2000" b="1" dirty="0" err="1"/>
              <a:t>dẫn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cài</a:t>
            </a:r>
            <a:r>
              <a:rPr lang="en-US" altLang="en-US" sz="2000" b="1" dirty="0"/>
              <a:t> đặt mosquito broker</a:t>
            </a:r>
          </a:p>
          <a:p>
            <a:pPr>
              <a:buNone/>
            </a:pPr>
            <a:r>
              <a:rPr lang="en-US" altLang="en-US" sz="2000" i="1" dirty="0">
                <a:hlinkClick r:id="rId2"/>
              </a:rPr>
              <a:t>https://m2msupport.net/m2msupport/install-mqtt-broker-mosquitto-in-windows/</a:t>
            </a:r>
            <a:endParaRPr lang="en-US" altLang="en-US" sz="2000" i="1" dirty="0"/>
          </a:p>
          <a:p>
            <a:pPr>
              <a:buNone/>
            </a:pPr>
            <a:endParaRPr lang="en-US" altLang="en-US" sz="2000" i="1" dirty="0"/>
          </a:p>
          <a:p>
            <a:pPr>
              <a:defRPr/>
            </a:pPr>
            <a:r>
              <a:rPr lang="en-US" sz="2000" dirty="0"/>
              <a:t>2</a:t>
            </a:r>
            <a:r>
              <a:rPr lang="en-US" sz="2000" b="1" dirty="0"/>
              <a:t>. MQTT protocol</a:t>
            </a:r>
            <a:endParaRPr lang="en-US" sz="2000" b="1" dirty="0">
              <a:hlinkClick r:id="" action="ppaction://noaction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hlinkClick r:id="rId3"/>
              </a:rPr>
              <a:t>https://m2msupport.net/m2msupport/how-mqtt-works/</a:t>
            </a:r>
            <a:endParaRPr lang="en-US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3. </a:t>
            </a:r>
            <a:r>
              <a:rPr lang="en-US" sz="2000" b="1" dirty="0"/>
              <a:t>SLIP Protocol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hlinkClick r:id="rId4"/>
              </a:rPr>
              <a:t>http://www.tcpipguide.com/free/t_SerialLineInternetProtocolSLIP-2.htm</a:t>
            </a:r>
            <a:endParaRPr lang="en-US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>
              <a:buNone/>
            </a:pPr>
            <a:endParaRPr lang="en-US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526117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4A92-127C-425A-892F-2C2C673D4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95600"/>
            <a:ext cx="7772400" cy="1362075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9363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E96C-4ACA-4395-A490-B76DF31C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MQTT Protocol </a:t>
            </a:r>
            <a:endParaRPr lang="en-US" dirty="0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7919CA5F-1020-4661-913B-CF67E929E7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2641441"/>
            <a:ext cx="5715000" cy="3798094"/>
          </a:xfrm>
          <a:noFill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9F82F6-66BC-4060-899D-1D20D943FBCD}"/>
              </a:ext>
            </a:extLst>
          </p:cNvPr>
          <p:cNvSpPr txBox="1">
            <a:spLocks/>
          </p:cNvSpPr>
          <p:nvPr/>
        </p:nvSpPr>
        <p:spPr bwMode="auto">
          <a:xfrm>
            <a:off x="566530" y="1676401"/>
            <a:ext cx="7696200" cy="83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MQTT = </a:t>
            </a:r>
            <a:r>
              <a:rPr lang="en-US" u="sng" kern="0" dirty="0">
                <a:solidFill>
                  <a:srgbClr val="FF0000"/>
                </a:solidFill>
              </a:rPr>
              <a:t>Message Queuing </a:t>
            </a:r>
            <a:r>
              <a:rPr lang="en-US" kern="0" dirty="0"/>
              <a:t>Telemetry Transport</a:t>
            </a:r>
          </a:p>
        </p:txBody>
      </p:sp>
    </p:spTree>
    <p:extLst>
      <p:ext uri="{BB962C8B-B14F-4D97-AF65-F5344CB8AC3E}">
        <p14:creationId xmlns:p14="http://schemas.microsoft.com/office/powerpoint/2010/main" val="2388400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3BF1-74C2-4120-81B2-2448D925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MQTT - Message Flow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7FD39EC-E614-4466-9957-10879E6B2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83642"/>
            <a:ext cx="8229600" cy="540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5946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3BF1-74C2-4120-81B2-2448D925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- QoS (</a:t>
            </a:r>
            <a:r>
              <a:rPr lang="en-US" altLang="en-US" dirty="0"/>
              <a:t>Quality of Service)</a:t>
            </a:r>
            <a:endParaRPr lang="en-US" dirty="0"/>
          </a:p>
        </p:txBody>
      </p:sp>
      <p:pic>
        <p:nvPicPr>
          <p:cNvPr id="7" name="Picture 2" descr="MQTT">
            <a:extLst>
              <a:ext uri="{FF2B5EF4-FFF2-40B4-BE49-F238E27FC236}">
                <a16:creationId xmlns:a16="http://schemas.microsoft.com/office/drawing/2014/main" id="{F6C73FC7-0509-4D78-8D53-89739C7B7C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828800"/>
            <a:ext cx="7356302" cy="4411663"/>
          </a:xfrm>
          <a:noFill/>
        </p:spPr>
      </p:pic>
    </p:spTree>
    <p:extLst>
      <p:ext uri="{BB962C8B-B14F-4D97-AF65-F5344CB8AC3E}">
        <p14:creationId xmlns:p14="http://schemas.microsoft.com/office/powerpoint/2010/main" val="208876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8D2C-2CF6-4087-A384-869F077A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ESP-LINK STM32 Integration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DF268-3D60-4B03-B814-F5DF4DBC0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7964118" cy="41122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542785-DA4F-44A5-BF94-6F8C96FF8CEE}"/>
              </a:ext>
            </a:extLst>
          </p:cNvPr>
          <p:cNvSpPr txBox="1"/>
          <p:nvPr/>
        </p:nvSpPr>
        <p:spPr>
          <a:xfrm>
            <a:off x="609600" y="5636235"/>
            <a:ext cx="8229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Note: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dây </a:t>
            </a:r>
            <a:r>
              <a:rPr lang="en-US" dirty="0" err="1"/>
              <a:t>usb</a:t>
            </a:r>
            <a:r>
              <a:rPr lang="en-US" dirty="0"/>
              <a:t> cấp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ESP + </a:t>
            </a:r>
            <a:r>
              <a:rPr lang="en-US" dirty="0" err="1"/>
              <a:t>nối</a:t>
            </a:r>
            <a:r>
              <a:rPr lang="en-US" dirty="0"/>
              <a:t> thêm dây bus GND)</a:t>
            </a:r>
          </a:p>
        </p:txBody>
      </p:sp>
    </p:spTree>
    <p:extLst>
      <p:ext uri="{BB962C8B-B14F-4D97-AF65-F5344CB8AC3E}">
        <p14:creationId xmlns:p14="http://schemas.microsoft.com/office/powerpoint/2010/main" val="2876643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315A-6E44-4DC6-93FA-D2EE764DA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 Module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1C8EAA-3D32-4EDB-9F67-E1E71194B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1975607"/>
            <a:ext cx="64484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46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556AF-FC95-4883-8404-8CCCE80C5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81000"/>
            <a:ext cx="7696200" cy="1295400"/>
          </a:xfrm>
        </p:spPr>
        <p:txBody>
          <a:bodyPr/>
          <a:lstStyle/>
          <a:p>
            <a:r>
              <a:rPr lang="en-US" dirty="0"/>
              <a:t>ESP-Link Firmware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41510B-28E7-4446-A145-4E27C1749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7543800" cy="4411663"/>
          </a:xfrm>
        </p:spPr>
        <p:txBody>
          <a:bodyPr>
            <a:normAutofit lnSpcReduction="10000"/>
          </a:bodyPr>
          <a:lstStyle/>
          <a:p>
            <a:pPr marL="502920" indent="-457200">
              <a:buFont typeface="Arial" panose="020B0604020202020204" pitchFamily="34" charset="0"/>
              <a:buChar char="•"/>
              <a:defRPr/>
            </a:pPr>
            <a:r>
              <a:rPr lang="en-US" dirty="0"/>
              <a:t>ESP-Link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   </a:t>
            </a:r>
            <a:r>
              <a:rPr lang="en-US" dirty="0">
                <a:hlinkClick r:id="rId2"/>
              </a:rPr>
              <a:t>https://github.com/jeelabs/el-client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 err="1"/>
              <a:t>Prequisite</a:t>
            </a:r>
            <a:r>
              <a:rPr lang="en-US" dirty="0"/>
              <a:t>:</a:t>
            </a:r>
          </a:p>
          <a:p>
            <a:pPr marL="0">
              <a:defRPr/>
            </a:pPr>
            <a:r>
              <a:rPr lang="en-US" dirty="0"/>
              <a:t>	- Python 3 (3.7, 3.8, 3.9)</a:t>
            </a:r>
          </a:p>
          <a:p>
            <a:pPr marL="0">
              <a:defRPr/>
            </a:pPr>
            <a:r>
              <a:rPr lang="en-US" dirty="0"/>
              <a:t>	- Install esptool.py</a:t>
            </a:r>
          </a:p>
          <a:p>
            <a:pPr marL="0">
              <a:defRPr/>
            </a:pPr>
            <a:r>
              <a:rPr lang="en-US" dirty="0"/>
              <a:t>   python .\setup.py build</a:t>
            </a:r>
          </a:p>
          <a:p>
            <a:pPr marL="0">
              <a:defRPr/>
            </a:pPr>
            <a:r>
              <a:rPr lang="en-US" dirty="0"/>
              <a:t>   python .\setup.py install</a:t>
            </a:r>
          </a:p>
          <a:p>
            <a:pPr marL="0">
              <a:defRPr/>
            </a:pPr>
            <a:r>
              <a:rPr lang="en-US" dirty="0"/>
              <a:t>   OR</a:t>
            </a:r>
          </a:p>
          <a:p>
            <a:pPr marL="0">
              <a:defRPr/>
            </a:pPr>
            <a:r>
              <a:rPr lang="en-US" dirty="0"/>
              <a:t>   pip install </a:t>
            </a:r>
            <a:r>
              <a:rPr lang="en-US" dirty="0" err="1"/>
              <a:t>esptool</a:t>
            </a:r>
            <a:endParaRPr lang="en-US" dirty="0"/>
          </a:p>
          <a:p>
            <a:pPr marL="0">
              <a:defRPr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80524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96DA-B645-425E-9138-8CB9F7D31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tool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F58DEA-2596-4F91-BA4F-1B327F2C8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358" y="1905000"/>
            <a:ext cx="7021585" cy="35151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714C1B-AE8D-4E45-9BE4-86B70CDD07F9}"/>
              </a:ext>
            </a:extLst>
          </p:cNvPr>
          <p:cNvSpPr txBox="1"/>
          <p:nvPr/>
        </p:nvSpPr>
        <p:spPr>
          <a:xfrm>
            <a:off x="685800" y="5529090"/>
            <a:ext cx="7391400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Edit COM Port</a:t>
            </a:r>
          </a:p>
          <a:p>
            <a:pPr>
              <a:buNone/>
            </a:pPr>
            <a:r>
              <a:rPr lang="en-US" dirty="0"/>
              <a:t>esptool.py --port </a:t>
            </a:r>
            <a:r>
              <a:rPr lang="en-US" dirty="0">
                <a:solidFill>
                  <a:srgbClr val="FF0000"/>
                </a:solidFill>
              </a:rPr>
              <a:t>COM14</a:t>
            </a:r>
            <a:r>
              <a:rPr lang="en-US" dirty="0"/>
              <a:t> </a:t>
            </a:r>
            <a:r>
              <a:rPr lang="en-US" dirty="0" err="1"/>
              <a:t>erase_flash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45736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ales training presentation.potx" id="{3181A242-BAE2-485E-97E8-919259126601}" vid="{819B686A-E690-42F4-91DA-6D012EEA393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 training slides</Template>
  <TotalTime>854</TotalTime>
  <Words>437</Words>
  <Application>Microsoft Office PowerPoint</Application>
  <PresentationFormat>On-screen Show (4:3)</PresentationFormat>
  <Paragraphs>74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Wingdings</vt:lpstr>
      <vt:lpstr>Sales training presentation</vt:lpstr>
      <vt:lpstr>STM32 Training IoT Module</vt:lpstr>
      <vt:lpstr>Giới thiệu</vt:lpstr>
      <vt:lpstr>MQTT Protocol </vt:lpstr>
      <vt:lpstr>MQTT - Message Flow</vt:lpstr>
      <vt:lpstr>MQTT - QoS (Quality of Service)</vt:lpstr>
      <vt:lpstr>ESP-LINK STM32 Integration</vt:lpstr>
      <vt:lpstr>ESP Module</vt:lpstr>
      <vt:lpstr>ESP-Link Firmware</vt:lpstr>
      <vt:lpstr>Command line tool </vt:lpstr>
      <vt:lpstr>ESP-Link: Setup Wifi </vt:lpstr>
      <vt:lpstr>Setup Station Mode</vt:lpstr>
      <vt:lpstr>Modem setting</vt:lpstr>
      <vt:lpstr>Setup MQTT Link</vt:lpstr>
      <vt:lpstr>Cài đặt MQTT Broker</vt:lpstr>
      <vt:lpstr>Cấu hình MQTTBox</vt:lpstr>
      <vt:lpstr>Pub/Sub dùng MQTTBox</vt:lpstr>
      <vt:lpstr>SLIP Protocol (1)</vt:lpstr>
      <vt:lpstr>SLIP Protocol (2)</vt:lpstr>
      <vt:lpstr>ESP-Link Frame Structure (1)</vt:lpstr>
      <vt:lpstr>ESPLink Frame Structure (2)</vt:lpstr>
      <vt:lpstr>Reference Resources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Training</dc:title>
  <dc:creator>Ngoc Phu Truong</dc:creator>
  <cp:lastModifiedBy>Ngoc Phu Truong</cp:lastModifiedBy>
  <cp:revision>148</cp:revision>
  <dcterms:created xsi:type="dcterms:W3CDTF">2021-05-20T14:26:33Z</dcterms:created>
  <dcterms:modified xsi:type="dcterms:W3CDTF">2021-08-18T14:13:54Z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