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020D4-131D-E6F3-0BCD-727552BA5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8FC6CB-63AD-FEDF-B9E6-8AA7DA47E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FDB4C-212B-C350-D07C-C676E529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81C9-5ECC-4CAC-9588-7F38FCFEA11F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941DA-7258-4084-881C-CFD161E3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4AA4F-30E1-9775-E887-53D6FF8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406-AF31-48C2-A125-1E2088C27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2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90D33-029E-6EA8-FA05-1747BD6B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4D1F6F-A860-7197-6AA1-899989631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DE093-099E-83E1-954F-BB0D8BBF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81C9-5ECC-4CAC-9588-7F38FCFEA11F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3132D-D983-5863-7F12-2B5EC06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7700-4455-B57A-FE6F-0A520055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406-AF31-48C2-A125-1E2088C27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3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7A38AD-8CBA-6F9F-E555-11EF54792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CA893-E725-7EA1-1951-7E0B32D01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A6610-440F-25F2-32A6-5E6E1DC7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81C9-5ECC-4CAC-9588-7F38FCFEA11F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77C2F-81D4-CB86-CC1B-48E8C285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08453-4ECD-0836-290D-816EEEF9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406-AF31-48C2-A125-1E2088C27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6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1D262-28E3-1FF8-6D06-CF4E0CEC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B47C1-B9D2-2C5D-9B15-187045F22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345CE-FFC9-7E03-4E5A-9D92ECCA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81C9-5ECC-4CAC-9588-7F38FCFEA11F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C9EE3-6F8C-A541-EE91-E050BC69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EB3CA-2CCE-FC93-91FF-140CFFD1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406-AF31-48C2-A125-1E2088C27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F02D6-6C53-6983-2780-C7AE7EBD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BDACF-2E2C-93CA-3AA6-87D8FFE7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54EEC-A330-381F-9446-4EAA5071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81C9-5ECC-4CAC-9588-7F38FCFEA11F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D44FC-F88C-82DB-2D91-2F56CEDF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54FD2-786F-92BC-210E-14757AE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406-AF31-48C2-A125-1E2088C27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ECD99-59B3-8FE3-0167-4AFC02B7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000BF-1113-D4E8-155F-F6DC502C9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FDDE5B-2461-83B8-10D0-A2F4EE15B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EC3CE-F6FC-57BB-268F-10014893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81C9-5ECC-4CAC-9588-7F38FCFEA11F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49357-BC67-0923-9C0E-8C56A35B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309A4-F927-FEB9-2194-C62B8C7A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406-AF31-48C2-A125-1E2088C27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7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A4738-B7BC-8D04-D06E-A30B3560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562CB-483E-47F0-8259-B3A5B541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53CD75-BD2D-35F9-105A-9A12BFEBC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D7D7E8-9493-2BE1-18BD-BE34B5CD6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EB20C1-1F31-5058-05DF-65A60FD24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D29514-7E5F-A46A-CCD3-D4859BE9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81C9-5ECC-4CAC-9588-7F38FCFEA11F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CBC5D6-D4E0-44B2-27E5-D0DA4AAA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3604A6-D326-03F9-633B-330E0BEA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406-AF31-48C2-A125-1E2088C27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6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29DD8-6964-3D52-0719-BE4F0D13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741F8A-B470-2940-D197-369B687E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81C9-5ECC-4CAC-9588-7F38FCFEA11F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AAF0C0-FF6D-B3FE-AFCC-3FC0D151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4C50E7-76E1-C472-CF34-CCCBB333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406-AF31-48C2-A125-1E2088C27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51A67F-B1E2-8F24-C363-142779B6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81C9-5ECC-4CAC-9588-7F38FCFEA11F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F34807-E12F-0FD3-9D85-A7548CA7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BE59C8-82E8-8C13-2D07-7A0FF4D3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406-AF31-48C2-A125-1E2088C27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8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F53A2-084B-36DD-FA27-F2EA3003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2142F-65A0-F885-F484-E6A8D934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DC006B-67BF-BFAF-D921-6CF6CB1E3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62206-F2EE-3021-00BE-D697EA1D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81C9-5ECC-4CAC-9588-7F38FCFEA11F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ACF13-B786-76B9-4460-803A191E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6B3E6-35F7-84FC-6F82-4D23125E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406-AF31-48C2-A125-1E2088C27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BB508-8A78-22B1-F0B5-52B44CCD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3A253C-0707-BE40-A8B7-3CE65E262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2ED379-FD7C-E6FF-73F6-17602292B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EBBB6-6EDC-BA02-D5EB-C805C00B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81C9-5ECC-4CAC-9588-7F38FCFEA11F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56706-ED21-5625-129D-F889578D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9BF835-5C6C-8EAB-9D18-65285D9B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406-AF31-48C2-A125-1E2088C27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7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16796E-596A-0DAC-9384-323CB0ED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2ECB5-007B-BAAB-71B9-B96B08BCF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CF18A-796B-D4E6-E098-1232EE9E1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81C9-5ECC-4CAC-9588-7F38FCFEA11F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71F80-EF3E-0D3D-A791-BBAE9779D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A726F-BE56-D8DA-492E-8FCB6569A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F406-AF31-48C2-A125-1E2088C27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8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889AD6D-52C0-287B-CEDE-39E62EE35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74691"/>
              </p:ext>
            </p:extLst>
          </p:nvPr>
        </p:nvGraphicFramePr>
        <p:xfrm>
          <a:off x="2353733" y="2788073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223255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95705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39657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642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프로젝트명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문서버전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최종업데이트일자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44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주행기록통한대시보드와리포트제공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1.0.2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김광일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105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53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53D1-534D-6028-32EE-783B00B9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163"/>
            <a:ext cx="10515600" cy="1325563"/>
          </a:xfrm>
        </p:spPr>
        <p:txBody>
          <a:bodyPr/>
          <a:lstStyle/>
          <a:p>
            <a:r>
              <a:rPr lang="ko-KR" altLang="en-US" dirty="0"/>
              <a:t>문서 버전관리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6112874-D0D7-947F-8D6E-34A8BDE79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364398"/>
              </p:ext>
            </p:extLst>
          </p:nvPr>
        </p:nvGraphicFramePr>
        <p:xfrm>
          <a:off x="838200" y="946265"/>
          <a:ext cx="10515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604">
                  <a:extLst>
                    <a:ext uri="{9D8B030D-6E8A-4147-A177-3AD203B41FA5}">
                      <a16:colId xmlns:a16="http://schemas.microsoft.com/office/drawing/2014/main" val="1384540598"/>
                    </a:ext>
                  </a:extLst>
                </a:gridCol>
                <a:gridCol w="1512916">
                  <a:extLst>
                    <a:ext uri="{9D8B030D-6E8A-4147-A177-3AD203B41FA5}">
                      <a16:colId xmlns:a16="http://schemas.microsoft.com/office/drawing/2014/main" val="2109014549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723002207"/>
                    </a:ext>
                  </a:extLst>
                </a:gridCol>
                <a:gridCol w="5120640">
                  <a:extLst>
                    <a:ext uri="{9D8B030D-6E8A-4147-A177-3AD203B41FA5}">
                      <a16:colId xmlns:a16="http://schemas.microsoft.com/office/drawing/2014/main" val="1377331554"/>
                    </a:ext>
                  </a:extLst>
                </a:gridCol>
                <a:gridCol w="1262149">
                  <a:extLst>
                    <a:ext uri="{9D8B030D-6E8A-4147-A177-3AD203B41FA5}">
                      <a16:colId xmlns:a16="http://schemas.microsoft.com/office/drawing/2014/main" val="2814154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2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1.0.0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2022.12.26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최초배포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최초배포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김광일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48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2022.12.28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김광일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07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2022.12.29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김광일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40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3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43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0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0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75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5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0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20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2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35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45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445E2-AA83-BF1A-9724-4F275D1D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A0179-64CE-FA67-ECD7-A29B1C79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Information Architecture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화면 타입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데이터셋과 경고문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화면 구조</a:t>
            </a:r>
            <a:endParaRPr lang="en-US" altLang="ko-KR" dirty="0"/>
          </a:p>
          <a:p>
            <a:pPr lvl="1"/>
            <a:r>
              <a:rPr lang="en-US" altLang="ko-KR" dirty="0"/>
              <a:t>Home</a:t>
            </a:r>
          </a:p>
          <a:p>
            <a:pPr lvl="1"/>
            <a:r>
              <a:rPr lang="en-US" altLang="ko-KR" dirty="0"/>
              <a:t>Dashboard</a:t>
            </a:r>
          </a:p>
          <a:p>
            <a:pPr lvl="1"/>
            <a:r>
              <a:rPr lang="en-US" altLang="ko-KR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95444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69913-10E8-D75B-952F-FF71266D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97"/>
            <a:ext cx="8046720" cy="6930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Information</a:t>
            </a:r>
            <a:r>
              <a:rPr lang="ko-KR" altLang="en-US" dirty="0"/>
              <a:t> </a:t>
            </a:r>
            <a:r>
              <a:rPr lang="en-US" altLang="ko-KR" dirty="0" err="1"/>
              <a:t>Arachietecture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050A2E3-6043-5401-D3F8-61491E213102}"/>
              </a:ext>
            </a:extLst>
          </p:cNvPr>
          <p:cNvSpPr/>
          <p:nvPr/>
        </p:nvSpPr>
        <p:spPr>
          <a:xfrm>
            <a:off x="5721101" y="683511"/>
            <a:ext cx="1961804" cy="44658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31EA689-18C5-2C8B-5680-91F60083E20D}"/>
              </a:ext>
            </a:extLst>
          </p:cNvPr>
          <p:cNvSpPr/>
          <p:nvPr/>
        </p:nvSpPr>
        <p:spPr>
          <a:xfrm>
            <a:off x="7449381" y="1847582"/>
            <a:ext cx="1961804" cy="3696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DashBoard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EFE4455-7FD6-32E9-4E1B-CB2BBF0DF9B9}"/>
              </a:ext>
            </a:extLst>
          </p:cNvPr>
          <p:cNvSpPr/>
          <p:nvPr/>
        </p:nvSpPr>
        <p:spPr>
          <a:xfrm>
            <a:off x="7657199" y="2331874"/>
            <a:ext cx="1546168" cy="3600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Velocity[km/h]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15E8B5-E179-D3BD-71A3-DE0DD3D16731}"/>
              </a:ext>
            </a:extLst>
          </p:cNvPr>
          <p:cNvSpPr/>
          <p:nvPr/>
        </p:nvSpPr>
        <p:spPr>
          <a:xfrm>
            <a:off x="7682905" y="4324835"/>
            <a:ext cx="1546168" cy="3600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 [%]</a:t>
            </a:r>
            <a:endParaRPr lang="ko-KR" altLang="en-US" sz="12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E7D622-C1CF-EC55-4F96-20C0574E5760}"/>
              </a:ext>
            </a:extLst>
          </p:cNvPr>
          <p:cNvSpPr/>
          <p:nvPr/>
        </p:nvSpPr>
        <p:spPr>
          <a:xfrm>
            <a:off x="7682905" y="3826594"/>
            <a:ext cx="1546168" cy="3600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Heating power CAN [</a:t>
            </a:r>
            <a:r>
              <a:rPr lang="en-US" altLang="ko-KR" sz="1200" dirty="0">
                <a:solidFill>
                  <a:schemeClr val="bg1"/>
                </a:solidFill>
              </a:rPr>
              <a:t>kW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BCB7441-D486-FF84-58EA-7FA4D6E74F7B}"/>
              </a:ext>
            </a:extLst>
          </p:cNvPr>
          <p:cNvSpPr/>
          <p:nvPr/>
        </p:nvSpPr>
        <p:spPr>
          <a:xfrm>
            <a:off x="7660796" y="3328354"/>
            <a:ext cx="1546168" cy="3600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AirCon</a:t>
            </a:r>
            <a:r>
              <a:rPr lang="en-US" altLang="ko-KR" sz="1200" dirty="0"/>
              <a:t> Power [kW]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FE9DD48-D026-657D-28F3-646F013639C6}"/>
              </a:ext>
            </a:extLst>
          </p:cNvPr>
          <p:cNvSpPr/>
          <p:nvPr/>
        </p:nvSpPr>
        <p:spPr>
          <a:xfrm>
            <a:off x="7657199" y="2830114"/>
            <a:ext cx="1546168" cy="3600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Motor</a:t>
            </a:r>
            <a:r>
              <a:rPr lang="ko-KR" altLang="en-US" sz="1200" dirty="0"/>
              <a:t> </a:t>
            </a:r>
            <a:r>
              <a:rPr lang="en-US" altLang="ko-KR" sz="1200" dirty="0"/>
              <a:t>Torque</a:t>
            </a:r>
            <a:r>
              <a:rPr lang="ko-KR" altLang="en-US" sz="1200" dirty="0"/>
              <a:t> </a:t>
            </a:r>
            <a:r>
              <a:rPr lang="en-US" altLang="ko-KR" sz="1200" dirty="0"/>
              <a:t>[Nm]</a:t>
            </a:r>
            <a:endParaRPr lang="ko-KR" altLang="en-US" sz="12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EE8114F-5269-EB18-C590-F79D80182C96}"/>
              </a:ext>
            </a:extLst>
          </p:cNvPr>
          <p:cNvSpPr/>
          <p:nvPr/>
        </p:nvSpPr>
        <p:spPr>
          <a:xfrm>
            <a:off x="9133558" y="4799470"/>
            <a:ext cx="1961804" cy="3696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Report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742BEAC-D92B-2195-E833-763F370D16C8}"/>
              </a:ext>
            </a:extLst>
          </p:cNvPr>
          <p:cNvSpPr/>
          <p:nvPr/>
        </p:nvSpPr>
        <p:spPr>
          <a:xfrm>
            <a:off x="9341376" y="5847523"/>
            <a:ext cx="1546168" cy="3600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이상 주행구간 피드백 문구</a:t>
            </a:r>
            <a:endParaRPr lang="en-US" altLang="ko-KR" sz="12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A846D9A-B479-0659-DECB-5DD1C6239C45}"/>
              </a:ext>
            </a:extLst>
          </p:cNvPr>
          <p:cNvSpPr/>
          <p:nvPr/>
        </p:nvSpPr>
        <p:spPr>
          <a:xfrm>
            <a:off x="4948017" y="1308840"/>
            <a:ext cx="1546168" cy="3600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BMW</a:t>
            </a:r>
            <a:r>
              <a:rPr lang="ko-KR" altLang="en-US" sz="1200" dirty="0"/>
              <a:t> </a:t>
            </a:r>
            <a:r>
              <a:rPr lang="en-US" altLang="ko-KR" sz="1200" dirty="0"/>
              <a:t>i3</a:t>
            </a:r>
            <a:r>
              <a:rPr lang="ko-KR" altLang="en-US" sz="1200" dirty="0"/>
              <a:t> </a:t>
            </a:r>
            <a:r>
              <a:rPr lang="en-US" altLang="ko-KR" sz="1200" dirty="0"/>
              <a:t>hatchback </a:t>
            </a:r>
            <a:r>
              <a:rPr lang="ko-KR" altLang="en-US" sz="1200" dirty="0"/>
              <a:t>정보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77AC75E-F66B-9700-94F8-3D05FDC392F4}"/>
              </a:ext>
            </a:extLst>
          </p:cNvPr>
          <p:cNvSpPr/>
          <p:nvPr/>
        </p:nvSpPr>
        <p:spPr>
          <a:xfrm>
            <a:off x="9341376" y="5328324"/>
            <a:ext cx="1546168" cy="3600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이상 주행 구간 </a:t>
            </a:r>
            <a:r>
              <a:rPr lang="en-US" altLang="ko-KR" sz="1200" dirty="0"/>
              <a:t>[</a:t>
            </a:r>
            <a:r>
              <a:rPr lang="ko-KR" altLang="en-US" sz="1200" dirty="0"/>
              <a:t>초</a:t>
            </a:r>
            <a:r>
              <a:rPr lang="en-US" altLang="ko-KR" sz="1200" dirty="0"/>
              <a:t>]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3E1EB4C-EFF5-85CA-E73E-85ECD63A20C2}"/>
              </a:ext>
            </a:extLst>
          </p:cNvPr>
          <p:cNvSpPr/>
          <p:nvPr/>
        </p:nvSpPr>
        <p:spPr>
          <a:xfrm>
            <a:off x="6776817" y="1308840"/>
            <a:ext cx="1546168" cy="3600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DropDown</a:t>
            </a:r>
            <a:r>
              <a:rPr lang="ko-KR" altLang="en-US" sz="1200" dirty="0"/>
              <a:t>으로 </a:t>
            </a:r>
            <a:r>
              <a:rPr lang="en-US" altLang="ko-KR" sz="1200" dirty="0"/>
              <a:t>1~31</a:t>
            </a:r>
            <a:r>
              <a:rPr lang="ko-KR" altLang="en-US" sz="1200" dirty="0"/>
              <a:t>일 데이터 선택</a:t>
            </a:r>
          </a:p>
        </p:txBody>
      </p:sp>
    </p:spTree>
    <p:extLst>
      <p:ext uri="{BB962C8B-B14F-4D97-AF65-F5344CB8AC3E}">
        <p14:creationId xmlns:p14="http://schemas.microsoft.com/office/powerpoint/2010/main" val="41700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0C27F-19BC-81F7-1351-0BE30F6F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58" y="232122"/>
            <a:ext cx="3700549" cy="9981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화면 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8FB88A-E070-9230-1C6B-98874D082BF9}"/>
              </a:ext>
            </a:extLst>
          </p:cNvPr>
          <p:cNvSpPr/>
          <p:nvPr/>
        </p:nvSpPr>
        <p:spPr>
          <a:xfrm>
            <a:off x="137147" y="1866207"/>
            <a:ext cx="3747578" cy="289282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A6D416-A3FC-90A2-EE58-2237D55534D3}"/>
              </a:ext>
            </a:extLst>
          </p:cNvPr>
          <p:cNvSpPr/>
          <p:nvPr/>
        </p:nvSpPr>
        <p:spPr>
          <a:xfrm>
            <a:off x="4222211" y="1866207"/>
            <a:ext cx="3747578" cy="289282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8D485-1DC1-7EC0-04B6-C9CD6F9E3F40}"/>
              </a:ext>
            </a:extLst>
          </p:cNvPr>
          <p:cNvSpPr/>
          <p:nvPr/>
        </p:nvSpPr>
        <p:spPr>
          <a:xfrm>
            <a:off x="8307275" y="1866207"/>
            <a:ext cx="3747578" cy="289282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AC4C21-0696-0697-BE1B-CA7876CC3F14}"/>
              </a:ext>
            </a:extLst>
          </p:cNvPr>
          <p:cNvSpPr/>
          <p:nvPr/>
        </p:nvSpPr>
        <p:spPr>
          <a:xfrm>
            <a:off x="137147" y="1866207"/>
            <a:ext cx="3747578" cy="2642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BF3A58-AC9F-5C80-D2EA-F14387DBD3D6}"/>
              </a:ext>
            </a:extLst>
          </p:cNvPr>
          <p:cNvSpPr/>
          <p:nvPr/>
        </p:nvSpPr>
        <p:spPr>
          <a:xfrm>
            <a:off x="4222211" y="1866207"/>
            <a:ext cx="3747578" cy="2642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Dashboard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CC1BE3-F58F-6324-A421-7155329D09D4}"/>
              </a:ext>
            </a:extLst>
          </p:cNvPr>
          <p:cNvSpPr/>
          <p:nvPr/>
        </p:nvSpPr>
        <p:spPr>
          <a:xfrm>
            <a:off x="8307275" y="1866206"/>
            <a:ext cx="3747578" cy="2642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Report</a:t>
            </a:r>
            <a:endParaRPr lang="ko-KR" altLang="en-US" dirty="0"/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F79948C6-C3B7-88BA-B7F2-1201CACCEAAA}"/>
              </a:ext>
            </a:extLst>
          </p:cNvPr>
          <p:cNvSpPr/>
          <p:nvPr/>
        </p:nvSpPr>
        <p:spPr>
          <a:xfrm rot="10800000">
            <a:off x="4295437" y="1889923"/>
            <a:ext cx="207389" cy="216816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래픽 12" descr="주택">
            <a:extLst>
              <a:ext uri="{FF2B5EF4-FFF2-40B4-BE49-F238E27FC236}">
                <a16:creationId xmlns:a16="http://schemas.microsoft.com/office/drawing/2014/main" id="{F5688424-A002-CBA9-8234-CF07692E9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4292" y="1842488"/>
            <a:ext cx="264251" cy="264251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EADB229-90D8-BD82-F85C-AF920F2993AB}"/>
              </a:ext>
            </a:extLst>
          </p:cNvPr>
          <p:cNvCxnSpPr>
            <a:stCxn id="10" idx="0"/>
          </p:cNvCxnSpPr>
          <p:nvPr/>
        </p:nvCxnSpPr>
        <p:spPr>
          <a:xfrm>
            <a:off x="4450979" y="2106739"/>
            <a:ext cx="358088" cy="500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49B5305-FC27-DC26-4429-636E14C44238}"/>
              </a:ext>
            </a:extLst>
          </p:cNvPr>
          <p:cNvCxnSpPr/>
          <p:nvPr/>
        </p:nvCxnSpPr>
        <p:spPr>
          <a:xfrm>
            <a:off x="8476417" y="2042508"/>
            <a:ext cx="358088" cy="500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262BBF-0321-C22B-BBDF-8FF5B6514C70}"/>
              </a:ext>
            </a:extLst>
          </p:cNvPr>
          <p:cNvSpPr txBox="1"/>
          <p:nvPr/>
        </p:nvSpPr>
        <p:spPr>
          <a:xfrm>
            <a:off x="4809067" y="2543502"/>
            <a:ext cx="316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button(Home </a:t>
            </a:r>
            <a:r>
              <a:rPr lang="ko-KR" altLang="en-US" dirty="0"/>
              <a:t>화면으로</a:t>
            </a:r>
            <a:r>
              <a:rPr lang="en-US" altLang="ko-KR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EC7775-6550-989C-42F6-706ACEE3BA2C}"/>
              </a:ext>
            </a:extLst>
          </p:cNvPr>
          <p:cNvSpPr txBox="1"/>
          <p:nvPr/>
        </p:nvSpPr>
        <p:spPr>
          <a:xfrm>
            <a:off x="8737349" y="2543502"/>
            <a:ext cx="331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 Button(Home</a:t>
            </a:r>
            <a:r>
              <a:rPr lang="ko-KR" altLang="en-US" dirty="0"/>
              <a:t> 화면으로</a:t>
            </a:r>
            <a:r>
              <a:rPr lang="en-US" altLang="ko-KR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8CA9B-696E-66AF-07BC-B282916C0A48}"/>
              </a:ext>
            </a:extLst>
          </p:cNvPr>
          <p:cNvSpPr txBox="1"/>
          <p:nvPr/>
        </p:nvSpPr>
        <p:spPr>
          <a:xfrm>
            <a:off x="4222211" y="1459506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depth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66189-EF25-EC40-93BB-2C4FA6B20DDD}"/>
              </a:ext>
            </a:extLst>
          </p:cNvPr>
          <p:cNvSpPr txBox="1"/>
          <p:nvPr/>
        </p:nvSpPr>
        <p:spPr>
          <a:xfrm>
            <a:off x="8256475" y="147501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depth</a:t>
            </a:r>
          </a:p>
        </p:txBody>
      </p:sp>
    </p:spTree>
    <p:extLst>
      <p:ext uri="{BB962C8B-B14F-4D97-AF65-F5344CB8AC3E}">
        <p14:creationId xmlns:p14="http://schemas.microsoft.com/office/powerpoint/2010/main" val="36267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C7D2038-F087-E6F3-DCDA-649150EFCA7E}"/>
              </a:ext>
            </a:extLst>
          </p:cNvPr>
          <p:cNvGrpSpPr/>
          <p:nvPr/>
        </p:nvGrpSpPr>
        <p:grpSpPr>
          <a:xfrm>
            <a:off x="952817" y="685843"/>
            <a:ext cx="3375468" cy="4371327"/>
            <a:chOff x="8811302" y="0"/>
            <a:chExt cx="3375468" cy="545906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0DEAC25-27D3-398D-D2E3-E537F28E1CF1}"/>
                </a:ext>
              </a:extLst>
            </p:cNvPr>
            <p:cNvSpPr/>
            <p:nvPr/>
          </p:nvSpPr>
          <p:spPr>
            <a:xfrm>
              <a:off x="8811302" y="0"/>
              <a:ext cx="3375468" cy="54590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E6EC82-45E2-5FA9-C839-762B4A6D4A53}"/>
                </a:ext>
              </a:extLst>
            </p:cNvPr>
            <p:cNvSpPr txBox="1"/>
            <p:nvPr/>
          </p:nvSpPr>
          <p:spPr>
            <a:xfrm>
              <a:off x="8971264" y="0"/>
              <a:ext cx="3055543" cy="4055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Description(</a:t>
              </a:r>
              <a:r>
                <a:rPr lang="ko-KR" altLang="en-US" dirty="0"/>
                <a:t>데이터셋</a:t>
              </a:r>
              <a:r>
                <a:rPr lang="en-US" altLang="ko-KR" dirty="0"/>
                <a:t>)</a:t>
              </a:r>
            </a:p>
            <a:p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sz="1300" dirty="0"/>
                <a:t>데이터셋은 </a:t>
              </a:r>
              <a:r>
                <a:rPr lang="en-US" altLang="ko-KR" sz="1300" dirty="0"/>
                <a:t>TripA1~31 </a:t>
              </a:r>
              <a:r>
                <a:rPr lang="ko-KR" altLang="en-US" sz="1300" dirty="0"/>
                <a:t>중 </a:t>
              </a:r>
              <a:r>
                <a:rPr lang="en-US" altLang="ko-KR" sz="1300" dirty="0"/>
                <a:t>dropdown</a:t>
              </a:r>
              <a:r>
                <a:rPr lang="ko-KR" altLang="en-US" sz="1300" dirty="0"/>
                <a:t>으로 원하는 주행 기록을 선택한다</a:t>
              </a:r>
              <a:r>
                <a:rPr lang="en-US" altLang="ko-KR" sz="1300" dirty="0"/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300" dirty="0"/>
                <a:t>데이터셋은 시계열 그래프를 위한 </a:t>
              </a:r>
              <a:r>
                <a:rPr lang="en-US" altLang="ko-KR" sz="1300" dirty="0"/>
                <a:t>TripA_con_TS.csv, </a:t>
              </a:r>
              <a:r>
                <a:rPr lang="ko-KR" altLang="en-US" sz="1300" dirty="0"/>
                <a:t>막대그래프 와 구간별 </a:t>
              </a:r>
              <a:r>
                <a:rPr lang="en-US" altLang="ko-KR" sz="1300" dirty="0"/>
                <a:t>soc </a:t>
              </a:r>
              <a:r>
                <a:rPr lang="ko-KR" altLang="en-US" sz="1300" dirty="0"/>
                <a:t>표현을 위한 </a:t>
              </a:r>
              <a:r>
                <a:rPr lang="en-US" altLang="ko-KR" sz="1300" dirty="0"/>
                <a:t>TripA_con_bar.csv</a:t>
              </a:r>
            </a:p>
            <a:p>
              <a:pPr marL="342900" indent="-342900">
                <a:buAutoNum type="arabicPeriod"/>
              </a:pPr>
              <a:r>
                <a:rPr lang="ko-KR" altLang="en-US" sz="1300" dirty="0"/>
                <a:t>구간별 경고문을 위한 </a:t>
              </a:r>
              <a:r>
                <a:rPr lang="en-US" altLang="ko-KR" sz="1300" dirty="0"/>
                <a:t>TripA_report.csv, </a:t>
              </a:r>
              <a:r>
                <a:rPr lang="ko-KR" altLang="en-US" sz="1300" dirty="0"/>
                <a:t>데이터셋의 주행 요약을 위한 </a:t>
              </a:r>
              <a:r>
                <a:rPr lang="en-US" altLang="ko-KR" sz="1300" dirty="0"/>
                <a:t>TripA_report_summary.csv</a:t>
              </a:r>
              <a:r>
                <a:rPr lang="ko-KR" altLang="en-US" sz="1300" dirty="0"/>
                <a:t>가 있다</a:t>
              </a:r>
              <a:r>
                <a:rPr lang="en-US" altLang="ko-KR" sz="1300" dirty="0"/>
                <a:t>.</a:t>
              </a:r>
            </a:p>
            <a:p>
              <a:pPr marL="342900" indent="-342900">
                <a:buAutoNum type="arabicPeriod"/>
              </a:pPr>
              <a:endParaRPr lang="en-US" altLang="ko-KR" sz="1300" dirty="0"/>
            </a:p>
            <a:p>
              <a:pPr marL="342900" indent="-342900">
                <a:buAutoNum type="arabicPeriod"/>
              </a:pPr>
              <a:endParaRPr lang="en-US" altLang="ko-KR" sz="13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98372F-AFCA-995A-A28C-5B70F3B72813}"/>
              </a:ext>
            </a:extLst>
          </p:cNvPr>
          <p:cNvGrpSpPr/>
          <p:nvPr/>
        </p:nvGrpSpPr>
        <p:grpSpPr>
          <a:xfrm>
            <a:off x="4408266" y="685843"/>
            <a:ext cx="3375468" cy="5371992"/>
            <a:chOff x="8811302" y="0"/>
            <a:chExt cx="3375468" cy="670873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14E023-F853-9E11-813F-10586A71EDBD}"/>
                </a:ext>
              </a:extLst>
            </p:cNvPr>
            <p:cNvSpPr/>
            <p:nvPr/>
          </p:nvSpPr>
          <p:spPr>
            <a:xfrm>
              <a:off x="8811302" y="0"/>
              <a:ext cx="3375468" cy="670873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02E51F-EACE-A909-1006-74D6EE81139C}"/>
                </a:ext>
              </a:extLst>
            </p:cNvPr>
            <p:cNvSpPr txBox="1"/>
            <p:nvPr/>
          </p:nvSpPr>
          <p:spPr>
            <a:xfrm>
              <a:off x="8971264" y="0"/>
              <a:ext cx="3055543" cy="605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Description(</a:t>
              </a:r>
              <a:r>
                <a:rPr lang="ko-KR" altLang="en-US" dirty="0"/>
                <a:t>경고문</a:t>
              </a:r>
              <a:r>
                <a:rPr lang="en-US" altLang="ko-KR" dirty="0"/>
                <a:t>)</a:t>
              </a:r>
            </a:p>
            <a:p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sz="1300" dirty="0"/>
                <a:t>경고문과 주행요약을 위한 데이터는 </a:t>
              </a:r>
              <a:r>
                <a:rPr lang="en-US" altLang="ko-KR" sz="1300" dirty="0"/>
                <a:t>Velocity, Aircon Power, Heating Power</a:t>
              </a:r>
              <a:r>
                <a:rPr lang="ko-KR" altLang="en-US" sz="1300" dirty="0"/>
                <a:t>의 </a:t>
              </a:r>
              <a:r>
                <a:rPr lang="ko-KR" altLang="en-US" sz="1300" dirty="0" err="1"/>
                <a:t>정규화되어</a:t>
              </a:r>
              <a:r>
                <a:rPr lang="ko-KR" altLang="en-US" sz="1300" dirty="0"/>
                <a:t> 최대</a:t>
              </a:r>
              <a:r>
                <a:rPr lang="en-US" altLang="ko-KR" sz="1300" dirty="0"/>
                <a:t>-</a:t>
              </a:r>
              <a:r>
                <a:rPr lang="ko-KR" altLang="en-US" sz="1300" dirty="0"/>
                <a:t>최소 값을 구한 데이터들이 있다</a:t>
              </a:r>
              <a:r>
                <a:rPr lang="en-US" altLang="ko-KR" sz="1300" dirty="0"/>
                <a:t>. </a:t>
              </a:r>
            </a:p>
            <a:p>
              <a:pPr marL="342900" indent="-342900">
                <a:buAutoNum type="arabicPeriod"/>
              </a:pPr>
              <a:r>
                <a:rPr lang="ko-KR" altLang="en-US" sz="1300" dirty="0"/>
                <a:t>전체 평균 연비와 각 구간별 연비를 비교하여 연비가 낮은 구간을 고른다</a:t>
              </a:r>
              <a:endParaRPr lang="en-US" altLang="ko-KR" sz="1300" dirty="0"/>
            </a:p>
            <a:p>
              <a:pPr marL="342900" indent="-342900">
                <a:buAutoNum type="arabicPeriod"/>
              </a:pPr>
              <a:r>
                <a:rPr lang="ko-KR" altLang="en-US" sz="1300" dirty="0"/>
                <a:t>연비가 낮은 구간에서 띄울 경고문을 정한다</a:t>
              </a:r>
              <a:r>
                <a:rPr lang="en-US" altLang="ko-KR" sz="1300" dirty="0"/>
                <a:t>. Velocity, aircon, heating power</a:t>
              </a:r>
              <a:r>
                <a:rPr lang="ko-KR" altLang="en-US" sz="1300" dirty="0"/>
                <a:t>의 최대와 최소 차이가 큰 값을 경고문으로 선택하여 출력한다</a:t>
              </a:r>
              <a:r>
                <a:rPr lang="en-US" altLang="ko-KR" sz="1300" dirty="0"/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300" dirty="0"/>
                <a:t>주행요약은 </a:t>
              </a:r>
              <a:r>
                <a:rPr lang="en-US" altLang="ko-KR" sz="1300" dirty="0"/>
                <a:t>4</a:t>
              </a:r>
              <a:r>
                <a:rPr lang="ko-KR" altLang="en-US" sz="1300" dirty="0"/>
                <a:t>가지로 나뉜다</a:t>
              </a:r>
              <a:r>
                <a:rPr lang="en-US" altLang="ko-KR" sz="1300" dirty="0"/>
                <a:t>. (1)</a:t>
              </a:r>
              <a:r>
                <a:rPr lang="ko-KR" altLang="en-US" sz="1300" dirty="0"/>
                <a:t> 각 구간별 연비가 좋은 구간이 </a:t>
              </a:r>
              <a:r>
                <a:rPr lang="en-US" altLang="ko-KR" sz="1300" dirty="0"/>
                <a:t>3</a:t>
              </a:r>
              <a:r>
                <a:rPr lang="ko-KR" altLang="en-US" sz="1300" dirty="0"/>
                <a:t>개라면 연비가 좋음 </a:t>
              </a:r>
              <a:r>
                <a:rPr lang="en-US" altLang="ko-KR" sz="1300" dirty="0"/>
                <a:t>(2) </a:t>
              </a:r>
              <a:r>
                <a:rPr lang="ko-KR" altLang="en-US" sz="1300" dirty="0"/>
                <a:t>좋음이 </a:t>
              </a:r>
              <a:r>
                <a:rPr lang="en-US" altLang="ko-KR" sz="1300" dirty="0"/>
                <a:t>2</a:t>
              </a:r>
              <a:r>
                <a:rPr lang="ko-KR" altLang="en-US" sz="1300" dirty="0"/>
                <a:t>개면 대체로 좋음을 출력 </a:t>
              </a:r>
              <a:r>
                <a:rPr lang="en-US" altLang="ko-KR" sz="1300" dirty="0"/>
                <a:t>(3) </a:t>
              </a:r>
              <a:r>
                <a:rPr lang="ko-KR" altLang="en-US" sz="1300" dirty="0"/>
                <a:t>좋음이 </a:t>
              </a:r>
              <a:r>
                <a:rPr lang="en-US" altLang="ko-KR" sz="1300" dirty="0"/>
                <a:t>1</a:t>
              </a:r>
              <a:r>
                <a:rPr lang="ko-KR" altLang="en-US" sz="1300" dirty="0"/>
                <a:t>개면 대체로 나쁨을 출력</a:t>
              </a:r>
              <a:r>
                <a:rPr lang="en-US" altLang="ko-KR" sz="1300" dirty="0"/>
                <a:t> (4) </a:t>
              </a:r>
              <a:r>
                <a:rPr lang="ko-KR" altLang="en-US" sz="1300" dirty="0"/>
                <a:t>좋음이 없으면 연비가 나쁨을 출력한다</a:t>
              </a:r>
              <a:r>
                <a:rPr lang="en-US" altLang="ko-KR" sz="1300" dirty="0"/>
                <a:t>. </a:t>
              </a:r>
            </a:p>
            <a:p>
              <a:pPr marL="342900" indent="-342900">
                <a:buAutoNum type="arabicPeriod"/>
              </a:pPr>
              <a:endParaRPr lang="en-US" altLang="ko-KR" sz="1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9AED940-0ECF-34AD-D884-2859AF7F0D7F}"/>
              </a:ext>
            </a:extLst>
          </p:cNvPr>
          <p:cNvGrpSpPr/>
          <p:nvPr/>
        </p:nvGrpSpPr>
        <p:grpSpPr>
          <a:xfrm>
            <a:off x="7863715" y="685843"/>
            <a:ext cx="3375468" cy="5371992"/>
            <a:chOff x="8811302" y="0"/>
            <a:chExt cx="3375468" cy="670873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42EABBE-077D-5E34-E08C-52DF4683307B}"/>
                </a:ext>
              </a:extLst>
            </p:cNvPr>
            <p:cNvSpPr/>
            <p:nvPr/>
          </p:nvSpPr>
          <p:spPr>
            <a:xfrm>
              <a:off x="8811302" y="0"/>
              <a:ext cx="3375468" cy="670873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E0DA03-C276-6F5B-47CD-B57C36F45E0B}"/>
                </a:ext>
              </a:extLst>
            </p:cNvPr>
            <p:cNvSpPr txBox="1"/>
            <p:nvPr/>
          </p:nvSpPr>
          <p:spPr>
            <a:xfrm>
              <a:off x="8971264" y="0"/>
              <a:ext cx="3055543" cy="480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Description(</a:t>
              </a:r>
              <a:r>
                <a:rPr lang="ko-KR" altLang="en-US" dirty="0"/>
                <a:t>경고문</a:t>
              </a:r>
              <a:r>
                <a:rPr lang="en-US" altLang="ko-KR" dirty="0"/>
                <a:t>)</a:t>
              </a:r>
            </a:p>
            <a:p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en-US" altLang="ko-KR" sz="1300" dirty="0"/>
                <a:t>Velocity </a:t>
              </a:r>
              <a:r>
                <a:rPr lang="ko-KR" altLang="en-US" sz="1300" dirty="0"/>
                <a:t>경고문 </a:t>
              </a:r>
              <a:r>
                <a:rPr lang="en-US" altLang="ko-KR" sz="1300" dirty="0"/>
                <a:t>: </a:t>
              </a:r>
              <a:r>
                <a:rPr lang="ko-KR" altLang="en-US" sz="1300" dirty="0"/>
                <a:t>속도가 높아 연비가 좋지 않았습니다</a:t>
              </a:r>
              <a:r>
                <a:rPr lang="en-US" altLang="ko-KR" sz="1300" dirty="0"/>
                <a:t>.</a:t>
              </a:r>
            </a:p>
            <a:p>
              <a:pPr marL="342900" indent="-342900">
                <a:buAutoNum type="arabicPeriod"/>
              </a:pPr>
              <a:r>
                <a:rPr lang="en-US" altLang="ko-KR" sz="1300" dirty="0"/>
                <a:t>Aircon </a:t>
              </a:r>
              <a:r>
                <a:rPr lang="ko-KR" altLang="en-US" sz="1300" dirty="0"/>
                <a:t>경고문 </a:t>
              </a:r>
              <a:r>
                <a:rPr lang="en-US" altLang="ko-KR" sz="1300" dirty="0"/>
                <a:t>: </a:t>
              </a:r>
              <a:r>
                <a:rPr lang="ko-KR" altLang="en-US" sz="1300" dirty="0"/>
                <a:t>히터전력이 높아 연비가 좋지 않았습니다</a:t>
              </a:r>
              <a:r>
                <a:rPr lang="en-US" altLang="ko-KR" sz="1300" dirty="0"/>
                <a:t>.</a:t>
              </a:r>
            </a:p>
            <a:p>
              <a:pPr marL="342900" indent="-342900">
                <a:buAutoNum type="arabicPeriod"/>
              </a:pPr>
              <a:r>
                <a:rPr lang="en-US" altLang="ko-KR" sz="1300" dirty="0"/>
                <a:t>Heating </a:t>
              </a:r>
              <a:r>
                <a:rPr lang="ko-KR" altLang="en-US" sz="1300" dirty="0"/>
                <a:t>경고문 </a:t>
              </a:r>
              <a:r>
                <a:rPr lang="en-US" altLang="ko-KR" sz="1300" dirty="0"/>
                <a:t>: </a:t>
              </a:r>
              <a:r>
                <a:rPr lang="ko-KR" altLang="en-US" sz="1300" dirty="0"/>
                <a:t>에어컨전력이 높아 연비가 좋지 않았습니다</a:t>
              </a:r>
              <a:r>
                <a:rPr lang="en-US" altLang="ko-KR" sz="1300" dirty="0"/>
                <a:t>.</a:t>
              </a:r>
            </a:p>
            <a:p>
              <a:endParaRPr lang="en-US" altLang="ko-KR" sz="1300" dirty="0"/>
            </a:p>
            <a:p>
              <a:r>
                <a:rPr lang="ko-KR" altLang="en-US" sz="1300" dirty="0"/>
                <a:t>주행요약</a:t>
              </a:r>
              <a:endParaRPr lang="en-US" altLang="ko-KR" sz="1300" dirty="0"/>
            </a:p>
            <a:p>
              <a:pPr marL="342900" indent="-342900">
                <a:buAutoNum type="arabicPeriod"/>
              </a:pPr>
              <a:r>
                <a:rPr lang="en-US" altLang="ko-KR" sz="1300" dirty="0"/>
                <a:t>3</a:t>
              </a:r>
              <a:r>
                <a:rPr lang="ko-KR" altLang="en-US" sz="1300" dirty="0"/>
                <a:t>구간 중 좋음이 </a:t>
              </a:r>
              <a:r>
                <a:rPr lang="en-US" altLang="ko-KR" sz="1300" dirty="0"/>
                <a:t>3</a:t>
              </a:r>
              <a:r>
                <a:rPr lang="ko-KR" altLang="en-US" sz="1300" dirty="0"/>
                <a:t>개 </a:t>
              </a:r>
              <a:r>
                <a:rPr lang="en-US" altLang="ko-KR" sz="1300" dirty="0"/>
                <a:t>-&gt; </a:t>
              </a:r>
              <a:r>
                <a:rPr lang="ko-KR" altLang="en-US" sz="1300" dirty="0"/>
                <a:t>좋은 연비로 운전 하셨습니다</a:t>
              </a:r>
              <a:r>
                <a:rPr lang="en-US" altLang="ko-KR" sz="1300" dirty="0"/>
                <a:t>.</a:t>
              </a:r>
            </a:p>
            <a:p>
              <a:pPr marL="342900" indent="-342900">
                <a:buAutoNum type="arabicPeriod"/>
              </a:pPr>
              <a:r>
                <a:rPr lang="en-US" altLang="ko-KR" sz="1300" dirty="0"/>
                <a:t>3</a:t>
              </a:r>
              <a:r>
                <a:rPr lang="ko-KR" altLang="en-US" sz="1300" dirty="0"/>
                <a:t>구간 중 좋음이 </a:t>
              </a:r>
              <a:r>
                <a:rPr lang="en-US" altLang="ko-KR" sz="1300" dirty="0"/>
                <a:t>2</a:t>
              </a:r>
              <a:r>
                <a:rPr lang="ko-KR" altLang="en-US" sz="1300" dirty="0"/>
                <a:t>개 </a:t>
              </a:r>
              <a:r>
                <a:rPr lang="en-US" altLang="ko-KR" sz="1300" dirty="0"/>
                <a:t>-&gt; </a:t>
              </a:r>
              <a:r>
                <a:rPr lang="ko-KR" altLang="en-US" sz="1300" dirty="0"/>
                <a:t>대체적으로 좋은 연비로 운전 하셨습니다</a:t>
              </a:r>
              <a:r>
                <a:rPr lang="en-US" altLang="ko-KR" sz="1300" dirty="0"/>
                <a:t>.</a:t>
              </a:r>
            </a:p>
            <a:p>
              <a:pPr marL="342900" indent="-342900">
                <a:buAutoNum type="arabicPeriod"/>
              </a:pPr>
              <a:r>
                <a:rPr lang="en-US" altLang="ko-KR" sz="1300" dirty="0"/>
                <a:t>3</a:t>
              </a:r>
              <a:r>
                <a:rPr lang="ko-KR" altLang="en-US" sz="1300" dirty="0"/>
                <a:t>구간 중 좋음이 </a:t>
              </a:r>
              <a:r>
                <a:rPr lang="en-US" altLang="ko-KR" sz="1300" dirty="0"/>
                <a:t>1</a:t>
              </a:r>
              <a:r>
                <a:rPr lang="ko-KR" altLang="en-US" sz="1300" dirty="0"/>
                <a:t>개 </a:t>
              </a:r>
              <a:r>
                <a:rPr lang="en-US" altLang="ko-KR" sz="1300" dirty="0"/>
                <a:t>-&gt; </a:t>
              </a:r>
              <a:r>
                <a:rPr lang="ko-KR" altLang="en-US" sz="1300" dirty="0"/>
                <a:t>대체적으로 연비가 좋지 못했습니다</a:t>
              </a:r>
              <a:r>
                <a:rPr lang="en-US" altLang="ko-KR" sz="1300" dirty="0"/>
                <a:t>.</a:t>
              </a:r>
            </a:p>
            <a:p>
              <a:pPr marL="342900" indent="-342900">
                <a:buAutoNum type="arabicPeriod"/>
              </a:pPr>
              <a:r>
                <a:rPr lang="en-US" altLang="ko-KR" sz="1300" dirty="0"/>
                <a:t>3</a:t>
              </a:r>
              <a:r>
                <a:rPr lang="ko-KR" altLang="en-US" sz="1300" dirty="0"/>
                <a:t>구간 중 좋음이 </a:t>
              </a:r>
              <a:r>
                <a:rPr lang="en-US" altLang="ko-KR" sz="1300" dirty="0"/>
                <a:t>0</a:t>
              </a:r>
              <a:r>
                <a:rPr lang="ko-KR" altLang="en-US" sz="1300" dirty="0"/>
                <a:t>개 </a:t>
              </a:r>
              <a:r>
                <a:rPr lang="en-US" altLang="ko-KR" sz="1300" dirty="0"/>
                <a:t>-&gt; </a:t>
              </a:r>
              <a:r>
                <a:rPr lang="ko-KR" altLang="en-US" sz="1300" dirty="0"/>
                <a:t>연비가 좋지 못했습니다</a:t>
              </a:r>
              <a:r>
                <a:rPr lang="en-US" altLang="ko-KR" sz="1300" dirty="0"/>
                <a:t>.</a:t>
              </a:r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60BE1285-7984-BC32-22AD-EDB81BCB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97"/>
            <a:ext cx="8046720" cy="6930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데이터셋과 경고문</a:t>
            </a:r>
          </a:p>
        </p:txBody>
      </p:sp>
    </p:spTree>
    <p:extLst>
      <p:ext uri="{BB962C8B-B14F-4D97-AF65-F5344CB8AC3E}">
        <p14:creationId xmlns:p14="http://schemas.microsoft.com/office/powerpoint/2010/main" val="18835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938D26E-CB5B-45D4-6DEA-3C6C26F73DB5}"/>
              </a:ext>
            </a:extLst>
          </p:cNvPr>
          <p:cNvSpPr txBox="1">
            <a:spLocks/>
          </p:cNvSpPr>
          <p:nvPr/>
        </p:nvSpPr>
        <p:spPr>
          <a:xfrm>
            <a:off x="223058" y="232122"/>
            <a:ext cx="5534275" cy="998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화면 구조 </a:t>
            </a:r>
            <a:r>
              <a:rPr lang="en-US" altLang="ko-KR" dirty="0"/>
              <a:t>- home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5652A6A-4506-451C-89B1-1A08FF062ADF}"/>
              </a:ext>
            </a:extLst>
          </p:cNvPr>
          <p:cNvGrpSpPr/>
          <p:nvPr/>
        </p:nvGrpSpPr>
        <p:grpSpPr>
          <a:xfrm>
            <a:off x="138391" y="1230284"/>
            <a:ext cx="11830551" cy="5411832"/>
            <a:chOff x="137147" y="1866207"/>
            <a:chExt cx="3747578" cy="29015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54F440D-C848-C2CE-3B15-85C257807664}"/>
                </a:ext>
              </a:extLst>
            </p:cNvPr>
            <p:cNvSpPr/>
            <p:nvPr/>
          </p:nvSpPr>
          <p:spPr>
            <a:xfrm>
              <a:off x="137147" y="1874913"/>
              <a:ext cx="3747578" cy="289282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A2A043C-BA6B-8637-0DB3-10D320160DB2}"/>
                </a:ext>
              </a:extLst>
            </p:cNvPr>
            <p:cNvSpPr/>
            <p:nvPr/>
          </p:nvSpPr>
          <p:spPr>
            <a:xfrm>
              <a:off x="137147" y="1866207"/>
              <a:ext cx="3747578" cy="2210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Home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981242B-325E-D37E-B416-FD5FB5561D6C}"/>
              </a:ext>
            </a:extLst>
          </p:cNvPr>
          <p:cNvGrpSpPr/>
          <p:nvPr/>
        </p:nvGrpSpPr>
        <p:grpSpPr>
          <a:xfrm>
            <a:off x="9744078" y="1642533"/>
            <a:ext cx="2167468" cy="1846659"/>
            <a:chOff x="8094386" y="1895998"/>
            <a:chExt cx="2167468" cy="184665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A466B1D-008E-CB94-C089-1DABB90FA959}"/>
                </a:ext>
              </a:extLst>
            </p:cNvPr>
            <p:cNvSpPr/>
            <p:nvPr/>
          </p:nvSpPr>
          <p:spPr>
            <a:xfrm>
              <a:off x="8094387" y="1933100"/>
              <a:ext cx="2167467" cy="169622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FB2AD1-6EAB-9672-0C4C-7CD7B7461BA5}"/>
                </a:ext>
              </a:extLst>
            </p:cNvPr>
            <p:cNvSpPr txBox="1"/>
            <p:nvPr/>
          </p:nvSpPr>
          <p:spPr>
            <a:xfrm>
              <a:off x="8094386" y="1895998"/>
              <a:ext cx="2167467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Description</a:t>
              </a:r>
            </a:p>
            <a:p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sz="1300" dirty="0"/>
                <a:t>헤더</a:t>
              </a:r>
              <a:r>
                <a:rPr lang="en-US" altLang="ko-KR" sz="1300" dirty="0"/>
                <a:t>, </a:t>
              </a:r>
              <a:r>
                <a:rPr lang="ko-KR" altLang="en-US" sz="1300" dirty="0"/>
                <a:t>화면 제목</a:t>
              </a:r>
              <a:endParaRPr lang="en-US" altLang="ko-KR" sz="1300" dirty="0"/>
            </a:p>
            <a:p>
              <a:pPr marL="342900" indent="-342900">
                <a:buAutoNum type="arabicPeriod"/>
              </a:pPr>
              <a:r>
                <a:rPr lang="en-US" altLang="ko-KR" sz="1300" dirty="0"/>
                <a:t>Dropdown</a:t>
              </a:r>
              <a:r>
                <a:rPr lang="ko-KR" altLang="en-US" sz="1300" dirty="0"/>
                <a:t>형식</a:t>
              </a:r>
              <a:r>
                <a:rPr lang="en-US" altLang="ko-KR" sz="1300" dirty="0"/>
                <a:t>, </a:t>
              </a:r>
              <a:r>
                <a:rPr lang="ko-KR" altLang="en-US" sz="1300" dirty="0"/>
                <a:t>클릭 시 해당 일자의 대시보드로 이동됨</a:t>
              </a:r>
              <a:endParaRPr lang="en-US" altLang="ko-KR" sz="1300" dirty="0"/>
            </a:p>
            <a:p>
              <a:pPr marL="342900" indent="-342900">
                <a:buAutoNum type="arabicPeriod"/>
              </a:pPr>
              <a:r>
                <a:rPr lang="en-US" altLang="ko-KR" sz="1300" dirty="0" err="1"/>
                <a:t>Bmw</a:t>
              </a:r>
              <a:r>
                <a:rPr lang="en-US" altLang="ko-KR" sz="1300" dirty="0"/>
                <a:t> i3 hatchback</a:t>
              </a:r>
              <a:r>
                <a:rPr lang="ko-KR" altLang="en-US" sz="1300" dirty="0"/>
                <a:t> 정보 </a:t>
              </a:r>
              <a:r>
                <a:rPr lang="en-US" altLang="ko-KR" sz="1300" dirty="0"/>
                <a:t>(</a:t>
              </a:r>
              <a:r>
                <a:rPr lang="ko-KR" altLang="en-US" sz="1300" dirty="0"/>
                <a:t>텍스트</a:t>
              </a:r>
              <a:r>
                <a:rPr lang="en-US" altLang="ko-KR" sz="1300" dirty="0"/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1EC26EE-BE5D-9679-FB79-569AC1A51346}"/>
              </a:ext>
            </a:extLst>
          </p:cNvPr>
          <p:cNvSpPr txBox="1"/>
          <p:nvPr/>
        </p:nvSpPr>
        <p:spPr>
          <a:xfrm>
            <a:off x="1827058" y="1975157"/>
            <a:ext cx="2326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BMW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ea typeface="-apple-system"/>
              </a:rPr>
              <a:t>i3 hatchback info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가격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 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ea typeface="-apple-system"/>
              </a:rPr>
              <a:t>6,000~6,560만원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연료</a:t>
            </a:r>
            <a:r>
              <a:rPr lang="en-US" altLang="ko-KR" sz="900" dirty="0">
                <a:solidFill>
                  <a:srgbClr val="808080"/>
                </a:solidFill>
                <a:ea typeface="-apple-system"/>
              </a:rPr>
              <a:t> 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ea typeface="-apple-system"/>
              </a:rPr>
              <a:t>전기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주행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 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ea typeface="-apple-system"/>
              </a:rPr>
              <a:t>248km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1회 충전 시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연비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 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ea typeface="-apple-system"/>
              </a:rPr>
              <a:t>복합 5.6km/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24242"/>
                </a:solidFill>
                <a:effectLst/>
                <a:ea typeface="-apple-system"/>
              </a:rPr>
              <a:t>kWh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ea typeface="-apple-system"/>
              </a:rPr>
              <a:t>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도심 6.2, 고속 5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출력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 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ea typeface="-apple-system"/>
              </a:rPr>
              <a:t>125kW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모터 168hp (단순환산치)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용량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 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ea typeface="-apple-system"/>
              </a:rPr>
              <a:t>37.9kWh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-apple-system"/>
              </a:rPr>
              <a:t>배터리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ea typeface="-apple-system"/>
            </a:endParaRPr>
          </a:p>
          <a:p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213AC3-81D0-10C9-EEEC-0006031408BF}"/>
              </a:ext>
            </a:extLst>
          </p:cNvPr>
          <p:cNvSpPr/>
          <p:nvPr/>
        </p:nvSpPr>
        <p:spPr>
          <a:xfrm>
            <a:off x="4402666" y="3132667"/>
            <a:ext cx="3020109" cy="35196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82A979A-7485-2350-E4F5-303125958725}"/>
              </a:ext>
            </a:extLst>
          </p:cNvPr>
          <p:cNvSpPr/>
          <p:nvPr/>
        </p:nvSpPr>
        <p:spPr>
          <a:xfrm>
            <a:off x="3996267" y="2929467"/>
            <a:ext cx="406400" cy="41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43E0ED-FC35-5599-C362-B5337E18A5A4}"/>
              </a:ext>
            </a:extLst>
          </p:cNvPr>
          <p:cNvSpPr/>
          <p:nvPr/>
        </p:nvSpPr>
        <p:spPr>
          <a:xfrm>
            <a:off x="1577723" y="1755456"/>
            <a:ext cx="406400" cy="41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4E675A7-310F-B80A-579D-FBD98ED7FA87}"/>
              </a:ext>
            </a:extLst>
          </p:cNvPr>
          <p:cNvSpPr/>
          <p:nvPr/>
        </p:nvSpPr>
        <p:spPr>
          <a:xfrm>
            <a:off x="729584" y="1230283"/>
            <a:ext cx="406400" cy="41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D32D516-E476-95D5-CBB9-B4BD287AEE16}"/>
              </a:ext>
            </a:extLst>
          </p:cNvPr>
          <p:cNvSpPr/>
          <p:nvPr/>
        </p:nvSpPr>
        <p:spPr>
          <a:xfrm>
            <a:off x="4504904" y="3173506"/>
            <a:ext cx="2815631" cy="2554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TripA1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(2014_7_1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래픽 5" descr="자동차">
            <a:extLst>
              <a:ext uri="{FF2B5EF4-FFF2-40B4-BE49-F238E27FC236}">
                <a16:creationId xmlns:a16="http://schemas.microsoft.com/office/drawing/2014/main" id="{C76814C6-912E-FD90-4B05-28056872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485" y="1815224"/>
            <a:ext cx="914400" cy="914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1CCCC02-E0F3-06FA-CEF8-9C970C985F6E}"/>
              </a:ext>
            </a:extLst>
          </p:cNvPr>
          <p:cNvSpPr/>
          <p:nvPr/>
        </p:nvSpPr>
        <p:spPr>
          <a:xfrm>
            <a:off x="4504904" y="3525467"/>
            <a:ext cx="2815631" cy="2409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TripA1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(2014_7_1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TripA2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(2014_7_2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TripA3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(2014_7_3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TripA4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(2014_7_4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TripA5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(2014_7_5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TripA6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(2014_7_6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TripA7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(2014_7_7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TripA31 (2014_7_31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endParaRPr lang="ko-KR" altLang="en-US" sz="1400" dirty="0"/>
          </a:p>
          <a:p>
            <a:pPr algn="ctr"/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15B5F8A-CD88-2916-CAF1-2F7F83DCCAFA}"/>
              </a:ext>
            </a:extLst>
          </p:cNvPr>
          <p:cNvSpPr/>
          <p:nvPr/>
        </p:nvSpPr>
        <p:spPr>
          <a:xfrm>
            <a:off x="7001435" y="3245224"/>
            <a:ext cx="242047" cy="13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F98BD5-70A1-3F63-41C2-03E4AA245355}"/>
              </a:ext>
            </a:extLst>
          </p:cNvPr>
          <p:cNvCxnSpPr>
            <a:cxnSpLocks/>
          </p:cNvCxnSpPr>
          <p:nvPr/>
        </p:nvCxnSpPr>
        <p:spPr>
          <a:xfrm flipV="1">
            <a:off x="7207745" y="2868774"/>
            <a:ext cx="383521" cy="406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694D03C-C429-A04C-EFDB-91A7FC5DC672}"/>
              </a:ext>
            </a:extLst>
          </p:cNvPr>
          <p:cNvSpPr/>
          <p:nvPr/>
        </p:nvSpPr>
        <p:spPr>
          <a:xfrm>
            <a:off x="7422772" y="2585238"/>
            <a:ext cx="860616" cy="288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89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938D26E-CB5B-45D4-6DEA-3C6C26F73DB5}"/>
              </a:ext>
            </a:extLst>
          </p:cNvPr>
          <p:cNvSpPr txBox="1">
            <a:spLocks/>
          </p:cNvSpPr>
          <p:nvPr/>
        </p:nvSpPr>
        <p:spPr>
          <a:xfrm>
            <a:off x="223058" y="232122"/>
            <a:ext cx="7871329" cy="998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화면 구조 </a:t>
            </a:r>
            <a:r>
              <a:rPr lang="en-US" altLang="ko-KR" dirty="0"/>
              <a:t>- Dashboard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5652A6A-4506-451C-89B1-1A08FF062ADF}"/>
              </a:ext>
            </a:extLst>
          </p:cNvPr>
          <p:cNvGrpSpPr/>
          <p:nvPr/>
        </p:nvGrpSpPr>
        <p:grpSpPr>
          <a:xfrm>
            <a:off x="138391" y="1230283"/>
            <a:ext cx="11830551" cy="5774365"/>
            <a:chOff x="137147" y="1866207"/>
            <a:chExt cx="3747578" cy="289282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54F440D-C848-C2CE-3B15-85C257807664}"/>
                </a:ext>
              </a:extLst>
            </p:cNvPr>
            <p:cNvSpPr/>
            <p:nvPr/>
          </p:nvSpPr>
          <p:spPr>
            <a:xfrm>
              <a:off x="137147" y="1866207"/>
              <a:ext cx="3747578" cy="289282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A2A043C-BA6B-8637-0DB3-10D320160DB2}"/>
                </a:ext>
              </a:extLst>
            </p:cNvPr>
            <p:cNvSpPr/>
            <p:nvPr/>
          </p:nvSpPr>
          <p:spPr>
            <a:xfrm>
              <a:off x="137147" y="1866207"/>
              <a:ext cx="3747578" cy="2210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Dashboard</a:t>
              </a:r>
              <a:endParaRPr lang="ko-KR" altLang="en-US" dirty="0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425186B-7D01-798C-E094-9451899590D9}"/>
              </a:ext>
            </a:extLst>
          </p:cNvPr>
          <p:cNvSpPr/>
          <p:nvPr/>
        </p:nvSpPr>
        <p:spPr>
          <a:xfrm>
            <a:off x="827600" y="4239874"/>
            <a:ext cx="2878165" cy="20421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6563DD2-6747-5984-4D69-E51E3FC30CE0}"/>
              </a:ext>
            </a:extLst>
          </p:cNvPr>
          <p:cNvSpPr/>
          <p:nvPr/>
        </p:nvSpPr>
        <p:spPr>
          <a:xfrm>
            <a:off x="4532874" y="4212961"/>
            <a:ext cx="2878165" cy="20421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ECA757-F2E0-0C8F-94DD-94DF1002EBFD}"/>
              </a:ext>
            </a:extLst>
          </p:cNvPr>
          <p:cNvSpPr/>
          <p:nvPr/>
        </p:nvSpPr>
        <p:spPr>
          <a:xfrm>
            <a:off x="8250908" y="4175554"/>
            <a:ext cx="2878165" cy="20421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CAA4447-F793-33B4-9664-364E8E658710}"/>
              </a:ext>
            </a:extLst>
          </p:cNvPr>
          <p:cNvSpPr/>
          <p:nvPr/>
        </p:nvSpPr>
        <p:spPr>
          <a:xfrm>
            <a:off x="690329" y="1230282"/>
            <a:ext cx="406400" cy="41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99E59B4-7C8B-06AF-C361-2B2E6232D61F}"/>
              </a:ext>
            </a:extLst>
          </p:cNvPr>
          <p:cNvGrpSpPr/>
          <p:nvPr/>
        </p:nvGrpSpPr>
        <p:grpSpPr>
          <a:xfrm>
            <a:off x="1903854" y="1759908"/>
            <a:ext cx="3586252" cy="2207255"/>
            <a:chOff x="1706224" y="1761158"/>
            <a:chExt cx="3144460" cy="220725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CB99765-2DEE-8879-F689-3002755D6CD3}"/>
                </a:ext>
              </a:extLst>
            </p:cNvPr>
            <p:cNvSpPr/>
            <p:nvPr/>
          </p:nvSpPr>
          <p:spPr>
            <a:xfrm>
              <a:off x="1972519" y="1926231"/>
              <a:ext cx="2878165" cy="204218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C137605E-061E-24D1-FED0-93FCE3EB5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0501" y="1998419"/>
              <a:ext cx="2362200" cy="1924050"/>
            </a:xfrm>
            <a:prstGeom prst="rect">
              <a:avLst/>
            </a:prstGeom>
          </p:spPr>
        </p:pic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F75115E-F8C9-8F77-1A04-E4F915815EC0}"/>
                </a:ext>
              </a:extLst>
            </p:cNvPr>
            <p:cNvSpPr/>
            <p:nvPr/>
          </p:nvSpPr>
          <p:spPr>
            <a:xfrm>
              <a:off x="1706224" y="1761158"/>
              <a:ext cx="406400" cy="412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C389122-0239-B17F-99F6-DA3E723FB3AB}"/>
              </a:ext>
            </a:extLst>
          </p:cNvPr>
          <p:cNvGrpSpPr/>
          <p:nvPr/>
        </p:nvGrpSpPr>
        <p:grpSpPr>
          <a:xfrm>
            <a:off x="5839548" y="1718856"/>
            <a:ext cx="3678307" cy="2248307"/>
            <a:chOff x="6220547" y="1718501"/>
            <a:chExt cx="3136148" cy="2248307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FBD8A47-57B0-9BDB-F350-E8A85404D729}"/>
                </a:ext>
              </a:extLst>
            </p:cNvPr>
            <p:cNvSpPr/>
            <p:nvPr/>
          </p:nvSpPr>
          <p:spPr>
            <a:xfrm>
              <a:off x="6478530" y="1924626"/>
              <a:ext cx="2878165" cy="204218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B578949-4585-8D2D-8CC5-F6888D66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4812" y="2011015"/>
              <a:ext cx="2362200" cy="1924050"/>
            </a:xfrm>
            <a:prstGeom prst="rect">
              <a:avLst/>
            </a:prstGeom>
          </p:spPr>
        </p:pic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A6A3958-C760-6629-7F7D-64494A38390E}"/>
                </a:ext>
              </a:extLst>
            </p:cNvPr>
            <p:cNvSpPr/>
            <p:nvPr/>
          </p:nvSpPr>
          <p:spPr>
            <a:xfrm>
              <a:off x="6220547" y="1718501"/>
              <a:ext cx="406400" cy="412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2253C33F-8741-C13E-14D9-C9B042CAA64A}"/>
              </a:ext>
            </a:extLst>
          </p:cNvPr>
          <p:cNvSpPr/>
          <p:nvPr/>
        </p:nvSpPr>
        <p:spPr>
          <a:xfrm>
            <a:off x="614946" y="4106306"/>
            <a:ext cx="406400" cy="41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64009EB-9C7E-28F8-868B-A6021D61359F}"/>
              </a:ext>
            </a:extLst>
          </p:cNvPr>
          <p:cNvSpPr/>
          <p:nvPr/>
        </p:nvSpPr>
        <p:spPr>
          <a:xfrm>
            <a:off x="4336350" y="4106305"/>
            <a:ext cx="406400" cy="41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311CB4C-9ED2-ABB9-C4AF-49E90FE3E50C}"/>
              </a:ext>
            </a:extLst>
          </p:cNvPr>
          <p:cNvSpPr/>
          <p:nvPr/>
        </p:nvSpPr>
        <p:spPr>
          <a:xfrm>
            <a:off x="8041624" y="4106305"/>
            <a:ext cx="406400" cy="41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1" name="화살표: 갈매기형 수장 80">
            <a:extLst>
              <a:ext uri="{FF2B5EF4-FFF2-40B4-BE49-F238E27FC236}">
                <a16:creationId xmlns:a16="http://schemas.microsoft.com/office/drawing/2014/main" id="{0A16F929-CBA9-6EF9-5A51-E377AB42B7A2}"/>
              </a:ext>
            </a:extLst>
          </p:cNvPr>
          <p:cNvSpPr/>
          <p:nvPr/>
        </p:nvSpPr>
        <p:spPr>
          <a:xfrm rot="10800000">
            <a:off x="268932" y="1327999"/>
            <a:ext cx="207389" cy="216816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8EBB9E7A-A21F-9315-80F4-C7F85A4B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16" y="4478528"/>
            <a:ext cx="2324100" cy="1457325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3420AC1A-494F-45F3-43C9-84EBAAE5C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906" y="4467720"/>
            <a:ext cx="2324100" cy="1457325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99FC835-3001-3257-4A2C-5F49870DFC03}"/>
              </a:ext>
            </a:extLst>
          </p:cNvPr>
          <p:cNvSpPr/>
          <p:nvPr/>
        </p:nvSpPr>
        <p:spPr>
          <a:xfrm>
            <a:off x="8513121" y="4916748"/>
            <a:ext cx="751502" cy="49791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88%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1AA40D6-74BE-A9E7-07D1-7298DEE2BBFC}"/>
              </a:ext>
            </a:extLst>
          </p:cNvPr>
          <p:cNvSpPr/>
          <p:nvPr/>
        </p:nvSpPr>
        <p:spPr>
          <a:xfrm>
            <a:off x="10007137" y="6528835"/>
            <a:ext cx="1961804" cy="36965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리포트</a:t>
            </a:r>
            <a:endParaRPr lang="en-US" altLang="ko-KR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782152D-BD9E-8CD5-D537-3EB3BE73A4EF}"/>
              </a:ext>
            </a:extLst>
          </p:cNvPr>
          <p:cNvSpPr/>
          <p:nvPr/>
        </p:nvSpPr>
        <p:spPr>
          <a:xfrm>
            <a:off x="9746072" y="6341045"/>
            <a:ext cx="406400" cy="41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5EB747-C5F1-BB4B-C8C9-AD48E62687E5}"/>
              </a:ext>
            </a:extLst>
          </p:cNvPr>
          <p:cNvSpPr/>
          <p:nvPr/>
        </p:nvSpPr>
        <p:spPr>
          <a:xfrm>
            <a:off x="2831303" y="6405283"/>
            <a:ext cx="6444726" cy="4411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TripA_report_summary</a:t>
            </a:r>
            <a:r>
              <a:rPr lang="ko-KR" altLang="en-US" dirty="0"/>
              <a:t>의 주행요약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174589-A6B0-D831-C50B-26ABCDF46775}"/>
              </a:ext>
            </a:extLst>
          </p:cNvPr>
          <p:cNvSpPr/>
          <p:nvPr/>
        </p:nvSpPr>
        <p:spPr>
          <a:xfrm>
            <a:off x="2653345" y="6282057"/>
            <a:ext cx="406400" cy="41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0F09F9-F57E-7419-028A-97AA9E15E8DF}"/>
              </a:ext>
            </a:extLst>
          </p:cNvPr>
          <p:cNvGrpSpPr/>
          <p:nvPr/>
        </p:nvGrpSpPr>
        <p:grpSpPr>
          <a:xfrm>
            <a:off x="8811302" y="0"/>
            <a:ext cx="3375468" cy="5459064"/>
            <a:chOff x="8811302" y="0"/>
            <a:chExt cx="3375468" cy="545906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A466B1D-008E-CB94-C089-1DABB90FA959}"/>
                </a:ext>
              </a:extLst>
            </p:cNvPr>
            <p:cNvSpPr/>
            <p:nvPr/>
          </p:nvSpPr>
          <p:spPr>
            <a:xfrm>
              <a:off x="8811302" y="0"/>
              <a:ext cx="3375468" cy="54590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FB2AD1-6EAB-9672-0C4C-7CD7B7461BA5}"/>
                </a:ext>
              </a:extLst>
            </p:cNvPr>
            <p:cNvSpPr txBox="1"/>
            <p:nvPr/>
          </p:nvSpPr>
          <p:spPr>
            <a:xfrm>
              <a:off x="8971264" y="0"/>
              <a:ext cx="3055543" cy="4847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Description</a:t>
              </a:r>
            </a:p>
            <a:p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sz="1300" dirty="0"/>
                <a:t>헤더</a:t>
              </a:r>
              <a:r>
                <a:rPr lang="en-US" altLang="ko-KR" sz="1300" dirty="0"/>
                <a:t>, </a:t>
              </a:r>
              <a:r>
                <a:rPr lang="ko-KR" altLang="en-US" sz="1300" dirty="0"/>
                <a:t>화면 제목</a:t>
              </a:r>
              <a:endParaRPr lang="en-US" altLang="ko-KR" sz="1300" dirty="0"/>
            </a:p>
            <a:p>
              <a:pPr marL="342900" indent="-342900">
                <a:buFontTx/>
                <a:buAutoNum type="arabicPeriod"/>
              </a:pPr>
              <a:r>
                <a:rPr lang="en-US" altLang="ko-KR" sz="1300" dirty="0"/>
                <a:t>Velocity [km/h] </a:t>
              </a:r>
              <a:r>
                <a:rPr lang="ko-KR" altLang="en-US" sz="1300" dirty="0"/>
                <a:t>시계열 그래프</a:t>
              </a:r>
              <a:r>
                <a:rPr lang="en-US" altLang="ko-KR" sz="1300" dirty="0"/>
                <a:t>(line plot)(x</a:t>
              </a:r>
              <a:r>
                <a:rPr lang="ko-KR" altLang="en-US" sz="1300" dirty="0"/>
                <a:t>축</a:t>
              </a:r>
              <a:r>
                <a:rPr lang="en-US" altLang="ko-KR" sz="1300" dirty="0"/>
                <a:t>time [s], y</a:t>
              </a:r>
              <a:r>
                <a:rPr lang="ko-KR" altLang="en-US" sz="1300" dirty="0"/>
                <a:t>축 </a:t>
              </a:r>
              <a:r>
                <a:rPr lang="en-US" altLang="ko-KR" sz="1300" dirty="0"/>
                <a:t>Throttle [%]), </a:t>
              </a:r>
              <a:r>
                <a:rPr lang="ko-KR" altLang="en-US" sz="1300" dirty="0"/>
                <a:t>색 </a:t>
              </a:r>
              <a:r>
                <a:rPr lang="en-US" altLang="ko-KR" sz="1300" dirty="0"/>
                <a:t>blue, width=35% </a:t>
              </a:r>
            </a:p>
            <a:p>
              <a:pPr marL="342900" indent="-342900">
                <a:buFontTx/>
                <a:buAutoNum type="arabicPeriod"/>
              </a:pPr>
              <a:r>
                <a:rPr lang="en-US" altLang="ko-KR" sz="1300" dirty="0"/>
                <a:t>Motor Torque[Nm] </a:t>
              </a:r>
              <a:r>
                <a:rPr lang="ko-KR" altLang="en-US" sz="1300" dirty="0"/>
                <a:t>시계열 그래프</a:t>
              </a:r>
              <a:r>
                <a:rPr lang="en-US" altLang="ko-KR" sz="1300" dirty="0"/>
                <a:t>(line plot)(x</a:t>
              </a:r>
              <a:r>
                <a:rPr lang="ko-KR" altLang="en-US" sz="1300" dirty="0"/>
                <a:t>축</a:t>
              </a:r>
              <a:r>
                <a:rPr lang="en-US" altLang="ko-KR" sz="1300" dirty="0"/>
                <a:t>time [s], y</a:t>
              </a:r>
              <a:r>
                <a:rPr lang="ko-KR" altLang="en-US" sz="1300" dirty="0"/>
                <a:t>축 </a:t>
              </a:r>
              <a:r>
                <a:rPr lang="en-US" altLang="ko-KR" sz="1300" dirty="0"/>
                <a:t>Throttle [%]), </a:t>
              </a:r>
              <a:r>
                <a:rPr lang="ko-KR" altLang="en-US" sz="1300" dirty="0"/>
                <a:t>색 </a:t>
              </a:r>
              <a:r>
                <a:rPr lang="en-US" altLang="ko-KR" sz="1300" dirty="0"/>
                <a:t>blue, width=35%</a:t>
              </a:r>
            </a:p>
            <a:p>
              <a:pPr marL="342900" indent="-342900">
                <a:buAutoNum type="arabicPeriod"/>
              </a:pPr>
              <a:r>
                <a:rPr lang="en-US" altLang="ko-KR" sz="1300" dirty="0"/>
                <a:t>Aircon Power [kW] (</a:t>
              </a:r>
              <a:r>
                <a:rPr lang="en-US" altLang="ko-KR" sz="1300" dirty="0" err="1"/>
                <a:t>plt.bar</a:t>
              </a:r>
              <a:r>
                <a:rPr lang="ko-KR" altLang="en-US" sz="1300" dirty="0"/>
                <a:t>로 표현</a:t>
              </a:r>
              <a:r>
                <a:rPr lang="en-US" altLang="ko-KR" sz="1300" dirty="0"/>
                <a:t>. X</a:t>
              </a:r>
              <a:r>
                <a:rPr lang="ko-KR" altLang="en-US" sz="1300" dirty="0"/>
                <a:t>축 </a:t>
              </a:r>
              <a:r>
                <a:rPr lang="en-US" altLang="ko-KR" sz="1300" dirty="0"/>
                <a:t>time [s], y</a:t>
              </a:r>
              <a:r>
                <a:rPr lang="ko-KR" altLang="en-US" sz="1300" dirty="0"/>
                <a:t>축 </a:t>
              </a:r>
              <a:r>
                <a:rPr lang="en-US" altLang="ko-KR" sz="1300" dirty="0"/>
                <a:t>Aircon [kW]) </a:t>
              </a:r>
              <a:r>
                <a:rPr lang="ko-KR" altLang="en-US" sz="1300" dirty="0"/>
                <a:t>색 </a:t>
              </a:r>
              <a:r>
                <a:rPr lang="en-US" altLang="ko-KR" sz="1300" dirty="0"/>
                <a:t>blue, width = 20%</a:t>
              </a:r>
            </a:p>
            <a:p>
              <a:pPr marL="342900" indent="-342900">
                <a:buFontTx/>
                <a:buAutoNum type="arabicPeriod"/>
              </a:pPr>
              <a:r>
                <a:rPr lang="en-US" altLang="ko-KR" sz="1300" dirty="0"/>
                <a:t>Heating Power CAN [kW] (</a:t>
              </a:r>
              <a:r>
                <a:rPr lang="en-US" altLang="ko-KR" sz="1300" dirty="0" err="1"/>
                <a:t>plt.bar</a:t>
              </a:r>
              <a:r>
                <a:rPr lang="ko-KR" altLang="en-US" sz="1300" dirty="0"/>
                <a:t>로 표현</a:t>
              </a:r>
              <a:r>
                <a:rPr lang="en-US" altLang="ko-KR" sz="1300" dirty="0"/>
                <a:t>. X</a:t>
              </a:r>
              <a:r>
                <a:rPr lang="ko-KR" altLang="en-US" sz="1300" dirty="0"/>
                <a:t>축 </a:t>
              </a:r>
              <a:r>
                <a:rPr lang="en-US" altLang="ko-KR" sz="1300" dirty="0"/>
                <a:t>time [s], y</a:t>
              </a:r>
              <a:r>
                <a:rPr lang="ko-KR" altLang="en-US" sz="1300" dirty="0"/>
                <a:t>축 </a:t>
              </a:r>
              <a:r>
                <a:rPr lang="en-US" altLang="ko-KR" sz="1300" dirty="0"/>
                <a:t>Aircon [kW]) </a:t>
              </a:r>
              <a:r>
                <a:rPr lang="ko-KR" altLang="en-US" sz="1300" dirty="0"/>
                <a:t>색 </a:t>
              </a:r>
              <a:r>
                <a:rPr lang="en-US" altLang="ko-KR" sz="1300" dirty="0"/>
                <a:t>blue, width = 20%</a:t>
              </a:r>
            </a:p>
            <a:p>
              <a:pPr marL="342900" indent="-342900">
                <a:buFontTx/>
                <a:buAutoNum type="arabicPeriod"/>
              </a:pPr>
              <a:r>
                <a:rPr lang="en-US" altLang="ko-KR" sz="1300" dirty="0" err="1"/>
                <a:t>Barplot</a:t>
              </a:r>
              <a:r>
                <a:rPr lang="ko-KR" altLang="en-US" sz="1300" dirty="0"/>
                <a:t>과 같은 데이터로 구간별 </a:t>
              </a:r>
              <a:r>
                <a:rPr lang="en-US" altLang="ko-KR" sz="1300" dirty="0"/>
                <a:t>displayed SoC% </a:t>
              </a:r>
              <a:r>
                <a:rPr lang="ko-KR" altLang="en-US" sz="1300" dirty="0"/>
                <a:t>출력</a:t>
              </a:r>
              <a:r>
                <a:rPr lang="en-US" altLang="ko-KR" sz="1300" dirty="0"/>
                <a:t>(</a:t>
              </a:r>
              <a:r>
                <a:rPr lang="ko-KR" altLang="en-US" sz="1300" dirty="0"/>
                <a:t>총</a:t>
              </a:r>
              <a:r>
                <a:rPr lang="en-US" altLang="ko-KR" sz="1300" dirty="0"/>
                <a:t>3</a:t>
              </a:r>
              <a:r>
                <a:rPr lang="ko-KR" altLang="en-US" sz="1300" dirty="0"/>
                <a:t>개</a:t>
              </a:r>
              <a:r>
                <a:rPr lang="en-US" altLang="ko-KR" sz="1300" dirty="0"/>
                <a:t>)</a:t>
              </a:r>
            </a:p>
            <a:p>
              <a:pPr marL="342900" indent="-342900">
                <a:buFontTx/>
                <a:buAutoNum type="arabicPeriod"/>
              </a:pPr>
              <a:r>
                <a:rPr lang="ko-KR" altLang="en-US" sz="1300" dirty="0"/>
                <a:t>분석 리포트 출력</a:t>
              </a:r>
              <a:endParaRPr lang="en-US" altLang="ko-KR" sz="1300" dirty="0"/>
            </a:p>
            <a:p>
              <a:pPr marL="342900" indent="-342900">
                <a:buFontTx/>
                <a:buAutoNum type="arabicPeriod"/>
              </a:pPr>
              <a:r>
                <a:rPr lang="ko-KR" altLang="en-US" sz="1300" dirty="0"/>
                <a:t>데이터셋 출력이 끝날 시에 리포트 버튼 출력</a:t>
              </a:r>
              <a:endParaRPr lang="en-US" altLang="ko-KR" sz="1300" dirty="0"/>
            </a:p>
            <a:p>
              <a:pPr marL="342900" indent="-342900">
                <a:buFontTx/>
                <a:buAutoNum type="arabicPeriod"/>
              </a:pPr>
              <a:endParaRPr lang="en-US" altLang="ko-KR" sz="1300" dirty="0"/>
            </a:p>
            <a:p>
              <a:r>
                <a:rPr lang="ko-KR" altLang="en-US" sz="1300" dirty="0"/>
                <a:t> </a:t>
              </a:r>
              <a:r>
                <a:rPr lang="en-US" altLang="ko-KR" sz="1300" dirty="0"/>
                <a:t>- </a:t>
              </a:r>
              <a:r>
                <a:rPr lang="ko-KR" altLang="en-US" sz="1300" dirty="0"/>
                <a:t>다음 화면에서 경고문과 데이터셋 설명</a:t>
              </a:r>
              <a:endParaRPr lang="en-US" altLang="ko-KR" sz="1300" dirty="0"/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1200689-A938-54FA-D814-EEC9B82F3EE0}"/>
              </a:ext>
            </a:extLst>
          </p:cNvPr>
          <p:cNvSpPr/>
          <p:nvPr/>
        </p:nvSpPr>
        <p:spPr>
          <a:xfrm>
            <a:off x="9370321" y="4920081"/>
            <a:ext cx="751502" cy="49791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85%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A4C8C4-0CFF-BB56-571C-C70415382E8F}"/>
              </a:ext>
            </a:extLst>
          </p:cNvPr>
          <p:cNvSpPr/>
          <p:nvPr/>
        </p:nvSpPr>
        <p:spPr>
          <a:xfrm>
            <a:off x="10255199" y="4915738"/>
            <a:ext cx="751502" cy="49791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80%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9F70DF6-511E-E41D-8843-913C57EF5EAD}"/>
              </a:ext>
            </a:extLst>
          </p:cNvPr>
          <p:cNvSpPr/>
          <p:nvPr/>
        </p:nvSpPr>
        <p:spPr>
          <a:xfrm>
            <a:off x="8448024" y="5640188"/>
            <a:ext cx="829539" cy="26928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2014_7_1-1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39CBD6-0489-7085-E8C9-4FDBC822BBC5}"/>
              </a:ext>
            </a:extLst>
          </p:cNvPr>
          <p:cNvSpPr/>
          <p:nvPr/>
        </p:nvSpPr>
        <p:spPr>
          <a:xfrm>
            <a:off x="9319131" y="5657612"/>
            <a:ext cx="829539" cy="26928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2014_7_1-2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E6C99E3-4647-CF63-E75D-8DE055E4BED8}"/>
              </a:ext>
            </a:extLst>
          </p:cNvPr>
          <p:cNvSpPr/>
          <p:nvPr/>
        </p:nvSpPr>
        <p:spPr>
          <a:xfrm>
            <a:off x="10184525" y="5657612"/>
            <a:ext cx="891059" cy="26928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2014_7_1-3</a:t>
            </a:r>
          </a:p>
        </p:txBody>
      </p:sp>
    </p:spTree>
    <p:extLst>
      <p:ext uri="{BB962C8B-B14F-4D97-AF65-F5344CB8AC3E}">
        <p14:creationId xmlns:p14="http://schemas.microsoft.com/office/powerpoint/2010/main" val="277579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938D26E-CB5B-45D4-6DEA-3C6C26F73DB5}"/>
              </a:ext>
            </a:extLst>
          </p:cNvPr>
          <p:cNvSpPr txBox="1">
            <a:spLocks/>
          </p:cNvSpPr>
          <p:nvPr/>
        </p:nvSpPr>
        <p:spPr>
          <a:xfrm>
            <a:off x="223058" y="232122"/>
            <a:ext cx="5534275" cy="998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/>
              <a:t>. </a:t>
            </a:r>
            <a:r>
              <a:rPr lang="ko-KR" altLang="en-US" dirty="0"/>
              <a:t>화면 구조 </a:t>
            </a:r>
            <a:r>
              <a:rPr lang="en-US" altLang="ko-KR" dirty="0"/>
              <a:t>- home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5652A6A-4506-451C-89B1-1A08FF062ADF}"/>
              </a:ext>
            </a:extLst>
          </p:cNvPr>
          <p:cNvGrpSpPr/>
          <p:nvPr/>
        </p:nvGrpSpPr>
        <p:grpSpPr>
          <a:xfrm>
            <a:off x="138391" y="1230284"/>
            <a:ext cx="11830551" cy="5395594"/>
            <a:chOff x="137147" y="1866207"/>
            <a:chExt cx="3747578" cy="289282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54F440D-C848-C2CE-3B15-85C257807664}"/>
                </a:ext>
              </a:extLst>
            </p:cNvPr>
            <p:cNvSpPr/>
            <p:nvPr/>
          </p:nvSpPr>
          <p:spPr>
            <a:xfrm>
              <a:off x="137147" y="1866207"/>
              <a:ext cx="3747578" cy="289282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A2A043C-BA6B-8637-0DB3-10D320160DB2}"/>
                </a:ext>
              </a:extLst>
            </p:cNvPr>
            <p:cNvSpPr/>
            <p:nvPr/>
          </p:nvSpPr>
          <p:spPr>
            <a:xfrm>
              <a:off x="137147" y="1866207"/>
              <a:ext cx="3747578" cy="2210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Report</a:t>
              </a:r>
              <a:endParaRPr lang="ko-KR" altLang="en-US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466B1D-008E-CB94-C089-1DABB90FA959}"/>
              </a:ext>
            </a:extLst>
          </p:cNvPr>
          <p:cNvSpPr/>
          <p:nvPr/>
        </p:nvSpPr>
        <p:spPr>
          <a:xfrm>
            <a:off x="8436635" y="1642533"/>
            <a:ext cx="3532308" cy="385249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Description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solidFill>
                  <a:schemeClr val="tx1"/>
                </a:solidFill>
              </a:rPr>
              <a:t>헤더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화면 제목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solidFill>
                  <a:schemeClr val="tx1"/>
                </a:solidFill>
              </a:rPr>
              <a:t>각 주행 구간의 경고문을 기록한다</a:t>
            </a:r>
            <a:r>
              <a:rPr lang="en-US" altLang="ko-KR" sz="1300" dirty="0">
                <a:solidFill>
                  <a:schemeClr val="tx1"/>
                </a:solidFill>
              </a:rPr>
              <a:t>. Velocity, </a:t>
            </a:r>
            <a:r>
              <a:rPr lang="en-US" altLang="ko-KR" sz="1300" dirty="0" err="1">
                <a:solidFill>
                  <a:schemeClr val="tx1"/>
                </a:solidFill>
              </a:rPr>
              <a:t>Airconpower</a:t>
            </a:r>
            <a:r>
              <a:rPr lang="en-US" altLang="ko-KR" sz="1300" dirty="0">
                <a:solidFill>
                  <a:schemeClr val="tx1"/>
                </a:solidFill>
              </a:rPr>
              <a:t>, Heating power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3.</a:t>
            </a:r>
          </a:p>
          <a:p>
            <a:pPr marL="342900" indent="-342900">
              <a:buAutoNum type="arabicPeriod"/>
            </a:pPr>
            <a:r>
              <a:rPr lang="en-US" altLang="ko-KR" sz="1300" dirty="0" err="1">
                <a:solidFill>
                  <a:schemeClr val="tx1"/>
                </a:solidFill>
              </a:rPr>
              <a:t>TripA_report_summary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>
                <a:solidFill>
                  <a:schemeClr val="tx1"/>
                </a:solidFill>
              </a:rPr>
              <a:t>의 주행기록을 출력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EC26EE-BE5D-9679-FB79-569AC1A51346}"/>
              </a:ext>
            </a:extLst>
          </p:cNvPr>
          <p:cNvSpPr txBox="1"/>
          <p:nvPr/>
        </p:nvSpPr>
        <p:spPr>
          <a:xfrm>
            <a:off x="557056" y="2092881"/>
            <a:ext cx="37270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/>
              <a:t>이상 주행 구간 기록</a:t>
            </a:r>
            <a:endParaRPr lang="en-US" altLang="ko-KR" sz="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 err="1"/>
              <a:t>TripA</a:t>
            </a:r>
            <a:r>
              <a:rPr lang="en-US" altLang="ko-KR" sz="900" dirty="0"/>
              <a:t>{} </a:t>
            </a:r>
            <a:r>
              <a:rPr lang="ko-KR" altLang="en-US" sz="900" dirty="0"/>
              <a:t>이상 주행 구간 </a:t>
            </a:r>
            <a:r>
              <a:rPr lang="en-US" altLang="ko-KR" sz="900" dirty="0"/>
              <a:t>[0~120</a:t>
            </a:r>
            <a:r>
              <a:rPr lang="ko-KR" altLang="en-US" sz="900" dirty="0"/>
              <a:t>초</a:t>
            </a:r>
            <a:r>
              <a:rPr lang="en-US" altLang="ko-KR" sz="900" dirty="0"/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/>
              <a:t>   </a:t>
            </a:r>
            <a:r>
              <a:rPr lang="ko-KR" altLang="en-US" sz="900" dirty="0"/>
              <a:t>히터전력이 높아 연비가 좋지 않았습니다</a:t>
            </a:r>
            <a:endParaRPr lang="en-US" altLang="ko-KR" sz="900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/>
              <a:t>.</a:t>
            </a:r>
            <a:r>
              <a:rPr lang="en-US" altLang="ko-KR" sz="900" dirty="0" err="1"/>
              <a:t>TripA</a:t>
            </a:r>
            <a:r>
              <a:rPr lang="en-US" altLang="ko-KR" sz="900" dirty="0"/>
              <a:t>{} </a:t>
            </a:r>
            <a:r>
              <a:rPr lang="ko-KR" altLang="en-US" sz="900" dirty="0"/>
              <a:t>이상 주행 구간 </a:t>
            </a:r>
            <a:r>
              <a:rPr lang="en-US" altLang="ko-KR" sz="900" dirty="0"/>
              <a:t>[120~240</a:t>
            </a:r>
            <a:r>
              <a:rPr lang="ko-KR" altLang="en-US" sz="900" dirty="0"/>
              <a:t>초</a:t>
            </a:r>
            <a:r>
              <a:rPr lang="en-US" altLang="ko-KR" sz="900" dirty="0"/>
              <a:t>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/>
              <a:t>   </a:t>
            </a:r>
            <a:r>
              <a:rPr lang="ko-KR" altLang="en-US" sz="900" dirty="0"/>
              <a:t>속도가 높아 연비가 좋지 않았습니다</a:t>
            </a:r>
            <a:r>
              <a:rPr lang="en-US" altLang="ko-KR" sz="9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/>
              <a:t>	</a:t>
            </a:r>
            <a:r>
              <a:rPr lang="en-US" altLang="ko-KR" sz="17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700" dirty="0"/>
              <a:t>	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700" dirty="0"/>
              <a:t>	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700" dirty="0"/>
              <a:t>	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700" dirty="0"/>
              <a:t>	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700" dirty="0"/>
              <a:t>	.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4E675A7-310F-B80A-579D-FBD98ED7FA87}"/>
              </a:ext>
            </a:extLst>
          </p:cNvPr>
          <p:cNvSpPr/>
          <p:nvPr/>
        </p:nvSpPr>
        <p:spPr>
          <a:xfrm>
            <a:off x="557056" y="1230284"/>
            <a:ext cx="406400" cy="41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576CDB-EA16-CF46-E537-A2D2C2E1AF62}"/>
              </a:ext>
            </a:extLst>
          </p:cNvPr>
          <p:cNvSpPr txBox="1"/>
          <p:nvPr/>
        </p:nvSpPr>
        <p:spPr>
          <a:xfrm>
            <a:off x="4843010" y="2228446"/>
            <a:ext cx="372707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TripA</a:t>
            </a:r>
            <a:r>
              <a:rPr lang="en-US" altLang="ko-KR" sz="1400" dirty="0"/>
              <a:t>{} </a:t>
            </a:r>
            <a:r>
              <a:rPr lang="ko-KR" altLang="en-US" sz="1400" dirty="0"/>
              <a:t>주행 요약</a:t>
            </a:r>
            <a:endParaRPr lang="en-US" altLang="ko-KR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대체적으로 연비가 좋았습니다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>
                <a:solidFill>
                  <a:srgbClr val="808080"/>
                </a:solidFill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808080"/>
                </a:solidFill>
              </a:rPr>
              <a:t>	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80808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808080"/>
                </a:solidFill>
              </a:rPr>
              <a:t>	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808080"/>
                </a:solidFill>
              </a:rPr>
              <a:t>	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808080"/>
                </a:solidFill>
              </a:rPr>
              <a:t>	.</a:t>
            </a:r>
          </a:p>
        </p:txBody>
      </p:sp>
      <p:pic>
        <p:nvPicPr>
          <p:cNvPr id="3" name="그래픽 2" descr="주택">
            <a:extLst>
              <a:ext uri="{FF2B5EF4-FFF2-40B4-BE49-F238E27FC236}">
                <a16:creationId xmlns:a16="http://schemas.microsoft.com/office/drawing/2014/main" id="{6A598ED7-CB5B-41DD-4E09-B0E1B52EB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058" y="1287331"/>
            <a:ext cx="264251" cy="26425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B5C8EE8-532A-B6CD-F1A9-8EF4FDB7697C}"/>
              </a:ext>
            </a:extLst>
          </p:cNvPr>
          <p:cNvSpPr/>
          <p:nvPr/>
        </p:nvSpPr>
        <p:spPr>
          <a:xfrm>
            <a:off x="284109" y="1816197"/>
            <a:ext cx="406400" cy="41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8E21D2A-A9AB-6082-0EDF-3E62520645D9}"/>
              </a:ext>
            </a:extLst>
          </p:cNvPr>
          <p:cNvSpPr/>
          <p:nvPr/>
        </p:nvSpPr>
        <p:spPr>
          <a:xfrm>
            <a:off x="4680630" y="1886756"/>
            <a:ext cx="406400" cy="41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6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781</Words>
  <Application>Microsoft Office PowerPoint</Application>
  <PresentationFormat>와이드스크린</PresentationFormat>
  <Paragraphs>167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문서 버전관리</vt:lpstr>
      <vt:lpstr>목차</vt:lpstr>
      <vt:lpstr>1. Information Arachietecture</vt:lpstr>
      <vt:lpstr>2. 화면 타입</vt:lpstr>
      <vt:lpstr>3. 데이터셋과 경고문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표지</dc:title>
  <dc:creator>user</dc:creator>
  <cp:lastModifiedBy>user</cp:lastModifiedBy>
  <cp:revision>51</cp:revision>
  <dcterms:created xsi:type="dcterms:W3CDTF">2022-12-26T12:12:42Z</dcterms:created>
  <dcterms:modified xsi:type="dcterms:W3CDTF">2022-12-28T16:42:22Z</dcterms:modified>
</cp:coreProperties>
</file>