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24"/>
  </p:notesMasterIdLst>
  <p:sldIdLst>
    <p:sldId id="419" r:id="rId2"/>
    <p:sldId id="420" r:id="rId3"/>
    <p:sldId id="404" r:id="rId4"/>
    <p:sldId id="421" r:id="rId5"/>
    <p:sldId id="405" r:id="rId6"/>
    <p:sldId id="437" r:id="rId7"/>
    <p:sldId id="414" r:id="rId8"/>
    <p:sldId id="447" r:id="rId9"/>
    <p:sldId id="433" r:id="rId10"/>
    <p:sldId id="423" r:id="rId11"/>
    <p:sldId id="439" r:id="rId12"/>
    <p:sldId id="441" r:id="rId13"/>
    <p:sldId id="442" r:id="rId14"/>
    <p:sldId id="429" r:id="rId15"/>
    <p:sldId id="430" r:id="rId16"/>
    <p:sldId id="443" r:id="rId17"/>
    <p:sldId id="444" r:id="rId18"/>
    <p:sldId id="448" r:id="rId19"/>
    <p:sldId id="427" r:id="rId20"/>
    <p:sldId id="426" r:id="rId21"/>
    <p:sldId id="412" r:id="rId22"/>
    <p:sldId id="41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99C08C4-ABFC-4246-9D78-73F6200BA507}" type="datetime1">
              <a:rPr lang="ko-KR" altLang="en-US"/>
              <a:pPr lvl="0">
                <a:defRPr/>
              </a:pPr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DDAD5F0-E7F6-40BE-88FE-2BB01C0BBDA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DDAD5F0-E7F6-40BE-88FE-2BB01C0BBDA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AB9-6CDB-4DB6-92C8-BF3E0A862B2F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F3E7-3A32-4E51-A0E8-B35FA0A940B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D87E-0C45-441E-A8D2-7EA265DE7683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67AD-70F9-4468-BD5E-EEFE46B65DCD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281C-4EE8-4775-9E1D-366543B261C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1B89-BC81-4B1A-9310-B33D95EC8BE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6550-E9CF-4364-9A02-5F81E1162E72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61CB-D9EC-4FA2-BDB3-9D37954F5B42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C3D-11C0-48CB-982D-C6BFF9893F2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A16F-8D8C-4FDC-8EC1-77B24C6DA7F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CC5-2B00-4A6F-B692-89C9DF4AA303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82F3-BDD7-4597-B04B-7AB055D1D898}" type="datetime1">
              <a:rPr lang="ko-KR" altLang="en-US" smtClean="0"/>
              <a:t>2022-12-30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3A0C-8593-4F33-8064-84CD54B0C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BF3F51-34B6-4F51-AEB9-98320C8C5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2BC68B-BA88-452E-A71C-FADB2A222F86}"/>
              </a:ext>
            </a:extLst>
          </p:cNvPr>
          <p:cNvSpPr/>
          <p:nvPr/>
        </p:nvSpPr>
        <p:spPr>
          <a:xfrm>
            <a:off x="0" y="-1"/>
            <a:ext cx="12192000" cy="6947555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873071" y="2343470"/>
            <a:ext cx="10437641" cy="8133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ko-KR" altLang="en-US" sz="4400" b="1" dirty="0">
                <a:latin typeface="굴림" panose="020B0600000101010101" pitchFamily="50" charset="-127"/>
                <a:ea typeface="굴림" panose="020B0600000101010101" pitchFamily="50" charset="-127"/>
              </a:rPr>
              <a:t>전기차 주행기록 분석 보고서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8548617" y="4409980"/>
            <a:ext cx="277031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곽동운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김광일</a:t>
            </a:r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ACFAC7-7A61-C684-6197-90F4CC81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1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B704AC6-E511-4EEF-A6DA-D142212A9A6A}"/>
              </a:ext>
            </a:extLst>
          </p:cNvPr>
          <p:cNvSpPr txBox="1"/>
          <p:nvPr/>
        </p:nvSpPr>
        <p:spPr>
          <a:xfrm>
            <a:off x="871204" y="753496"/>
            <a:ext cx="338746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05786"/>
                </a:solidFill>
                <a:latin typeface="+mj-ea"/>
                <a:ea typeface="+mj-ea"/>
              </a:rPr>
              <a:t>데이터 구조</a:t>
            </a:r>
            <a:r>
              <a:rPr lang="en-US" altLang="ko-KR" sz="3200" dirty="0">
                <a:solidFill>
                  <a:srgbClr val="505786"/>
                </a:solidFill>
                <a:latin typeface="+mj-ea"/>
                <a:ea typeface="+mj-ea"/>
              </a:rPr>
              <a:t>(ERD)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644CBE-2E6D-4676-B307-1DEB29F001FF}"/>
              </a:ext>
            </a:extLst>
          </p:cNvPr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8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026BA7-E0D1-983A-CA8C-F96A1465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C77C68-29C5-01B1-38A8-759B6E61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6" y="1436798"/>
            <a:ext cx="9335194" cy="487816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8A2E73F-FD8E-49D5-B093-DE6E090164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2746" y="3339344"/>
            <a:ext cx="1077288" cy="1073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986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B704AC6-E511-4EEF-A6DA-D142212A9A6A}"/>
              </a:ext>
            </a:extLst>
          </p:cNvPr>
          <p:cNvSpPr txBox="1"/>
          <p:nvPr/>
        </p:nvSpPr>
        <p:spPr>
          <a:xfrm>
            <a:off x="871204" y="753496"/>
            <a:ext cx="486543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05786"/>
                </a:solidFill>
                <a:latin typeface="+mj-ea"/>
                <a:ea typeface="+mj-ea"/>
              </a:rPr>
              <a:t>데이터 분석 및 요인 선택</a:t>
            </a:r>
            <a:endParaRPr lang="en-US" altLang="ko-KR" sz="3200" dirty="0">
              <a:solidFill>
                <a:srgbClr val="505786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644CBE-2E6D-4676-B307-1DEB29F001FF}"/>
              </a:ext>
            </a:extLst>
          </p:cNvPr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9-1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84D2CFB-D6C9-E98D-4311-44959FA3BC80}"/>
              </a:ext>
            </a:extLst>
          </p:cNvPr>
          <p:cNvSpPr/>
          <p:nvPr/>
        </p:nvSpPr>
        <p:spPr>
          <a:xfrm>
            <a:off x="961293" y="1533526"/>
            <a:ext cx="3312000" cy="307777"/>
          </a:xfrm>
          <a:prstGeom prst="round2Same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데이터 수집 및 정제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20AAC0-F938-16B2-26C9-53DACBB73AAC}"/>
              </a:ext>
            </a:extLst>
          </p:cNvPr>
          <p:cNvSpPr/>
          <p:nvPr/>
        </p:nvSpPr>
        <p:spPr>
          <a:xfrm>
            <a:off x="961293" y="1841303"/>
            <a:ext cx="3312000" cy="4372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3CEA216D-1454-372A-1B82-0FB58B15699B}"/>
              </a:ext>
            </a:extLst>
          </p:cNvPr>
          <p:cNvSpPr/>
          <p:nvPr/>
        </p:nvSpPr>
        <p:spPr>
          <a:xfrm>
            <a:off x="4527300" y="1533526"/>
            <a:ext cx="3312000" cy="307777"/>
          </a:xfrm>
          <a:prstGeom prst="round2Same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요인 선택을 위한 데이터 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186C64-0CAE-9AD3-F06A-7AD0953ABBEC}"/>
              </a:ext>
            </a:extLst>
          </p:cNvPr>
          <p:cNvSpPr/>
          <p:nvPr/>
        </p:nvSpPr>
        <p:spPr>
          <a:xfrm>
            <a:off x="4527300" y="1841303"/>
            <a:ext cx="3312000" cy="4372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CD2EBD0D-8B57-1289-C279-60800C41CA3A}"/>
              </a:ext>
            </a:extLst>
          </p:cNvPr>
          <p:cNvSpPr/>
          <p:nvPr/>
        </p:nvSpPr>
        <p:spPr>
          <a:xfrm>
            <a:off x="8093307" y="1533526"/>
            <a:ext cx="3312000" cy="307777"/>
          </a:xfrm>
          <a:prstGeom prst="round2Same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사용자 제어 요인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ECDA41-821F-4E93-4521-C2EBB928551F}"/>
              </a:ext>
            </a:extLst>
          </p:cNvPr>
          <p:cNvSpPr/>
          <p:nvPr/>
        </p:nvSpPr>
        <p:spPr>
          <a:xfrm>
            <a:off x="8093307" y="1841303"/>
            <a:ext cx="3312000" cy="4372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ACB75B-0EEF-1B20-F8F0-F818A64B1D81}"/>
              </a:ext>
            </a:extLst>
          </p:cNvPr>
          <p:cNvSpPr>
            <a:spLocks/>
          </p:cNvSpPr>
          <p:nvPr/>
        </p:nvSpPr>
        <p:spPr>
          <a:xfrm>
            <a:off x="2740940" y="2841648"/>
            <a:ext cx="1440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계절별 병합 데이터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499C2A-AB03-3894-CE7E-592EEEE5DCC8}"/>
              </a:ext>
            </a:extLst>
          </p:cNvPr>
          <p:cNvSpPr>
            <a:spLocks/>
          </p:cNvSpPr>
          <p:nvPr/>
        </p:nvSpPr>
        <p:spPr>
          <a:xfrm>
            <a:off x="1054543" y="3547965"/>
            <a:ext cx="1440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BMW i3(2014) 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겨울 데이터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(48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35EA397-C680-14E5-9E1B-99EECD6A8019}"/>
              </a:ext>
            </a:extLst>
          </p:cNvPr>
          <p:cNvSpPr>
            <a:spLocks/>
          </p:cNvSpPr>
          <p:nvPr/>
        </p:nvSpPr>
        <p:spPr>
          <a:xfrm>
            <a:off x="1054543" y="2099525"/>
            <a:ext cx="1440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BMW i3(2014) 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여름 데이터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(31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69FE9D1-5856-BA3F-42EF-56899D79A7B3}"/>
              </a:ext>
            </a:extLst>
          </p:cNvPr>
          <p:cNvSpPr/>
          <p:nvPr/>
        </p:nvSpPr>
        <p:spPr>
          <a:xfrm>
            <a:off x="6216580" y="2102069"/>
            <a:ext cx="1440000" cy="528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기준 데이터 그룹화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09BDE29-E4DE-3E41-3782-B38C3558B390}"/>
              </a:ext>
            </a:extLst>
          </p:cNvPr>
          <p:cNvSpPr/>
          <p:nvPr/>
        </p:nvSpPr>
        <p:spPr>
          <a:xfrm>
            <a:off x="6216580" y="2712620"/>
            <a:ext cx="1440000" cy="528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SOC 1%</a:t>
            </a:r>
            <a:r>
              <a:rPr lang="ko-KR" altLang="en-US" sz="11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 데이터 그룹화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0E94D13-6628-FBDA-396C-ABC5BBC8ACBB}"/>
              </a:ext>
            </a:extLst>
          </p:cNvPr>
          <p:cNvSpPr/>
          <p:nvPr/>
        </p:nvSpPr>
        <p:spPr>
          <a:xfrm>
            <a:off x="4637902" y="2841648"/>
            <a:ext cx="1440000" cy="912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SOC 1% 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소모 시간에 따른 분석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9489B10-0711-A5C1-DAFD-2BA80DD8BBFD}"/>
              </a:ext>
            </a:extLst>
          </p:cNvPr>
          <p:cNvSpPr/>
          <p:nvPr/>
        </p:nvSpPr>
        <p:spPr>
          <a:xfrm>
            <a:off x="6216580" y="3323171"/>
            <a:ext cx="1440000" cy="528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1% </a:t>
            </a:r>
            <a:r>
              <a:rPr lang="ko-KR" altLang="en-US" sz="11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소모되는데 걸리는 시간 추출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4CE6C4A-D349-6B4B-DDA6-5EF48E2A0BD4}"/>
              </a:ext>
            </a:extLst>
          </p:cNvPr>
          <p:cNvSpPr/>
          <p:nvPr/>
        </p:nvSpPr>
        <p:spPr>
          <a:xfrm>
            <a:off x="8350359" y="4169417"/>
            <a:ext cx="1080000" cy="178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사용자가 제어할 수 있는 요인 선택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2E1DF46-965D-3F8A-378A-5AF00EDEEB6D}"/>
              </a:ext>
            </a:extLst>
          </p:cNvPr>
          <p:cNvSpPr/>
          <p:nvPr/>
        </p:nvSpPr>
        <p:spPr>
          <a:xfrm>
            <a:off x="8350359" y="2258195"/>
            <a:ext cx="1080000" cy="178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SOC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영향을 미치는 요인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6BDCF-5B8E-8A61-ED9D-BD72B4C78413}"/>
              </a:ext>
            </a:extLst>
          </p:cNvPr>
          <p:cNvSpPr txBox="1"/>
          <p:nvPr/>
        </p:nvSpPr>
        <p:spPr>
          <a:xfrm>
            <a:off x="9430359" y="2218323"/>
            <a:ext cx="1974949" cy="18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- Velocity [km/h]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- Throttle [%]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Motor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Torque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[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Nm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Longitudinal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Acceleration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[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/s^2]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- Heating Power CAN [kW]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AirCon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Power [kW]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468A9-F0C5-69C5-289B-81917D390059}"/>
              </a:ext>
            </a:extLst>
          </p:cNvPr>
          <p:cNvSpPr txBox="1"/>
          <p:nvPr/>
        </p:nvSpPr>
        <p:spPr>
          <a:xfrm>
            <a:off x="9430358" y="4653126"/>
            <a:ext cx="1974949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- Velocity [km/h]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- Heating Power CAN [kW]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AirCon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Power [kW]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BA92-2306-A938-4643-A1AD3EBBADC4}"/>
              </a:ext>
            </a:extLst>
          </p:cNvPr>
          <p:cNvSpPr/>
          <p:nvPr/>
        </p:nvSpPr>
        <p:spPr>
          <a:xfrm>
            <a:off x="6216580" y="4780413"/>
            <a:ext cx="1440000" cy="54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79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회의 주행 별 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SOC </a:t>
            </a:r>
            <a:r>
              <a:rPr lang="ko-KR" altLang="en-US" sz="12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잔차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추출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ACC8FA4-D8DB-66BC-1151-2C94D2D59D23}"/>
              </a:ext>
            </a:extLst>
          </p:cNvPr>
          <p:cNvSpPr/>
          <p:nvPr/>
        </p:nvSpPr>
        <p:spPr>
          <a:xfrm>
            <a:off x="6216580" y="5397593"/>
            <a:ext cx="1440000" cy="54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잔차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데이터 회귀 분석 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 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90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만개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1299BD-52DF-97F7-238A-C115CCA02EB6}"/>
              </a:ext>
            </a:extLst>
          </p:cNvPr>
          <p:cNvSpPr/>
          <p:nvPr/>
        </p:nvSpPr>
        <p:spPr>
          <a:xfrm>
            <a:off x="6216580" y="3933722"/>
            <a:ext cx="1440000" cy="528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소모 시간과 변수간 </a:t>
            </a:r>
            <a:r>
              <a:rPr lang="ko-KR" altLang="en-US" sz="11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산점도</a:t>
            </a:r>
            <a:r>
              <a:rPr lang="ko-KR" altLang="en-US" sz="11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분석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EE9560-E962-6E87-DEE1-93BBCECD3B59}"/>
              </a:ext>
            </a:extLst>
          </p:cNvPr>
          <p:cNvCxnSpPr>
            <a:stCxn id="27" idx="3"/>
            <a:endCxn id="24" idx="1"/>
          </p:cNvCxnSpPr>
          <p:nvPr/>
        </p:nvCxnSpPr>
        <p:spPr>
          <a:xfrm flipV="1">
            <a:off x="6077902" y="2366391"/>
            <a:ext cx="138678" cy="93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8183AC-1675-6600-1741-85F5EA34687C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 flipV="1">
            <a:off x="6077902" y="2976942"/>
            <a:ext cx="138678" cy="32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5D3C246-7509-C419-618F-8DE47AED923F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6077902" y="3298108"/>
            <a:ext cx="138678" cy="28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E95E311-EBDB-F57E-5AC1-318CBEC25ABF}"/>
              </a:ext>
            </a:extLst>
          </p:cNvPr>
          <p:cNvCxnSpPr>
            <a:stCxn id="27" idx="3"/>
            <a:endCxn id="5" idx="1"/>
          </p:cNvCxnSpPr>
          <p:nvPr/>
        </p:nvCxnSpPr>
        <p:spPr>
          <a:xfrm>
            <a:off x="6077902" y="3298108"/>
            <a:ext cx="138678" cy="899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830AB56-46FA-5066-393E-D8799951B523}"/>
              </a:ext>
            </a:extLst>
          </p:cNvPr>
          <p:cNvSpPr/>
          <p:nvPr/>
        </p:nvSpPr>
        <p:spPr>
          <a:xfrm>
            <a:off x="4637902" y="4911690"/>
            <a:ext cx="1440000" cy="912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실제 및 이상적인 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SOC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간 </a:t>
            </a:r>
            <a:r>
              <a:rPr lang="ko-KR" altLang="en-US" sz="12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잔차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분석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00E3F7-4266-192E-CFCF-B0C0264495AA}"/>
              </a:ext>
            </a:extLst>
          </p:cNvPr>
          <p:cNvCxnSpPr>
            <a:stCxn id="41" idx="3"/>
            <a:endCxn id="17" idx="1"/>
          </p:cNvCxnSpPr>
          <p:nvPr/>
        </p:nvCxnSpPr>
        <p:spPr>
          <a:xfrm flipV="1">
            <a:off x="6077902" y="5050413"/>
            <a:ext cx="138678" cy="31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A144A9-E90A-146F-037B-83FFE493EA8B}"/>
              </a:ext>
            </a:extLst>
          </p:cNvPr>
          <p:cNvCxnSpPr>
            <a:stCxn id="41" idx="3"/>
            <a:endCxn id="18" idx="1"/>
          </p:cNvCxnSpPr>
          <p:nvPr/>
        </p:nvCxnSpPr>
        <p:spPr>
          <a:xfrm>
            <a:off x="6077902" y="5368150"/>
            <a:ext cx="138678" cy="299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1418C-154F-8A06-63CE-11E7F2A3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770A76-0794-3CF7-6E9E-14FF4C33729F}"/>
              </a:ext>
            </a:extLst>
          </p:cNvPr>
          <p:cNvSpPr/>
          <p:nvPr/>
        </p:nvSpPr>
        <p:spPr>
          <a:xfrm>
            <a:off x="1896598" y="4911690"/>
            <a:ext cx="1440000" cy="912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BMW i3 (2014) </a:t>
            </a: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주행별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(79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분석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C11D3CF-5456-C0B7-EBE4-B0B3D15A38ED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2494543" y="3298848"/>
            <a:ext cx="246397" cy="706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0BD30A0-98D5-F433-CACB-C869C1EE73A8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2494543" y="2556725"/>
            <a:ext cx="246397" cy="74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86FA1B-E997-752C-44FD-FCBFD225A0A9}"/>
              </a:ext>
            </a:extLst>
          </p:cNvPr>
          <p:cNvCxnSpPr>
            <a:stCxn id="13" idx="3"/>
            <a:endCxn id="41" idx="1"/>
          </p:cNvCxnSpPr>
          <p:nvPr/>
        </p:nvCxnSpPr>
        <p:spPr>
          <a:xfrm>
            <a:off x="3336598" y="5368150"/>
            <a:ext cx="1301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F4FE4F9D-9AF8-4E85-EE5E-308F32AE9CAC}"/>
              </a:ext>
            </a:extLst>
          </p:cNvPr>
          <p:cNvSpPr/>
          <p:nvPr/>
        </p:nvSpPr>
        <p:spPr>
          <a:xfrm>
            <a:off x="7725436" y="3461846"/>
            <a:ext cx="612412" cy="129320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5EA969-8AA5-E1EE-C5AD-52997ADFB12B}"/>
              </a:ext>
            </a:extLst>
          </p:cNvPr>
          <p:cNvCxnSpPr>
            <a:stCxn id="14" idx="3"/>
            <a:endCxn id="27" idx="1"/>
          </p:cNvCxnSpPr>
          <p:nvPr/>
        </p:nvCxnSpPr>
        <p:spPr>
          <a:xfrm flipV="1">
            <a:off x="4180940" y="3298108"/>
            <a:ext cx="456962" cy="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5E205D7-0DAC-BC28-1325-28C1B1C8B274}"/>
              </a:ext>
            </a:extLst>
          </p:cNvPr>
          <p:cNvCxnSpPr>
            <a:cxnSpLocks/>
          </p:cNvCxnSpPr>
          <p:nvPr/>
        </p:nvCxnSpPr>
        <p:spPr>
          <a:xfrm>
            <a:off x="961293" y="4698068"/>
            <a:ext cx="33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7159F82-B23B-2B19-93C1-07DD5CF83BC5}"/>
              </a:ext>
            </a:extLst>
          </p:cNvPr>
          <p:cNvCxnSpPr>
            <a:cxnSpLocks/>
          </p:cNvCxnSpPr>
          <p:nvPr/>
        </p:nvCxnSpPr>
        <p:spPr>
          <a:xfrm>
            <a:off x="4527300" y="4696421"/>
            <a:ext cx="33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3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1F9FB91-6444-7528-9768-5250CE6F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6" y="1456549"/>
            <a:ext cx="5436779" cy="46742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CB30AE-EA32-131E-2656-C3CBF78E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691" y="1430246"/>
            <a:ext cx="5348435" cy="46742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704AC6-E511-4EEF-A6DA-D142212A9A6A}"/>
              </a:ext>
            </a:extLst>
          </p:cNvPr>
          <p:cNvSpPr txBox="1"/>
          <p:nvPr/>
        </p:nvSpPr>
        <p:spPr>
          <a:xfrm>
            <a:off x="871204" y="753496"/>
            <a:ext cx="486543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05786"/>
                </a:solidFill>
                <a:latin typeface="+mj-ea"/>
                <a:ea typeface="+mj-ea"/>
              </a:rPr>
              <a:t>데이터 분석 및 요인 선택</a:t>
            </a:r>
            <a:endParaRPr lang="en-US" altLang="ko-KR" sz="3200" dirty="0">
              <a:solidFill>
                <a:srgbClr val="505786"/>
              </a:solidFill>
              <a:latin typeface="+mj-ea"/>
              <a:ea typeface="+mj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8A2E73F-FD8E-49D5-B093-DE6E0901649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7768" y="2892464"/>
            <a:ext cx="1077288" cy="1073072"/>
          </a:xfrm>
          <a:prstGeom prst="rect">
            <a:avLst/>
          </a:prstGeom>
          <a:noFill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12758B-1DDE-A512-A162-72D9D1F147EF}"/>
              </a:ext>
            </a:extLst>
          </p:cNvPr>
          <p:cNvSpPr/>
          <p:nvPr/>
        </p:nvSpPr>
        <p:spPr>
          <a:xfrm>
            <a:off x="2147898" y="3007163"/>
            <a:ext cx="1320027" cy="1550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F4A7F1-4759-995F-1579-A4FDD5DCD9D0}"/>
              </a:ext>
            </a:extLst>
          </p:cNvPr>
          <p:cNvSpPr/>
          <p:nvPr/>
        </p:nvSpPr>
        <p:spPr>
          <a:xfrm>
            <a:off x="827871" y="3007163"/>
            <a:ext cx="1320027" cy="1550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6EDF97-F88B-F1A8-A000-74BC5187B301}"/>
              </a:ext>
            </a:extLst>
          </p:cNvPr>
          <p:cNvSpPr/>
          <p:nvPr/>
        </p:nvSpPr>
        <p:spPr>
          <a:xfrm>
            <a:off x="2149527" y="1456550"/>
            <a:ext cx="1320027" cy="1550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3CC6E-ADE7-A4EB-173A-2BE7F524B6F0}"/>
              </a:ext>
            </a:extLst>
          </p:cNvPr>
          <p:cNvSpPr/>
          <p:nvPr/>
        </p:nvSpPr>
        <p:spPr>
          <a:xfrm>
            <a:off x="4826412" y="1484919"/>
            <a:ext cx="1320027" cy="1550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1F25A9-437C-E5EE-A14D-D031A1175671}"/>
              </a:ext>
            </a:extLst>
          </p:cNvPr>
          <p:cNvSpPr/>
          <p:nvPr/>
        </p:nvSpPr>
        <p:spPr>
          <a:xfrm>
            <a:off x="3475374" y="4557776"/>
            <a:ext cx="1320027" cy="1550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E7DE88-A5F1-126C-7E35-F5A8067003D7}"/>
              </a:ext>
            </a:extLst>
          </p:cNvPr>
          <p:cNvSpPr/>
          <p:nvPr/>
        </p:nvSpPr>
        <p:spPr>
          <a:xfrm>
            <a:off x="2136708" y="4556850"/>
            <a:ext cx="1320027" cy="1550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B4189D-106A-89A8-FA24-61BD86C7204F}"/>
              </a:ext>
            </a:extLst>
          </p:cNvPr>
          <p:cNvSpPr/>
          <p:nvPr/>
        </p:nvSpPr>
        <p:spPr>
          <a:xfrm>
            <a:off x="7686673" y="1484919"/>
            <a:ext cx="1320027" cy="1550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3AF05-BE16-12F4-EFB9-24AAD2E7BDCB}"/>
              </a:ext>
            </a:extLst>
          </p:cNvPr>
          <p:cNvSpPr/>
          <p:nvPr/>
        </p:nvSpPr>
        <p:spPr>
          <a:xfrm>
            <a:off x="7686673" y="3003925"/>
            <a:ext cx="1320027" cy="1550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A43A82-EBE0-18F1-6832-82B576C52FE4}"/>
              </a:ext>
            </a:extLst>
          </p:cNvPr>
          <p:cNvSpPr/>
          <p:nvPr/>
        </p:nvSpPr>
        <p:spPr>
          <a:xfrm>
            <a:off x="7686672" y="4556849"/>
            <a:ext cx="1320027" cy="1550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45B84C-95AF-710F-21A3-8D3701991448}"/>
              </a:ext>
            </a:extLst>
          </p:cNvPr>
          <p:cNvSpPr/>
          <p:nvPr/>
        </p:nvSpPr>
        <p:spPr>
          <a:xfrm>
            <a:off x="10302099" y="1484919"/>
            <a:ext cx="1320027" cy="1550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814F06-2420-3474-5F1E-78015E302392}"/>
              </a:ext>
            </a:extLst>
          </p:cNvPr>
          <p:cNvSpPr/>
          <p:nvPr/>
        </p:nvSpPr>
        <p:spPr>
          <a:xfrm>
            <a:off x="6348006" y="3003924"/>
            <a:ext cx="1320027" cy="1550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20E58F6-8E29-8C19-9532-6DB53C48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41B8CBC-CB96-0725-7EEE-46945ADFA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DFCFE-76B3-5A58-7891-7386AB1CB763}"/>
              </a:ext>
            </a:extLst>
          </p:cNvPr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9-2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8FB54E-1E8F-032C-0F43-9780B777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68A2E73F-FD8E-49D5-B093-DE6E090164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7768" y="2892464"/>
            <a:ext cx="1077288" cy="1073072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395B91-B71D-2866-B357-2EDAEBA79CCB}"/>
              </a:ext>
            </a:extLst>
          </p:cNvPr>
          <p:cNvSpPr txBox="1"/>
          <p:nvPr/>
        </p:nvSpPr>
        <p:spPr>
          <a:xfrm>
            <a:off x="871204" y="753496"/>
            <a:ext cx="486543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05786"/>
                </a:solidFill>
                <a:latin typeface="+mj-ea"/>
                <a:ea typeface="+mj-ea"/>
              </a:rPr>
              <a:t>데이터 분석 및 요인 선택</a:t>
            </a:r>
            <a:endParaRPr lang="en-US" altLang="ko-KR" sz="3200" dirty="0">
              <a:solidFill>
                <a:srgbClr val="505786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39FE3-9ED1-8AC6-8FBF-EF3AEAB92154}"/>
              </a:ext>
            </a:extLst>
          </p:cNvPr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9-3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535758-2B48-7973-D56D-0674B104C28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46" y="1925895"/>
            <a:ext cx="3600000" cy="36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253700-1D14-943D-3B84-D241B8B0525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8" y="1925895"/>
            <a:ext cx="3600000" cy="36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C78A7E-B32A-B2A6-D2E0-A815B27BF2C6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294044" y="1925895"/>
            <a:ext cx="3600000" cy="3600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B915E-A297-FAAD-AFC4-DAA84C01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2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A0644CBE-2E6D-4676-B307-1DEB29F001FF}"/>
              </a:ext>
            </a:extLst>
          </p:cNvPr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9-4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4A2A4-5139-3948-3A80-BF8B847BE9E7}"/>
              </a:ext>
            </a:extLst>
          </p:cNvPr>
          <p:cNvSpPr txBox="1"/>
          <p:nvPr/>
        </p:nvSpPr>
        <p:spPr>
          <a:xfrm>
            <a:off x="871204" y="753496"/>
            <a:ext cx="486543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05786"/>
                </a:solidFill>
                <a:latin typeface="+mj-ea"/>
                <a:ea typeface="+mj-ea"/>
              </a:rPr>
              <a:t>데이터 분석 및 요인 선택</a:t>
            </a:r>
            <a:endParaRPr lang="en-US" altLang="ko-KR" sz="3200" dirty="0">
              <a:solidFill>
                <a:srgbClr val="505786"/>
              </a:solidFill>
              <a:latin typeface="+mj-ea"/>
              <a:ea typeface="+mj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72FC7A-92FC-626C-81F0-60956160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203" y="1381931"/>
            <a:ext cx="5852869" cy="516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B2A3AB-DB7F-C6EB-EA6A-CCD04515B973}"/>
              </a:ext>
            </a:extLst>
          </p:cNvPr>
          <p:cNvCxnSpPr/>
          <p:nvPr/>
        </p:nvCxnSpPr>
        <p:spPr>
          <a:xfrm>
            <a:off x="4802909" y="2059709"/>
            <a:ext cx="0" cy="4618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D3F3F5-4F70-53AC-4524-1AD01C25A8A3}"/>
              </a:ext>
            </a:extLst>
          </p:cNvPr>
          <p:cNvCxnSpPr>
            <a:cxnSpLocks/>
          </p:cNvCxnSpPr>
          <p:nvPr/>
        </p:nvCxnSpPr>
        <p:spPr>
          <a:xfrm>
            <a:off x="2050473" y="4544291"/>
            <a:ext cx="0" cy="249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2D90DF-3776-196D-15BA-CE194B387A73}"/>
              </a:ext>
            </a:extLst>
          </p:cNvPr>
          <p:cNvCxnSpPr>
            <a:cxnSpLocks/>
          </p:cNvCxnSpPr>
          <p:nvPr/>
        </p:nvCxnSpPr>
        <p:spPr>
          <a:xfrm>
            <a:off x="4886036" y="4655128"/>
            <a:ext cx="0" cy="2863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7F12D-DDDF-0824-CC58-F5D1AA4E6F7F}"/>
              </a:ext>
            </a:extLst>
          </p:cNvPr>
          <p:cNvCxnSpPr>
            <a:cxnSpLocks/>
          </p:cNvCxnSpPr>
          <p:nvPr/>
        </p:nvCxnSpPr>
        <p:spPr>
          <a:xfrm>
            <a:off x="5883564" y="5495638"/>
            <a:ext cx="0" cy="3602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6878787-2627-1CF7-F545-83EA33A901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1368" y="1381931"/>
            <a:ext cx="4337342" cy="49886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6699CE3-8054-A2AC-8C2E-F2C51ACC0D6B}"/>
              </a:ext>
            </a:extLst>
          </p:cNvPr>
          <p:cNvSpPr/>
          <p:nvPr/>
        </p:nvSpPr>
        <p:spPr>
          <a:xfrm>
            <a:off x="7161368" y="4012257"/>
            <a:ext cx="2168671" cy="227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941167-B5FE-05A5-1AF8-53466A2BB8C0}"/>
              </a:ext>
            </a:extLst>
          </p:cNvPr>
          <p:cNvSpPr/>
          <p:nvPr/>
        </p:nvSpPr>
        <p:spPr>
          <a:xfrm>
            <a:off x="7161367" y="5665565"/>
            <a:ext cx="2168671" cy="227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C8DD0-6A8D-82DD-D785-230E7068F307}"/>
              </a:ext>
            </a:extLst>
          </p:cNvPr>
          <p:cNvSpPr/>
          <p:nvPr/>
        </p:nvSpPr>
        <p:spPr>
          <a:xfrm>
            <a:off x="7161367" y="5892800"/>
            <a:ext cx="2168671" cy="227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F3AD2-58B7-9292-69C8-61AE4ED8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7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813194" y="4149080"/>
            <a:ext cx="4863582" cy="1728192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굴림"/>
              <a:ea typeface="굴림"/>
            </a:endParaRPr>
          </a:p>
        </p:txBody>
      </p:sp>
      <p:sp>
        <p:nvSpPr>
          <p:cNvPr id="3" name="矩形 5"/>
          <p:cNvSpPr/>
          <p:nvPr/>
        </p:nvSpPr>
        <p:spPr>
          <a:xfrm>
            <a:off x="6216149" y="2065449"/>
            <a:ext cx="4863582" cy="1728192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굴림"/>
              <a:ea typeface="굴림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204" y="753496"/>
            <a:ext cx="1826141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05786"/>
                </a:solidFill>
                <a:latin typeface="+mj-ea"/>
                <a:ea typeface="+mj-ea"/>
              </a:rPr>
              <a:t>주요기능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2377" y="543039"/>
            <a:ext cx="2020938" cy="293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10 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872378" y="2060848"/>
            <a:ext cx="4863582" cy="1728192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굴림"/>
              <a:ea typeface="굴림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6180586" y="4149080"/>
            <a:ext cx="4863582" cy="1728192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굴림"/>
              <a:ea typeface="굴림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5052897" y="3265820"/>
            <a:ext cx="5982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>
                <a:solidFill>
                  <a:schemeClr val="bg1"/>
                </a:solidFill>
                <a:latin typeface="굴림"/>
                <a:ea typeface="굴림"/>
                <a:cs typeface="Arial"/>
              </a:rPr>
              <a:t>01</a:t>
            </a:r>
            <a:endParaRPr lang="zh-CN" altLang="en-US" sz="2800" b="1">
              <a:solidFill>
                <a:schemeClr val="bg1"/>
              </a:solidFill>
              <a:latin typeface="굴림"/>
              <a:ea typeface="굴림"/>
              <a:cs typeface="Arial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6216149" y="4167223"/>
            <a:ext cx="5982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>
                <a:solidFill>
                  <a:schemeClr val="bg1"/>
                </a:solidFill>
                <a:latin typeface="굴림"/>
                <a:ea typeface="굴림"/>
                <a:cs typeface="Arial"/>
              </a:rPr>
              <a:t>04</a:t>
            </a:r>
            <a:endParaRPr lang="zh-CN" altLang="en-US" sz="2800" b="1">
              <a:solidFill>
                <a:schemeClr val="bg1"/>
              </a:solidFill>
              <a:latin typeface="굴림"/>
              <a:ea typeface="굴림"/>
              <a:cs typeface="Arial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6216149" y="3265820"/>
            <a:ext cx="598241" cy="523220"/>
          </a:xfrm>
          <a:prstGeom prst="rect">
            <a:avLst/>
          </a:prstGeom>
          <a:solidFill>
            <a:srgbClr val="505786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>
                <a:solidFill>
                  <a:schemeClr val="bg1"/>
                </a:solidFill>
                <a:latin typeface="굴림"/>
                <a:ea typeface="굴림"/>
                <a:cs typeface="Arial"/>
              </a:rPr>
              <a:t>02</a:t>
            </a:r>
            <a:endParaRPr lang="zh-CN" altLang="en-US" sz="2800" b="1">
              <a:solidFill>
                <a:schemeClr val="bg1"/>
              </a:solidFill>
              <a:latin typeface="굴림"/>
              <a:ea typeface="굴림"/>
              <a:cs typeface="Arial"/>
            </a:endParaRPr>
          </a:p>
        </p:txBody>
      </p:sp>
      <p:sp>
        <p:nvSpPr>
          <p:cNvPr id="10" name="文本框 11"/>
          <p:cNvSpPr txBox="1"/>
          <p:nvPr/>
        </p:nvSpPr>
        <p:spPr>
          <a:xfrm>
            <a:off x="5078535" y="4149080"/>
            <a:ext cx="598241" cy="523220"/>
          </a:xfrm>
          <a:prstGeom prst="rect">
            <a:avLst/>
          </a:prstGeom>
          <a:solidFill>
            <a:srgbClr val="505786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>
                <a:solidFill>
                  <a:schemeClr val="bg1"/>
                </a:solidFill>
                <a:latin typeface="굴림"/>
                <a:ea typeface="굴림"/>
                <a:cs typeface="Arial"/>
              </a:rPr>
              <a:t>03</a:t>
            </a:r>
            <a:endParaRPr lang="zh-CN" altLang="en-US" sz="2800" b="1">
              <a:solidFill>
                <a:schemeClr val="bg1"/>
              </a:solidFill>
              <a:latin typeface="굴림"/>
              <a:ea typeface="굴림"/>
              <a:cs typeface="Arial"/>
            </a:endParaRPr>
          </a:p>
        </p:txBody>
      </p:sp>
      <p:sp>
        <p:nvSpPr>
          <p:cNvPr id="11" name="矩形 13"/>
          <p:cNvSpPr/>
          <p:nvPr/>
        </p:nvSpPr>
        <p:spPr>
          <a:xfrm>
            <a:off x="6480311" y="4797152"/>
            <a:ext cx="4440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bg1"/>
                </a:solidFill>
                <a:latin typeface="굴림"/>
                <a:ea typeface="굴림"/>
              </a:rPr>
              <a:t>주행 기록 요약 제공</a:t>
            </a:r>
          </a:p>
          <a:p>
            <a:pPr algn="ctr">
              <a:defRPr/>
            </a:pPr>
            <a:endParaRPr lang="zh-CN" altLang="en-US" b="1">
              <a:solidFill>
                <a:schemeClr val="bg1"/>
              </a:solidFill>
              <a:latin typeface="굴림"/>
              <a:ea typeface="굴림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1255237" y="4764038"/>
            <a:ext cx="4097863" cy="358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  <a:latin typeface="굴림"/>
                <a:ea typeface="굴림"/>
              </a:rPr>
              <a:t>주행 구간별 연비 감소 원인 제공</a:t>
            </a:r>
            <a:endParaRPr lang="zh-CN" altLang="en-US" b="1">
              <a:solidFill>
                <a:srgbClr val="595959"/>
              </a:solidFill>
              <a:latin typeface="굴림"/>
              <a:ea typeface="굴림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05016" y="2740278"/>
            <a:ext cx="3198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bg1"/>
                </a:solidFill>
                <a:latin typeface="굴림"/>
                <a:ea typeface="굴림"/>
              </a:rPr>
              <a:t>기간별 주행 데이터 조회 가능</a:t>
            </a:r>
            <a:endParaRPr lang="en-US" altLang="ko-KR" b="1">
              <a:solidFill>
                <a:schemeClr val="bg1"/>
              </a:solidFill>
              <a:latin typeface="굴림"/>
              <a:ea typeface="굴림"/>
            </a:endParaRPr>
          </a:p>
        </p:txBody>
      </p:sp>
      <p:sp>
        <p:nvSpPr>
          <p:cNvPr id="14" name="文本框 18"/>
          <p:cNvSpPr txBox="1"/>
          <p:nvPr/>
        </p:nvSpPr>
        <p:spPr>
          <a:xfrm>
            <a:off x="6875243" y="2740278"/>
            <a:ext cx="36365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  <a:latin typeface="굴림"/>
                <a:ea typeface="굴림"/>
                <a:cs typeface="Arial"/>
              </a:rPr>
              <a:t>주행 기록을 시각화 데이터로 제공</a:t>
            </a:r>
            <a:endParaRPr lang="en-US" altLang="zh-CN" b="1">
              <a:solidFill>
                <a:srgbClr val="595959"/>
              </a:solidFill>
              <a:latin typeface="굴림"/>
              <a:ea typeface="굴림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BA23A0C-8593-4F33-8064-84CD54B0CF81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4"/>
          <p:cNvSpPr txBox="1"/>
          <p:nvPr/>
        </p:nvSpPr>
        <p:spPr>
          <a:xfrm>
            <a:off x="871204" y="753496"/>
            <a:ext cx="3125486" cy="56857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05786"/>
                </a:solidFill>
                <a:latin typeface="+mj-ea"/>
                <a:ea typeface="+mj-ea"/>
              </a:rPr>
              <a:t>주요기능</a:t>
            </a:r>
            <a:r>
              <a:rPr lang="en-US" altLang="ko-KR" sz="3200">
                <a:solidFill>
                  <a:srgbClr val="505786"/>
                </a:solidFill>
                <a:latin typeface="+mj-ea"/>
                <a:ea typeface="+mj-ea"/>
              </a:rPr>
              <a:t>-Home</a:t>
            </a:r>
          </a:p>
        </p:txBody>
      </p:sp>
      <p:sp>
        <p:nvSpPr>
          <p:cNvPr id="28" name="TextBox 33"/>
          <p:cNvSpPr txBox="1"/>
          <p:nvPr/>
        </p:nvSpPr>
        <p:spPr>
          <a:xfrm>
            <a:off x="872377" y="543039"/>
            <a:ext cx="2020938" cy="293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10-1  </a:t>
            </a:r>
          </a:p>
        </p:txBody>
      </p:sp>
      <p:sp>
        <p:nvSpPr>
          <p:cNvPr id="2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/>
              <a:t>16</a:t>
            </a:r>
          </a:p>
        </p:txBody>
      </p:sp>
      <p:pic>
        <p:nvPicPr>
          <p:cNvPr id="30" name="그림 29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53090" y="1535273"/>
            <a:ext cx="9721215" cy="4860607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BA23A0C-8593-4F33-8064-84CD54B0CF81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91" name="TextBox 24"/>
          <p:cNvSpPr txBox="1"/>
          <p:nvPr/>
        </p:nvSpPr>
        <p:spPr>
          <a:xfrm>
            <a:off x="871203" y="753496"/>
            <a:ext cx="4001787" cy="56857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05786"/>
                </a:solidFill>
                <a:latin typeface="+mj-ea"/>
                <a:ea typeface="+mj-ea"/>
              </a:rPr>
              <a:t>주요기능</a:t>
            </a:r>
            <a:r>
              <a:rPr lang="en-US" altLang="ko-KR" sz="3200">
                <a:solidFill>
                  <a:srgbClr val="505786"/>
                </a:solidFill>
                <a:latin typeface="+mj-ea"/>
                <a:ea typeface="+mj-ea"/>
              </a:rPr>
              <a:t>-Dashboard</a:t>
            </a:r>
          </a:p>
        </p:txBody>
      </p:sp>
      <p:sp>
        <p:nvSpPr>
          <p:cNvPr id="92" name="TextBox 33"/>
          <p:cNvSpPr txBox="1"/>
          <p:nvPr/>
        </p:nvSpPr>
        <p:spPr>
          <a:xfrm>
            <a:off x="872377" y="543039"/>
            <a:ext cx="2020938" cy="293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10-2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3E303-767B-F698-2284-7E5FA4EA643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92" y="1514055"/>
            <a:ext cx="9720000" cy="48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BA23A0C-8593-4F33-8064-84CD54B0CF81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77" name="TextBox 24"/>
          <p:cNvSpPr txBox="1"/>
          <p:nvPr/>
        </p:nvSpPr>
        <p:spPr>
          <a:xfrm>
            <a:off x="871203" y="753496"/>
            <a:ext cx="3249312" cy="56857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05786"/>
                </a:solidFill>
                <a:latin typeface="+mj-ea"/>
                <a:ea typeface="+mj-ea"/>
              </a:rPr>
              <a:t>주요기능</a:t>
            </a:r>
            <a:r>
              <a:rPr lang="en-US" altLang="ko-KR" sz="3200">
                <a:solidFill>
                  <a:srgbClr val="505786"/>
                </a:solidFill>
                <a:latin typeface="+mj-ea"/>
                <a:ea typeface="+mj-ea"/>
              </a:rPr>
              <a:t>-Report</a:t>
            </a:r>
          </a:p>
        </p:txBody>
      </p:sp>
      <p:sp>
        <p:nvSpPr>
          <p:cNvPr id="78" name="TextBox 33"/>
          <p:cNvSpPr txBox="1"/>
          <p:nvPr/>
        </p:nvSpPr>
        <p:spPr>
          <a:xfrm>
            <a:off x="872377" y="543039"/>
            <a:ext cx="2020938" cy="293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10-3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15500D-66FA-210F-9992-07E679FF96B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83" y="1506997"/>
            <a:ext cx="9720000" cy="48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11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32677" y="2514221"/>
            <a:ext cx="7838078" cy="1255774"/>
            <a:chOff x="2993392" y="2787598"/>
            <a:chExt cx="7126645" cy="1255774"/>
          </a:xfrm>
        </p:grpSpPr>
        <p:sp>
          <p:nvSpPr>
            <p:cNvPr id="34" name="직사각형 33"/>
            <p:cNvSpPr/>
            <p:nvPr/>
          </p:nvSpPr>
          <p:spPr>
            <a:xfrm>
              <a:off x="3542592" y="2832839"/>
              <a:ext cx="6577445" cy="1007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993392" y="2787598"/>
              <a:ext cx="1098401" cy="1098401"/>
            </a:xfrm>
            <a:prstGeom prst="ellipse">
              <a:avLst/>
            </a:prstGeom>
            <a:solidFill>
              <a:srgbClr val="5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49792" y="2832236"/>
              <a:ext cx="4166388" cy="12111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b="1">
                  <a:solidFill>
                    <a:srgbClr val="505786"/>
                  </a:solidFill>
                  <a:latin typeface="굴림"/>
                  <a:ea typeface="굴림"/>
                </a:rPr>
                <a:t>기대효과</a:t>
              </a:r>
            </a:p>
            <a:p>
              <a:pPr marL="285750" indent="-285750">
                <a:buFont typeface="Arial"/>
                <a:buChar char="•"/>
                <a:defRPr/>
              </a:pPr>
              <a:r>
                <a:rPr lang="ko-KR" altLang="en-US" sz="1400" b="1">
                  <a:solidFill>
                    <a:srgbClr val="505786"/>
                  </a:solidFill>
                  <a:latin typeface="굴림"/>
                  <a:ea typeface="굴림"/>
                </a:rPr>
                <a:t>운전자에게 주행거리 저하원인에 대한 정보 제공</a:t>
              </a:r>
            </a:p>
            <a:p>
              <a:pPr marL="285750" indent="-285750">
                <a:buFont typeface="Arial"/>
                <a:buChar char="•"/>
                <a:defRPr/>
              </a:pPr>
              <a:r>
                <a:rPr lang="ko-KR" altLang="en-US" sz="1400" b="1">
                  <a:solidFill>
                    <a:srgbClr val="505786"/>
                  </a:solidFill>
                  <a:latin typeface="굴림"/>
                  <a:ea typeface="굴림"/>
                </a:rPr>
                <a:t>특정기간의 사용자의 주행</a:t>
              </a:r>
              <a:r>
                <a:rPr lang="en-US" altLang="ko-KR" sz="1400" b="1">
                  <a:solidFill>
                    <a:srgbClr val="505786"/>
                  </a:solidFill>
                  <a:latin typeface="굴림"/>
                  <a:ea typeface="굴림"/>
                </a:rPr>
                <a:t> </a:t>
              </a:r>
              <a:r>
                <a:rPr lang="ko-KR" altLang="en-US" sz="1400" b="1">
                  <a:solidFill>
                    <a:srgbClr val="505786"/>
                  </a:solidFill>
                  <a:latin typeface="굴림"/>
                  <a:ea typeface="굴림"/>
                </a:rPr>
                <a:t>기록 및 연비 리포트 제공</a:t>
              </a:r>
            </a:p>
            <a:p>
              <a:pPr marL="285750" indent="-285750">
                <a:buFont typeface="Arial"/>
                <a:buChar char="•"/>
                <a:defRPr/>
              </a:pPr>
              <a:r>
                <a:rPr lang="ko-KR" altLang="en-US" sz="1400" b="1">
                  <a:solidFill>
                    <a:srgbClr val="505786"/>
                  </a:solidFill>
                  <a:latin typeface="굴림"/>
                  <a:ea typeface="굴림"/>
                </a:rPr>
                <a:t>운전습관 변화 재고를 통한 주행거리 확보</a:t>
              </a:r>
            </a:p>
            <a:p>
              <a:pPr marL="285750" indent="-285750">
                <a:buFont typeface="Arial"/>
                <a:buChar char="•"/>
                <a:defRPr/>
              </a:pPr>
              <a:endParaRPr lang="ko-KR" altLang="en-US" sz="1400" b="1">
                <a:solidFill>
                  <a:srgbClr val="505786"/>
                </a:solidFill>
                <a:latin typeface="굴림"/>
                <a:ea typeface="굴림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>
            <a:xfrm flipH="1">
              <a:off x="3251394" y="3035434"/>
              <a:ext cx="506980" cy="576519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71204" y="753496"/>
            <a:ext cx="4455066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05786"/>
                </a:solidFill>
                <a:latin typeface="+mj-ea"/>
                <a:ea typeface="+mj-ea"/>
              </a:rPr>
              <a:t>기대 효과 및 활용 분야</a:t>
            </a:r>
            <a:endParaRPr lang="en-US" altLang="ko-KR" sz="3200">
              <a:solidFill>
                <a:srgbClr val="505786"/>
              </a:solidFill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32676" y="3847088"/>
            <a:ext cx="7837617" cy="1098401"/>
            <a:chOff x="2993392" y="4120465"/>
            <a:chExt cx="7126645" cy="1098401"/>
          </a:xfrm>
        </p:grpSpPr>
        <p:sp>
          <p:nvSpPr>
            <p:cNvPr id="47" name="직사각형 46"/>
            <p:cNvSpPr/>
            <p:nvPr/>
          </p:nvSpPr>
          <p:spPr>
            <a:xfrm>
              <a:off x="3542592" y="4179776"/>
              <a:ext cx="6577445" cy="1007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2993392" y="4120465"/>
              <a:ext cx="1098401" cy="1098401"/>
            </a:xfrm>
            <a:prstGeom prst="ellipse">
              <a:avLst/>
            </a:prstGeom>
            <a:solidFill>
              <a:srgbClr val="5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32494" y="4274895"/>
              <a:ext cx="4911532" cy="787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b="1">
                  <a:solidFill>
                    <a:srgbClr val="505786"/>
                  </a:solidFill>
                  <a:latin typeface="굴림"/>
                  <a:ea typeface="굴림"/>
                </a:rPr>
                <a:t>활용분야</a:t>
              </a:r>
            </a:p>
            <a:p>
              <a:pPr marL="285750" indent="-285750">
                <a:buFont typeface="Arial"/>
                <a:buChar char="•"/>
                <a:defRPr/>
              </a:pPr>
              <a:r>
                <a:rPr lang="ko-KR" altLang="en-US" sz="1400" b="1">
                  <a:solidFill>
                    <a:srgbClr val="505786"/>
                  </a:solidFill>
                  <a:latin typeface="굴림"/>
                  <a:ea typeface="굴림"/>
                </a:rPr>
                <a:t>자동차 판매 업체에서 사용자에게 제공하는 서비스</a:t>
              </a:r>
            </a:p>
            <a:p>
              <a:pPr marL="285750" indent="-285750">
                <a:buFont typeface="Arial"/>
                <a:buChar char="•"/>
                <a:defRPr/>
              </a:pPr>
              <a:r>
                <a:rPr lang="ko-KR" altLang="en-US" sz="1400" b="1">
                  <a:solidFill>
                    <a:srgbClr val="505786"/>
                  </a:solidFill>
                  <a:latin typeface="굴림"/>
                  <a:ea typeface="굴림"/>
                </a:rPr>
                <a:t>자동차</a:t>
              </a:r>
              <a:r>
                <a:rPr lang="en-US" altLang="ko-KR" sz="1400" b="1">
                  <a:solidFill>
                    <a:srgbClr val="505786"/>
                  </a:solidFill>
                  <a:latin typeface="굴림"/>
                  <a:ea typeface="굴림"/>
                </a:rPr>
                <a:t>, </a:t>
              </a:r>
              <a:r>
                <a:rPr lang="ko-KR" altLang="en-US" sz="1400" b="1">
                  <a:solidFill>
                    <a:srgbClr val="505786"/>
                  </a:solidFill>
                  <a:latin typeface="굴림"/>
                  <a:ea typeface="굴림"/>
                </a:rPr>
                <a:t>배터리와 관련된 기업 혹은 기관의 연구 데이터로 사용</a:t>
              </a:r>
              <a:endParaRPr lang="en-US" altLang="ko-KR" sz="1400" b="1">
                <a:solidFill>
                  <a:srgbClr val="505786"/>
                </a:solidFill>
                <a:latin typeface="굴림"/>
                <a:ea typeface="굴림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3299975" y="4406886"/>
              <a:ext cx="525558" cy="525558"/>
            </a:xfrm>
            <a:prstGeom prst="rect">
              <a:avLst/>
            </a:prstGeom>
          </p:spPr>
        </p:pic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BA23A0C-8593-4F33-8064-84CD54B0CF81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C6F04F46-741C-469B-81B7-5E3BA150F055}"/>
              </a:ext>
            </a:extLst>
          </p:cNvPr>
          <p:cNvSpPr/>
          <p:nvPr/>
        </p:nvSpPr>
        <p:spPr>
          <a:xfrm>
            <a:off x="0" y="0"/>
            <a:ext cx="4590854" cy="6858000"/>
          </a:xfrm>
          <a:prstGeom prst="rect">
            <a:avLst/>
          </a:prstGeom>
          <a:solidFill>
            <a:srgbClr val="505786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9F951-69A9-4864-BAF3-810A65C71437}"/>
              </a:ext>
            </a:extLst>
          </p:cNvPr>
          <p:cNvSpPr txBox="1"/>
          <p:nvPr/>
        </p:nvSpPr>
        <p:spPr>
          <a:xfrm>
            <a:off x="4829883" y="379998"/>
            <a:ext cx="118013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505786"/>
                </a:solidFill>
                <a:latin typeface="+mj-ea"/>
                <a:ea typeface="+mj-ea"/>
              </a:rPr>
              <a:t>index</a:t>
            </a:r>
            <a:endParaRPr lang="ko-KR" altLang="en-US" sz="3200" dirty="0">
              <a:solidFill>
                <a:srgbClr val="505786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F1A2F-0C9F-4509-AFD2-60EDF6302714}"/>
              </a:ext>
            </a:extLst>
          </p:cNvPr>
          <p:cNvSpPr txBox="1"/>
          <p:nvPr/>
        </p:nvSpPr>
        <p:spPr>
          <a:xfrm>
            <a:off x="4829883" y="1003137"/>
            <a:ext cx="145103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01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팀원소개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D773B5-8045-4372-8D34-1B7F02CBF3C0}"/>
              </a:ext>
            </a:extLst>
          </p:cNvPr>
          <p:cNvSpPr txBox="1"/>
          <p:nvPr/>
        </p:nvSpPr>
        <p:spPr>
          <a:xfrm>
            <a:off x="4829883" y="1461521"/>
            <a:ext cx="283603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02 </a:t>
            </a:r>
            <a:r>
              <a:rPr lang="ko-KR" altLang="en-US" b="1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시스템 개요 및 필요성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5D0DAB-6EF2-4923-A4EF-91D4A918E5A9}"/>
              </a:ext>
            </a:extLst>
          </p:cNvPr>
          <p:cNvSpPr txBox="1"/>
          <p:nvPr/>
        </p:nvSpPr>
        <p:spPr>
          <a:xfrm>
            <a:off x="4829883" y="1919905"/>
            <a:ext cx="222048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03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시스템 요구사항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AD25C-4BB1-4D4F-B8F4-E5DE01EA7CBE}"/>
              </a:ext>
            </a:extLst>
          </p:cNvPr>
          <p:cNvSpPr txBox="1"/>
          <p:nvPr/>
        </p:nvSpPr>
        <p:spPr>
          <a:xfrm>
            <a:off x="4829883" y="2378289"/>
            <a:ext cx="152798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04 </a:t>
            </a:r>
            <a:r>
              <a:rPr lang="ko-KR" altLang="en-US" b="1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개발 환경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3355E-4FF2-4BFF-8DBA-1B1B6A4BDF25}"/>
              </a:ext>
            </a:extLst>
          </p:cNvPr>
          <p:cNvSpPr txBox="1"/>
          <p:nvPr/>
        </p:nvSpPr>
        <p:spPr>
          <a:xfrm>
            <a:off x="4829883" y="2836673"/>
            <a:ext cx="19896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05 </a:t>
            </a:r>
            <a:r>
              <a:rPr lang="ko-KR" altLang="en-US" b="1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시스템 구성도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0B7B0-F2FA-4176-ADF8-00FE0B379C88}"/>
              </a:ext>
            </a:extLst>
          </p:cNvPr>
          <p:cNvSpPr txBox="1"/>
          <p:nvPr/>
        </p:nvSpPr>
        <p:spPr>
          <a:xfrm>
            <a:off x="4829883" y="4211825"/>
            <a:ext cx="235032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08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구조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(ERD)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A9E2E5-080E-4BBD-BF38-439922A7B8AE}"/>
              </a:ext>
            </a:extLst>
          </p:cNvPr>
          <p:cNvSpPr txBox="1"/>
          <p:nvPr/>
        </p:nvSpPr>
        <p:spPr>
          <a:xfrm>
            <a:off x="4829883" y="5586977"/>
            <a:ext cx="285526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en-US" altLang="ko-KR" b="1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기대 효과 및 활용 분야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E6379-93C4-45B4-AA4A-318416F5708C}"/>
              </a:ext>
            </a:extLst>
          </p:cNvPr>
          <p:cNvSpPr txBox="1"/>
          <p:nvPr/>
        </p:nvSpPr>
        <p:spPr>
          <a:xfrm>
            <a:off x="4829883" y="6045365"/>
            <a:ext cx="97174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12 </a:t>
            </a:r>
            <a:r>
              <a:rPr lang="ko-KR" altLang="en-US" b="1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시연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6DE9C-2296-4F33-A27E-2E9A282DEEEB}"/>
              </a:ext>
            </a:extLst>
          </p:cNvPr>
          <p:cNvSpPr txBox="1"/>
          <p:nvPr/>
        </p:nvSpPr>
        <p:spPr>
          <a:xfrm>
            <a:off x="4829883" y="5128593"/>
            <a:ext cx="205537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10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주요 기능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72E58A-3DC0-4452-BCE5-0DCAC16B4C02}"/>
              </a:ext>
            </a:extLst>
          </p:cNvPr>
          <p:cNvSpPr txBox="1"/>
          <p:nvPr/>
        </p:nvSpPr>
        <p:spPr>
          <a:xfrm>
            <a:off x="4829883" y="3753441"/>
            <a:ext cx="285526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07 </a:t>
            </a:r>
            <a:r>
              <a:rPr lang="ko-KR" altLang="en-US" b="1" i="0" dirty="0" err="1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유스케이스</a:t>
            </a:r>
            <a:r>
              <a:rPr lang="ko-KR" altLang="en-US" b="1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다이어그램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BAC6C2-53FF-4144-96EF-A38ADF6E129E}"/>
              </a:ext>
            </a:extLst>
          </p:cNvPr>
          <p:cNvSpPr txBox="1"/>
          <p:nvPr/>
        </p:nvSpPr>
        <p:spPr>
          <a:xfrm>
            <a:off x="4829883" y="4670209"/>
            <a:ext cx="308129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09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분석 및 요인 선택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EA09-5BE1-4BD8-986A-E2F5F7B4E80B}"/>
              </a:ext>
            </a:extLst>
          </p:cNvPr>
          <p:cNvSpPr txBox="1"/>
          <p:nvPr/>
        </p:nvSpPr>
        <p:spPr>
          <a:xfrm>
            <a:off x="4829883" y="3295057"/>
            <a:ext cx="172515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06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메뉴 구성도</a:t>
            </a:r>
            <a:endParaRPr lang="en-US" altLang="ko-KR" b="1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1DC8D5-65F9-479F-9203-0BF2E0351641}"/>
              </a:ext>
            </a:extLst>
          </p:cNvPr>
          <p:cNvSpPr/>
          <p:nvPr/>
        </p:nvSpPr>
        <p:spPr>
          <a:xfrm>
            <a:off x="4936416" y="282093"/>
            <a:ext cx="396510" cy="59541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DE803A-0A80-4884-8397-E1AE9898AFE7}"/>
              </a:ext>
            </a:extLst>
          </p:cNvPr>
          <p:cNvSpPr txBox="1"/>
          <p:nvPr/>
        </p:nvSpPr>
        <p:spPr>
          <a:xfrm>
            <a:off x="602723" y="5187796"/>
            <a:ext cx="355113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This task improves driving performance by checking the SoC of the electric vehicle battery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1D8A81-15E4-4691-9EEC-C113058216AF}"/>
              </a:ext>
            </a:extLst>
          </p:cNvPr>
          <p:cNvGrpSpPr/>
          <p:nvPr/>
        </p:nvGrpSpPr>
        <p:grpSpPr>
          <a:xfrm>
            <a:off x="602723" y="1307917"/>
            <a:ext cx="3554651" cy="3570817"/>
            <a:chOff x="602723" y="1307917"/>
            <a:chExt cx="3554651" cy="3570817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4BB6E56-2E91-4349-B2C4-3C564B628036}"/>
                </a:ext>
              </a:extLst>
            </p:cNvPr>
            <p:cNvSpPr/>
            <p:nvPr/>
          </p:nvSpPr>
          <p:spPr>
            <a:xfrm>
              <a:off x="602723" y="1324542"/>
              <a:ext cx="3551139" cy="3551215"/>
            </a:xfrm>
            <a:prstGeom prst="ellipse">
              <a:avLst/>
            </a:prstGeom>
            <a:solidFill>
              <a:srgbClr val="EEEA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3F0A37A-7CCA-4C5A-88BB-FEFBF49AA38B}"/>
                </a:ext>
              </a:extLst>
            </p:cNvPr>
            <p:cNvGrpSpPr/>
            <p:nvPr/>
          </p:nvGrpSpPr>
          <p:grpSpPr>
            <a:xfrm>
              <a:off x="602724" y="1307917"/>
              <a:ext cx="3554650" cy="3570817"/>
              <a:chOff x="2791918" y="1111450"/>
              <a:chExt cx="3551139" cy="3551215"/>
            </a:xfrm>
          </p:grpSpPr>
          <p:sp>
            <p:nvSpPr>
              <p:cNvPr id="51" name="Google Shape;1043;p36">
                <a:extLst>
                  <a:ext uri="{FF2B5EF4-FFF2-40B4-BE49-F238E27FC236}">
                    <a16:creationId xmlns:a16="http://schemas.microsoft.com/office/drawing/2014/main" id="{CBE9F8E6-D391-483B-AF6F-FC859BD85E02}"/>
                  </a:ext>
                </a:extLst>
              </p:cNvPr>
              <p:cNvSpPr/>
              <p:nvPr/>
            </p:nvSpPr>
            <p:spPr>
              <a:xfrm>
                <a:off x="2791918" y="1111450"/>
                <a:ext cx="3551139" cy="355121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15127" extrusionOk="0">
                    <a:moveTo>
                      <a:pt x="7564" y="899"/>
                    </a:moveTo>
                    <a:cubicBezTo>
                      <a:pt x="11239" y="899"/>
                      <a:pt x="14228" y="3890"/>
                      <a:pt x="14227" y="7563"/>
                    </a:cubicBezTo>
                    <a:cubicBezTo>
                      <a:pt x="14227" y="11237"/>
                      <a:pt x="11239" y="14226"/>
                      <a:pt x="7564" y="14226"/>
                    </a:cubicBezTo>
                    <a:cubicBezTo>
                      <a:pt x="3889" y="14226"/>
                      <a:pt x="900" y="11237"/>
                      <a:pt x="900" y="7563"/>
                    </a:cubicBezTo>
                    <a:cubicBezTo>
                      <a:pt x="900" y="3888"/>
                      <a:pt x="3889" y="899"/>
                      <a:pt x="7564" y="899"/>
                    </a:cubicBezTo>
                    <a:close/>
                    <a:moveTo>
                      <a:pt x="7564" y="1"/>
                    </a:moveTo>
                    <a:cubicBezTo>
                      <a:pt x="3393" y="1"/>
                      <a:pt x="1" y="3395"/>
                      <a:pt x="1" y="7564"/>
                    </a:cubicBezTo>
                    <a:cubicBezTo>
                      <a:pt x="1" y="11735"/>
                      <a:pt x="3395" y="15127"/>
                      <a:pt x="7564" y="15127"/>
                    </a:cubicBezTo>
                    <a:cubicBezTo>
                      <a:pt x="11734" y="15127"/>
                      <a:pt x="15127" y="11734"/>
                      <a:pt x="15127" y="7564"/>
                    </a:cubicBezTo>
                    <a:cubicBezTo>
                      <a:pt x="15127" y="3393"/>
                      <a:pt x="11734" y="1"/>
                      <a:pt x="7564" y="1"/>
                    </a:cubicBezTo>
                    <a:close/>
                  </a:path>
                </a:pathLst>
              </a:custGeom>
              <a:solidFill>
                <a:srgbClr val="505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44;p36">
                <a:extLst>
                  <a:ext uri="{FF2B5EF4-FFF2-40B4-BE49-F238E27FC236}">
                    <a16:creationId xmlns:a16="http://schemas.microsoft.com/office/drawing/2014/main" id="{028D3885-BE1D-4B67-94F6-A4794AEF66B3}"/>
                  </a:ext>
                </a:extLst>
              </p:cNvPr>
              <p:cNvSpPr/>
              <p:nvPr/>
            </p:nvSpPr>
            <p:spPr>
              <a:xfrm>
                <a:off x="3198612" y="1535202"/>
                <a:ext cx="2704143" cy="2704435"/>
              </a:xfrm>
              <a:custGeom>
                <a:avLst/>
                <a:gdLst/>
                <a:ahLst/>
                <a:cxnLst/>
                <a:rect l="l" t="t" r="r" b="b"/>
                <a:pathLst>
                  <a:path w="11519" h="11520" extrusionOk="0">
                    <a:moveTo>
                      <a:pt x="5760" y="899"/>
                    </a:moveTo>
                    <a:cubicBezTo>
                      <a:pt x="8441" y="899"/>
                      <a:pt x="10621" y="3079"/>
                      <a:pt x="10621" y="5760"/>
                    </a:cubicBezTo>
                    <a:cubicBezTo>
                      <a:pt x="10621" y="8441"/>
                      <a:pt x="8441" y="10621"/>
                      <a:pt x="5760" y="10621"/>
                    </a:cubicBezTo>
                    <a:cubicBezTo>
                      <a:pt x="3080" y="10621"/>
                      <a:pt x="898" y="8441"/>
                      <a:pt x="898" y="5760"/>
                    </a:cubicBezTo>
                    <a:cubicBezTo>
                      <a:pt x="898" y="3079"/>
                      <a:pt x="3080" y="899"/>
                      <a:pt x="5760" y="899"/>
                    </a:cubicBezTo>
                    <a:close/>
                    <a:moveTo>
                      <a:pt x="5760" y="1"/>
                    </a:moveTo>
                    <a:cubicBezTo>
                      <a:pt x="2584" y="1"/>
                      <a:pt x="1" y="2584"/>
                      <a:pt x="1" y="5760"/>
                    </a:cubicBezTo>
                    <a:cubicBezTo>
                      <a:pt x="1" y="8936"/>
                      <a:pt x="2584" y="11520"/>
                      <a:pt x="5760" y="11520"/>
                    </a:cubicBezTo>
                    <a:cubicBezTo>
                      <a:pt x="8935" y="11520"/>
                      <a:pt x="11519" y="8936"/>
                      <a:pt x="11519" y="5760"/>
                    </a:cubicBezTo>
                    <a:cubicBezTo>
                      <a:pt x="11519" y="2584"/>
                      <a:pt x="8935" y="1"/>
                      <a:pt x="5760" y="1"/>
                    </a:cubicBezTo>
                    <a:close/>
                  </a:path>
                </a:pathLst>
              </a:custGeom>
              <a:solidFill>
                <a:srgbClr val="505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45;p36">
                <a:extLst>
                  <a:ext uri="{FF2B5EF4-FFF2-40B4-BE49-F238E27FC236}">
                    <a16:creationId xmlns:a16="http://schemas.microsoft.com/office/drawing/2014/main" id="{0FBB44C1-90C3-4EB8-A814-39743D7634DA}"/>
                  </a:ext>
                </a:extLst>
              </p:cNvPr>
              <p:cNvSpPr/>
              <p:nvPr/>
            </p:nvSpPr>
            <p:spPr>
              <a:xfrm>
                <a:off x="3638694" y="1958483"/>
                <a:ext cx="1857616" cy="1857421"/>
              </a:xfrm>
              <a:custGeom>
                <a:avLst/>
                <a:gdLst/>
                <a:ahLst/>
                <a:cxnLst/>
                <a:rect l="l" t="t" r="r" b="b"/>
                <a:pathLst>
                  <a:path w="7913" h="7912" extrusionOk="0">
                    <a:moveTo>
                      <a:pt x="3957" y="898"/>
                    </a:moveTo>
                    <a:cubicBezTo>
                      <a:pt x="5643" y="898"/>
                      <a:pt x="7015" y="2270"/>
                      <a:pt x="7015" y="3956"/>
                    </a:cubicBezTo>
                    <a:cubicBezTo>
                      <a:pt x="7015" y="5641"/>
                      <a:pt x="5643" y="7015"/>
                      <a:pt x="3957" y="7015"/>
                    </a:cubicBezTo>
                    <a:cubicBezTo>
                      <a:pt x="2270" y="7015"/>
                      <a:pt x="899" y="5641"/>
                      <a:pt x="899" y="3956"/>
                    </a:cubicBezTo>
                    <a:cubicBezTo>
                      <a:pt x="899" y="2269"/>
                      <a:pt x="2271" y="898"/>
                      <a:pt x="3957" y="898"/>
                    </a:cubicBezTo>
                    <a:close/>
                    <a:moveTo>
                      <a:pt x="3957" y="1"/>
                    </a:moveTo>
                    <a:cubicBezTo>
                      <a:pt x="1775" y="1"/>
                      <a:pt x="1" y="1776"/>
                      <a:pt x="1" y="3956"/>
                    </a:cubicBezTo>
                    <a:cubicBezTo>
                      <a:pt x="1" y="6138"/>
                      <a:pt x="1776" y="7912"/>
                      <a:pt x="3957" y="7912"/>
                    </a:cubicBezTo>
                    <a:cubicBezTo>
                      <a:pt x="6138" y="7912"/>
                      <a:pt x="7913" y="6137"/>
                      <a:pt x="7913" y="3956"/>
                    </a:cubicBezTo>
                    <a:cubicBezTo>
                      <a:pt x="7913" y="1774"/>
                      <a:pt x="6138" y="1"/>
                      <a:pt x="3957" y="1"/>
                    </a:cubicBezTo>
                    <a:close/>
                  </a:path>
                </a:pathLst>
              </a:custGeom>
              <a:solidFill>
                <a:srgbClr val="505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61;p36">
                <a:extLst>
                  <a:ext uri="{FF2B5EF4-FFF2-40B4-BE49-F238E27FC236}">
                    <a16:creationId xmlns:a16="http://schemas.microsoft.com/office/drawing/2014/main" id="{11DECC11-9EC4-4885-92A5-9343EC831C7C}"/>
                  </a:ext>
                </a:extLst>
              </p:cNvPr>
              <p:cNvSpPr/>
              <p:nvPr/>
            </p:nvSpPr>
            <p:spPr>
              <a:xfrm>
                <a:off x="4438482" y="3200933"/>
                <a:ext cx="260810" cy="260829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370" y="1"/>
                    </a:moveTo>
                    <a:lnTo>
                      <a:pt x="277" y="32"/>
                    </a:lnTo>
                    <a:lnTo>
                      <a:pt x="124" y="154"/>
                    </a:lnTo>
                    <a:lnTo>
                      <a:pt x="32" y="308"/>
                    </a:lnTo>
                    <a:lnTo>
                      <a:pt x="1" y="400"/>
                    </a:lnTo>
                    <a:lnTo>
                      <a:pt x="1" y="492"/>
                    </a:lnTo>
                    <a:lnTo>
                      <a:pt x="1" y="2367"/>
                    </a:lnTo>
                    <a:lnTo>
                      <a:pt x="1" y="2459"/>
                    </a:lnTo>
                    <a:lnTo>
                      <a:pt x="32" y="2551"/>
                    </a:lnTo>
                    <a:lnTo>
                      <a:pt x="124" y="2705"/>
                    </a:lnTo>
                    <a:lnTo>
                      <a:pt x="277" y="2828"/>
                    </a:lnTo>
                    <a:lnTo>
                      <a:pt x="370" y="2858"/>
                    </a:lnTo>
                    <a:lnTo>
                      <a:pt x="2459" y="2858"/>
                    </a:lnTo>
                    <a:lnTo>
                      <a:pt x="2551" y="2828"/>
                    </a:lnTo>
                    <a:lnTo>
                      <a:pt x="2705" y="2705"/>
                    </a:lnTo>
                    <a:lnTo>
                      <a:pt x="2828" y="2551"/>
                    </a:lnTo>
                    <a:lnTo>
                      <a:pt x="2858" y="2459"/>
                    </a:lnTo>
                    <a:lnTo>
                      <a:pt x="2858" y="2367"/>
                    </a:lnTo>
                    <a:lnTo>
                      <a:pt x="2858" y="492"/>
                    </a:lnTo>
                    <a:lnTo>
                      <a:pt x="2858" y="400"/>
                    </a:lnTo>
                    <a:lnTo>
                      <a:pt x="2828" y="308"/>
                    </a:lnTo>
                    <a:lnTo>
                      <a:pt x="2705" y="154"/>
                    </a:lnTo>
                    <a:lnTo>
                      <a:pt x="2551" y="32"/>
                    </a:lnTo>
                    <a:lnTo>
                      <a:pt x="2459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62;p36">
                <a:extLst>
                  <a:ext uri="{FF2B5EF4-FFF2-40B4-BE49-F238E27FC236}">
                    <a16:creationId xmlns:a16="http://schemas.microsoft.com/office/drawing/2014/main" id="{86DB14B6-B248-410F-9EA4-894F0AE69FAB}"/>
                  </a:ext>
                </a:extLst>
              </p:cNvPr>
              <p:cNvSpPr/>
              <p:nvPr/>
            </p:nvSpPr>
            <p:spPr>
              <a:xfrm>
                <a:off x="4396429" y="2312380"/>
                <a:ext cx="67415" cy="48507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317" extrusionOk="0">
                    <a:moveTo>
                      <a:pt x="370" y="1"/>
                    </a:moveTo>
                    <a:lnTo>
                      <a:pt x="216" y="31"/>
                    </a:lnTo>
                    <a:lnTo>
                      <a:pt x="124" y="124"/>
                    </a:lnTo>
                    <a:lnTo>
                      <a:pt x="32" y="216"/>
                    </a:lnTo>
                    <a:lnTo>
                      <a:pt x="1" y="369"/>
                    </a:lnTo>
                    <a:lnTo>
                      <a:pt x="1" y="4978"/>
                    </a:lnTo>
                    <a:lnTo>
                      <a:pt x="32" y="5101"/>
                    </a:lnTo>
                    <a:lnTo>
                      <a:pt x="124" y="5224"/>
                    </a:lnTo>
                    <a:lnTo>
                      <a:pt x="216" y="5316"/>
                    </a:lnTo>
                    <a:lnTo>
                      <a:pt x="523" y="5316"/>
                    </a:lnTo>
                    <a:lnTo>
                      <a:pt x="615" y="5224"/>
                    </a:lnTo>
                    <a:lnTo>
                      <a:pt x="708" y="5101"/>
                    </a:lnTo>
                    <a:lnTo>
                      <a:pt x="738" y="4978"/>
                    </a:lnTo>
                    <a:lnTo>
                      <a:pt x="738" y="369"/>
                    </a:lnTo>
                    <a:lnTo>
                      <a:pt x="708" y="216"/>
                    </a:lnTo>
                    <a:lnTo>
                      <a:pt x="615" y="124"/>
                    </a:lnTo>
                    <a:lnTo>
                      <a:pt x="523" y="3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63;p36">
                <a:extLst>
                  <a:ext uri="{FF2B5EF4-FFF2-40B4-BE49-F238E27FC236}">
                    <a16:creationId xmlns:a16="http://schemas.microsoft.com/office/drawing/2014/main" id="{0F4545F8-D0CA-491F-AE08-81921F369FDA}"/>
                  </a:ext>
                </a:extLst>
              </p:cNvPr>
              <p:cNvSpPr/>
              <p:nvPr/>
            </p:nvSpPr>
            <p:spPr>
              <a:xfrm>
                <a:off x="4673923" y="2312380"/>
                <a:ext cx="67415" cy="48507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317" extrusionOk="0">
                    <a:moveTo>
                      <a:pt x="369" y="1"/>
                    </a:moveTo>
                    <a:lnTo>
                      <a:pt x="216" y="31"/>
                    </a:lnTo>
                    <a:lnTo>
                      <a:pt x="124" y="124"/>
                    </a:lnTo>
                    <a:lnTo>
                      <a:pt x="32" y="216"/>
                    </a:lnTo>
                    <a:lnTo>
                      <a:pt x="1" y="369"/>
                    </a:lnTo>
                    <a:lnTo>
                      <a:pt x="1" y="4978"/>
                    </a:lnTo>
                    <a:lnTo>
                      <a:pt x="32" y="5101"/>
                    </a:lnTo>
                    <a:lnTo>
                      <a:pt x="124" y="5224"/>
                    </a:lnTo>
                    <a:lnTo>
                      <a:pt x="216" y="5316"/>
                    </a:lnTo>
                    <a:lnTo>
                      <a:pt x="492" y="5316"/>
                    </a:lnTo>
                    <a:lnTo>
                      <a:pt x="615" y="5224"/>
                    </a:lnTo>
                    <a:lnTo>
                      <a:pt x="707" y="5101"/>
                    </a:lnTo>
                    <a:lnTo>
                      <a:pt x="738" y="4978"/>
                    </a:lnTo>
                    <a:lnTo>
                      <a:pt x="738" y="369"/>
                    </a:lnTo>
                    <a:lnTo>
                      <a:pt x="707" y="216"/>
                    </a:lnTo>
                    <a:lnTo>
                      <a:pt x="615" y="124"/>
                    </a:lnTo>
                    <a:lnTo>
                      <a:pt x="492" y="31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64;p36">
                <a:extLst>
                  <a:ext uri="{FF2B5EF4-FFF2-40B4-BE49-F238E27FC236}">
                    <a16:creationId xmlns:a16="http://schemas.microsoft.com/office/drawing/2014/main" id="{0BD6FAE7-0306-4BD1-9502-22EA20B5E210}"/>
                  </a:ext>
                </a:extLst>
              </p:cNvPr>
              <p:cNvSpPr/>
              <p:nvPr/>
            </p:nvSpPr>
            <p:spPr>
              <a:xfrm>
                <a:off x="4371252" y="2929076"/>
                <a:ext cx="395275" cy="395303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4333" extrusionOk="0">
                    <a:moveTo>
                      <a:pt x="584" y="0"/>
                    </a:moveTo>
                    <a:lnTo>
                      <a:pt x="431" y="62"/>
                    </a:lnTo>
                    <a:lnTo>
                      <a:pt x="308" y="123"/>
                    </a:lnTo>
                    <a:lnTo>
                      <a:pt x="215" y="216"/>
                    </a:lnTo>
                    <a:lnTo>
                      <a:pt x="123" y="308"/>
                    </a:lnTo>
                    <a:lnTo>
                      <a:pt x="31" y="461"/>
                    </a:lnTo>
                    <a:lnTo>
                      <a:pt x="0" y="584"/>
                    </a:lnTo>
                    <a:lnTo>
                      <a:pt x="0" y="738"/>
                    </a:lnTo>
                    <a:lnTo>
                      <a:pt x="0" y="3595"/>
                    </a:lnTo>
                    <a:lnTo>
                      <a:pt x="0" y="3749"/>
                    </a:lnTo>
                    <a:lnTo>
                      <a:pt x="31" y="3872"/>
                    </a:lnTo>
                    <a:lnTo>
                      <a:pt x="123" y="4026"/>
                    </a:lnTo>
                    <a:lnTo>
                      <a:pt x="215" y="4118"/>
                    </a:lnTo>
                    <a:lnTo>
                      <a:pt x="308" y="4210"/>
                    </a:lnTo>
                    <a:lnTo>
                      <a:pt x="431" y="4271"/>
                    </a:lnTo>
                    <a:lnTo>
                      <a:pt x="584" y="4333"/>
                    </a:lnTo>
                    <a:lnTo>
                      <a:pt x="3749" y="4333"/>
                    </a:lnTo>
                    <a:lnTo>
                      <a:pt x="3872" y="4271"/>
                    </a:lnTo>
                    <a:lnTo>
                      <a:pt x="3995" y="4210"/>
                    </a:lnTo>
                    <a:lnTo>
                      <a:pt x="4118" y="4118"/>
                    </a:lnTo>
                    <a:lnTo>
                      <a:pt x="4210" y="4026"/>
                    </a:lnTo>
                    <a:lnTo>
                      <a:pt x="4271" y="3872"/>
                    </a:lnTo>
                    <a:lnTo>
                      <a:pt x="4302" y="3749"/>
                    </a:lnTo>
                    <a:lnTo>
                      <a:pt x="4333" y="3595"/>
                    </a:lnTo>
                    <a:lnTo>
                      <a:pt x="4333" y="738"/>
                    </a:lnTo>
                    <a:lnTo>
                      <a:pt x="4302" y="584"/>
                    </a:lnTo>
                    <a:lnTo>
                      <a:pt x="4271" y="461"/>
                    </a:lnTo>
                    <a:lnTo>
                      <a:pt x="4210" y="308"/>
                    </a:lnTo>
                    <a:lnTo>
                      <a:pt x="4118" y="216"/>
                    </a:lnTo>
                    <a:lnTo>
                      <a:pt x="3995" y="123"/>
                    </a:lnTo>
                    <a:lnTo>
                      <a:pt x="3872" y="62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65;p36">
                <a:extLst>
                  <a:ext uri="{FF2B5EF4-FFF2-40B4-BE49-F238E27FC236}">
                    <a16:creationId xmlns:a16="http://schemas.microsoft.com/office/drawing/2014/main" id="{5548F858-6EB1-4D12-8BD9-16B389ED9D28}"/>
                  </a:ext>
                </a:extLst>
              </p:cNvPr>
              <p:cNvSpPr/>
              <p:nvPr/>
            </p:nvSpPr>
            <p:spPr>
              <a:xfrm>
                <a:off x="4267534" y="2629121"/>
                <a:ext cx="599891" cy="600025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6577" extrusionOk="0">
                    <a:moveTo>
                      <a:pt x="892" y="1"/>
                    </a:moveTo>
                    <a:lnTo>
                      <a:pt x="677" y="93"/>
                    </a:lnTo>
                    <a:lnTo>
                      <a:pt x="492" y="185"/>
                    </a:lnTo>
                    <a:lnTo>
                      <a:pt x="339" y="308"/>
                    </a:lnTo>
                    <a:lnTo>
                      <a:pt x="185" y="492"/>
                    </a:lnTo>
                    <a:lnTo>
                      <a:pt x="93" y="677"/>
                    </a:lnTo>
                    <a:lnTo>
                      <a:pt x="31" y="892"/>
                    </a:lnTo>
                    <a:lnTo>
                      <a:pt x="1" y="1107"/>
                    </a:lnTo>
                    <a:lnTo>
                      <a:pt x="1" y="5439"/>
                    </a:lnTo>
                    <a:lnTo>
                      <a:pt x="31" y="5685"/>
                    </a:lnTo>
                    <a:lnTo>
                      <a:pt x="93" y="5900"/>
                    </a:lnTo>
                    <a:lnTo>
                      <a:pt x="185" y="6084"/>
                    </a:lnTo>
                    <a:lnTo>
                      <a:pt x="339" y="6238"/>
                    </a:lnTo>
                    <a:lnTo>
                      <a:pt x="492" y="6392"/>
                    </a:lnTo>
                    <a:lnTo>
                      <a:pt x="677" y="6484"/>
                    </a:lnTo>
                    <a:lnTo>
                      <a:pt x="892" y="6545"/>
                    </a:lnTo>
                    <a:lnTo>
                      <a:pt x="1137" y="6576"/>
                    </a:lnTo>
                    <a:lnTo>
                      <a:pt x="5470" y="6576"/>
                    </a:lnTo>
                    <a:lnTo>
                      <a:pt x="5685" y="6545"/>
                    </a:lnTo>
                    <a:lnTo>
                      <a:pt x="5900" y="6484"/>
                    </a:lnTo>
                    <a:lnTo>
                      <a:pt x="6084" y="6392"/>
                    </a:lnTo>
                    <a:lnTo>
                      <a:pt x="6269" y="6238"/>
                    </a:lnTo>
                    <a:lnTo>
                      <a:pt x="6392" y="6084"/>
                    </a:lnTo>
                    <a:lnTo>
                      <a:pt x="6484" y="5900"/>
                    </a:lnTo>
                    <a:lnTo>
                      <a:pt x="6576" y="5685"/>
                    </a:lnTo>
                    <a:lnTo>
                      <a:pt x="6576" y="5439"/>
                    </a:lnTo>
                    <a:lnTo>
                      <a:pt x="6576" y="1107"/>
                    </a:lnTo>
                    <a:lnTo>
                      <a:pt x="6576" y="892"/>
                    </a:lnTo>
                    <a:lnTo>
                      <a:pt x="6484" y="677"/>
                    </a:lnTo>
                    <a:lnTo>
                      <a:pt x="6392" y="492"/>
                    </a:lnTo>
                    <a:lnTo>
                      <a:pt x="6269" y="308"/>
                    </a:lnTo>
                    <a:lnTo>
                      <a:pt x="6084" y="185"/>
                    </a:lnTo>
                    <a:lnTo>
                      <a:pt x="5900" y="93"/>
                    </a:lnTo>
                    <a:lnTo>
                      <a:pt x="5685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66;p36">
                <a:extLst>
                  <a:ext uri="{FF2B5EF4-FFF2-40B4-BE49-F238E27FC236}">
                    <a16:creationId xmlns:a16="http://schemas.microsoft.com/office/drawing/2014/main" id="{731C3A05-B206-473A-B412-270FFEC0C73C}"/>
                  </a:ext>
                </a:extLst>
              </p:cNvPr>
              <p:cNvSpPr/>
              <p:nvPr/>
            </p:nvSpPr>
            <p:spPr>
              <a:xfrm>
                <a:off x="4470097" y="2724738"/>
                <a:ext cx="197576" cy="434602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19" extrusionOk="0">
                    <a:moveTo>
                      <a:pt x="584" y="1"/>
                    </a:moveTo>
                    <a:lnTo>
                      <a:pt x="31" y="1752"/>
                    </a:lnTo>
                    <a:lnTo>
                      <a:pt x="523" y="1752"/>
                    </a:lnTo>
                    <a:lnTo>
                      <a:pt x="0" y="3718"/>
                    </a:lnTo>
                    <a:lnTo>
                      <a:pt x="1690" y="1291"/>
                    </a:lnTo>
                    <a:lnTo>
                      <a:pt x="891" y="1291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C3BB91-59A3-1621-14E2-E341054A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36431" y="388190"/>
            <a:ext cx="11507638" cy="6064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71203" y="753496"/>
            <a:ext cx="1029986" cy="56857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05786"/>
                </a:solidFill>
                <a:latin typeface="+mj-ea"/>
                <a:ea typeface="+mj-ea"/>
              </a:rPr>
              <a:t>시연</a:t>
            </a:r>
            <a:endParaRPr lang="en-US" altLang="ko-KR" sz="3200">
              <a:solidFill>
                <a:srgbClr val="505786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12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29325" y="5684207"/>
            <a:ext cx="5081485" cy="410954"/>
            <a:chOff x="953487" y="5976438"/>
            <a:chExt cx="5081485" cy="410954"/>
          </a:xfrm>
        </p:grpSpPr>
        <p:sp>
          <p:nvSpPr>
            <p:cNvPr id="9" name="矩形 15"/>
            <p:cNvSpPr/>
            <p:nvPr/>
          </p:nvSpPr>
          <p:spPr>
            <a:xfrm>
              <a:off x="1364441" y="6023768"/>
              <a:ext cx="467053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>
                  <a:solidFill>
                    <a:schemeClr val="bg1"/>
                  </a:solidFill>
                  <a:latin typeface="나눔스퀘어_ac"/>
                  <a:ea typeface="나눔스퀘어_ac"/>
                </a:rPr>
                <a:t>전원 </a:t>
              </a:r>
              <a:r>
                <a:rPr lang="en-US" altLang="ko-KR" sz="1500">
                  <a:solidFill>
                    <a:schemeClr val="bg1"/>
                  </a:solidFill>
                  <a:latin typeface="나눔스퀘어_ac"/>
                  <a:ea typeface="나눔스퀘어_ac"/>
                </a:rPr>
                <a:t>on, </a:t>
              </a:r>
              <a:r>
                <a:rPr lang="ko-KR" altLang="en-US" sz="1500">
                  <a:solidFill>
                    <a:schemeClr val="bg1"/>
                  </a:solidFill>
                  <a:latin typeface="나눔스퀘어_ac"/>
                  <a:ea typeface="나눔스퀘어_ac"/>
                </a:rPr>
                <a:t>미세먼지 수치 전송</a:t>
              </a:r>
              <a:r>
                <a:rPr lang="en-US" altLang="ko-KR" sz="1500">
                  <a:solidFill>
                    <a:schemeClr val="bg1"/>
                  </a:solidFill>
                  <a:latin typeface="나눔스퀘어_ac"/>
                  <a:ea typeface="나눔스퀘어_ac"/>
                </a:rPr>
                <a:t>, Led</a:t>
              </a:r>
              <a:r>
                <a:rPr lang="ko-KR" altLang="en-US" sz="1500">
                  <a:solidFill>
                    <a:schemeClr val="bg1"/>
                  </a:solidFill>
                  <a:latin typeface="나눔스퀘어_ac"/>
                  <a:ea typeface="나눔스퀘어_ac"/>
                </a:rPr>
                <a:t>변화 후 모터 작동</a:t>
              </a:r>
              <a:endParaRPr lang="zh-CN" altLang="en-US" sz="1500">
                <a:solidFill>
                  <a:schemeClr val="bg1"/>
                </a:solidFill>
                <a:latin typeface="나눔스퀘어_ac"/>
              </a:endParaRPr>
            </a:p>
          </p:txBody>
        </p:sp>
        <p:pic>
          <p:nvPicPr>
            <p:cNvPr id="12" name="图片 2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53487" y="5976438"/>
              <a:ext cx="410954" cy="410954"/>
            </a:xfrm>
            <a:prstGeom prst="rect">
              <a:avLst/>
            </a:prstGeom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BA23A0C-8593-4F33-8064-84CD54B0CF81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pic>
        <p:nvPicPr>
          <p:cNvPr id="15" name="그림 1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53090" y="1535273"/>
            <a:ext cx="3240405" cy="486060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6" name="그림 23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311741" y="1534114"/>
            <a:ext cx="3240405" cy="486060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7" name="그림 16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7570750" y="1529341"/>
            <a:ext cx="3240405" cy="4860607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080061" y="2775029"/>
            <a:ext cx="4031873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5772834" y="3848992"/>
            <a:ext cx="64633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rPr>
              <a:t>제목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4DA2BE-3E9E-F11F-E296-B2376B1B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46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618672" y="2899784"/>
            <a:ext cx="2954655" cy="9859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Q&amp;A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5772835" y="3848992"/>
            <a:ext cx="64633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17F1EC-5962-74D7-2D85-2EFDB651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253697C9-7E62-4258-8505-838BED56D0CA}"/>
              </a:ext>
            </a:extLst>
          </p:cNvPr>
          <p:cNvSpPr/>
          <p:nvPr/>
        </p:nvSpPr>
        <p:spPr>
          <a:xfrm>
            <a:off x="3810834" y="1899864"/>
            <a:ext cx="1489673" cy="1968294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505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6E82E9-8A77-4EC9-9EC0-509C63A3D3A8}"/>
              </a:ext>
            </a:extLst>
          </p:cNvPr>
          <p:cNvGrpSpPr/>
          <p:nvPr/>
        </p:nvGrpSpPr>
        <p:grpSpPr>
          <a:xfrm>
            <a:off x="3333455" y="4167088"/>
            <a:ext cx="2443298" cy="1177368"/>
            <a:chOff x="1556244" y="4785918"/>
            <a:chExt cx="2443298" cy="11773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B6C01D-BDD1-489A-BD0E-F498E5707881}"/>
                </a:ext>
              </a:extLst>
            </p:cNvPr>
            <p:cNvSpPr txBox="1"/>
            <p:nvPr/>
          </p:nvSpPr>
          <p:spPr>
            <a:xfrm>
              <a:off x="2370557" y="478591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rgbClr val="50578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곽동운</a:t>
              </a:r>
              <a:endParaRPr lang="en-US" altLang="ko-KR" dirty="0">
                <a:solidFill>
                  <a:srgbClr val="5057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4DF5C4-F35B-420B-A5FC-A618A43DF17F}"/>
                </a:ext>
              </a:extLst>
            </p:cNvPr>
            <p:cNvSpPr txBox="1"/>
            <p:nvPr/>
          </p:nvSpPr>
          <p:spPr>
            <a:xfrm>
              <a:off x="1556244" y="5193845"/>
              <a:ext cx="24432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분석 및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 구현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깃 주소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https://github.com/KkuakDong/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8F357D-548D-4762-BB48-E76E6C0592A2}"/>
              </a:ext>
            </a:extLst>
          </p:cNvPr>
          <p:cNvGrpSpPr/>
          <p:nvPr/>
        </p:nvGrpSpPr>
        <p:grpSpPr>
          <a:xfrm>
            <a:off x="6179933" y="4167088"/>
            <a:ext cx="2972288" cy="1177368"/>
            <a:chOff x="1291743" y="4785918"/>
            <a:chExt cx="2972288" cy="11773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FBDC04-B099-45B7-BED5-9C62B5215210}"/>
                </a:ext>
              </a:extLst>
            </p:cNvPr>
            <p:cNvSpPr txBox="1"/>
            <p:nvPr/>
          </p:nvSpPr>
          <p:spPr>
            <a:xfrm>
              <a:off x="2370558" y="478591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50578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김광일</a:t>
              </a:r>
              <a:endParaRPr lang="en-US" altLang="ko-KR" dirty="0">
                <a:solidFill>
                  <a:srgbClr val="5057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44B5F2-7E17-46BA-BC02-EE8B05D0C40A}"/>
                </a:ext>
              </a:extLst>
            </p:cNvPr>
            <p:cNvSpPr txBox="1"/>
            <p:nvPr/>
          </p:nvSpPr>
          <p:spPr>
            <a:xfrm>
              <a:off x="1291743" y="5193845"/>
              <a:ext cx="29722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분석 및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웹구현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깃 주소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https://github.com/OneLightKim/Group6_2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9EAA06-EF4E-42DE-8AEE-5BA7378DB2EA}"/>
              </a:ext>
            </a:extLst>
          </p:cNvPr>
          <p:cNvSpPr/>
          <p:nvPr/>
        </p:nvSpPr>
        <p:spPr>
          <a:xfrm>
            <a:off x="0" y="5880887"/>
            <a:ext cx="12192000" cy="977113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0EFAD7-C404-43A7-91F4-133FAB7A88C2}"/>
              </a:ext>
            </a:extLst>
          </p:cNvPr>
          <p:cNvSpPr txBox="1"/>
          <p:nvPr/>
        </p:nvSpPr>
        <p:spPr>
          <a:xfrm>
            <a:off x="3660044" y="6077055"/>
            <a:ext cx="4870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Students of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Hongik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University's Big Data Analysis Developer Training Course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57535C70-4696-EFF9-5DE7-C23DF25FF11F}"/>
              </a:ext>
            </a:extLst>
          </p:cNvPr>
          <p:cNvSpPr/>
          <p:nvPr/>
        </p:nvSpPr>
        <p:spPr>
          <a:xfrm>
            <a:off x="6900183" y="1856878"/>
            <a:ext cx="1489673" cy="1968294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505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085BC3-AACF-DD48-6700-71711F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A9788-F93F-F68A-A376-0E68ACA93BB1}"/>
              </a:ext>
            </a:extLst>
          </p:cNvPr>
          <p:cNvSpPr txBox="1"/>
          <p:nvPr/>
        </p:nvSpPr>
        <p:spPr>
          <a:xfrm>
            <a:off x="871204" y="753496"/>
            <a:ext cx="197041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05786"/>
                </a:solidFill>
                <a:latin typeface="+mj-ea"/>
                <a:ea typeface="+mj-ea"/>
              </a:rPr>
              <a:t>팀원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6B999-0208-FA9F-3BFB-4937F71A0F7B}"/>
              </a:ext>
            </a:extLst>
          </p:cNvPr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390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DC7473B-5142-0B5B-7E35-21652C090AD2}"/>
              </a:ext>
            </a:extLst>
          </p:cNvPr>
          <p:cNvGrpSpPr/>
          <p:nvPr/>
        </p:nvGrpSpPr>
        <p:grpSpPr>
          <a:xfrm>
            <a:off x="6180586" y="2060848"/>
            <a:ext cx="4863582" cy="1728192"/>
            <a:chOff x="6180586" y="4149080"/>
            <a:chExt cx="4863582" cy="1728192"/>
          </a:xfrm>
          <a:solidFill>
            <a:schemeClr val="bg1">
              <a:lumMod val="85000"/>
            </a:schemeClr>
          </a:solidFill>
        </p:grpSpPr>
        <p:sp>
          <p:nvSpPr>
            <p:cNvPr id="4" name="矩形 6">
              <a:extLst>
                <a:ext uri="{FF2B5EF4-FFF2-40B4-BE49-F238E27FC236}">
                  <a16:creationId xmlns:a16="http://schemas.microsoft.com/office/drawing/2014/main" id="{15B8EF10-4BC2-3D68-9E2E-02D6F9EDADA9}"/>
                </a:ext>
              </a:extLst>
            </p:cNvPr>
            <p:cNvSpPr/>
            <p:nvPr/>
          </p:nvSpPr>
          <p:spPr>
            <a:xfrm>
              <a:off x="6180586" y="4149080"/>
              <a:ext cx="4863582" cy="1728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DB57A6C2-C120-4FFE-C1BD-4DF547D7B0AF}"/>
                </a:ext>
              </a:extLst>
            </p:cNvPr>
            <p:cNvSpPr/>
            <p:nvPr/>
          </p:nvSpPr>
          <p:spPr>
            <a:xfrm>
              <a:off x="6216150" y="4828510"/>
              <a:ext cx="4828018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전동화 자동차의 주행거리 확보 필요</a:t>
              </a:r>
              <a:endParaRPr lang="zh-CN" altLang="en-US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5" name="文本框 8">
            <a:extLst>
              <a:ext uri="{FF2B5EF4-FFF2-40B4-BE49-F238E27FC236}">
                <a16:creationId xmlns:a16="http://schemas.microsoft.com/office/drawing/2014/main" id="{928F7769-7350-4B84-B0A6-B42C73C815DA}"/>
              </a:ext>
            </a:extLst>
          </p:cNvPr>
          <p:cNvSpPr txBox="1"/>
          <p:nvPr/>
        </p:nvSpPr>
        <p:spPr>
          <a:xfrm>
            <a:off x="5052897" y="326582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35658FD4-AD13-4687-A138-4DD6A21BEBAB}"/>
              </a:ext>
            </a:extLst>
          </p:cNvPr>
          <p:cNvSpPr txBox="1"/>
          <p:nvPr/>
        </p:nvSpPr>
        <p:spPr>
          <a:xfrm>
            <a:off x="6216149" y="416722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id="{36425BD4-965D-49FB-A67E-F1C9B1775E0A}"/>
              </a:ext>
            </a:extLst>
          </p:cNvPr>
          <p:cNvSpPr txBox="1"/>
          <p:nvPr/>
        </p:nvSpPr>
        <p:spPr>
          <a:xfrm>
            <a:off x="6180586" y="3270280"/>
            <a:ext cx="585417" cy="523220"/>
          </a:xfrm>
          <a:prstGeom prst="rect">
            <a:avLst/>
          </a:prstGeom>
          <a:solidFill>
            <a:srgbClr val="505786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AC3ABE-E57A-8109-7C6A-8D3C2C0C57A5}"/>
              </a:ext>
            </a:extLst>
          </p:cNvPr>
          <p:cNvGrpSpPr/>
          <p:nvPr/>
        </p:nvGrpSpPr>
        <p:grpSpPr>
          <a:xfrm>
            <a:off x="6180586" y="4149080"/>
            <a:ext cx="4863582" cy="1728192"/>
            <a:chOff x="6180586" y="4149080"/>
            <a:chExt cx="4863582" cy="1728192"/>
          </a:xfrm>
        </p:grpSpPr>
        <p:sp>
          <p:nvSpPr>
            <p:cNvPr id="24" name="矩形 6">
              <a:extLst>
                <a:ext uri="{FF2B5EF4-FFF2-40B4-BE49-F238E27FC236}">
                  <a16:creationId xmlns:a16="http://schemas.microsoft.com/office/drawing/2014/main" id="{1BA2DD55-A3D6-47E6-BDD4-C2F0728F2DDF}"/>
                </a:ext>
              </a:extLst>
            </p:cNvPr>
            <p:cNvSpPr/>
            <p:nvPr/>
          </p:nvSpPr>
          <p:spPr>
            <a:xfrm>
              <a:off x="6180586" y="4149080"/>
              <a:ext cx="4863582" cy="1728192"/>
            </a:xfrm>
            <a:prstGeom prst="rect">
              <a:avLst/>
            </a:prstGeom>
            <a:solidFill>
              <a:srgbClr val="5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9337F3FB-AE1C-4B7F-9314-B8C8AED3B4B1}"/>
                </a:ext>
              </a:extLst>
            </p:cNvPr>
            <p:cNvSpPr/>
            <p:nvPr/>
          </p:nvSpPr>
          <p:spPr>
            <a:xfrm>
              <a:off x="6216150" y="4828510"/>
              <a:ext cx="48280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연비 리포트 제공을 통한 운전습관 재고 </a:t>
              </a:r>
              <a:endParaRPr lang="zh-CN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F5D84F6-4161-471E-841A-BFE43B4339F2}"/>
              </a:ext>
            </a:extLst>
          </p:cNvPr>
          <p:cNvSpPr txBox="1"/>
          <p:nvPr/>
        </p:nvSpPr>
        <p:spPr>
          <a:xfrm>
            <a:off x="871204" y="753496"/>
            <a:ext cx="431079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05786"/>
                </a:solidFill>
                <a:latin typeface="+mj-ea"/>
                <a:ea typeface="+mj-ea"/>
              </a:rPr>
              <a:t>시스템 개요 및 필요성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F72BD-4350-45F1-854E-411239FC176F}"/>
              </a:ext>
            </a:extLst>
          </p:cNvPr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BC0B69-E355-55E4-5FEF-6A12D6ECA91E}"/>
              </a:ext>
            </a:extLst>
          </p:cNvPr>
          <p:cNvGrpSpPr/>
          <p:nvPr/>
        </p:nvGrpSpPr>
        <p:grpSpPr>
          <a:xfrm>
            <a:off x="866356" y="2060848"/>
            <a:ext cx="4863582" cy="1728192"/>
            <a:chOff x="6180586" y="4149080"/>
            <a:chExt cx="4863582" cy="172819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5AE0F9B-008D-7048-00DA-7B0ED45B6671}"/>
                </a:ext>
              </a:extLst>
            </p:cNvPr>
            <p:cNvSpPr/>
            <p:nvPr/>
          </p:nvSpPr>
          <p:spPr>
            <a:xfrm>
              <a:off x="6180586" y="4149080"/>
              <a:ext cx="4863582" cy="1728192"/>
            </a:xfrm>
            <a:prstGeom prst="rect">
              <a:avLst/>
            </a:prstGeom>
            <a:solidFill>
              <a:srgbClr val="5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矩形 13">
              <a:extLst>
                <a:ext uri="{FF2B5EF4-FFF2-40B4-BE49-F238E27FC236}">
                  <a16:creationId xmlns:a16="http://schemas.microsoft.com/office/drawing/2014/main" id="{29027993-48AF-7091-6182-04030594EE2A}"/>
                </a:ext>
              </a:extLst>
            </p:cNvPr>
            <p:cNvSpPr/>
            <p:nvPr/>
          </p:nvSpPr>
          <p:spPr>
            <a:xfrm>
              <a:off x="6216150" y="4828510"/>
              <a:ext cx="48280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전동화 자동차로의 전환 가속화</a:t>
              </a:r>
              <a:endParaRPr lang="zh-CN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91FCF3E1-EED1-93DB-083C-866A4E24DDDE}"/>
              </a:ext>
            </a:extLst>
          </p:cNvPr>
          <p:cNvSpPr txBox="1"/>
          <p:nvPr/>
        </p:nvSpPr>
        <p:spPr>
          <a:xfrm>
            <a:off x="5150933" y="3265820"/>
            <a:ext cx="5790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5057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5057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9858ED-8E66-2D18-7DD0-4B55D94EADBB}"/>
              </a:ext>
            </a:extLst>
          </p:cNvPr>
          <p:cNvGrpSpPr/>
          <p:nvPr/>
        </p:nvGrpSpPr>
        <p:grpSpPr>
          <a:xfrm>
            <a:off x="850719" y="4149080"/>
            <a:ext cx="4863582" cy="1746335"/>
            <a:chOff x="850719" y="4149080"/>
            <a:chExt cx="4863582" cy="1746335"/>
          </a:xfrm>
        </p:grpSpPr>
        <p:sp>
          <p:nvSpPr>
            <p:cNvPr id="11" name="矩形 6">
              <a:extLst>
                <a:ext uri="{FF2B5EF4-FFF2-40B4-BE49-F238E27FC236}">
                  <a16:creationId xmlns:a16="http://schemas.microsoft.com/office/drawing/2014/main" id="{ADBBEC45-FF3E-5B74-6363-BE0765FEBAF4}"/>
                </a:ext>
              </a:extLst>
            </p:cNvPr>
            <p:cNvSpPr/>
            <p:nvPr/>
          </p:nvSpPr>
          <p:spPr>
            <a:xfrm>
              <a:off x="850719" y="4167223"/>
              <a:ext cx="4863582" cy="1728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" name="矩形 13">
              <a:extLst>
                <a:ext uri="{FF2B5EF4-FFF2-40B4-BE49-F238E27FC236}">
                  <a16:creationId xmlns:a16="http://schemas.microsoft.com/office/drawing/2014/main" id="{F8D7E8A3-1239-FF25-299B-F8F78D02E50C}"/>
                </a:ext>
              </a:extLst>
            </p:cNvPr>
            <p:cNvSpPr/>
            <p:nvPr/>
          </p:nvSpPr>
          <p:spPr>
            <a:xfrm>
              <a:off x="901920" y="4828510"/>
              <a:ext cx="464979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주행거리에 영향을 끼치는 요인 발굴</a:t>
              </a:r>
              <a:endParaRPr lang="zh-CN" altLang="en-US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8" name="文本框 11">
              <a:extLst>
                <a:ext uri="{FF2B5EF4-FFF2-40B4-BE49-F238E27FC236}">
                  <a16:creationId xmlns:a16="http://schemas.microsoft.com/office/drawing/2014/main" id="{3DF828A2-3B1B-4C09-A8B7-6FFF05FA7214}"/>
                </a:ext>
              </a:extLst>
            </p:cNvPr>
            <p:cNvSpPr txBox="1"/>
            <p:nvPr/>
          </p:nvSpPr>
          <p:spPr>
            <a:xfrm>
              <a:off x="5128884" y="4149080"/>
              <a:ext cx="585417" cy="523220"/>
            </a:xfrm>
            <a:prstGeom prst="rect">
              <a:avLst/>
            </a:prstGeom>
            <a:solidFill>
              <a:srgbClr val="505786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11">
            <a:extLst>
              <a:ext uri="{FF2B5EF4-FFF2-40B4-BE49-F238E27FC236}">
                <a16:creationId xmlns:a16="http://schemas.microsoft.com/office/drawing/2014/main" id="{0B804D37-7ACC-FADA-F67B-FC11567235C5}"/>
              </a:ext>
            </a:extLst>
          </p:cNvPr>
          <p:cNvSpPr txBox="1"/>
          <p:nvPr/>
        </p:nvSpPr>
        <p:spPr>
          <a:xfrm>
            <a:off x="6180586" y="4149080"/>
            <a:ext cx="5790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5057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5057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6E7F9D5-D612-0513-BB77-ED4D0457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9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312675-1B9D-3A5A-EAAD-06B09A1C1834}"/>
              </a:ext>
            </a:extLst>
          </p:cNvPr>
          <p:cNvSpPr/>
          <p:nvPr/>
        </p:nvSpPr>
        <p:spPr>
          <a:xfrm>
            <a:off x="4758311" y="2037534"/>
            <a:ext cx="2675378" cy="3641908"/>
          </a:xfrm>
          <a:prstGeom prst="round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C2D64-24FF-4910-8CED-A2BF60C55FD1}"/>
              </a:ext>
            </a:extLst>
          </p:cNvPr>
          <p:cNvSpPr txBox="1"/>
          <p:nvPr/>
        </p:nvSpPr>
        <p:spPr>
          <a:xfrm>
            <a:off x="871204" y="753496"/>
            <a:ext cx="320151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05786"/>
                </a:solidFill>
                <a:latin typeface="+mj-ea"/>
                <a:ea typeface="+mj-ea"/>
              </a:rPr>
              <a:t>시스템 요구사항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733EC-FBAE-4364-A164-6E73A82F3E5C}"/>
              </a:ext>
            </a:extLst>
          </p:cNvPr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795E7C1-66AC-C1C4-6198-68C0CC656ED2}"/>
              </a:ext>
            </a:extLst>
          </p:cNvPr>
          <p:cNvSpPr/>
          <p:nvPr/>
        </p:nvSpPr>
        <p:spPr>
          <a:xfrm>
            <a:off x="1206783" y="2037534"/>
            <a:ext cx="2675378" cy="3641908"/>
          </a:xfrm>
          <a:prstGeom prst="round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B2429C9-CD7E-F544-9A15-2A398E9A0D96}"/>
              </a:ext>
            </a:extLst>
          </p:cNvPr>
          <p:cNvSpPr/>
          <p:nvPr/>
        </p:nvSpPr>
        <p:spPr>
          <a:xfrm>
            <a:off x="8309839" y="2037533"/>
            <a:ext cx="2675378" cy="3641908"/>
          </a:xfrm>
          <a:prstGeom prst="round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52AFC1C-CC42-4ED4-9B18-089F502044F1}"/>
              </a:ext>
            </a:extLst>
          </p:cNvPr>
          <p:cNvCxnSpPr>
            <a:cxnSpLocks/>
          </p:cNvCxnSpPr>
          <p:nvPr/>
        </p:nvCxnSpPr>
        <p:spPr>
          <a:xfrm>
            <a:off x="5835726" y="3010669"/>
            <a:ext cx="0" cy="7444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F2DFE06-9DA5-4874-A6C2-F48ED926D11E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6072" y="2543510"/>
            <a:ext cx="1259855" cy="12375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953497-C792-4431-AE09-C7FCA47E81A6}"/>
              </a:ext>
            </a:extLst>
          </p:cNvPr>
          <p:cNvPicPr preferRelativeResize="0"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5960" y="2543510"/>
            <a:ext cx="1263572" cy="13149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346D9BD-C6F7-45DC-BDED-4F2974B5079A}"/>
              </a:ext>
            </a:extLst>
          </p:cNvPr>
          <p:cNvSpPr txBox="1"/>
          <p:nvPr/>
        </p:nvSpPr>
        <p:spPr>
          <a:xfrm>
            <a:off x="4758311" y="4090330"/>
            <a:ext cx="267537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통계</a:t>
            </a:r>
            <a:endParaRPr lang="en-US" altLang="ko-KR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특정 요인과 주행거리 간</a:t>
            </a:r>
            <a:endParaRPr lang="en-US" altLang="ko-KR" sz="12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관계 </a:t>
            </a:r>
            <a:r>
              <a:rPr lang="ko-KR" altLang="en-US" sz="12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산점도</a:t>
            </a:r>
            <a:r>
              <a:rPr lang="ko-KR" altLang="en-US" sz="1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분석</a:t>
            </a:r>
            <a:endParaRPr lang="en-US" altLang="ko-KR" sz="12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EB37D4-07A9-43ED-BDFF-FF639A4C64FF}"/>
              </a:ext>
            </a:extLst>
          </p:cNvPr>
          <p:cNvSpPr txBox="1"/>
          <p:nvPr/>
        </p:nvSpPr>
        <p:spPr>
          <a:xfrm>
            <a:off x="8542953" y="4092744"/>
            <a:ext cx="220915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시각화</a:t>
            </a:r>
            <a:endParaRPr lang="en-US" altLang="ko-KR" sz="12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특정 기간 주행 기록 데이터 시각화 및 리포트 제공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E2F939-3E88-4A01-A90B-660C80A7CC5C}"/>
              </a:ext>
            </a:extLst>
          </p:cNvPr>
          <p:cNvSpPr txBox="1"/>
          <p:nvPr/>
        </p:nvSpPr>
        <p:spPr>
          <a:xfrm>
            <a:off x="1296484" y="4094960"/>
            <a:ext cx="2350956" cy="1138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데이터베이스</a:t>
            </a:r>
            <a:endParaRPr lang="en-US" altLang="ko-KR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 주행기록 데이터</a:t>
            </a:r>
            <a:r>
              <a:rPr lang="en-US" altLang="ko-KR" sz="1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요인 분석 데이터</a:t>
            </a:r>
            <a:r>
              <a:rPr lang="en-US" altLang="ko-KR" sz="1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시각화 데이터로 구성된 </a:t>
            </a:r>
            <a:r>
              <a:rPr lang="en-US" altLang="ko-KR" sz="1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구축</a:t>
            </a:r>
            <a:endParaRPr lang="en-US" altLang="ko-KR" sz="12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A407C9-83F8-4447-95C4-4103836F269B}"/>
              </a:ext>
            </a:extLst>
          </p:cNvPr>
          <p:cNvPicPr preferRelativeResize="0">
            <a:picLocks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1311" y="2240292"/>
            <a:ext cx="1486322" cy="1540754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CB98C2F-D88E-415A-903E-FF8A4DF26775}"/>
              </a:ext>
            </a:extLst>
          </p:cNvPr>
          <p:cNvCxnSpPr>
            <a:cxnSpLocks/>
          </p:cNvCxnSpPr>
          <p:nvPr/>
        </p:nvCxnSpPr>
        <p:spPr>
          <a:xfrm>
            <a:off x="4168562" y="3010669"/>
            <a:ext cx="0" cy="7444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AC5170-166D-92AF-2797-C551912C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76C394A-7D92-4FF3-ABA7-0D58E58C0BE4}"/>
              </a:ext>
            </a:extLst>
          </p:cNvPr>
          <p:cNvSpPr txBox="1"/>
          <p:nvPr/>
        </p:nvSpPr>
        <p:spPr>
          <a:xfrm>
            <a:off x="871204" y="753496"/>
            <a:ext cx="197041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05786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86CE76-8D2E-4C65-9F8E-759290E04ADB}"/>
              </a:ext>
            </a:extLst>
          </p:cNvPr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CBE4BA8-5550-B510-B8A8-82801FC4849C}"/>
              </a:ext>
            </a:extLst>
          </p:cNvPr>
          <p:cNvSpPr/>
          <p:nvPr/>
        </p:nvSpPr>
        <p:spPr>
          <a:xfrm>
            <a:off x="924472" y="1731143"/>
            <a:ext cx="3240000" cy="1980000"/>
          </a:xfrm>
          <a:prstGeom prst="round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BF1D2E2-B8CD-5C56-1CA9-F7E19E67329B}"/>
              </a:ext>
            </a:extLst>
          </p:cNvPr>
          <p:cNvSpPr/>
          <p:nvPr/>
        </p:nvSpPr>
        <p:spPr>
          <a:xfrm>
            <a:off x="4476000" y="1731143"/>
            <a:ext cx="3240000" cy="19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2B0DEC7-5810-0ACC-B328-8DC9B4267FCB}"/>
              </a:ext>
            </a:extLst>
          </p:cNvPr>
          <p:cNvSpPr/>
          <p:nvPr/>
        </p:nvSpPr>
        <p:spPr>
          <a:xfrm>
            <a:off x="8027528" y="1731143"/>
            <a:ext cx="3240000" cy="1980000"/>
          </a:xfrm>
          <a:prstGeom prst="round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F01BA7-BAAD-521C-2C90-63DF71D74647}"/>
              </a:ext>
            </a:extLst>
          </p:cNvPr>
          <p:cNvSpPr/>
          <p:nvPr/>
        </p:nvSpPr>
        <p:spPr>
          <a:xfrm>
            <a:off x="2544472" y="4104015"/>
            <a:ext cx="3240000" cy="19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DBDE7-CE55-0BD2-E6D6-7C79507BDB88}"/>
              </a:ext>
            </a:extLst>
          </p:cNvPr>
          <p:cNvSpPr/>
          <p:nvPr/>
        </p:nvSpPr>
        <p:spPr>
          <a:xfrm>
            <a:off x="6535121" y="4104015"/>
            <a:ext cx="3240000" cy="1980000"/>
          </a:xfrm>
          <a:prstGeom prst="round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32F9521-A5D0-6DDF-0C5B-2A740485F277}"/>
              </a:ext>
            </a:extLst>
          </p:cNvPr>
          <p:cNvPicPr preferRelativeResize="0"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9716" y="2024059"/>
            <a:ext cx="936000" cy="936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F409B-A61F-9952-2D0A-EDC02BBA364E}"/>
              </a:ext>
            </a:extLst>
          </p:cNvPr>
          <p:cNvPicPr preferRelativeResize="0"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2151" y="2024059"/>
            <a:ext cx="936000" cy="936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D499C5B-51CF-EA6F-CAE8-3252ECDE5876}"/>
              </a:ext>
            </a:extLst>
          </p:cNvPr>
          <p:cNvPicPr preferRelativeResize="0">
            <a:picLocks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0547" y="4575299"/>
            <a:ext cx="1080000" cy="108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2EB6A5B-1D4B-9A00-554F-A7A282BB109C}"/>
              </a:ext>
            </a:extLst>
          </p:cNvPr>
          <p:cNvPicPr preferRelativeResize="0">
            <a:picLocks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4905" y="2181669"/>
            <a:ext cx="1080000" cy="108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54A731F-FD91-DA03-AE08-09CF1DB412D4}"/>
              </a:ext>
            </a:extLst>
          </p:cNvPr>
          <p:cNvPicPr preferRelativeResize="0">
            <a:picLocks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504" y="4641286"/>
            <a:ext cx="1080000" cy="1080000"/>
          </a:xfrm>
          <a:prstGeom prst="rect">
            <a:avLst/>
          </a:prstGeom>
        </p:spPr>
      </p:pic>
      <p:pic>
        <p:nvPicPr>
          <p:cNvPr id="1026" name="Picture 2" descr="Jupyter Lab: Evolution of the Jupyter Notebook | by Parul Pandey | Towards  Data Science">
            <a:extLst>
              <a:ext uri="{FF2B5EF4-FFF2-40B4-BE49-F238E27FC236}">
                <a16:creationId xmlns:a16="http://schemas.microsoft.com/office/drawing/2014/main" id="{7CF7B821-CC07-56CA-CEF6-98DC1682FA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1786" y="1985437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E973931-750D-BA7B-4929-4FB0AD7C59F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1080" y="1983177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4A83299-86A1-2C2D-DBDF-3D8AB171540A}"/>
              </a:ext>
            </a:extLst>
          </p:cNvPr>
          <p:cNvSpPr txBox="1"/>
          <p:nvPr/>
        </p:nvSpPr>
        <p:spPr>
          <a:xfrm>
            <a:off x="1085001" y="2252475"/>
            <a:ext cx="170716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OS</a:t>
            </a:r>
          </a:p>
          <a:p>
            <a:endParaRPr lang="en-US" altLang="ko-KR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Window 10</a:t>
            </a:r>
            <a:endParaRPr lang="ko-KR" altLang="en-US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AE7539-2A78-73CE-6445-E98CB9073FF7}"/>
              </a:ext>
            </a:extLst>
          </p:cNvPr>
          <p:cNvSpPr txBox="1"/>
          <p:nvPr/>
        </p:nvSpPr>
        <p:spPr>
          <a:xfrm>
            <a:off x="2710202" y="4488880"/>
            <a:ext cx="1965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Language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Python</a:t>
            </a:r>
          </a:p>
          <a:p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Python.Django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0577C6-B137-CB15-974B-99F2D2D59872}"/>
              </a:ext>
            </a:extLst>
          </p:cNvPr>
          <p:cNvSpPr txBox="1"/>
          <p:nvPr/>
        </p:nvSpPr>
        <p:spPr>
          <a:xfrm>
            <a:off x="6668887" y="4493849"/>
            <a:ext cx="1707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DBMS</a:t>
            </a:r>
            <a:endParaRPr lang="en-US" altLang="ko-KR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endParaRPr lang="en-US" altLang="ko-KR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ACBE84-5696-D1C8-2670-91D6FDEBFB83}"/>
              </a:ext>
            </a:extLst>
          </p:cNvPr>
          <p:cNvSpPr txBox="1"/>
          <p:nvPr/>
        </p:nvSpPr>
        <p:spPr>
          <a:xfrm>
            <a:off x="4609766" y="2224902"/>
            <a:ext cx="2454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IDE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Jupyter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lab</a:t>
            </a: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Visual Studio Code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12FEB-0649-21FD-5D0A-F4B2997EB557}"/>
              </a:ext>
            </a:extLst>
          </p:cNvPr>
          <p:cNvSpPr txBox="1"/>
          <p:nvPr/>
        </p:nvSpPr>
        <p:spPr>
          <a:xfrm>
            <a:off x="8155121" y="2252475"/>
            <a:ext cx="1707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VCS</a:t>
            </a:r>
          </a:p>
          <a:p>
            <a:endParaRPr lang="en-US" altLang="ko-KR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Github</a:t>
            </a:r>
            <a:endParaRPr lang="en-US" altLang="ko-KR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6400D5-73C6-D352-8761-7317A908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6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B704AC6-E511-4EEF-A6DA-D142212A9A6A}"/>
              </a:ext>
            </a:extLst>
          </p:cNvPr>
          <p:cNvSpPr txBox="1"/>
          <p:nvPr/>
        </p:nvSpPr>
        <p:spPr>
          <a:xfrm>
            <a:off x="871204" y="753496"/>
            <a:ext cx="2791149" cy="10772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05786"/>
                </a:solidFill>
                <a:latin typeface="+mn-ea"/>
              </a:rPr>
              <a:t>시스템 구성도</a:t>
            </a:r>
            <a:endParaRPr lang="en-US" altLang="ko-KR" sz="3200" dirty="0">
              <a:solidFill>
                <a:srgbClr val="505786"/>
              </a:solidFill>
              <a:latin typeface="+mn-ea"/>
            </a:endParaRPr>
          </a:p>
          <a:p>
            <a:endParaRPr lang="ko-KR" altLang="en-US" sz="3200" dirty="0">
              <a:solidFill>
                <a:srgbClr val="505786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644CBE-2E6D-4676-B307-1DEB29F001FF}"/>
              </a:ext>
            </a:extLst>
          </p:cNvPr>
          <p:cNvSpPr txBox="1"/>
          <p:nvPr/>
        </p:nvSpPr>
        <p:spPr>
          <a:xfrm>
            <a:off x="872378" y="543039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Index 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68328-ABCB-489E-A009-8A2573DA87D1}"/>
              </a:ext>
            </a:extLst>
          </p:cNvPr>
          <p:cNvSpPr txBox="1"/>
          <p:nvPr/>
        </p:nvSpPr>
        <p:spPr>
          <a:xfrm>
            <a:off x="3109590" y="3346169"/>
            <a:ext cx="142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0578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데이터셋 전송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8A2E73F-FD8E-49D5-B093-DE6E0901649A}"/>
              </a:ext>
            </a:extLst>
          </p:cNvPr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769" y="2711478"/>
            <a:ext cx="1570880" cy="1695053"/>
          </a:xfrm>
          <a:prstGeom prst="rect">
            <a:avLst/>
          </a:prstGeom>
          <a:solidFill>
            <a:srgbClr val="505786"/>
          </a:solidFill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80EEE95-F2BD-4A04-B488-A0FD3547947E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823" y="2677852"/>
            <a:ext cx="1570880" cy="1937203"/>
          </a:xfrm>
          <a:prstGeom prst="rect">
            <a:avLst/>
          </a:prstGeom>
          <a:solidFill>
            <a:srgbClr val="505786"/>
          </a:solidFill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3D2AFD1-C8B8-40D6-8C5F-92E948BBD4F9}"/>
              </a:ext>
            </a:extLst>
          </p:cNvPr>
          <p:cNvSpPr txBox="1"/>
          <p:nvPr/>
        </p:nvSpPr>
        <p:spPr>
          <a:xfrm>
            <a:off x="5601382" y="2207909"/>
            <a:ext cx="91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0578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Python</a:t>
            </a:r>
            <a:endParaRPr lang="ko-KR" altLang="en-US" b="1" dirty="0">
              <a:solidFill>
                <a:srgbClr val="50578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7274C7-1F1B-4B42-896C-940C9A4033ED}"/>
              </a:ext>
            </a:extLst>
          </p:cNvPr>
          <p:cNvSpPr txBox="1"/>
          <p:nvPr/>
        </p:nvSpPr>
        <p:spPr>
          <a:xfrm>
            <a:off x="1141328" y="2207909"/>
            <a:ext cx="91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50578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endParaRPr lang="ko-KR" altLang="en-US" b="1" dirty="0">
              <a:solidFill>
                <a:srgbClr val="50578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54C069-A74F-4163-87E5-31D203F43EF3}"/>
              </a:ext>
            </a:extLst>
          </p:cNvPr>
          <p:cNvGrpSpPr>
            <a:grpSpLocks/>
          </p:cNvGrpSpPr>
          <p:nvPr/>
        </p:nvGrpSpPr>
        <p:grpSpPr>
          <a:xfrm>
            <a:off x="9731876" y="2711478"/>
            <a:ext cx="1570880" cy="1695053"/>
            <a:chOff x="7621957" y="5080423"/>
            <a:chExt cx="1481070" cy="1261378"/>
          </a:xfrm>
        </p:grpSpPr>
        <p:sp>
          <p:nvSpPr>
            <p:cNvPr id="26" name="KSO_Shape">
              <a:extLst>
                <a:ext uri="{FF2B5EF4-FFF2-40B4-BE49-F238E27FC236}">
                  <a16:creationId xmlns:a16="http://schemas.microsoft.com/office/drawing/2014/main" id="{6BB3F183-406B-4525-BD66-E82C2D5D2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957" y="5080423"/>
              <a:ext cx="1481070" cy="1261378"/>
            </a:xfrm>
            <a:custGeom>
              <a:avLst/>
              <a:gdLst/>
              <a:ahLst/>
              <a:cxnLst/>
              <a:rect l="0" t="0" r="r" b="b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505786"/>
            </a:solidFill>
            <a:ln>
              <a:noFill/>
            </a:ln>
          </p:spPr>
          <p:txBody>
            <a:bodyPr bIns="396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F852F8E-3289-4DA2-96DF-13D1D92BB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40363" y="5251654"/>
              <a:ext cx="1044257" cy="670286"/>
            </a:xfrm>
            <a:prstGeom prst="rect">
              <a:avLst/>
            </a:prstGeom>
            <a:solidFill>
              <a:srgbClr val="505786"/>
            </a:solidFill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4B856BC-0B5A-4D6A-ADE0-DA88DF497267}"/>
              </a:ext>
            </a:extLst>
          </p:cNvPr>
          <p:cNvSpPr txBox="1"/>
          <p:nvPr/>
        </p:nvSpPr>
        <p:spPr>
          <a:xfrm>
            <a:off x="9576434" y="2207909"/>
            <a:ext cx="188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0578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Dash Board</a:t>
            </a:r>
            <a:endParaRPr lang="ko-KR" altLang="en-US" b="1" dirty="0">
              <a:solidFill>
                <a:srgbClr val="50578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BAB9A23-AA25-490B-8E7B-FBA467BE6178}"/>
              </a:ext>
            </a:extLst>
          </p:cNvPr>
          <p:cNvCxnSpPr>
            <a:cxnSpLocks/>
          </p:cNvCxnSpPr>
          <p:nvPr/>
        </p:nvCxnSpPr>
        <p:spPr>
          <a:xfrm>
            <a:off x="7592859" y="3702956"/>
            <a:ext cx="1485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987E79-01C4-4753-95DA-4ED5A25B7427}"/>
              </a:ext>
            </a:extLst>
          </p:cNvPr>
          <p:cNvSpPr txBox="1"/>
          <p:nvPr/>
        </p:nvSpPr>
        <p:spPr>
          <a:xfrm>
            <a:off x="7470209" y="3346169"/>
            <a:ext cx="1730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0578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 데이터 전송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86FB0E1-A13B-F434-3025-2EEF65577393}"/>
              </a:ext>
            </a:extLst>
          </p:cNvPr>
          <p:cNvCxnSpPr>
            <a:cxnSpLocks/>
          </p:cNvCxnSpPr>
          <p:nvPr/>
        </p:nvCxnSpPr>
        <p:spPr>
          <a:xfrm>
            <a:off x="3057564" y="3683657"/>
            <a:ext cx="1485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86AABA-23C0-60C8-D1FA-79E64B55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2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>
            <a:stCxn id="4" idx="1"/>
            <a:endCxn id="12" idx="3"/>
          </p:cNvCxnSpPr>
          <p:nvPr/>
        </p:nvCxnSpPr>
        <p:spPr>
          <a:xfrm>
            <a:off x="1417147" y="1991294"/>
            <a:ext cx="95404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712805" y="1703293"/>
            <a:ext cx="5093" cy="20853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8" idx="2"/>
          </p:cNvCxnSpPr>
          <p:nvPr/>
        </p:nvCxnSpPr>
        <p:spPr>
          <a:xfrm>
            <a:off x="6182270" y="1721861"/>
            <a:ext cx="5093" cy="4404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4" idx="0"/>
          </p:cNvCxnSpPr>
          <p:nvPr/>
        </p:nvCxnSpPr>
        <p:spPr>
          <a:xfrm>
            <a:off x="2677147" y="1703294"/>
            <a:ext cx="5093" cy="20853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1204" y="753496"/>
            <a:ext cx="2249186" cy="56857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05786"/>
                </a:solidFill>
                <a:latin typeface="+mn-ea"/>
              </a:rPr>
              <a:t>메뉴구성도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2378" y="543039"/>
            <a:ext cx="31677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Index 6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BA23A0C-8593-4F33-8064-84CD54B0CF8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417147" y="1703294"/>
            <a:ext cx="2520000" cy="576000"/>
          </a:xfrm>
          <a:prstGeom prst="roundRect">
            <a:avLst>
              <a:gd name="adj" fmla="val 16667"/>
            </a:avLst>
          </a:prstGeom>
          <a:solidFill>
            <a:srgbClr val="505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+mn-ea"/>
              </a:rPr>
              <a:t>Home</a:t>
            </a:r>
            <a:endParaRPr lang="ko-KR" altLang="en-US"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4927363" y="1703294"/>
            <a:ext cx="2520000" cy="576000"/>
          </a:xfrm>
          <a:prstGeom prst="roundRect">
            <a:avLst>
              <a:gd name="adj" fmla="val 16667"/>
            </a:avLst>
          </a:prstGeom>
          <a:solidFill>
            <a:srgbClr val="505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+mn-ea"/>
              </a:rPr>
              <a:t>DashBoard</a:t>
            </a:r>
            <a:endParaRPr lang="ko-KR" altLang="en-US">
              <a:latin typeface="+mn-ea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197363" y="2512535"/>
            <a:ext cx="1980000" cy="5040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+mn-ea"/>
              </a:rPr>
              <a:t>Velocity[km/h]</a:t>
            </a:r>
            <a:endParaRPr lang="ko-KR" altLang="en-US" sz="1400">
              <a:latin typeface="+mn-ea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5197363" y="5622575"/>
            <a:ext cx="1980000" cy="5040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+mn-ea"/>
              </a:rPr>
              <a:t>SoC [%]</a:t>
            </a:r>
            <a:endParaRPr lang="ko-KR" altLang="en-US" sz="1400"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197363" y="4845065"/>
            <a:ext cx="1980000" cy="5040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+mn-ea"/>
              </a:rPr>
              <a:t>Heating power CAN [</a:t>
            </a:r>
            <a:r>
              <a:rPr lang="en-US" altLang="ko-KR" sz="1400">
                <a:solidFill>
                  <a:schemeClr val="bg1"/>
                </a:solidFill>
                <a:latin typeface="+mn-ea"/>
              </a:rPr>
              <a:t>kW</a:t>
            </a:r>
            <a:r>
              <a:rPr lang="en-US" altLang="ko-KR" sz="1400">
                <a:latin typeface="+mn-ea"/>
              </a:rPr>
              <a:t>]</a:t>
            </a:r>
            <a:endParaRPr lang="ko-KR" altLang="en-US" sz="1400">
              <a:latin typeface="+mn-ea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5197363" y="4067555"/>
            <a:ext cx="1980000" cy="5040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+mn-ea"/>
              </a:rPr>
              <a:t>AirCon Power [kW]</a:t>
            </a:r>
            <a:endParaRPr lang="ko-KR" altLang="en-US" sz="1400">
              <a:latin typeface="+mn-ea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5197363" y="3290045"/>
            <a:ext cx="1980000" cy="5040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+mn-ea"/>
              </a:rPr>
              <a:t>Motor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Torque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[Nm]</a:t>
            </a:r>
            <a:endParaRPr lang="ko-KR" altLang="en-US" sz="1400">
              <a:latin typeface="+mn-ea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8437578" y="1703294"/>
            <a:ext cx="2520000" cy="576000"/>
          </a:xfrm>
          <a:prstGeom prst="roundRect">
            <a:avLst>
              <a:gd name="adj" fmla="val 16667"/>
            </a:avLst>
          </a:prstGeom>
          <a:solidFill>
            <a:srgbClr val="505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+mn-ea"/>
              </a:rPr>
              <a:t>Report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8707579" y="3284641"/>
            <a:ext cx="1980000" cy="5040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latin typeface="+mn-ea"/>
              </a:rPr>
              <a:t>이상 주행구간 피드백 문구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8707579" y="2512535"/>
            <a:ext cx="1980000" cy="5040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latin typeface="+mn-ea"/>
              </a:rPr>
              <a:t>이상 주행 구간 </a:t>
            </a:r>
            <a:r>
              <a:rPr lang="en-US" altLang="ko-KR" sz="1400">
                <a:latin typeface="+mn-ea"/>
              </a:rPr>
              <a:t>[</a:t>
            </a:r>
            <a:r>
              <a:rPr lang="ko-KR" altLang="en-US" sz="1400">
                <a:latin typeface="+mn-ea"/>
              </a:rPr>
              <a:t>초</a:t>
            </a:r>
            <a:r>
              <a:rPr lang="en-US" altLang="ko-KR" sz="1400">
                <a:latin typeface="+mn-ea"/>
              </a:rPr>
              <a:t>]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687147" y="3284641"/>
            <a:ext cx="1980000" cy="5040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+mn-ea"/>
              </a:rPr>
              <a:t>DropDown</a:t>
            </a:r>
            <a:r>
              <a:rPr lang="ko-KR" altLang="en-US" sz="1400">
                <a:latin typeface="+mn-ea"/>
              </a:rPr>
              <a:t>으로 </a:t>
            </a:r>
            <a:r>
              <a:rPr lang="en-US" altLang="ko-KR" sz="1400">
                <a:latin typeface="+mn-ea"/>
              </a:rPr>
              <a:t>1~31</a:t>
            </a:r>
            <a:r>
              <a:rPr lang="ko-KR" altLang="en-US" sz="1400">
                <a:latin typeface="+mn-ea"/>
              </a:rPr>
              <a:t>일 데이터 선택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1687147" y="2512535"/>
            <a:ext cx="1980000" cy="5040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+mn-ea"/>
              </a:rPr>
              <a:t>BMW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i3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hatchback </a:t>
            </a:r>
            <a:r>
              <a:rPr lang="ko-KR" altLang="en-US" sz="1400">
                <a:latin typeface="+mn-ea"/>
              </a:rPr>
              <a:t>정보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A17FA5F-3913-0E6F-FA6F-75B83DDAE0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691" y="2840485"/>
            <a:ext cx="1936419" cy="193641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D0F6E3-5D1F-5731-B6F2-C3DAF5E3D358}"/>
              </a:ext>
            </a:extLst>
          </p:cNvPr>
          <p:cNvSpPr/>
          <p:nvPr/>
        </p:nvSpPr>
        <p:spPr>
          <a:xfrm>
            <a:off x="3668077" y="2168180"/>
            <a:ext cx="1584000" cy="1080000"/>
          </a:xfrm>
          <a:prstGeom prst="round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주행 기간 선택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ED6BC77-D13F-3CE2-E92A-9E32AEF6EB8F}"/>
              </a:ext>
            </a:extLst>
          </p:cNvPr>
          <p:cNvSpPr/>
          <p:nvPr/>
        </p:nvSpPr>
        <p:spPr>
          <a:xfrm>
            <a:off x="3668392" y="3293395"/>
            <a:ext cx="1584000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주행 기록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A5E8AA-2FFB-6A12-88EC-5FDB8E54F79E}"/>
              </a:ext>
            </a:extLst>
          </p:cNvPr>
          <p:cNvSpPr/>
          <p:nvPr/>
        </p:nvSpPr>
        <p:spPr>
          <a:xfrm>
            <a:off x="3668077" y="4418609"/>
            <a:ext cx="1584000" cy="1080000"/>
          </a:xfrm>
          <a:prstGeom prst="round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리포트 화면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E85C4B1-7104-8E5D-2B5C-48D79415CC82}"/>
              </a:ext>
            </a:extLst>
          </p:cNvPr>
          <p:cNvSpPr/>
          <p:nvPr/>
        </p:nvSpPr>
        <p:spPr>
          <a:xfrm>
            <a:off x="5527959" y="2168180"/>
            <a:ext cx="5426366" cy="1079999"/>
          </a:xfrm>
          <a:prstGeom prst="roundRect">
            <a:avLst/>
          </a:prstGeom>
          <a:solidFill>
            <a:srgbClr val="505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사용자는 특정 기간의 주행 데이터를 고를 수 있다</a:t>
            </a:r>
            <a:r>
              <a:rPr lang="en-US" altLang="ko-KR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DA4FF1C-FABD-7A00-5A7D-CBE9FA2D492A}"/>
              </a:ext>
            </a:extLst>
          </p:cNvPr>
          <p:cNvSpPr/>
          <p:nvPr/>
        </p:nvSpPr>
        <p:spPr>
          <a:xfrm>
            <a:off x="5527958" y="3293395"/>
            <a:ext cx="5426366" cy="1079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사용자는 웹 화면에서 유효 주행 요인들의 시각화 그래프를 볼 수 있다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3486E95-699D-6FAA-1369-252C737D0C6D}"/>
              </a:ext>
            </a:extLst>
          </p:cNvPr>
          <p:cNvSpPr/>
          <p:nvPr/>
        </p:nvSpPr>
        <p:spPr>
          <a:xfrm>
            <a:off x="5527957" y="4418610"/>
            <a:ext cx="5426366" cy="1079999"/>
          </a:xfrm>
          <a:prstGeom prst="roundRect">
            <a:avLst/>
          </a:prstGeom>
          <a:solidFill>
            <a:srgbClr val="505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사용자는 리포트 화면에서 구간별 주행 경고문과 전체 주행 요약을 확인할 수 있다</a:t>
            </a:r>
            <a:r>
              <a:rPr lang="en-US" altLang="ko-KR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99D12-9AB7-19CE-0B9C-7704EDC9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7B473-2FA7-EFE5-772E-EF69352DDF4E}"/>
              </a:ext>
            </a:extLst>
          </p:cNvPr>
          <p:cNvSpPr txBox="1"/>
          <p:nvPr/>
        </p:nvSpPr>
        <p:spPr>
          <a:xfrm>
            <a:off x="871204" y="753496"/>
            <a:ext cx="443262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505786"/>
                </a:solidFill>
                <a:latin typeface="+mn-ea"/>
              </a:rPr>
              <a:t>유스케이스</a:t>
            </a:r>
            <a:r>
              <a:rPr lang="ko-KR" altLang="en-US" sz="3200" dirty="0">
                <a:solidFill>
                  <a:srgbClr val="505786"/>
                </a:solidFill>
                <a:latin typeface="+mn-ea"/>
              </a:rPr>
              <a:t> 다이어그램</a:t>
            </a:r>
            <a:endParaRPr lang="en-US" altLang="ko-KR" sz="3200" dirty="0">
              <a:solidFill>
                <a:srgbClr val="505786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7AD1-6D7B-14B3-7588-FC5FF6AE944C}"/>
              </a:ext>
            </a:extLst>
          </p:cNvPr>
          <p:cNvSpPr txBox="1"/>
          <p:nvPr/>
        </p:nvSpPr>
        <p:spPr>
          <a:xfrm>
            <a:off x="872378" y="543039"/>
            <a:ext cx="31677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Index 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425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661</Words>
  <Application>Microsoft Office PowerPoint</Application>
  <PresentationFormat>와이드스크린</PresentationFormat>
  <Paragraphs>204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等线</vt:lpstr>
      <vt:lpstr>굴림</vt:lpstr>
      <vt:lpstr>나눔스퀘어</vt:lpstr>
      <vt:lpstr>나눔스퀘어 ExtraBold</vt:lpstr>
      <vt:lpstr>나눔스퀘어 Light</vt:lpstr>
      <vt:lpstr>나눔스퀘어_ac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user</cp:lastModifiedBy>
  <cp:revision>431</cp:revision>
  <dcterms:created xsi:type="dcterms:W3CDTF">2017-12-08T06:13:01Z</dcterms:created>
  <dcterms:modified xsi:type="dcterms:W3CDTF">2022-12-31T04:07:26Z</dcterms:modified>
  <cp:version/>
</cp:coreProperties>
</file>