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76" r:id="rId3"/>
    <p:sldId id="377" r:id="rId4"/>
    <p:sldId id="465" r:id="rId5"/>
    <p:sldId id="379" r:id="rId6"/>
    <p:sldId id="458" r:id="rId7"/>
    <p:sldId id="459" r:id="rId8"/>
    <p:sldId id="462" r:id="rId9"/>
    <p:sldId id="382" r:id="rId10"/>
    <p:sldId id="460" r:id="rId11"/>
    <p:sldId id="48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90" r:id="rId22"/>
    <p:sldId id="491" r:id="rId23"/>
    <p:sldId id="492" r:id="rId24"/>
    <p:sldId id="463" r:id="rId25"/>
    <p:sldId id="467" r:id="rId26"/>
    <p:sldId id="474" r:id="rId27"/>
    <p:sldId id="475" r:id="rId28"/>
    <p:sldId id="416" r:id="rId29"/>
    <p:sldId id="468" r:id="rId30"/>
    <p:sldId id="469" r:id="rId31"/>
    <p:sldId id="476" r:id="rId32"/>
    <p:sldId id="470" r:id="rId33"/>
    <p:sldId id="471" r:id="rId34"/>
    <p:sldId id="477" r:id="rId35"/>
    <p:sldId id="473" r:id="rId36"/>
    <p:sldId id="418" r:id="rId37"/>
    <p:sldId id="478" r:id="rId38"/>
    <p:sldId id="479" r:id="rId39"/>
    <p:sldId id="390" r:id="rId40"/>
    <p:sldId id="466" r:id="rId41"/>
    <p:sldId id="45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1D641F3-A360-4323-B9E1-542034A8F4A9}">
          <p14:sldIdLst>
            <p14:sldId id="256"/>
            <p14:sldId id="376"/>
            <p14:sldId id="377"/>
            <p14:sldId id="465"/>
            <p14:sldId id="379"/>
            <p14:sldId id="458"/>
            <p14:sldId id="459"/>
            <p14:sldId id="462"/>
            <p14:sldId id="382"/>
            <p14:sldId id="460"/>
            <p14:sldId id="48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90"/>
            <p14:sldId id="491"/>
            <p14:sldId id="492"/>
            <p14:sldId id="463"/>
            <p14:sldId id="467"/>
            <p14:sldId id="474"/>
            <p14:sldId id="475"/>
            <p14:sldId id="416"/>
            <p14:sldId id="468"/>
            <p14:sldId id="469"/>
            <p14:sldId id="476"/>
            <p14:sldId id="470"/>
            <p14:sldId id="471"/>
            <p14:sldId id="477"/>
            <p14:sldId id="473"/>
            <p14:sldId id="418"/>
            <p14:sldId id="478"/>
            <p14:sldId id="479"/>
            <p14:sldId id="390"/>
            <p14:sldId id="466"/>
          </p14:sldIdLst>
        </p14:section>
        <p14:section name="Additional" id="{06BE9626-7833-4AD9-B29A-135DD156FF8B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688" userDrawn="1">
          <p15:clr>
            <a:srgbClr val="A4A3A4"/>
          </p15:clr>
        </p15:guide>
        <p15:guide id="5" orient="horz" pos="218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pos="914" userDrawn="1">
          <p15:clr>
            <a:srgbClr val="A4A3A4"/>
          </p15:clr>
        </p15:guide>
        <p15:guide id="8" pos="234" userDrawn="1">
          <p15:clr>
            <a:srgbClr val="A4A3A4"/>
          </p15:clr>
        </p15:guide>
        <p15:guide id="9" pos="4362" userDrawn="1">
          <p15:clr>
            <a:srgbClr val="A4A3A4"/>
          </p15:clr>
        </p15:guide>
        <p15:guide id="10" pos="39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ollccddss" initials="o" lastIdx="1" clrIdx="0">
    <p:extLst>
      <p:ext uri="{19B8F6BF-5375-455C-9EA6-DF929625EA0E}">
        <p15:presenceInfo xmlns:p15="http://schemas.microsoft.com/office/powerpoint/2012/main" userId="oollccdd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0000A8"/>
    <a:srgbClr val="6868CB"/>
    <a:srgbClr val="D8EEF8"/>
    <a:srgbClr val="DCEAF7"/>
    <a:srgbClr val="CCEEC0"/>
    <a:srgbClr val="95DA7C"/>
    <a:srgbClr val="5BC436"/>
    <a:srgbClr val="439028"/>
    <a:srgbClr val="64B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98" autoAdjust="0"/>
  </p:normalViewPr>
  <p:slideViewPr>
    <p:cSldViewPr snapToGrid="0">
      <p:cViewPr varScale="1">
        <p:scale>
          <a:sx n="81" d="100"/>
          <a:sy n="81" d="100"/>
        </p:scale>
        <p:origin x="64" y="988"/>
      </p:cViewPr>
      <p:guideLst>
        <p:guide pos="3840"/>
        <p:guide pos="393"/>
        <p:guide pos="506"/>
        <p:guide pos="688"/>
        <p:guide orient="horz" pos="2183"/>
        <p:guide orient="horz" pos="1706"/>
        <p:guide pos="914"/>
        <p:guide pos="234"/>
        <p:guide pos="4362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81DAD-29D0-4462-A015-AE6325E2BB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0AF40-D5B6-4D0F-960D-F93365424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1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05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03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2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3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27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48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2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985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0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17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9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Anyohasye</a:t>
            </a:r>
            <a:r>
              <a:rPr lang="en-US" altLang="ko-KR" baseline="0" dirty="0"/>
              <a:t>, Namaste</a:t>
            </a:r>
          </a:p>
          <a:p>
            <a:r>
              <a:rPr lang="en-US" altLang="ko-KR" baseline="0" dirty="0"/>
              <a:t>This is Prof </a:t>
            </a:r>
            <a:r>
              <a:rPr lang="en-US" altLang="ko-KR" baseline="0" dirty="0" err="1"/>
              <a:t>Suman</a:t>
            </a:r>
            <a:r>
              <a:rPr lang="en-US" altLang="ko-KR" baseline="0" dirty="0"/>
              <a:t> Pandey from EECS department GIST</a:t>
            </a:r>
          </a:p>
          <a:p>
            <a:r>
              <a:rPr lang="en-US" altLang="ko-KR" baseline="0" dirty="0"/>
              <a:t>We are learning Advanced Computer Networking</a:t>
            </a:r>
          </a:p>
          <a:p>
            <a:r>
              <a:rPr lang="en-US" altLang="ko-KR" baseline="0" dirty="0"/>
              <a:t>We are now in third </a:t>
            </a:r>
            <a:r>
              <a:rPr lang="en-US" altLang="ko-KR" baseline="0" dirty="0" err="1"/>
              <a:t>modeul</a:t>
            </a:r>
            <a:r>
              <a:rPr lang="en-US" altLang="ko-KR" baseline="0" dirty="0"/>
              <a:t> </a:t>
            </a:r>
          </a:p>
          <a:p>
            <a:r>
              <a:rPr lang="en-US" altLang="ko-KR" baseline="0" dirty="0"/>
              <a:t>Focusing on SDN </a:t>
            </a:r>
            <a:r>
              <a:rPr lang="en-US" altLang="ko-KR" baseline="0" dirty="0" err="1"/>
              <a:t>archtesure</a:t>
            </a:r>
            <a:endParaRPr lang="en-US" altLang="ko-KR" baseline="0" dirty="0"/>
          </a:p>
          <a:p>
            <a:r>
              <a:rPr lang="en-US" altLang="ko-KR" baseline="0" dirty="0"/>
              <a:t>We learning about Generalized forwarding in </a:t>
            </a:r>
            <a:r>
              <a:rPr lang="en-US" altLang="ko-KR" baseline="0" dirty="0" err="1"/>
              <a:t>prevous</a:t>
            </a:r>
            <a:r>
              <a:rPr lang="en-US" altLang="ko-KR" baseline="0" dirty="0"/>
              <a:t> module</a:t>
            </a:r>
          </a:p>
          <a:p>
            <a:r>
              <a:rPr lang="en-US" altLang="ko-KR" baseline="0" dirty="0"/>
              <a:t>This module we focus on control plane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54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2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54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52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90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94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0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78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7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1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388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1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50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51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3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74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F643-D3BA-F1B4-30F3-7B96D4674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C91D9-E6B3-21CD-B4E9-B4A883AB9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3311C-B051-643A-4DFA-3C9692AD0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ACCE-2DF6-7A8D-30B2-6B1797122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03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42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1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AD509-CC25-0209-84A8-9691D9A7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C8C064-95CD-70E3-2980-D4C2EFB6E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AAFA2-85E0-8E62-22E8-1598A5A8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32BD7-4CE0-E062-1CAE-6AE86291F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79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2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1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D9CB-C0F0-8C04-4218-09F1FD09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EE5F7-9693-55B1-AA73-53A3D5E7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99297-9B10-BC3B-C45E-5A28893C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8F26-3516-5C43-B91F-F0640553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2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A5AA-B72B-3F94-E84F-546DFBE4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E96BF-D46C-DF3D-96EB-F64DA50A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0FE902-A871-A223-0D84-7C8080A3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D65E1-95AD-97B7-E2A2-548269D4C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6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14ED5-F466-3F29-D980-CE6F3D57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76C51-7C5B-C5F8-D54D-93B038391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FAB06-EDD1-17E6-DA3D-070AE8166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29FE-417B-0FDC-0D8F-60429C3BF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9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First</a:t>
            </a:r>
            <a:r>
              <a:rPr lang="en-US" b="1" baseline="0" dirty="0"/>
              <a:t> chapter </a:t>
            </a:r>
            <a:r>
              <a:rPr lang="en-US" baseline="0" dirty="0"/>
              <a:t>we learned different components of network ( nut and bolt of network )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Second chapter </a:t>
            </a:r>
            <a:r>
              <a:rPr lang="en-US" baseline="0" dirty="0"/>
              <a:t>we covered Network Protocol </a:t>
            </a:r>
          </a:p>
          <a:p>
            <a:r>
              <a:rPr lang="en-US" baseline="0" dirty="0"/>
              <a:t>- </a:t>
            </a:r>
            <a:r>
              <a:rPr lang="en-US" b="1" baseline="0" dirty="0"/>
              <a:t>Third chapter </a:t>
            </a:r>
            <a:r>
              <a:rPr lang="en-US" baseline="0" dirty="0"/>
              <a:t>we will cover a very important layer in network ( Network Layer ) from SDN point of view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C0F0B0-4140-1C76-63C4-54B46EEA8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6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컴퓨터, 노트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9574971-476E-8EF1-582B-D144623DA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985EB3-79D9-E4EC-1CB5-14184EB266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187777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45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DB7BA6-6C5A-CC32-41A0-24BFD9C0D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D02A3F-6247-9A9D-4F19-B05330988786}"/>
              </a:ext>
            </a:extLst>
          </p:cNvPr>
          <p:cNvSpPr/>
          <p:nvPr userDrawn="1"/>
        </p:nvSpPr>
        <p:spPr>
          <a:xfrm>
            <a:off x="849086" y="1281793"/>
            <a:ext cx="1657350" cy="416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Objectives</a:t>
            </a:r>
            <a:endParaRPr lang="ko-KR" altLang="en-US" sz="2000" b="1" dirty="0">
              <a:solidFill>
                <a:schemeClr val="tx1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EF6A61-7120-6522-097E-B94E4DDFA020}"/>
              </a:ext>
            </a:extLst>
          </p:cNvPr>
          <p:cNvSpPr/>
          <p:nvPr userDrawn="1"/>
        </p:nvSpPr>
        <p:spPr>
          <a:xfrm>
            <a:off x="849086" y="3967843"/>
            <a:ext cx="1657350" cy="416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Contents</a:t>
            </a:r>
            <a:endParaRPr lang="ko-KR" altLang="en-US" sz="2000" b="1" dirty="0">
              <a:solidFill>
                <a:schemeClr val="tx1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pic>
        <p:nvPicPr>
          <p:cNvPr id="7" name="그림 6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EB621A-BC91-C8D7-B7AB-BDB45BD57F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245442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1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라인, 도표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B4BB1E-5FC2-4309-21E8-F9848F263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60299A-5BC8-B86D-134D-A9FEF68090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228966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62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디스플레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783FCF-F238-4D47-4122-4F4C44D34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C8D51F-3D32-F0F8-0570-68313C57DE4C}"/>
              </a:ext>
            </a:extLst>
          </p:cNvPr>
          <p:cNvSpPr/>
          <p:nvPr userDrawn="1"/>
        </p:nvSpPr>
        <p:spPr>
          <a:xfrm>
            <a:off x="0" y="996043"/>
            <a:ext cx="1094017" cy="416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b="1" spc="-90" baseline="0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Practice</a:t>
            </a:r>
            <a:endParaRPr lang="ko-KR" altLang="en-US" sz="1800" b="1" spc="-90" baseline="0" dirty="0">
              <a:solidFill>
                <a:schemeClr val="tx1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A2541-53C8-F763-8B6D-11C8B14C8E56}"/>
              </a:ext>
            </a:extLst>
          </p:cNvPr>
          <p:cNvSpPr/>
          <p:nvPr userDrawn="1"/>
        </p:nvSpPr>
        <p:spPr>
          <a:xfrm>
            <a:off x="532559" y="65313"/>
            <a:ext cx="865414" cy="2449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spc="-9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Session 1</a:t>
            </a:r>
            <a:endParaRPr lang="ko-KR" altLang="en-US" sz="1400" b="1" spc="-90" baseline="0" dirty="0">
              <a:solidFill>
                <a:schemeClr val="tx1">
                  <a:lumMod val="65000"/>
                  <a:lumOff val="35000"/>
                </a:schemeClr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pic>
        <p:nvPicPr>
          <p:cNvPr id="3" name="그림 2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68EA07-8D41-6B73-BA20-44A98DF3B1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245442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8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BCE40-24B2-567B-53C1-3F06ED91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AEC81-E756-A201-4018-753B48C9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2B6E-0DC8-95AB-AFCD-A8CA0BDA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54C5D-CAEA-481F-9E3C-DFCA8FF6AF9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8408-0AE4-9B6A-7D21-534892EB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20A9D-C8DE-E46E-E422-1A617D89E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8E5E5-B2BF-4DA4-A3BB-10F5BC228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5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sv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CB8ED-652E-2D80-DEF3-DA11E01FA3A9}"/>
              </a:ext>
            </a:extLst>
          </p:cNvPr>
          <p:cNvSpPr txBox="1"/>
          <p:nvPr/>
        </p:nvSpPr>
        <p:spPr>
          <a:xfrm>
            <a:off x="4165535" y="5194166"/>
            <a:ext cx="386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Medium" panose="02000603000000020004" pitchFamily="2" charset="-127"/>
                <a:ea typeface="Pretendard Medium" panose="02000603000000020004" pitchFamily="2" charset="-127"/>
              </a:rPr>
              <a:t>Wi-Fi Traffic Monitoring System</a:t>
            </a:r>
            <a:endParaRPr lang="ko-KR" altLang="en-US" sz="2000" dirty="0">
              <a:latin typeface="Pretendard Medium" panose="02000603000000020004" pitchFamily="2" charset="-127"/>
              <a:ea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53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5069116" y="3136612"/>
            <a:ext cx="205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</a:rPr>
              <a:t>Lab Setup</a:t>
            </a:r>
            <a:endParaRPr lang="ko-KR" altLang="en-US" sz="3200" dirty="0">
              <a:latin typeface="Pretendard Medium" panose="02000603000000020004" pitchFamily="2" charset="-127"/>
              <a:ea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01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2" y="1715700"/>
            <a:ext cx="11420233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68507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5382127" cy="523220"/>
            <a:chOff x="164064" y="1119724"/>
            <a:chExt cx="5382127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47766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Activate virtual environment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CA2ABA3-399B-405C-ABB9-CBA9DC05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30" y="3295631"/>
            <a:ext cx="978354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9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4971567" cy="523220"/>
            <a:chOff x="164064" y="1119724"/>
            <a:chExt cx="4971567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4366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Install required packages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EAA1B-F65E-47AF-A3A9-1A5365F4F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900" y="2134995"/>
            <a:ext cx="8318071" cy="37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4249959" cy="523220"/>
            <a:chOff x="164064" y="1119724"/>
            <a:chExt cx="424995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3644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Docker compose test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903B9D-506E-4E41-B4B4-EC2F081A3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34" y="1557076"/>
            <a:ext cx="1079333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9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4035156" cy="523220"/>
            <a:chOff x="164064" y="1119724"/>
            <a:chExt cx="4035156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34297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Docker running test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D6BAAB-8979-46CC-8B4A-CF68AFD06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80182"/>
            <a:ext cx="12192000" cy="6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3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5084803" cy="523220"/>
            <a:chOff x="164064" y="1119724"/>
            <a:chExt cx="508480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4479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MongoDB connection test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6E2243-51B4-4FFC-BA3C-1570A40D7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0543"/>
            <a:ext cx="12192000" cy="3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7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B9EAA4-E88D-4CDF-B7D3-93D45D698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92" y="3071762"/>
            <a:ext cx="1067901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109C7C-FBE8-4E55-A2AF-D149C110C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24" y="3209894"/>
            <a:ext cx="10764752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2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49CC8D-12D7-43B5-80EF-EF84AC228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60" y="2547814"/>
            <a:ext cx="1186028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3064240" y="3136612"/>
            <a:ext cx="606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</a:rPr>
              <a:t>Wi-Fi Traffic Monitoring System</a:t>
            </a:r>
            <a:endParaRPr lang="ko-KR" altLang="en-US" sz="3200" dirty="0">
              <a:latin typeface="Pretendard Medium" panose="02000603000000020004" pitchFamily="2" charset="-127"/>
              <a:ea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11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CA70FB-DE06-40D2-B4CF-90EC2E321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5" y="2314419"/>
            <a:ext cx="11241069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22CB68-C085-43D0-9E20-E7217FCF8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26676"/>
            <a:ext cx="12192000" cy="12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0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399EF3-A19A-47D8-87BB-776F229A9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520" y="2447788"/>
            <a:ext cx="903096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7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2848100" cy="523220"/>
            <a:chOff x="164064" y="1119724"/>
            <a:chExt cx="28481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2242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Prerequisites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E44ECE-5092-4C38-8FC5-0EC6C4A14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60" y="2790736"/>
            <a:ext cx="1077427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5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2783481" y="3121672"/>
            <a:ext cx="6976333" cy="6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Simple Dashboard and Observation </a:t>
            </a:r>
          </a:p>
        </p:txBody>
      </p:sp>
    </p:spTree>
    <p:extLst>
      <p:ext uri="{BB962C8B-B14F-4D97-AF65-F5344CB8AC3E}">
        <p14:creationId xmlns:p14="http://schemas.microsoft.com/office/powerpoint/2010/main" val="279949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8690212" cy="523220"/>
            <a:chOff x="164064" y="1119724"/>
            <a:chExt cx="8690212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8084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Dashboard Overview: Visualizing Network Traffic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1F92D30D-1BFF-4D1E-957A-5B1DB8FE8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84"/>
          <a:stretch/>
        </p:blipFill>
        <p:spPr>
          <a:xfrm>
            <a:off x="2704734" y="1816410"/>
            <a:ext cx="6782532" cy="4735929"/>
          </a:xfrm>
          <a:prstGeom prst="rect">
            <a:avLst/>
          </a:prstGeom>
        </p:spPr>
      </p:pic>
      <p:pic>
        <p:nvPicPr>
          <p:cNvPr id="8" name="그래픽 16">
            <a:extLst>
              <a:ext uri="{FF2B5EF4-FFF2-40B4-BE49-F238E27FC236}">
                <a16:creationId xmlns:a16="http://schemas.microsoft.com/office/drawing/2014/main" id="{626A9D47-05ED-4582-A783-E49C50758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832064" y="1230740"/>
            <a:ext cx="1310404" cy="824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F5A7C-8F7D-4F91-98CC-6731E597073D}"/>
              </a:ext>
            </a:extLst>
          </p:cNvPr>
          <p:cNvSpPr txBox="1"/>
          <p:nvPr/>
        </p:nvSpPr>
        <p:spPr>
          <a:xfrm>
            <a:off x="9750737" y="1738153"/>
            <a:ext cx="208991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Start Button for </a:t>
            </a:r>
          </a:p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Packet Capturing</a:t>
            </a:r>
          </a:p>
        </p:txBody>
      </p:sp>
      <p:pic>
        <p:nvPicPr>
          <p:cNvPr id="10" name="그래픽 16">
            <a:extLst>
              <a:ext uri="{FF2B5EF4-FFF2-40B4-BE49-F238E27FC236}">
                <a16:creationId xmlns:a16="http://schemas.microsoft.com/office/drawing/2014/main" id="{BC67886C-1A37-4095-9AF8-88563F426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7803" y="2113813"/>
            <a:ext cx="3119153" cy="824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74B333-EF67-4E5E-AE3B-FCB52AFAA7AF}"/>
              </a:ext>
            </a:extLst>
          </p:cNvPr>
          <p:cNvSpPr txBox="1"/>
          <p:nvPr/>
        </p:nvSpPr>
        <p:spPr>
          <a:xfrm>
            <a:off x="821129" y="2180003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Menu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D8F004-0E26-4E17-B9DE-66B6F8E2C7CB}"/>
              </a:ext>
            </a:extLst>
          </p:cNvPr>
          <p:cNvSpPr/>
          <p:nvPr/>
        </p:nvSpPr>
        <p:spPr>
          <a:xfrm>
            <a:off x="2743200" y="2420360"/>
            <a:ext cx="6705600" cy="4042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6">
            <a:extLst>
              <a:ext uri="{FF2B5EF4-FFF2-40B4-BE49-F238E27FC236}">
                <a16:creationId xmlns:a16="http://schemas.microsoft.com/office/drawing/2014/main" id="{172153CF-43EC-4BD0-8640-3E28591B6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875041">
            <a:off x="9647754" y="3661483"/>
            <a:ext cx="1310404" cy="824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F568D9-7392-4F95-8843-DDF43C024110}"/>
              </a:ext>
            </a:extLst>
          </p:cNvPr>
          <p:cNvSpPr txBox="1"/>
          <p:nvPr/>
        </p:nvSpPr>
        <p:spPr>
          <a:xfrm>
            <a:off x="9624167" y="4654419"/>
            <a:ext cx="208991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Main Contents of Dashboard</a:t>
            </a:r>
          </a:p>
        </p:txBody>
      </p:sp>
    </p:spTree>
    <p:extLst>
      <p:ext uri="{BB962C8B-B14F-4D97-AF65-F5344CB8AC3E}">
        <p14:creationId xmlns:p14="http://schemas.microsoft.com/office/powerpoint/2010/main" val="210454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6206007" cy="523220"/>
            <a:chOff x="164064" y="1119724"/>
            <a:chExt cx="6206007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56005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Three Key Features: A Quick Tour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1F92D30D-1BFF-4D1E-957A-5B1DB8FE8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08" t="7323" r="47300" b="87542"/>
          <a:stretch/>
        </p:blipFill>
        <p:spPr>
          <a:xfrm>
            <a:off x="1955359" y="5863525"/>
            <a:ext cx="8243144" cy="7180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76B42C-03EA-4EEE-9098-6F0AD5EFD748}"/>
              </a:ext>
            </a:extLst>
          </p:cNvPr>
          <p:cNvSpPr txBox="1"/>
          <p:nvPr/>
        </p:nvSpPr>
        <p:spPr>
          <a:xfrm>
            <a:off x="668703" y="1572160"/>
            <a:ext cx="1104285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5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Dashboard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1C0E66-7F3A-4EDD-BCB6-D756373A88DA}"/>
              </a:ext>
            </a:extLst>
          </p:cNvPr>
          <p:cNvSpPr txBox="1"/>
          <p:nvPr/>
        </p:nvSpPr>
        <p:spPr>
          <a:xfrm>
            <a:off x="668703" y="2982511"/>
            <a:ext cx="1104285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5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Traffic 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5365E-21F7-4A9D-8A45-1557894EF6DB}"/>
              </a:ext>
            </a:extLst>
          </p:cNvPr>
          <p:cNvSpPr txBox="1"/>
          <p:nvPr/>
        </p:nvSpPr>
        <p:spPr>
          <a:xfrm>
            <a:off x="668703" y="4315361"/>
            <a:ext cx="1104285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5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Admin Panel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F398F-3E4A-47C6-BBFF-33642DD17B07}"/>
              </a:ext>
            </a:extLst>
          </p:cNvPr>
          <p:cNvSpPr txBox="1"/>
          <p:nvPr/>
        </p:nvSpPr>
        <p:spPr>
          <a:xfrm>
            <a:off x="819555" y="2045332"/>
            <a:ext cx="10514752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 visual summary page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to understand the network’s overall status and traffic patterns at a glance through graphs and charts.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F429B-75C9-4D2E-A103-FDAC120BB50D}"/>
              </a:ext>
            </a:extLst>
          </p:cNvPr>
          <p:cNvSpPr txBox="1"/>
          <p:nvPr/>
        </p:nvSpPr>
        <p:spPr>
          <a:xfrm>
            <a:off x="819555" y="3435018"/>
            <a:ext cx="10514752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 detailed investigation tool to troubleshoot network issues by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searching and analyzing specific packets with filtering.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9F0B79-57C8-4BE7-A3AB-CA01D5D61743}"/>
              </a:ext>
            </a:extLst>
          </p:cNvPr>
          <p:cNvSpPr txBox="1"/>
          <p:nvPr/>
        </p:nvSpPr>
        <p:spPr>
          <a:xfrm>
            <a:off x="819555" y="4809198"/>
            <a:ext cx="10514752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An admin-only page to control user access and manage the system’s overall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status and security.</a:t>
            </a:r>
          </a:p>
        </p:txBody>
      </p:sp>
    </p:spTree>
    <p:extLst>
      <p:ext uri="{BB962C8B-B14F-4D97-AF65-F5344CB8AC3E}">
        <p14:creationId xmlns:p14="http://schemas.microsoft.com/office/powerpoint/2010/main" val="304850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2845284" y="3121672"/>
            <a:ext cx="6832063" cy="1768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Simple Dashboard and Observation</a:t>
            </a:r>
          </a:p>
          <a:p>
            <a:pPr algn="ctr">
              <a:lnSpc>
                <a:spcPts val="4500"/>
              </a:lnSpc>
            </a:pPr>
            <a:endParaRPr lang="en-US" altLang="ko-KR" sz="32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 Dashboard - </a:t>
            </a:r>
          </a:p>
        </p:txBody>
      </p:sp>
    </p:spTree>
    <p:extLst>
      <p:ext uri="{BB962C8B-B14F-4D97-AF65-F5344CB8AC3E}">
        <p14:creationId xmlns:p14="http://schemas.microsoft.com/office/powerpoint/2010/main" val="4171095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6013006" cy="523220"/>
            <a:chOff x="164064" y="1119724"/>
            <a:chExt cx="6013006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5407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A Snapshot of Network’s Health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A3BF91-D7F1-E229-0F74-006F3F2BD550}"/>
              </a:ext>
            </a:extLst>
          </p:cNvPr>
          <p:cNvSpPr txBox="1"/>
          <p:nvPr/>
        </p:nvSpPr>
        <p:spPr>
          <a:xfrm>
            <a:off x="668703" y="1572160"/>
            <a:ext cx="1104285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The top panel offers a real-time summary of the network’s </a:t>
            </a:r>
            <a:r>
              <a:rPr lang="en-US" altLang="ko-KR" sz="2200" b="1" dirty="0">
                <a:latin typeface="SF싸락눈" panose="02000503000000000000" pitchFamily="2" charset="-127"/>
                <a:ea typeface="SF싸락눈" panose="02000503000000000000" pitchFamily="2" charset="-127"/>
              </a:rPr>
              <a:t>critical information</a:t>
            </a:r>
            <a:endParaRPr lang="en-US" altLang="ko-KR" sz="2200" b="1" dirty="0">
              <a:solidFill>
                <a:srgbClr val="FF0000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92D30D-1BFF-4D1E-957A-5B1DB8FE82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84" b="71419"/>
          <a:stretch/>
        </p:blipFill>
        <p:spPr>
          <a:xfrm>
            <a:off x="1551059" y="2277252"/>
            <a:ext cx="9089881" cy="143673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B6B3758-FBE8-437C-8381-CE77A31A5D89}"/>
              </a:ext>
            </a:extLst>
          </p:cNvPr>
          <p:cNvSpPr txBox="1"/>
          <p:nvPr/>
        </p:nvSpPr>
        <p:spPr>
          <a:xfrm>
            <a:off x="819555" y="3765644"/>
            <a:ext cx="10514752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Total Packets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The cumulative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count of all captured packets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Active Devices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Shows the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number of unique devices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currently sending or receiving data.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Capture Status &amp; Interface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Clearly indicates if the monitoring system is currently running (Status) and which network card (interface) is being monitored.</a:t>
            </a:r>
          </a:p>
        </p:txBody>
      </p:sp>
    </p:spTree>
    <p:extLst>
      <p:ext uri="{BB962C8B-B14F-4D97-AF65-F5344CB8AC3E}">
        <p14:creationId xmlns:p14="http://schemas.microsoft.com/office/powerpoint/2010/main" val="642865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7077015" cy="523220"/>
            <a:chOff x="164064" y="1119724"/>
            <a:chExt cx="707701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6471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Traffic Patterns: What Kind and When?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1F92D30D-1BFF-4D1E-957A-5B1DB8FE8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25" b="42075"/>
          <a:stretch/>
        </p:blipFill>
        <p:spPr>
          <a:xfrm>
            <a:off x="340703" y="1720830"/>
            <a:ext cx="7682358" cy="1650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A813A-17DA-4FA7-A5C2-9F51A92D422B}"/>
              </a:ext>
            </a:extLst>
          </p:cNvPr>
          <p:cNvSpPr txBox="1"/>
          <p:nvPr/>
        </p:nvSpPr>
        <p:spPr>
          <a:xfrm>
            <a:off x="819555" y="3347196"/>
            <a:ext cx="10514752" cy="388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Protocol Distribution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This donut chart shows the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proportion of different protocols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, like TCP and UDP.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It helps you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understand the primary purpose of the network’s usage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, 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</a:b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whether it’s for web browsing (TCP) or for video streaming and gaming (UDP).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endParaRPr lang="en-US" altLang="ko-KR" sz="800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Traffic Over Time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This line graph displays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the trend of traffic volume over a specific period.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It’s essential for identifying the network’s busiest periods and spotting anomalies, such as sudden and unexpected traffic spikes.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6CFCAB-4841-4A29-9846-0BD41E0CC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91" t="23957" b="46088"/>
          <a:stretch/>
        </p:blipFill>
        <p:spPr>
          <a:xfrm>
            <a:off x="8139789" y="1723517"/>
            <a:ext cx="3897229" cy="16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1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CDECC-A2E1-64A0-7BE1-13CAD404FB89}"/>
              </a:ext>
            </a:extLst>
          </p:cNvPr>
          <p:cNvSpPr txBox="1"/>
          <p:nvPr/>
        </p:nvSpPr>
        <p:spPr>
          <a:xfrm>
            <a:off x="1310052" y="1729183"/>
            <a:ext cx="9590749" cy="2180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Understand the</a:t>
            </a:r>
            <a:r>
              <a:rPr lang="ko-KR" altLang="en-US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fundamental</a:t>
            </a:r>
            <a:r>
              <a:rPr lang="ko-KR" altLang="en-US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principles</a:t>
            </a:r>
            <a:r>
              <a:rPr lang="ko-KR" altLang="en-US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of</a:t>
            </a:r>
            <a:r>
              <a:rPr lang="ko-KR" altLang="en-US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local</a:t>
            </a:r>
            <a:r>
              <a:rPr lang="ko-KR" altLang="en-US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</a:t>
            </a:r>
            <a:r>
              <a:rPr lang="en-US" altLang="ko-KR" sz="2000" dirty="0" err="1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WiFi</a:t>
            </a: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 network traffic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Learn a practical method for capturing and analyzing data packets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Explore how traffic monitoring can be used for performance analysis, security, and general network insights</a:t>
            </a:r>
            <a:endParaRPr lang="en-US" altLang="ko-KR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endParaRPr lang="en-US" altLang="ko-KR" sz="1200" dirty="0">
              <a:latin typeface="ONE 모바일고딕 Regular" panose="00000500000000000000" pitchFamily="2" charset="-127"/>
              <a:ea typeface="ONE 모바일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DEAF6-38EC-FFA1-499C-CC432CE9CD1B}"/>
              </a:ext>
            </a:extLst>
          </p:cNvPr>
          <p:cNvSpPr txBox="1"/>
          <p:nvPr/>
        </p:nvSpPr>
        <p:spPr>
          <a:xfrm>
            <a:off x="1310052" y="4387230"/>
            <a:ext cx="9590749" cy="189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Introduction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Lab setup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Simple dashboard and observation</a:t>
            </a:r>
          </a:p>
          <a:p>
            <a:pPr marL="342900" indent="-342900">
              <a:lnSpc>
                <a:spcPct val="150000"/>
              </a:lnSpc>
              <a:buBlip>
                <a:blip r:embed="rId3"/>
              </a:buBlip>
            </a:pPr>
            <a:r>
              <a: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rPr>
              <a:t>Advance suggestions</a:t>
            </a:r>
          </a:p>
        </p:txBody>
      </p:sp>
    </p:spTree>
    <p:extLst>
      <p:ext uri="{BB962C8B-B14F-4D97-AF65-F5344CB8AC3E}">
        <p14:creationId xmlns:p14="http://schemas.microsoft.com/office/powerpoint/2010/main" val="986720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10802842" cy="523220"/>
            <a:chOff x="164064" y="1119724"/>
            <a:chExt cx="10802842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10197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Detailed Analysis: Who is Talking and What Are They Saying?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1F92D30D-1BFF-4D1E-957A-5B1DB8FE8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449"/>
          <a:stretch/>
        </p:blipFill>
        <p:spPr>
          <a:xfrm>
            <a:off x="898651" y="1699647"/>
            <a:ext cx="6113452" cy="1921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5FB30-4641-48B2-92CD-DE81FFEB2711}"/>
              </a:ext>
            </a:extLst>
          </p:cNvPr>
          <p:cNvSpPr txBox="1"/>
          <p:nvPr/>
        </p:nvSpPr>
        <p:spPr>
          <a:xfrm>
            <a:off x="819554" y="3620994"/>
            <a:ext cx="11160635" cy="300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Top Source Ips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This table ranks the IP addresses that have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generated the most packets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on the network.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It allows you to identify which devices are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consuming the most bandwidth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.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endParaRPr lang="en-US" altLang="ko-KR" sz="800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Recent Packets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real-time log of captured packets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, displayed chronologically with details like source, destination, protocol, and size.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This provides the most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granular and specific data.</a:t>
            </a:r>
          </a:p>
        </p:txBody>
      </p:sp>
    </p:spTree>
    <p:extLst>
      <p:ext uri="{BB962C8B-B14F-4D97-AF65-F5344CB8AC3E}">
        <p14:creationId xmlns:p14="http://schemas.microsoft.com/office/powerpoint/2010/main" val="81218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2845284" y="3121672"/>
            <a:ext cx="6832063" cy="1768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Simple Dashboard and Observation</a:t>
            </a:r>
          </a:p>
          <a:p>
            <a:pPr algn="ctr">
              <a:lnSpc>
                <a:spcPts val="4500"/>
              </a:lnSpc>
            </a:pPr>
            <a:endParaRPr lang="en-US" altLang="ko-KR" sz="32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 Traffic Monitor - </a:t>
            </a:r>
          </a:p>
        </p:txBody>
      </p:sp>
    </p:spTree>
    <p:extLst>
      <p:ext uri="{BB962C8B-B14F-4D97-AF65-F5344CB8AC3E}">
        <p14:creationId xmlns:p14="http://schemas.microsoft.com/office/powerpoint/2010/main" val="6637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7220259" cy="523220"/>
            <a:chOff x="164064" y="1119724"/>
            <a:chExt cx="722025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6614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Traffic Monitor: Deep Packet Inspection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A7C03D-9350-4CA1-92D5-266E742B8ADD}"/>
              </a:ext>
            </a:extLst>
          </p:cNvPr>
          <p:cNvSpPr txBox="1"/>
          <p:nvPr/>
        </p:nvSpPr>
        <p:spPr>
          <a:xfrm>
            <a:off x="668703" y="1572160"/>
            <a:ext cx="11042850" cy="256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The </a:t>
            </a:r>
            <a:r>
              <a:rPr lang="en-US" altLang="ko-KR" sz="2200" b="1" dirty="0">
                <a:latin typeface="SF싸락눈" panose="02000503000000000000" pitchFamily="2" charset="-127"/>
                <a:ea typeface="SF싸락눈" panose="02000503000000000000" pitchFamily="2" charset="-127"/>
              </a:rPr>
              <a:t>Traffic Monitor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 page is an interactive tool for detailed, real-time analysis of captured packets.</a:t>
            </a:r>
          </a:p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Unlike the main dashboard which provides a summary, this view allows you to </a:t>
            </a:r>
            <a:r>
              <a:rPr lang="en-US" altLang="ko-KR" sz="2200" b="1" dirty="0">
                <a:latin typeface="SF싸락눈" panose="02000503000000000000" pitchFamily="2" charset="-127"/>
                <a:ea typeface="SF싸락눈" panose="02000503000000000000" pitchFamily="2" charset="-127"/>
              </a:rPr>
              <a:t>filter, search, and drill down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 into specific network conversations for in-depth investigation and troubleshooting.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ABC19A-302F-42C7-9394-DF804D0E9C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02" b="27759"/>
          <a:stretch/>
        </p:blipFill>
        <p:spPr>
          <a:xfrm>
            <a:off x="5646548" y="3749436"/>
            <a:ext cx="6028841" cy="29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7220259" cy="523220"/>
            <a:chOff x="164064" y="1119724"/>
            <a:chExt cx="722025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6614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Traffic Monitor: Deep Packet Inspection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25FB30-4641-48B2-92CD-DE81FFEB2711}"/>
              </a:ext>
            </a:extLst>
          </p:cNvPr>
          <p:cNvSpPr txBox="1"/>
          <p:nvPr/>
        </p:nvSpPr>
        <p:spPr>
          <a:xfrm>
            <a:off x="819554" y="3620994"/>
            <a:ext cx="11160635" cy="3009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Filters: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Allows you to pinpoint specific data flows.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You can search by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Protocol, Source IP, and Destination IP.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endParaRPr lang="en-US" altLang="ko-KR" sz="800" b="1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Exporting: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Enables offline analysis and reporting.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The “Export CSV” feature allows you to save your filtered results, making it easy to share data or perform further analysis in other tools like Excel.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69F8F2-FB2E-46E7-8914-BF9A69EC39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39" b="56680"/>
          <a:stretch/>
        </p:blipFill>
        <p:spPr>
          <a:xfrm>
            <a:off x="898651" y="1699647"/>
            <a:ext cx="8775921" cy="19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8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2845284" y="3121672"/>
            <a:ext cx="6832063" cy="1768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Simple Dashboard and Observation</a:t>
            </a:r>
          </a:p>
          <a:p>
            <a:pPr algn="ctr">
              <a:lnSpc>
                <a:spcPts val="4500"/>
              </a:lnSpc>
            </a:pPr>
            <a:endParaRPr lang="en-US" altLang="ko-KR" sz="32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algn="ctr">
              <a:lnSpc>
                <a:spcPts val="4500"/>
              </a:lnSpc>
            </a:pPr>
            <a:r>
              <a:rPr lang="en-US" altLang="ko-KR" sz="32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- Admin Panel - </a:t>
            </a:r>
          </a:p>
        </p:txBody>
      </p:sp>
    </p:spTree>
    <p:extLst>
      <p:ext uri="{BB962C8B-B14F-4D97-AF65-F5344CB8AC3E}">
        <p14:creationId xmlns:p14="http://schemas.microsoft.com/office/powerpoint/2010/main" val="1695231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7220259" cy="523220"/>
            <a:chOff x="164064" y="1119724"/>
            <a:chExt cx="722025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6614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Traffic Monitor: Deep Packet Inspection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A7C03D-9350-4CA1-92D5-266E742B8ADD}"/>
              </a:ext>
            </a:extLst>
          </p:cNvPr>
          <p:cNvSpPr txBox="1"/>
          <p:nvPr/>
        </p:nvSpPr>
        <p:spPr>
          <a:xfrm>
            <a:off x="668703" y="1572160"/>
            <a:ext cx="11042850" cy="256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The </a:t>
            </a:r>
            <a:r>
              <a:rPr lang="en-US" altLang="ko-KR" sz="2200" b="1" dirty="0">
                <a:latin typeface="SF싸락눈" panose="02000503000000000000" pitchFamily="2" charset="-127"/>
                <a:ea typeface="SF싸락눈" panose="02000503000000000000" pitchFamily="2" charset="-127"/>
              </a:rPr>
              <a:t>Traffic Monitor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 page is an interactive tool for detailed, real-time analysis of captured packets.</a:t>
            </a:r>
          </a:p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Unlike the main dashboard which provides a summary, this view allows you to </a:t>
            </a:r>
            <a:r>
              <a:rPr lang="en-US" altLang="ko-KR" sz="2200" b="1" dirty="0">
                <a:latin typeface="SF싸락눈" panose="02000503000000000000" pitchFamily="2" charset="-127"/>
                <a:ea typeface="SF싸락눈" panose="02000503000000000000" pitchFamily="2" charset="-127"/>
              </a:rPr>
              <a:t>filter, search, and drill down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 into specific network conversations for in-depth investigation and troubleshooting.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ABC19A-302F-42C7-9394-DF804D0E9C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02" b="27759"/>
          <a:stretch/>
        </p:blipFill>
        <p:spPr>
          <a:xfrm>
            <a:off x="5646548" y="3749436"/>
            <a:ext cx="6028841" cy="29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46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DC8FC-A5B9-F0D4-E7D3-D0B91D0CB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03809AA-11D0-AA5B-7B00-A08AE2F89E72}"/>
              </a:ext>
            </a:extLst>
          </p:cNvPr>
          <p:cNvGrpSpPr/>
          <p:nvPr/>
        </p:nvGrpSpPr>
        <p:grpSpPr>
          <a:xfrm>
            <a:off x="164064" y="1119724"/>
            <a:ext cx="7990534" cy="523220"/>
            <a:chOff x="164064" y="1119724"/>
            <a:chExt cx="7990534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1263BF-C896-2B08-D740-8C616646134B}"/>
                </a:ext>
              </a:extLst>
            </p:cNvPr>
            <p:cNvSpPr txBox="1"/>
            <p:nvPr/>
          </p:nvSpPr>
          <p:spPr>
            <a:xfrm>
              <a:off x="769499" y="1119724"/>
              <a:ext cx="738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Admin Panel – System &amp; User Management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40DAC07-C70A-CB1C-6F43-5755627A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67D96EF-0715-FB29-2F00-85D57785DBE7}"/>
              </a:ext>
            </a:extLst>
          </p:cNvPr>
          <p:cNvSpPr txBox="1"/>
          <p:nvPr/>
        </p:nvSpPr>
        <p:spPr>
          <a:xfrm>
            <a:off x="668703" y="1572160"/>
            <a:ext cx="10660232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The Admin Panel is the central hub for system configuration and security, separate from the traffic analysis dashboard.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CC8FA-F0D2-4A1D-9317-2E6F201ED9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75"/>
          <a:stretch/>
        </p:blipFill>
        <p:spPr>
          <a:xfrm>
            <a:off x="3017003" y="2733388"/>
            <a:ext cx="5961682" cy="395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83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7220259" cy="523220"/>
            <a:chOff x="164064" y="1119724"/>
            <a:chExt cx="722025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6614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Traffic Monitor: Deep Packet Inspection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25FB30-4641-48B2-92CD-DE81FFEB2711}"/>
              </a:ext>
            </a:extLst>
          </p:cNvPr>
          <p:cNvSpPr txBox="1"/>
          <p:nvPr/>
        </p:nvSpPr>
        <p:spPr>
          <a:xfrm>
            <a:off x="819554" y="3620994"/>
            <a:ext cx="11160635" cy="2608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Create New User: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Allows the administrator to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create new user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accounts.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You can define a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Username, Password, assign a Role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and set an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expiration date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for the account.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endParaRPr lang="en-US" altLang="ko-KR" sz="800" dirty="0">
              <a:solidFill>
                <a:srgbClr val="FF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User Management Table: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Provides a comprehensive list of all existing users.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12F48F-AC01-4487-8976-4F6F25158C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456" b="38471"/>
          <a:stretch/>
        </p:blipFill>
        <p:spPr>
          <a:xfrm>
            <a:off x="877987" y="1699647"/>
            <a:ext cx="8495138" cy="19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0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7220259" cy="523220"/>
            <a:chOff x="164064" y="1119724"/>
            <a:chExt cx="722025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6614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Traffic Monitor: Deep Packet Inspection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25FB30-4641-48B2-92CD-DE81FFEB2711}"/>
              </a:ext>
            </a:extLst>
          </p:cNvPr>
          <p:cNvSpPr txBox="1"/>
          <p:nvPr/>
        </p:nvSpPr>
        <p:spPr>
          <a:xfrm>
            <a:off x="819554" y="3620994"/>
            <a:ext cx="11160635" cy="324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RSA Key Information: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Manages the public key for secure communication.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This is an advanced security feature, likely used to secure API connections or ensure encrypted communication between monitoring components.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System Statistics: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Offer a high-level overview of the system’s health.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You can quickly see the online status and statistics of the system.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You can also initialize the database.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6FF483-A844-4063-B25E-D07D8DB85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529" b="-171"/>
          <a:stretch/>
        </p:blipFill>
        <p:spPr>
          <a:xfrm>
            <a:off x="877987" y="1699646"/>
            <a:ext cx="7072644" cy="19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06281-8102-18D1-1E2B-E5AAF19E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77E04-D1A5-B3AA-616F-EABD6C4C2468}"/>
              </a:ext>
            </a:extLst>
          </p:cNvPr>
          <p:cNvSpPr txBox="1"/>
          <p:nvPr/>
        </p:nvSpPr>
        <p:spPr>
          <a:xfrm>
            <a:off x="3190881" y="2845379"/>
            <a:ext cx="6115044" cy="118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Advanced Suggestion</a:t>
            </a:r>
          </a:p>
          <a:p>
            <a:pPr algn="ctr">
              <a:lnSpc>
                <a:spcPts val="4500"/>
              </a:lnSpc>
            </a:pPr>
            <a:r>
              <a:rPr lang="en-US" altLang="ko-KR" sz="3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Intelligent Network Monitoring</a:t>
            </a:r>
          </a:p>
        </p:txBody>
      </p:sp>
    </p:spTree>
    <p:extLst>
      <p:ext uri="{BB962C8B-B14F-4D97-AF65-F5344CB8AC3E}">
        <p14:creationId xmlns:p14="http://schemas.microsoft.com/office/powerpoint/2010/main" val="17015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3998270" y="3146944"/>
            <a:ext cx="4608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</a:rPr>
              <a:t>Introduction</a:t>
            </a:r>
          </a:p>
          <a:p>
            <a:pPr algn="ctr"/>
            <a:endParaRPr lang="en-US" altLang="ko-KR" sz="3200" dirty="0">
              <a:latin typeface="Pretendard Medium" panose="02000603000000020004" pitchFamily="2" charset="-127"/>
              <a:ea typeface="Pretendard Medium" panose="02000603000000020004" pitchFamily="2" charset="-127"/>
            </a:endParaRPr>
          </a:p>
          <a:p>
            <a:pPr algn="ctr"/>
            <a:r>
              <a:rPr lang="en-US" altLang="ko-KR" sz="3200" dirty="0">
                <a:latin typeface="Pretendard Medium" panose="02000603000000020004" pitchFamily="2" charset="-127"/>
                <a:ea typeface="Pretendard Medium" panose="02000603000000020004" pitchFamily="2" charset="-127"/>
              </a:rPr>
              <a:t>Wi-Fi Traffic Monitoring</a:t>
            </a:r>
            <a:endParaRPr lang="ko-KR" altLang="en-US" sz="3200" dirty="0">
              <a:latin typeface="Pretendard Medium" panose="02000603000000020004" pitchFamily="2" charset="-127"/>
              <a:ea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336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12068060" cy="523220"/>
            <a:chOff x="164064" y="1119724"/>
            <a:chExt cx="1206806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114626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Future Enhancements: Intelligent Network Monitoring with AI &amp; LLM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2" y="1715700"/>
            <a:ext cx="11037683" cy="155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Our current system provides a robust foundation for advanced network analysis.</a:t>
            </a:r>
          </a:p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By integrating AI and Large Language Models (LLMs), we can unlock powerful new capabilities.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51888-3DF3-482E-A28D-DE5CA6BA85E3}"/>
              </a:ext>
            </a:extLst>
          </p:cNvPr>
          <p:cNvSpPr txBox="1"/>
          <p:nvPr/>
        </p:nvSpPr>
        <p:spPr>
          <a:xfrm>
            <a:off x="819555" y="3496897"/>
            <a:ext cx="6851836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1. Intelligent Threat Detection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Anomaly Detection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Proactive Defense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2. Content-Based Filtering &amp; Blocking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Harmful Website Detection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Time-Based Access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5186D-5471-49F4-AD75-E54456244D22}"/>
              </a:ext>
            </a:extLst>
          </p:cNvPr>
          <p:cNvSpPr txBox="1"/>
          <p:nvPr/>
        </p:nvSpPr>
        <p:spPr>
          <a:xfrm>
            <a:off x="5983073" y="3496897"/>
            <a:ext cx="6851836" cy="2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3. Predictive Network Management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Bandwidth Prediction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Automated Troubleshooting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20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4. Enhanced Network Insights &amp; Reporting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User Behavior Analysis</a:t>
            </a:r>
          </a:p>
          <a:p>
            <a:pPr marL="638175" lvl="1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Natural Language Reporting</a:t>
            </a:r>
          </a:p>
        </p:txBody>
      </p:sp>
    </p:spTree>
    <p:extLst>
      <p:ext uri="{BB962C8B-B14F-4D97-AF65-F5344CB8AC3E}">
        <p14:creationId xmlns:p14="http://schemas.microsoft.com/office/powerpoint/2010/main" val="8840901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052F-1F7F-F36E-BA15-91760570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09C15F-08E6-165F-DB98-FA42A57306B1}"/>
              </a:ext>
            </a:extLst>
          </p:cNvPr>
          <p:cNvGrpSpPr/>
          <p:nvPr/>
        </p:nvGrpSpPr>
        <p:grpSpPr>
          <a:xfrm>
            <a:off x="1092200" y="1718670"/>
            <a:ext cx="10089606" cy="2454076"/>
            <a:chOff x="1092200" y="1823175"/>
            <a:chExt cx="10089606" cy="245407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E16EB05-1C1A-5A03-0CFF-AC3F3E12CA67}"/>
                </a:ext>
              </a:extLst>
            </p:cNvPr>
            <p:cNvSpPr/>
            <p:nvPr/>
          </p:nvSpPr>
          <p:spPr>
            <a:xfrm>
              <a:off x="1092200" y="1837509"/>
              <a:ext cx="10089606" cy="2439742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DCEFD5-1B19-3A91-A2AA-58AA0BEBA4E3}"/>
                </a:ext>
              </a:extLst>
            </p:cNvPr>
            <p:cNvSpPr txBox="1"/>
            <p:nvPr/>
          </p:nvSpPr>
          <p:spPr>
            <a:xfrm>
              <a:off x="1310052" y="1823175"/>
              <a:ext cx="959074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Traditional Control plane – OSPF protocol 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Problems with OSPF routing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SDN Control plane, and how it can solve these issues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SDN architecture: ONOS, ODL 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Several use cases handled by SDN: routing, port fail our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081AC8-B8EF-6F2B-E742-D7A28931D8A1}"/>
              </a:ext>
            </a:extLst>
          </p:cNvPr>
          <p:cNvGrpSpPr/>
          <p:nvPr/>
        </p:nvGrpSpPr>
        <p:grpSpPr>
          <a:xfrm>
            <a:off x="164064" y="1281793"/>
            <a:ext cx="2342372" cy="416378"/>
            <a:chOff x="164064" y="1281793"/>
            <a:chExt cx="2342372" cy="4163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3FEE47-0BDF-129D-DDCD-B5CA3372E31A}"/>
                </a:ext>
              </a:extLst>
            </p:cNvPr>
            <p:cNvSpPr/>
            <p:nvPr/>
          </p:nvSpPr>
          <p:spPr>
            <a:xfrm>
              <a:off x="849086" y="1281793"/>
              <a:ext cx="1657350" cy="416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말싸미815" panose="02020600000000000000" pitchFamily="18" charset="-127"/>
                  <a:ea typeface="말싸미815" panose="02020600000000000000" pitchFamily="18" charset="-127"/>
                </a:rPr>
                <a:t>Summary</a:t>
              </a:r>
              <a:endParaRPr lang="ko-KR" altLang="en-US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280A57A-E7A5-CD04-C554-1612E864D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431125"/>
              <a:ext cx="589560" cy="14425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3A394E-D35B-A594-7941-1DDD53337195}"/>
              </a:ext>
            </a:extLst>
          </p:cNvPr>
          <p:cNvGrpSpPr/>
          <p:nvPr/>
        </p:nvGrpSpPr>
        <p:grpSpPr>
          <a:xfrm>
            <a:off x="138866" y="4321080"/>
            <a:ext cx="2342372" cy="416378"/>
            <a:chOff x="164064" y="1281793"/>
            <a:chExt cx="2342372" cy="41637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7B10DD-357C-9B59-8CF4-A618762496C9}"/>
                </a:ext>
              </a:extLst>
            </p:cNvPr>
            <p:cNvSpPr/>
            <p:nvPr/>
          </p:nvSpPr>
          <p:spPr>
            <a:xfrm>
              <a:off x="849086" y="1281793"/>
              <a:ext cx="1657350" cy="416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tx1"/>
                  </a:solidFill>
                  <a:latin typeface="말싸미815" panose="02020600000000000000" pitchFamily="18" charset="-127"/>
                  <a:ea typeface="말싸미815" panose="02020600000000000000" pitchFamily="18" charset="-127"/>
                </a:rPr>
                <a:t>Q&amp;A</a:t>
              </a:r>
              <a:endParaRPr lang="ko-KR" altLang="en-US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8860ADD-D395-3FAE-D472-E45C9CE3A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431125"/>
              <a:ext cx="589560" cy="14425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2E4071-C23E-7251-70C0-E6E520E12ACB}"/>
              </a:ext>
            </a:extLst>
          </p:cNvPr>
          <p:cNvGrpSpPr/>
          <p:nvPr/>
        </p:nvGrpSpPr>
        <p:grpSpPr>
          <a:xfrm>
            <a:off x="1092200" y="4760863"/>
            <a:ext cx="10168276" cy="1942071"/>
            <a:chOff x="1092200" y="1837509"/>
            <a:chExt cx="10168276" cy="1942071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CE7DF4C-6549-6C9F-9E22-B2754B921329}"/>
                </a:ext>
              </a:extLst>
            </p:cNvPr>
            <p:cNvSpPr/>
            <p:nvPr/>
          </p:nvSpPr>
          <p:spPr>
            <a:xfrm>
              <a:off x="1092200" y="1837509"/>
              <a:ext cx="10089606" cy="1561560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FE2D40-0239-3D3F-B800-20DC9008DB0B}"/>
                </a:ext>
              </a:extLst>
            </p:cNvPr>
            <p:cNvSpPr txBox="1"/>
            <p:nvPr/>
          </p:nvSpPr>
          <p:spPr>
            <a:xfrm>
              <a:off x="1310052" y="1840588"/>
              <a:ext cx="99504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solidFill>
                    <a:srgbClr val="C00000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Question</a:t>
              </a: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 Is Routing and Forwarding is everything in SDN controller, or is there something more ?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>
                  <a:solidFill>
                    <a:srgbClr val="C00000"/>
                  </a:solidFill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Answer</a:t>
              </a: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: More management and </a:t>
              </a:r>
              <a:r>
                <a:rPr lang="en-US" altLang="ko-KR" sz="2000" dirty="0" err="1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middlebox</a:t>
              </a:r>
              <a:r>
                <a:rPr lang="en-US" altLang="ko-KR" sz="2000" dirty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 functionalities with the help of NFV and SFC in SDN architecture (next chapter)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97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7591515" cy="523220"/>
            <a:chOff x="164064" y="1119724"/>
            <a:chExt cx="759151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6986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What is Wi-Fi Traffic and Why Monitor it?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2DFE48-3013-4CB3-D46A-8EB1ACF752B9}"/>
              </a:ext>
            </a:extLst>
          </p:cNvPr>
          <p:cNvGrpSpPr/>
          <p:nvPr/>
        </p:nvGrpSpPr>
        <p:grpSpPr>
          <a:xfrm>
            <a:off x="-7110" y="6642020"/>
            <a:ext cx="12096046" cy="246221"/>
            <a:chOff x="-7110" y="6642020"/>
            <a:chExt cx="12096046" cy="24622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EF808B6-BC0F-74B8-B404-FB98BA78CBB9}"/>
                </a:ext>
              </a:extLst>
            </p:cNvPr>
            <p:cNvGrpSpPr/>
            <p:nvPr/>
          </p:nvGrpSpPr>
          <p:grpSpPr>
            <a:xfrm>
              <a:off x="-2" y="6681788"/>
              <a:ext cx="516733" cy="176212"/>
              <a:chOff x="-1" y="6743700"/>
              <a:chExt cx="416720" cy="11429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994D576D-A9E5-59C2-0D0A-381557C1CE34}"/>
                  </a:ext>
                </a:extLst>
              </p:cNvPr>
              <p:cNvSpPr/>
              <p:nvPr/>
            </p:nvSpPr>
            <p:spPr>
              <a:xfrm>
                <a:off x="-1" y="6743700"/>
                <a:ext cx="52389" cy="114299"/>
              </a:xfrm>
              <a:prstGeom prst="rect">
                <a:avLst/>
              </a:prstGeom>
              <a:solidFill>
                <a:srgbClr val="1B7AA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A49961E-E504-1FEA-D47E-8B9FDB6571DC}"/>
                  </a:ext>
                </a:extLst>
              </p:cNvPr>
              <p:cNvSpPr/>
              <p:nvPr/>
            </p:nvSpPr>
            <p:spPr>
              <a:xfrm>
                <a:off x="52388" y="6743700"/>
                <a:ext cx="364331" cy="1142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672F41-4857-1D40-5730-813FBEE6CA3D}"/>
                </a:ext>
              </a:extLst>
            </p:cNvPr>
            <p:cNvSpPr txBox="1"/>
            <p:nvPr/>
          </p:nvSpPr>
          <p:spPr>
            <a:xfrm>
              <a:off x="-7110" y="6642020"/>
              <a:ext cx="5895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Pretendard SemiBold" panose="02000703000000020004" pitchFamily="2" charset="-127"/>
                  <a:ea typeface="Pretendard SemiBold" panose="02000703000000020004" pitchFamily="2" charset="-127"/>
                </a:rPr>
                <a:t>source</a:t>
              </a:r>
              <a:endParaRPr lang="ko-KR" altLang="en-US" sz="1000" dirty="0">
                <a:latin typeface="Pretendard SemiBold" panose="02000703000000020004" pitchFamily="2" charset="-127"/>
                <a:ea typeface="Pretendard SemiBold" panose="020007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F76D4B-4F24-CA28-531C-0003B114727C}"/>
                </a:ext>
              </a:extLst>
            </p:cNvPr>
            <p:cNvSpPr txBox="1"/>
            <p:nvPr/>
          </p:nvSpPr>
          <p:spPr>
            <a:xfrm>
              <a:off x="468659" y="6651272"/>
              <a:ext cx="116202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2" charset="-127"/>
                  <a:ea typeface="Pretendard" panose="02000503000000020004" pitchFamily="2" charset="-127"/>
                </a:rPr>
                <a:t>Re-created illustration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What is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Wi-Fi Traffic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5915542" cy="1648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flow of data </a:t>
            </a:r>
            <a:r>
              <a:rPr lang="en-US" altLang="ko-KR" sz="2000" b="1" dirty="0"/>
              <a:t>packets</a:t>
            </a:r>
            <a:r>
              <a:rPr lang="en-US" altLang="ko-KR" sz="2000" dirty="0"/>
              <a:t> between your devices and the router.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It's the invisible conversation happening on your network.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5E6B7E9-8FDE-6AE1-1E77-3711B8FBEC11}"/>
              </a:ext>
            </a:extLst>
          </p:cNvPr>
          <p:cNvGrpSpPr>
            <a:grpSpLocks noChangeAspect="1"/>
          </p:cNvGrpSpPr>
          <p:nvPr/>
        </p:nvGrpSpPr>
        <p:grpSpPr>
          <a:xfrm>
            <a:off x="6191664" y="2583409"/>
            <a:ext cx="5897272" cy="2099010"/>
            <a:chOff x="7713517" y="3239137"/>
            <a:chExt cx="3524590" cy="1254504"/>
          </a:xfrm>
        </p:grpSpPr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85B0C6E9-8F9B-1495-930E-441826DDF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544" t="29478" r="1879" b="39357"/>
            <a:stretch/>
          </p:blipFill>
          <p:spPr>
            <a:xfrm>
              <a:off x="7713517" y="3239137"/>
              <a:ext cx="3524590" cy="1254504"/>
            </a:xfrm>
            <a:prstGeom prst="rect">
              <a:avLst/>
            </a:prstGeom>
          </p:spPr>
        </p:pic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C0AF62A3-C886-440E-E25F-B38905EEEEF5}"/>
                </a:ext>
              </a:extLst>
            </p:cNvPr>
            <p:cNvSpPr/>
            <p:nvPr/>
          </p:nvSpPr>
          <p:spPr>
            <a:xfrm flipV="1">
              <a:off x="8775164" y="3805609"/>
              <a:ext cx="1581873" cy="495116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5087" h="5298098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2816497" y="3368066"/>
                  </a:lnTo>
                  <a:lnTo>
                    <a:pt x="3075366" y="5297441"/>
                  </a:lnTo>
                  <a:cubicBezTo>
                    <a:pt x="3209182" y="5308474"/>
                    <a:pt x="4071274" y="5176166"/>
                    <a:pt x="4205087" y="5173817"/>
                  </a:cubicBezTo>
                </a:path>
              </a:pathLst>
            </a:custGeom>
            <a:noFill/>
            <a:ln w="3175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+mn-ea"/>
                <a:cs typeface="+mn-cs"/>
              </a:endParaRPr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9D0EBC2F-6381-4BD8-ECEE-2DFC10C639C7}"/>
                </a:ext>
              </a:extLst>
            </p:cNvPr>
            <p:cNvSpPr/>
            <p:nvPr/>
          </p:nvSpPr>
          <p:spPr>
            <a:xfrm flipV="1">
              <a:off x="8723807" y="3774486"/>
              <a:ext cx="1610101" cy="429159"/>
            </a:xfrm>
            <a:custGeom>
              <a:avLst/>
              <a:gdLst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3913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621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998374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650434 w 2769704"/>
                <a:gd name="connsiteY5" fmla="*/ 2001078 h 2637182"/>
                <a:gd name="connsiteX6" fmla="*/ 2769704 w 2769704"/>
                <a:gd name="connsiteY6" fmla="*/ 2637182 h 2637182"/>
                <a:gd name="connsiteX0" fmla="*/ 0 w 2769704"/>
                <a:gd name="connsiteY0" fmla="*/ 0 h 2637182"/>
                <a:gd name="connsiteX1" fmla="*/ 980661 w 2769704"/>
                <a:gd name="connsiteY1" fmla="*/ 1007165 h 2637182"/>
                <a:gd name="connsiteX2" fmla="*/ 2014330 w 2769704"/>
                <a:gd name="connsiteY2" fmla="*/ 1011756 h 2637182"/>
                <a:gd name="connsiteX3" fmla="*/ 2478156 w 2769704"/>
                <a:gd name="connsiteY3" fmla="*/ 1007165 h 2637182"/>
                <a:gd name="connsiteX4" fmla="*/ 2054087 w 2769704"/>
                <a:gd name="connsiteY4" fmla="*/ 1709530 h 2637182"/>
                <a:gd name="connsiteX5" fmla="*/ 2753026 w 2769704"/>
                <a:gd name="connsiteY5" fmla="*/ 2050143 h 2637182"/>
                <a:gd name="connsiteX6" fmla="*/ 2769704 w 2769704"/>
                <a:gd name="connsiteY6" fmla="*/ 2637182 h 2637182"/>
                <a:gd name="connsiteX0" fmla="*/ 0 w 2753026"/>
                <a:gd name="connsiteY0" fmla="*/ 0 h 2628261"/>
                <a:gd name="connsiteX1" fmla="*/ 980661 w 2753026"/>
                <a:gd name="connsiteY1" fmla="*/ 1007165 h 2628261"/>
                <a:gd name="connsiteX2" fmla="*/ 2014330 w 2753026"/>
                <a:gd name="connsiteY2" fmla="*/ 1011756 h 2628261"/>
                <a:gd name="connsiteX3" fmla="*/ 2478156 w 2753026"/>
                <a:gd name="connsiteY3" fmla="*/ 1007165 h 2628261"/>
                <a:gd name="connsiteX4" fmla="*/ 2054087 w 2753026"/>
                <a:gd name="connsiteY4" fmla="*/ 1709530 h 2628261"/>
                <a:gd name="connsiteX5" fmla="*/ 2753026 w 2753026"/>
                <a:gd name="connsiteY5" fmla="*/ 2050143 h 2628261"/>
                <a:gd name="connsiteX6" fmla="*/ 2742942 w 2753026"/>
                <a:gd name="connsiteY6" fmla="*/ 2628261 h 2628261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4 w 2760784"/>
                <a:gd name="connsiteY6" fmla="*/ 2820062 h 2820062"/>
                <a:gd name="connsiteX0" fmla="*/ 0 w 2760784"/>
                <a:gd name="connsiteY0" fmla="*/ 0 h 2820062"/>
                <a:gd name="connsiteX1" fmla="*/ 980661 w 2760784"/>
                <a:gd name="connsiteY1" fmla="*/ 1007165 h 2820062"/>
                <a:gd name="connsiteX2" fmla="*/ 2014330 w 2760784"/>
                <a:gd name="connsiteY2" fmla="*/ 1011756 h 2820062"/>
                <a:gd name="connsiteX3" fmla="*/ 2478156 w 2760784"/>
                <a:gd name="connsiteY3" fmla="*/ 1007165 h 2820062"/>
                <a:gd name="connsiteX4" fmla="*/ 2054087 w 2760784"/>
                <a:gd name="connsiteY4" fmla="*/ 1709530 h 2820062"/>
                <a:gd name="connsiteX5" fmla="*/ 2753026 w 2760784"/>
                <a:gd name="connsiteY5" fmla="*/ 2050143 h 2820062"/>
                <a:gd name="connsiteX6" fmla="*/ 2760783 w 2760784"/>
                <a:gd name="connsiteY6" fmla="*/ 2639768 h 2820062"/>
                <a:gd name="connsiteX7" fmla="*/ 2760784 w 2760784"/>
                <a:gd name="connsiteY7" fmla="*/ 2820062 h 2820062"/>
                <a:gd name="connsiteX0" fmla="*/ 0 w 3188991"/>
                <a:gd name="connsiteY0" fmla="*/ 0 h 2681787"/>
                <a:gd name="connsiteX1" fmla="*/ 980661 w 3188991"/>
                <a:gd name="connsiteY1" fmla="*/ 1007165 h 2681787"/>
                <a:gd name="connsiteX2" fmla="*/ 2014330 w 3188991"/>
                <a:gd name="connsiteY2" fmla="*/ 1011756 h 2681787"/>
                <a:gd name="connsiteX3" fmla="*/ 2478156 w 3188991"/>
                <a:gd name="connsiteY3" fmla="*/ 1007165 h 2681787"/>
                <a:gd name="connsiteX4" fmla="*/ 2054087 w 3188991"/>
                <a:gd name="connsiteY4" fmla="*/ 1709530 h 2681787"/>
                <a:gd name="connsiteX5" fmla="*/ 2753026 w 3188991"/>
                <a:gd name="connsiteY5" fmla="*/ 2050143 h 2681787"/>
                <a:gd name="connsiteX6" fmla="*/ 2760783 w 3188991"/>
                <a:gd name="connsiteY6" fmla="*/ 2639768 h 2681787"/>
                <a:gd name="connsiteX7" fmla="*/ 3188991 w 3188991"/>
                <a:gd name="connsiteY7" fmla="*/ 2681787 h 2681787"/>
                <a:gd name="connsiteX0" fmla="*/ 0 w 3188991"/>
                <a:gd name="connsiteY0" fmla="*/ 0 h 2691285"/>
                <a:gd name="connsiteX1" fmla="*/ 980661 w 3188991"/>
                <a:gd name="connsiteY1" fmla="*/ 1007165 h 2691285"/>
                <a:gd name="connsiteX2" fmla="*/ 2014330 w 3188991"/>
                <a:gd name="connsiteY2" fmla="*/ 1011756 h 2691285"/>
                <a:gd name="connsiteX3" fmla="*/ 2478156 w 3188991"/>
                <a:gd name="connsiteY3" fmla="*/ 1007165 h 2691285"/>
                <a:gd name="connsiteX4" fmla="*/ 2054087 w 3188991"/>
                <a:gd name="connsiteY4" fmla="*/ 1709530 h 2691285"/>
                <a:gd name="connsiteX5" fmla="*/ 2753026 w 3188991"/>
                <a:gd name="connsiteY5" fmla="*/ 2050143 h 2691285"/>
                <a:gd name="connsiteX6" fmla="*/ 2760783 w 3188991"/>
                <a:gd name="connsiteY6" fmla="*/ 2639768 h 2691285"/>
                <a:gd name="connsiteX7" fmla="*/ 3188991 w 3188991"/>
                <a:gd name="connsiteY7" fmla="*/ 2681787 h 2691285"/>
                <a:gd name="connsiteX0" fmla="*/ 0 w 3188991"/>
                <a:gd name="connsiteY0" fmla="*/ 0 h 2700394"/>
                <a:gd name="connsiteX1" fmla="*/ 980661 w 3188991"/>
                <a:gd name="connsiteY1" fmla="*/ 1007165 h 2700394"/>
                <a:gd name="connsiteX2" fmla="*/ 2014330 w 3188991"/>
                <a:gd name="connsiteY2" fmla="*/ 1011756 h 2700394"/>
                <a:gd name="connsiteX3" fmla="*/ 2478156 w 3188991"/>
                <a:gd name="connsiteY3" fmla="*/ 1007165 h 2700394"/>
                <a:gd name="connsiteX4" fmla="*/ 2054087 w 3188991"/>
                <a:gd name="connsiteY4" fmla="*/ 1709530 h 2700394"/>
                <a:gd name="connsiteX5" fmla="*/ 2753026 w 3188991"/>
                <a:gd name="connsiteY5" fmla="*/ 2050143 h 2700394"/>
                <a:gd name="connsiteX6" fmla="*/ 2765243 w 3188991"/>
                <a:gd name="connsiteY6" fmla="*/ 2662071 h 2700394"/>
                <a:gd name="connsiteX7" fmla="*/ 3188991 w 3188991"/>
                <a:gd name="connsiteY7" fmla="*/ 2681787 h 2700394"/>
                <a:gd name="connsiteX0" fmla="*/ 0 w 3188991"/>
                <a:gd name="connsiteY0" fmla="*/ 0 h 2686921"/>
                <a:gd name="connsiteX1" fmla="*/ 980661 w 3188991"/>
                <a:gd name="connsiteY1" fmla="*/ 1007165 h 2686921"/>
                <a:gd name="connsiteX2" fmla="*/ 2014330 w 3188991"/>
                <a:gd name="connsiteY2" fmla="*/ 1011756 h 2686921"/>
                <a:gd name="connsiteX3" fmla="*/ 2478156 w 3188991"/>
                <a:gd name="connsiteY3" fmla="*/ 1007165 h 2686921"/>
                <a:gd name="connsiteX4" fmla="*/ 2054087 w 3188991"/>
                <a:gd name="connsiteY4" fmla="*/ 1709530 h 2686921"/>
                <a:gd name="connsiteX5" fmla="*/ 2753026 w 3188991"/>
                <a:gd name="connsiteY5" fmla="*/ 2050143 h 2686921"/>
                <a:gd name="connsiteX6" fmla="*/ 2765243 w 3188991"/>
                <a:gd name="connsiteY6" fmla="*/ 2662071 h 2686921"/>
                <a:gd name="connsiteX7" fmla="*/ 3188991 w 3188991"/>
                <a:gd name="connsiteY7" fmla="*/ 2681787 h 2686921"/>
                <a:gd name="connsiteX0" fmla="*/ 0 w 3188991"/>
                <a:gd name="connsiteY0" fmla="*/ 0 h 2689619"/>
                <a:gd name="connsiteX1" fmla="*/ 980661 w 3188991"/>
                <a:gd name="connsiteY1" fmla="*/ 1007165 h 2689619"/>
                <a:gd name="connsiteX2" fmla="*/ 2014330 w 3188991"/>
                <a:gd name="connsiteY2" fmla="*/ 1011756 h 2689619"/>
                <a:gd name="connsiteX3" fmla="*/ 2478156 w 3188991"/>
                <a:gd name="connsiteY3" fmla="*/ 1007165 h 2689619"/>
                <a:gd name="connsiteX4" fmla="*/ 2054087 w 3188991"/>
                <a:gd name="connsiteY4" fmla="*/ 1709530 h 2689619"/>
                <a:gd name="connsiteX5" fmla="*/ 2753026 w 3188991"/>
                <a:gd name="connsiteY5" fmla="*/ 2050143 h 2689619"/>
                <a:gd name="connsiteX6" fmla="*/ 2769703 w 3188991"/>
                <a:gd name="connsiteY6" fmla="*/ 2675452 h 2689619"/>
                <a:gd name="connsiteX7" fmla="*/ 3188991 w 3188991"/>
                <a:gd name="connsiteY7" fmla="*/ 2681787 h 2689619"/>
                <a:gd name="connsiteX0" fmla="*/ 0 w 3188991"/>
                <a:gd name="connsiteY0" fmla="*/ 0 h 2681967"/>
                <a:gd name="connsiteX1" fmla="*/ 980661 w 3188991"/>
                <a:gd name="connsiteY1" fmla="*/ 1007165 h 2681967"/>
                <a:gd name="connsiteX2" fmla="*/ 2014330 w 3188991"/>
                <a:gd name="connsiteY2" fmla="*/ 1011756 h 2681967"/>
                <a:gd name="connsiteX3" fmla="*/ 2478156 w 3188991"/>
                <a:gd name="connsiteY3" fmla="*/ 1007165 h 2681967"/>
                <a:gd name="connsiteX4" fmla="*/ 2054087 w 3188991"/>
                <a:gd name="connsiteY4" fmla="*/ 1709530 h 2681967"/>
                <a:gd name="connsiteX5" fmla="*/ 2753026 w 3188991"/>
                <a:gd name="connsiteY5" fmla="*/ 2050143 h 2681967"/>
                <a:gd name="connsiteX6" fmla="*/ 2769703 w 3188991"/>
                <a:gd name="connsiteY6" fmla="*/ 2675452 h 2681967"/>
                <a:gd name="connsiteX7" fmla="*/ 3188991 w 3188991"/>
                <a:gd name="connsiteY7" fmla="*/ 2681787 h 2681967"/>
                <a:gd name="connsiteX0" fmla="*/ 0 w 3188991"/>
                <a:gd name="connsiteY0" fmla="*/ 0 h 2687647"/>
                <a:gd name="connsiteX1" fmla="*/ 980661 w 3188991"/>
                <a:gd name="connsiteY1" fmla="*/ 1007165 h 2687647"/>
                <a:gd name="connsiteX2" fmla="*/ 2014330 w 3188991"/>
                <a:gd name="connsiteY2" fmla="*/ 1011756 h 2687647"/>
                <a:gd name="connsiteX3" fmla="*/ 2478156 w 3188991"/>
                <a:gd name="connsiteY3" fmla="*/ 1007165 h 2687647"/>
                <a:gd name="connsiteX4" fmla="*/ 2054087 w 3188991"/>
                <a:gd name="connsiteY4" fmla="*/ 1709530 h 2687647"/>
                <a:gd name="connsiteX5" fmla="*/ 2753026 w 3188991"/>
                <a:gd name="connsiteY5" fmla="*/ 2050143 h 2687647"/>
                <a:gd name="connsiteX6" fmla="*/ 2769703 w 3188991"/>
                <a:gd name="connsiteY6" fmla="*/ 2675452 h 2687647"/>
                <a:gd name="connsiteX7" fmla="*/ 3188991 w 3188991"/>
                <a:gd name="connsiteY7" fmla="*/ 2681787 h 2687647"/>
                <a:gd name="connsiteX0" fmla="*/ 0 w 3064097"/>
                <a:gd name="connsiteY0" fmla="*/ 0 h 2687647"/>
                <a:gd name="connsiteX1" fmla="*/ 980661 w 3064097"/>
                <a:gd name="connsiteY1" fmla="*/ 1007165 h 2687647"/>
                <a:gd name="connsiteX2" fmla="*/ 2014330 w 3064097"/>
                <a:gd name="connsiteY2" fmla="*/ 1011756 h 2687647"/>
                <a:gd name="connsiteX3" fmla="*/ 2478156 w 3064097"/>
                <a:gd name="connsiteY3" fmla="*/ 1007165 h 2687647"/>
                <a:gd name="connsiteX4" fmla="*/ 2054087 w 3064097"/>
                <a:gd name="connsiteY4" fmla="*/ 1709530 h 2687647"/>
                <a:gd name="connsiteX5" fmla="*/ 2753026 w 3064097"/>
                <a:gd name="connsiteY5" fmla="*/ 2050143 h 2687647"/>
                <a:gd name="connsiteX6" fmla="*/ 2769703 w 3064097"/>
                <a:gd name="connsiteY6" fmla="*/ 2675452 h 2687647"/>
                <a:gd name="connsiteX7" fmla="*/ 3064097 w 3064097"/>
                <a:gd name="connsiteY7" fmla="*/ 2681787 h 2687647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3064097"/>
                <a:gd name="connsiteY0" fmla="*/ 0 h 2683755"/>
                <a:gd name="connsiteX1" fmla="*/ 980661 w 3064097"/>
                <a:gd name="connsiteY1" fmla="*/ 1007165 h 2683755"/>
                <a:gd name="connsiteX2" fmla="*/ 2014330 w 3064097"/>
                <a:gd name="connsiteY2" fmla="*/ 1011756 h 2683755"/>
                <a:gd name="connsiteX3" fmla="*/ 2478156 w 3064097"/>
                <a:gd name="connsiteY3" fmla="*/ 1007165 h 2683755"/>
                <a:gd name="connsiteX4" fmla="*/ 2054087 w 3064097"/>
                <a:gd name="connsiteY4" fmla="*/ 1709530 h 2683755"/>
                <a:gd name="connsiteX5" fmla="*/ 2753026 w 3064097"/>
                <a:gd name="connsiteY5" fmla="*/ 2050143 h 2683755"/>
                <a:gd name="connsiteX6" fmla="*/ 2769703 w 3064097"/>
                <a:gd name="connsiteY6" fmla="*/ 2675452 h 2683755"/>
                <a:gd name="connsiteX7" fmla="*/ 3064097 w 3064097"/>
                <a:gd name="connsiteY7" fmla="*/ 2681787 h 2683755"/>
                <a:gd name="connsiteX0" fmla="*/ 0 w 4205087"/>
                <a:gd name="connsiteY0" fmla="*/ 0 h 4917290"/>
                <a:gd name="connsiteX1" fmla="*/ 980661 w 4205087"/>
                <a:gd name="connsiteY1" fmla="*/ 1007165 h 4917290"/>
                <a:gd name="connsiteX2" fmla="*/ 2014330 w 4205087"/>
                <a:gd name="connsiteY2" fmla="*/ 1011756 h 4917290"/>
                <a:gd name="connsiteX3" fmla="*/ 2478156 w 4205087"/>
                <a:gd name="connsiteY3" fmla="*/ 1007165 h 4917290"/>
                <a:gd name="connsiteX4" fmla="*/ 2054087 w 4205087"/>
                <a:gd name="connsiteY4" fmla="*/ 1709530 h 4917290"/>
                <a:gd name="connsiteX5" fmla="*/ 2753026 w 4205087"/>
                <a:gd name="connsiteY5" fmla="*/ 2050143 h 4917290"/>
                <a:gd name="connsiteX6" fmla="*/ 2769703 w 4205087"/>
                <a:gd name="connsiteY6" fmla="*/ 2675452 h 4917290"/>
                <a:gd name="connsiteX7" fmla="*/ 4205087 w 4205087"/>
                <a:gd name="connsiteY7" fmla="*/ 4917290 h 4917290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53026 w 4205087"/>
                <a:gd name="connsiteY5" fmla="*/ 2050143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054087 w 4205087"/>
                <a:gd name="connsiteY4" fmla="*/ 1709530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80661 w 4205087"/>
                <a:gd name="connsiteY1" fmla="*/ 1007165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478156 w 4205087"/>
                <a:gd name="connsiteY3" fmla="*/ 1007165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29499 w 4205087"/>
                <a:gd name="connsiteY4" fmla="*/ 1308286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939912 w 4205087"/>
                <a:gd name="connsiteY1" fmla="*/ 1293766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556665 w 4205087"/>
                <a:gd name="connsiteY4" fmla="*/ 849722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518907 w 4205087"/>
                <a:gd name="connsiteY3" fmla="*/ 720563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14330 w 4205087"/>
                <a:gd name="connsiteY2" fmla="*/ 1011756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780192 w 4205087"/>
                <a:gd name="connsiteY5" fmla="*/ 2852631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2026431 w 4205087"/>
                <a:gd name="connsiteY2" fmla="*/ 1385734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677684 w 4205087"/>
                <a:gd name="connsiteY4" fmla="*/ 1194934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4917315"/>
                <a:gd name="connsiteX1" fmla="*/ 1145642 w 4205087"/>
                <a:gd name="connsiteY1" fmla="*/ 1610210 h 4917315"/>
                <a:gd name="connsiteX2" fmla="*/ 1276117 w 4205087"/>
                <a:gd name="connsiteY2" fmla="*/ 1558340 h 4917315"/>
                <a:gd name="connsiteX3" fmla="*/ 2700435 w 4205087"/>
                <a:gd name="connsiteY3" fmla="*/ 1180845 h 4917315"/>
                <a:gd name="connsiteX4" fmla="*/ 2713991 w 4205087"/>
                <a:gd name="connsiteY4" fmla="*/ 1223701 h 4917315"/>
                <a:gd name="connsiteX5" fmla="*/ 2816497 w 4205087"/>
                <a:gd name="connsiteY5" fmla="*/ 3111539 h 4917315"/>
                <a:gd name="connsiteX6" fmla="*/ 2701787 w 4205087"/>
                <a:gd name="connsiteY6" fmla="*/ 4738996 h 4917315"/>
                <a:gd name="connsiteX7" fmla="*/ 4205087 w 4205087"/>
                <a:gd name="connsiteY7" fmla="*/ 4917290 h 4917315"/>
                <a:gd name="connsiteX0" fmla="*/ 0 w 4205087"/>
                <a:gd name="connsiteY0" fmla="*/ 0 h 5142121"/>
                <a:gd name="connsiteX1" fmla="*/ 1145642 w 4205087"/>
                <a:gd name="connsiteY1" fmla="*/ 1610210 h 5142121"/>
                <a:gd name="connsiteX2" fmla="*/ 1276117 w 4205087"/>
                <a:gd name="connsiteY2" fmla="*/ 1558340 h 5142121"/>
                <a:gd name="connsiteX3" fmla="*/ 2700435 w 4205087"/>
                <a:gd name="connsiteY3" fmla="*/ 1180845 h 5142121"/>
                <a:gd name="connsiteX4" fmla="*/ 2713991 w 4205087"/>
                <a:gd name="connsiteY4" fmla="*/ 1223701 h 5142121"/>
                <a:gd name="connsiteX5" fmla="*/ 2816497 w 4205087"/>
                <a:gd name="connsiteY5" fmla="*/ 3111539 h 5142121"/>
                <a:gd name="connsiteX6" fmla="*/ 2750195 w 4205087"/>
                <a:gd name="connsiteY6" fmla="*/ 5141743 h 5142121"/>
                <a:gd name="connsiteX7" fmla="*/ 4205087 w 4205087"/>
                <a:gd name="connsiteY7" fmla="*/ 4917290 h 5142121"/>
                <a:gd name="connsiteX0" fmla="*/ 0 w 4205087"/>
                <a:gd name="connsiteY0" fmla="*/ 256527 h 5398648"/>
                <a:gd name="connsiteX1" fmla="*/ 1145642 w 4205087"/>
                <a:gd name="connsiteY1" fmla="*/ 1866737 h 5398648"/>
                <a:gd name="connsiteX2" fmla="*/ 50473 w 4205087"/>
                <a:gd name="connsiteY2" fmla="*/ 0 h 5398648"/>
                <a:gd name="connsiteX3" fmla="*/ 2700435 w 4205087"/>
                <a:gd name="connsiteY3" fmla="*/ 1437372 h 5398648"/>
                <a:gd name="connsiteX4" fmla="*/ 2713991 w 4205087"/>
                <a:gd name="connsiteY4" fmla="*/ 1480228 h 5398648"/>
                <a:gd name="connsiteX5" fmla="*/ 2816497 w 4205087"/>
                <a:gd name="connsiteY5" fmla="*/ 3368066 h 5398648"/>
                <a:gd name="connsiteX6" fmla="*/ 2750195 w 4205087"/>
                <a:gd name="connsiteY6" fmla="*/ 5398270 h 5398648"/>
                <a:gd name="connsiteX7" fmla="*/ 4205087 w 4205087"/>
                <a:gd name="connsiteY7" fmla="*/ 5173817 h 5398648"/>
                <a:gd name="connsiteX0" fmla="*/ 4782461 w 8987548"/>
                <a:gd name="connsiteY0" fmla="*/ 256527 h 5398648"/>
                <a:gd name="connsiteX1" fmla="*/ 0 w 8987548"/>
                <a:gd name="connsiteY1" fmla="*/ 3379134 h 5398648"/>
                <a:gd name="connsiteX2" fmla="*/ 4832934 w 8987548"/>
                <a:gd name="connsiteY2" fmla="*/ 0 h 5398648"/>
                <a:gd name="connsiteX3" fmla="*/ 7482896 w 8987548"/>
                <a:gd name="connsiteY3" fmla="*/ 1437372 h 5398648"/>
                <a:gd name="connsiteX4" fmla="*/ 7496452 w 8987548"/>
                <a:gd name="connsiteY4" fmla="*/ 1480228 h 5398648"/>
                <a:gd name="connsiteX5" fmla="*/ 7598958 w 8987548"/>
                <a:gd name="connsiteY5" fmla="*/ 3368066 h 5398648"/>
                <a:gd name="connsiteX6" fmla="*/ 7532656 w 8987548"/>
                <a:gd name="connsiteY6" fmla="*/ 5398270 h 5398648"/>
                <a:gd name="connsiteX7" fmla="*/ 8987548 w 8987548"/>
                <a:gd name="connsiteY7" fmla="*/ 5173817 h 5398648"/>
                <a:gd name="connsiteX0" fmla="*/ 4782461 w 8987548"/>
                <a:gd name="connsiteY0" fmla="*/ 256527 h 5298098"/>
                <a:gd name="connsiteX1" fmla="*/ 0 w 8987548"/>
                <a:gd name="connsiteY1" fmla="*/ 3379134 h 5298098"/>
                <a:gd name="connsiteX2" fmla="*/ 4832934 w 8987548"/>
                <a:gd name="connsiteY2" fmla="*/ 0 h 5298098"/>
                <a:gd name="connsiteX3" fmla="*/ 7482896 w 8987548"/>
                <a:gd name="connsiteY3" fmla="*/ 1437372 h 5298098"/>
                <a:gd name="connsiteX4" fmla="*/ 7496452 w 8987548"/>
                <a:gd name="connsiteY4" fmla="*/ 1480228 h 5298098"/>
                <a:gd name="connsiteX5" fmla="*/ 7598958 w 8987548"/>
                <a:gd name="connsiteY5" fmla="*/ 3368066 h 5298098"/>
                <a:gd name="connsiteX6" fmla="*/ 7857827 w 8987548"/>
                <a:gd name="connsiteY6" fmla="*/ 5297441 h 5298098"/>
                <a:gd name="connsiteX7" fmla="*/ 8987548 w 8987548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2816497 w 4205087"/>
                <a:gd name="connsiteY5" fmla="*/ 3368066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298098"/>
                <a:gd name="connsiteX1" fmla="*/ 45066 w 4205087"/>
                <a:gd name="connsiteY1" fmla="*/ 51875 h 5298098"/>
                <a:gd name="connsiteX2" fmla="*/ 50473 w 4205087"/>
                <a:gd name="connsiteY2" fmla="*/ 0 h 5298098"/>
                <a:gd name="connsiteX3" fmla="*/ 2700435 w 4205087"/>
                <a:gd name="connsiteY3" fmla="*/ 1437372 h 5298098"/>
                <a:gd name="connsiteX4" fmla="*/ 2713991 w 4205087"/>
                <a:gd name="connsiteY4" fmla="*/ 1480228 h 5298098"/>
                <a:gd name="connsiteX5" fmla="*/ 1966050 w 4205087"/>
                <a:gd name="connsiteY5" fmla="*/ 3670548 h 5298098"/>
                <a:gd name="connsiteX6" fmla="*/ 3075366 w 4205087"/>
                <a:gd name="connsiteY6" fmla="*/ 5297441 h 5298098"/>
                <a:gd name="connsiteX7" fmla="*/ 4205087 w 4205087"/>
                <a:gd name="connsiteY7" fmla="*/ 5173817 h 5298098"/>
                <a:gd name="connsiteX0" fmla="*/ 0 w 4205087"/>
                <a:gd name="connsiteY0" fmla="*/ 256527 h 5173829"/>
                <a:gd name="connsiteX1" fmla="*/ 45066 w 4205087"/>
                <a:gd name="connsiteY1" fmla="*/ 51875 h 5173829"/>
                <a:gd name="connsiteX2" fmla="*/ 50473 w 4205087"/>
                <a:gd name="connsiteY2" fmla="*/ 0 h 5173829"/>
                <a:gd name="connsiteX3" fmla="*/ 2700435 w 4205087"/>
                <a:gd name="connsiteY3" fmla="*/ 1437372 h 5173829"/>
                <a:gd name="connsiteX4" fmla="*/ 2713991 w 4205087"/>
                <a:gd name="connsiteY4" fmla="*/ 1480228 h 5173829"/>
                <a:gd name="connsiteX5" fmla="*/ 1966050 w 4205087"/>
                <a:gd name="connsiteY5" fmla="*/ 3670548 h 5173829"/>
                <a:gd name="connsiteX6" fmla="*/ 2975313 w 4205087"/>
                <a:gd name="connsiteY6" fmla="*/ 4591659 h 5173829"/>
                <a:gd name="connsiteX7" fmla="*/ 4205087 w 4205087"/>
                <a:gd name="connsiteY7" fmla="*/ 5173817 h 5173829"/>
                <a:gd name="connsiteX0" fmla="*/ 0 w 4280125"/>
                <a:gd name="connsiteY0" fmla="*/ 256527 h 4592316"/>
                <a:gd name="connsiteX1" fmla="*/ 45066 w 4280125"/>
                <a:gd name="connsiteY1" fmla="*/ 51875 h 4592316"/>
                <a:gd name="connsiteX2" fmla="*/ 50473 w 4280125"/>
                <a:gd name="connsiteY2" fmla="*/ 0 h 4592316"/>
                <a:gd name="connsiteX3" fmla="*/ 2700435 w 4280125"/>
                <a:gd name="connsiteY3" fmla="*/ 1437372 h 4592316"/>
                <a:gd name="connsiteX4" fmla="*/ 2713991 w 4280125"/>
                <a:gd name="connsiteY4" fmla="*/ 1480228 h 4592316"/>
                <a:gd name="connsiteX5" fmla="*/ 1966050 w 4280125"/>
                <a:gd name="connsiteY5" fmla="*/ 3670548 h 4592316"/>
                <a:gd name="connsiteX6" fmla="*/ 2975313 w 4280125"/>
                <a:gd name="connsiteY6" fmla="*/ 4591659 h 4592316"/>
                <a:gd name="connsiteX7" fmla="*/ 4280125 w 4280125"/>
                <a:gd name="connsiteY7" fmla="*/ 4468037 h 459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80125" h="4592316">
                  <a:moveTo>
                    <a:pt x="0" y="256527"/>
                  </a:moveTo>
                  <a:lnTo>
                    <a:pt x="45066" y="51875"/>
                  </a:lnTo>
                  <a:lnTo>
                    <a:pt x="50473" y="0"/>
                  </a:lnTo>
                  <a:lnTo>
                    <a:pt x="2700435" y="1437372"/>
                  </a:lnTo>
                  <a:lnTo>
                    <a:pt x="2713991" y="1480228"/>
                  </a:lnTo>
                  <a:lnTo>
                    <a:pt x="1966050" y="3670548"/>
                  </a:lnTo>
                  <a:lnTo>
                    <a:pt x="2975313" y="4591659"/>
                  </a:lnTo>
                  <a:cubicBezTo>
                    <a:pt x="3109129" y="4602692"/>
                    <a:pt x="4146312" y="4470386"/>
                    <a:pt x="4280125" y="4468037"/>
                  </a:cubicBezTo>
                </a:path>
              </a:pathLst>
            </a:custGeom>
            <a:noFill/>
            <a:ln w="31750">
              <a:solidFill>
                <a:srgbClr val="0000A8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US" dirty="0">
                <a:solidFill>
                  <a:srgbClr val="00B050"/>
                </a:solidFill>
                <a:latin typeface="Pretendard Light" panose="02000403000000020004" pitchFamily="2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4084662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it?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5" y="4576713"/>
            <a:ext cx="6851836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Security: </a:t>
            </a:r>
            <a:r>
              <a:rPr lang="en-US" altLang="ko-KR" sz="2000" dirty="0"/>
              <a:t>Detect threats &amp; unauthorized devices.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Performance: </a:t>
            </a:r>
            <a:r>
              <a:rPr lang="en-US" altLang="ko-KR" sz="2000" dirty="0"/>
              <a:t>Find bottlenecks &amp; manage bandwidth.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b="1" dirty="0"/>
              <a:t>Troubleshooting: </a:t>
            </a:r>
            <a:r>
              <a:rPr lang="en-US" altLang="ko-KR" sz="2000" dirty="0"/>
              <a:t>Diagnose connection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48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0D9F-11F6-B511-8366-E176B915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4F98910-3B41-8F94-6233-C903BEF90B48}"/>
              </a:ext>
            </a:extLst>
          </p:cNvPr>
          <p:cNvGrpSpPr/>
          <p:nvPr/>
        </p:nvGrpSpPr>
        <p:grpSpPr>
          <a:xfrm>
            <a:off x="164064" y="1119724"/>
            <a:ext cx="5789546" cy="523220"/>
            <a:chOff x="164064" y="1119724"/>
            <a:chExt cx="5789546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EF75A-2EEA-7942-1913-401F7DF01287}"/>
                </a:ext>
              </a:extLst>
            </p:cNvPr>
            <p:cNvSpPr txBox="1"/>
            <p:nvPr/>
          </p:nvSpPr>
          <p:spPr>
            <a:xfrm>
              <a:off x="769499" y="1119724"/>
              <a:ext cx="5184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The Central Role of the Router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0EC06A3-F416-E1A7-1DB3-79C28D68E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A3BF91-D7F1-E229-0F74-006F3F2BD550}"/>
              </a:ext>
            </a:extLst>
          </p:cNvPr>
          <p:cNvSpPr txBox="1"/>
          <p:nvPr/>
        </p:nvSpPr>
        <p:spPr>
          <a:xfrm>
            <a:off x="668703" y="1572160"/>
            <a:ext cx="872489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The Router: </a:t>
            </a: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Network’s 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F5E87A-9E05-460F-8E74-D3CFB6148868}"/>
              </a:ext>
            </a:extLst>
          </p:cNvPr>
          <p:cNvSpPr txBox="1"/>
          <p:nvPr/>
        </p:nvSpPr>
        <p:spPr>
          <a:xfrm>
            <a:off x="819555" y="2207751"/>
            <a:ext cx="9371752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The router is the </a:t>
            </a:r>
            <a:r>
              <a:rPr lang="en-US" altLang="ko-KR" sz="2000" b="1" dirty="0"/>
              <a:t>single gateway</a:t>
            </a:r>
            <a:r>
              <a:rPr lang="en-US" altLang="ko-KR" sz="2000" dirty="0"/>
              <a:t> for all network traffic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All data packets must pass through it, making it the ideal monitoring point.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Our system uses a standard home/office router-no special hardware needed</a:t>
            </a:r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81D60DD7-4D3A-4092-B6F1-E48386426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010" y="4819087"/>
            <a:ext cx="609600" cy="400050"/>
          </a:xfrm>
          <a:prstGeom prst="rect">
            <a:avLst/>
          </a:prstGeom>
        </p:spPr>
      </p:pic>
      <p:pic>
        <p:nvPicPr>
          <p:cNvPr id="55" name="Picture 1613" descr="desktop_computer_stylized_medium">
            <a:extLst>
              <a:ext uri="{FF2B5EF4-FFF2-40B4-BE49-F238E27FC236}">
                <a16:creationId xmlns:a16="http://schemas.microsoft.com/office/drawing/2014/main" id="{6209CE85-C6CD-4E7F-A3BA-4DEBFF9E0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54" y="4685401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1507">
            <a:extLst>
              <a:ext uri="{FF2B5EF4-FFF2-40B4-BE49-F238E27FC236}">
                <a16:creationId xmlns:a16="http://schemas.microsoft.com/office/drawing/2014/main" id="{D9E0E42B-ACAE-4525-9248-76A44BB31342}"/>
              </a:ext>
            </a:extLst>
          </p:cNvPr>
          <p:cNvGrpSpPr>
            <a:grpSpLocks/>
          </p:cNvGrpSpPr>
          <p:nvPr/>
        </p:nvGrpSpPr>
        <p:grpSpPr bwMode="auto">
          <a:xfrm>
            <a:off x="7311872" y="4635060"/>
            <a:ext cx="427480" cy="711995"/>
            <a:chOff x="4140" y="429"/>
            <a:chExt cx="1425" cy="2396"/>
          </a:xfrm>
        </p:grpSpPr>
        <p:sp>
          <p:nvSpPr>
            <p:cNvPr id="59" name="Freeform 1508">
              <a:extLst>
                <a:ext uri="{FF2B5EF4-FFF2-40B4-BE49-F238E27FC236}">
                  <a16:creationId xmlns:a16="http://schemas.microsoft.com/office/drawing/2014/main" id="{44266FBD-8216-4777-9748-50289A4B9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Rectangle 1509">
              <a:extLst>
                <a:ext uri="{FF2B5EF4-FFF2-40B4-BE49-F238E27FC236}">
                  <a16:creationId xmlns:a16="http://schemas.microsoft.com/office/drawing/2014/main" id="{E3B82AE7-C8B5-42A1-ABD0-7105B1852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Freeform 1510">
              <a:extLst>
                <a:ext uri="{FF2B5EF4-FFF2-40B4-BE49-F238E27FC236}">
                  <a16:creationId xmlns:a16="http://schemas.microsoft.com/office/drawing/2014/main" id="{83FB8D73-5393-4CAA-8CD1-9861C3561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Freeform 1511">
              <a:extLst>
                <a:ext uri="{FF2B5EF4-FFF2-40B4-BE49-F238E27FC236}">
                  <a16:creationId xmlns:a16="http://schemas.microsoft.com/office/drawing/2014/main" id="{575D1F77-40A9-46AF-880E-E57BE9B74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1512">
              <a:extLst>
                <a:ext uri="{FF2B5EF4-FFF2-40B4-BE49-F238E27FC236}">
                  <a16:creationId xmlns:a16="http://schemas.microsoft.com/office/drawing/2014/main" id="{3EAF9E93-EA7C-4A84-B4BB-52496DA9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" name="Group 1513">
              <a:extLst>
                <a:ext uri="{FF2B5EF4-FFF2-40B4-BE49-F238E27FC236}">
                  <a16:creationId xmlns:a16="http://schemas.microsoft.com/office/drawing/2014/main" id="{69EFEE31-B13C-456D-B7B2-BF9ACD979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" name="AutoShape 1514">
                <a:extLst>
                  <a:ext uri="{FF2B5EF4-FFF2-40B4-BE49-F238E27FC236}">
                    <a16:creationId xmlns:a16="http://schemas.microsoft.com/office/drawing/2014/main" id="{057C8C9D-C3C1-4943-BD3A-F7C5AECF9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AutoShape 1515">
                <a:extLst>
                  <a:ext uri="{FF2B5EF4-FFF2-40B4-BE49-F238E27FC236}">
                    <a16:creationId xmlns:a16="http://schemas.microsoft.com/office/drawing/2014/main" id="{9FA999AB-53EF-4C37-9193-9C6B9AB1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" name="Rectangle 1516">
              <a:extLst>
                <a:ext uri="{FF2B5EF4-FFF2-40B4-BE49-F238E27FC236}">
                  <a16:creationId xmlns:a16="http://schemas.microsoft.com/office/drawing/2014/main" id="{F584DE36-16C4-407B-87C5-19C4A57A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6" name="Group 1517">
              <a:extLst>
                <a:ext uri="{FF2B5EF4-FFF2-40B4-BE49-F238E27FC236}">
                  <a16:creationId xmlns:a16="http://schemas.microsoft.com/office/drawing/2014/main" id="{B28543C8-E6DF-4C67-BEEF-2A9DAE54F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" name="AutoShape 1518">
                <a:extLst>
                  <a:ext uri="{FF2B5EF4-FFF2-40B4-BE49-F238E27FC236}">
                    <a16:creationId xmlns:a16="http://schemas.microsoft.com/office/drawing/2014/main" id="{F4EE5587-166F-42D1-9D10-EB0E032CF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" name="AutoShape 1519">
                <a:extLst>
                  <a:ext uri="{FF2B5EF4-FFF2-40B4-BE49-F238E27FC236}">
                    <a16:creationId xmlns:a16="http://schemas.microsoft.com/office/drawing/2014/main" id="{854211FD-2A8F-4856-99E0-216BC7D7D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7" name="Rectangle 1520">
              <a:extLst>
                <a:ext uri="{FF2B5EF4-FFF2-40B4-BE49-F238E27FC236}">
                  <a16:creationId xmlns:a16="http://schemas.microsoft.com/office/drawing/2014/main" id="{C45DF5A7-E180-41AC-AF8D-32BE73A0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Rectangle 1521">
              <a:extLst>
                <a:ext uri="{FF2B5EF4-FFF2-40B4-BE49-F238E27FC236}">
                  <a16:creationId xmlns:a16="http://schemas.microsoft.com/office/drawing/2014/main" id="{7A3133D7-80E9-42AA-BA7E-38F039241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9" name="Group 1522">
              <a:extLst>
                <a:ext uri="{FF2B5EF4-FFF2-40B4-BE49-F238E27FC236}">
                  <a16:creationId xmlns:a16="http://schemas.microsoft.com/office/drawing/2014/main" id="{2A947A49-ABFD-4C03-9047-C7C8C9430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" name="AutoShape 1523">
                <a:extLst>
                  <a:ext uri="{FF2B5EF4-FFF2-40B4-BE49-F238E27FC236}">
                    <a16:creationId xmlns:a16="http://schemas.microsoft.com/office/drawing/2014/main" id="{E88B9543-C8AF-41BF-87C7-ACE5143BE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" name="AutoShape 1524">
                <a:extLst>
                  <a:ext uri="{FF2B5EF4-FFF2-40B4-BE49-F238E27FC236}">
                    <a16:creationId xmlns:a16="http://schemas.microsoft.com/office/drawing/2014/main" id="{F094EFFA-E2F2-4A3B-9B16-CBE02764C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0" name="Freeform 1525">
              <a:extLst>
                <a:ext uri="{FF2B5EF4-FFF2-40B4-BE49-F238E27FC236}">
                  <a16:creationId xmlns:a16="http://schemas.microsoft.com/office/drawing/2014/main" id="{68D372CF-492D-4F72-A3D9-4A6F2F4ED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1" name="Group 1526">
              <a:extLst>
                <a:ext uri="{FF2B5EF4-FFF2-40B4-BE49-F238E27FC236}">
                  <a16:creationId xmlns:a16="http://schemas.microsoft.com/office/drawing/2014/main" id="{1571017A-F08C-49FF-8C85-9E5C4309E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3" name="AutoShape 1527">
                <a:extLst>
                  <a:ext uri="{FF2B5EF4-FFF2-40B4-BE49-F238E27FC236}">
                    <a16:creationId xmlns:a16="http://schemas.microsoft.com/office/drawing/2014/main" id="{C0106B11-A96C-48F3-8F31-011C0C72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AutoShape 1528">
                <a:extLst>
                  <a:ext uri="{FF2B5EF4-FFF2-40B4-BE49-F238E27FC236}">
                    <a16:creationId xmlns:a16="http://schemas.microsoft.com/office/drawing/2014/main" id="{CF54B7C4-9810-4E02-8958-6940FEEE6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2" name="Rectangle 1529">
              <a:extLst>
                <a:ext uri="{FF2B5EF4-FFF2-40B4-BE49-F238E27FC236}">
                  <a16:creationId xmlns:a16="http://schemas.microsoft.com/office/drawing/2014/main" id="{1B691CD6-7C37-4102-80A3-108C7DFA9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Freeform 1530">
              <a:extLst>
                <a:ext uri="{FF2B5EF4-FFF2-40B4-BE49-F238E27FC236}">
                  <a16:creationId xmlns:a16="http://schemas.microsoft.com/office/drawing/2014/main" id="{22C05427-7619-4BCB-8FA2-7F1951B1C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4" name="Freeform 1531">
              <a:extLst>
                <a:ext uri="{FF2B5EF4-FFF2-40B4-BE49-F238E27FC236}">
                  <a16:creationId xmlns:a16="http://schemas.microsoft.com/office/drawing/2014/main" id="{AADA73D6-21E5-4321-A4B8-9D23B9F0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Oval 1532">
              <a:extLst>
                <a:ext uri="{FF2B5EF4-FFF2-40B4-BE49-F238E27FC236}">
                  <a16:creationId xmlns:a16="http://schemas.microsoft.com/office/drawing/2014/main" id="{F11D0C96-B038-4699-A126-5B819646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Freeform 1533">
              <a:extLst>
                <a:ext uri="{FF2B5EF4-FFF2-40B4-BE49-F238E27FC236}">
                  <a16:creationId xmlns:a16="http://schemas.microsoft.com/office/drawing/2014/main" id="{9C43520C-85ED-4A32-9D57-3549DD463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AutoShape 1534">
              <a:extLst>
                <a:ext uri="{FF2B5EF4-FFF2-40B4-BE49-F238E27FC236}">
                  <a16:creationId xmlns:a16="http://schemas.microsoft.com/office/drawing/2014/main" id="{11B61675-2141-48EB-B986-864D0BE0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" name="AutoShape 1535">
              <a:extLst>
                <a:ext uri="{FF2B5EF4-FFF2-40B4-BE49-F238E27FC236}">
                  <a16:creationId xmlns:a16="http://schemas.microsoft.com/office/drawing/2014/main" id="{1AADEF39-C9EB-4C2B-A10F-174DAC2D4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" name="Oval 1536">
              <a:extLst>
                <a:ext uri="{FF2B5EF4-FFF2-40B4-BE49-F238E27FC236}">
                  <a16:creationId xmlns:a16="http://schemas.microsoft.com/office/drawing/2014/main" id="{39CAFDF7-8BD9-4D24-8793-539701BA6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Oval 1537">
              <a:extLst>
                <a:ext uri="{FF2B5EF4-FFF2-40B4-BE49-F238E27FC236}">
                  <a16:creationId xmlns:a16="http://schemas.microsoft.com/office/drawing/2014/main" id="{95075D23-353B-423D-A0A4-D2D9B6D4F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1" name="Oval 1538">
              <a:extLst>
                <a:ext uri="{FF2B5EF4-FFF2-40B4-BE49-F238E27FC236}">
                  <a16:creationId xmlns:a16="http://schemas.microsoft.com/office/drawing/2014/main" id="{91824302-399C-4EF5-B829-8340EF84E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Rectangle 1539">
              <a:extLst>
                <a:ext uri="{FF2B5EF4-FFF2-40B4-BE49-F238E27FC236}">
                  <a16:creationId xmlns:a16="http://schemas.microsoft.com/office/drawing/2014/main" id="{EE88C537-FC50-4622-81A8-ABED467E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91" name="Picture 1613" descr="desktop_computer_stylized_medium">
            <a:extLst>
              <a:ext uri="{FF2B5EF4-FFF2-40B4-BE49-F238E27FC236}">
                <a16:creationId xmlns:a16="http://schemas.microsoft.com/office/drawing/2014/main" id="{8ABFC4F6-70F2-4951-8819-1679B897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28893" y="3803614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613" descr="desktop_computer_stylized_medium">
            <a:extLst>
              <a:ext uri="{FF2B5EF4-FFF2-40B4-BE49-F238E27FC236}">
                <a16:creationId xmlns:a16="http://schemas.microsoft.com/office/drawing/2014/main" id="{C7001C1E-9D71-4628-9F6F-DBDFE2C18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53" y="5688604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Freeform 18">
            <a:extLst>
              <a:ext uri="{FF2B5EF4-FFF2-40B4-BE49-F238E27FC236}">
                <a16:creationId xmlns:a16="http://schemas.microsoft.com/office/drawing/2014/main" id="{936DE468-B66C-4401-8B94-CF4AC9DC6F93}"/>
              </a:ext>
            </a:extLst>
          </p:cNvPr>
          <p:cNvSpPr>
            <a:spLocks/>
          </p:cNvSpPr>
          <p:nvPr/>
        </p:nvSpPr>
        <p:spPr bwMode="auto">
          <a:xfrm>
            <a:off x="4362933" y="5032056"/>
            <a:ext cx="906081" cy="93812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4" name="Freeform 18">
            <a:extLst>
              <a:ext uri="{FF2B5EF4-FFF2-40B4-BE49-F238E27FC236}">
                <a16:creationId xmlns:a16="http://schemas.microsoft.com/office/drawing/2014/main" id="{7FA32D9C-73A1-4992-8D45-942B687FC5CD}"/>
              </a:ext>
            </a:extLst>
          </p:cNvPr>
          <p:cNvSpPr>
            <a:spLocks/>
          </p:cNvSpPr>
          <p:nvPr/>
        </p:nvSpPr>
        <p:spPr bwMode="auto">
          <a:xfrm flipV="1">
            <a:off x="4362933" y="4131556"/>
            <a:ext cx="906081" cy="90049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" name="Freeform 18">
            <a:extLst>
              <a:ext uri="{FF2B5EF4-FFF2-40B4-BE49-F238E27FC236}">
                <a16:creationId xmlns:a16="http://schemas.microsoft.com/office/drawing/2014/main" id="{6524F08D-C225-4D51-8C3D-029C6DF83F96}"/>
              </a:ext>
            </a:extLst>
          </p:cNvPr>
          <p:cNvSpPr>
            <a:spLocks/>
          </p:cNvSpPr>
          <p:nvPr/>
        </p:nvSpPr>
        <p:spPr bwMode="auto">
          <a:xfrm flipV="1">
            <a:off x="4362933" y="4983500"/>
            <a:ext cx="909081" cy="4571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2D60E3A-AC0E-4035-8967-FDF6D6FE97D9}"/>
              </a:ext>
            </a:extLst>
          </p:cNvPr>
          <p:cNvCxnSpPr>
            <a:cxnSpLocks/>
          </p:cNvCxnSpPr>
          <p:nvPr/>
        </p:nvCxnSpPr>
        <p:spPr>
          <a:xfrm>
            <a:off x="6096000" y="5013345"/>
            <a:ext cx="1136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018FF8F-B50A-4DCD-A971-BD693E4F2B80}"/>
              </a:ext>
            </a:extLst>
          </p:cNvPr>
          <p:cNvSpPr txBox="1"/>
          <p:nvPr/>
        </p:nvSpPr>
        <p:spPr>
          <a:xfrm>
            <a:off x="4607638" y="5257610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09475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7264437" cy="523220"/>
            <a:chOff x="164064" y="1119724"/>
            <a:chExt cx="7264437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66590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Core Concepts: How We Capture Traffic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Port Forwarding / Mirroring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10514752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A router feature that </a:t>
            </a:r>
            <a:r>
              <a:rPr lang="en-US" altLang="ko-KR" sz="2000" b="1" dirty="0"/>
              <a:t>duplicates all traffic</a:t>
            </a:r>
            <a:r>
              <a:rPr lang="en-US" altLang="ko-KR" sz="2000" dirty="0"/>
              <a:t> and sends a copy to our monitoring device.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2782173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Packet Sniffing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FE009-73CD-470E-9414-A1F498E01B29}"/>
              </a:ext>
            </a:extLst>
          </p:cNvPr>
          <p:cNvSpPr txBox="1"/>
          <p:nvPr/>
        </p:nvSpPr>
        <p:spPr>
          <a:xfrm>
            <a:off x="819554" y="3274224"/>
            <a:ext cx="10578547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Software on our monitoring device (e.g. Wireshark) that </a:t>
            </a:r>
            <a:r>
              <a:rPr lang="en-US" altLang="ko-KR" sz="2000" b="1" dirty="0"/>
              <a:t>captures and records</a:t>
            </a:r>
            <a:r>
              <a:rPr lang="en-US" altLang="ko-KR" sz="2000" dirty="0"/>
              <a:t> the copied packets for analysis.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pic>
        <p:nvPicPr>
          <p:cNvPr id="50" name="Picture 1613" descr="desktop_computer_stylized_medium">
            <a:extLst>
              <a:ext uri="{FF2B5EF4-FFF2-40B4-BE49-F238E27FC236}">
                <a16:creationId xmlns:a16="http://schemas.microsoft.com/office/drawing/2014/main" id="{4A68F931-74D0-47DF-9473-FFBD9B50A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47514" y="4293893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613" descr="desktop_computer_stylized_medium">
            <a:extLst>
              <a:ext uri="{FF2B5EF4-FFF2-40B4-BE49-F238E27FC236}">
                <a16:creationId xmlns:a16="http://schemas.microsoft.com/office/drawing/2014/main" id="{BB0049BF-80A6-4D82-8090-6E8A0F895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7756" y="5062242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F00415D0-ADC7-414F-8525-330FEE2CC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4891" y="4518815"/>
            <a:ext cx="290200" cy="206042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90B2F158-CA5D-4341-A122-F93C64D40D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5134" y="5287164"/>
            <a:ext cx="290200" cy="206042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364FF028-9DBF-49FD-8A7E-380385EB2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5134" y="6055514"/>
            <a:ext cx="290200" cy="206042"/>
          </a:xfrm>
          <a:prstGeom prst="rect">
            <a:avLst/>
          </a:prstGeom>
        </p:spPr>
      </p:pic>
      <p:pic>
        <p:nvPicPr>
          <p:cNvPr id="55" name="Picture 1613" descr="desktop_computer_stylized_medium">
            <a:extLst>
              <a:ext uri="{FF2B5EF4-FFF2-40B4-BE49-F238E27FC236}">
                <a16:creationId xmlns:a16="http://schemas.microsoft.com/office/drawing/2014/main" id="{A5465EB2-69CC-41E9-BEBE-07658855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5334" y="5830591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>
            <a:extLst>
              <a:ext uri="{FF2B5EF4-FFF2-40B4-BE49-F238E27FC236}">
                <a16:creationId xmlns:a16="http://schemas.microsoft.com/office/drawing/2014/main" id="{B9178673-771C-439E-8762-DEC569F16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7149" y="4970393"/>
            <a:ext cx="609600" cy="40005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8C7D03E-3576-420A-914E-0E1D4145806C}"/>
              </a:ext>
            </a:extLst>
          </p:cNvPr>
          <p:cNvSpPr txBox="1"/>
          <p:nvPr/>
        </p:nvSpPr>
        <p:spPr>
          <a:xfrm>
            <a:off x="4330777" y="5408916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Router</a:t>
            </a:r>
          </a:p>
        </p:txBody>
      </p:sp>
      <p:pic>
        <p:nvPicPr>
          <p:cNvPr id="59" name="그래픽 58">
            <a:extLst>
              <a:ext uri="{FF2B5EF4-FFF2-40B4-BE49-F238E27FC236}">
                <a16:creationId xmlns:a16="http://schemas.microsoft.com/office/drawing/2014/main" id="{12388441-86A3-42DD-8DF2-BB575C3A57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10195" y="4819147"/>
            <a:ext cx="540486" cy="55129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6C966F8-3CD2-47D7-8241-84244F74DFF6}"/>
              </a:ext>
            </a:extLst>
          </p:cNvPr>
          <p:cNvSpPr txBox="1"/>
          <p:nvPr/>
        </p:nvSpPr>
        <p:spPr>
          <a:xfrm>
            <a:off x="2635483" y="5409251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Internet</a:t>
            </a: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323C6A55-CE23-4678-89EA-51165C4F71D7}"/>
              </a:ext>
            </a:extLst>
          </p:cNvPr>
          <p:cNvSpPr>
            <a:spLocks/>
          </p:cNvSpPr>
          <p:nvPr/>
        </p:nvSpPr>
        <p:spPr bwMode="auto">
          <a:xfrm flipV="1">
            <a:off x="5966949" y="5175988"/>
            <a:ext cx="1297601" cy="949367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86CE3A30-5AAF-4C31-AD72-DB46D2B38A2B}"/>
              </a:ext>
            </a:extLst>
          </p:cNvPr>
          <p:cNvSpPr>
            <a:spLocks/>
          </p:cNvSpPr>
          <p:nvPr/>
        </p:nvSpPr>
        <p:spPr bwMode="auto">
          <a:xfrm>
            <a:off x="5952263" y="4628840"/>
            <a:ext cx="1261338" cy="547151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1AAC5A55-6064-4B53-B8D4-F49AAEE91C70}"/>
              </a:ext>
            </a:extLst>
          </p:cNvPr>
          <p:cNvSpPr>
            <a:spLocks/>
          </p:cNvSpPr>
          <p:nvPr/>
        </p:nvSpPr>
        <p:spPr bwMode="auto">
          <a:xfrm flipV="1">
            <a:off x="5952263" y="5175990"/>
            <a:ext cx="1312287" cy="194451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53BCDF3-8FCC-4570-B42F-357EA4E00B70}"/>
              </a:ext>
            </a:extLst>
          </p:cNvPr>
          <p:cNvCxnSpPr>
            <a:cxnSpLocks/>
          </p:cNvCxnSpPr>
          <p:nvPr/>
        </p:nvCxnSpPr>
        <p:spPr>
          <a:xfrm>
            <a:off x="4149270" y="5175991"/>
            <a:ext cx="78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D260F7A-0B08-47B2-B493-ED3EC75D5379}"/>
              </a:ext>
            </a:extLst>
          </p:cNvPr>
          <p:cNvSpPr txBox="1"/>
          <p:nvPr/>
        </p:nvSpPr>
        <p:spPr>
          <a:xfrm>
            <a:off x="4330777" y="5665048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Packet Capture</a:t>
            </a:r>
          </a:p>
        </p:txBody>
      </p:sp>
    </p:spTree>
    <p:extLst>
      <p:ext uri="{BB962C8B-B14F-4D97-AF65-F5344CB8AC3E}">
        <p14:creationId xmlns:p14="http://schemas.microsoft.com/office/powerpoint/2010/main" val="1580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EDF3-F372-3458-10A8-696C601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8550829-3395-13AE-28BE-BE3621C31F3F}"/>
              </a:ext>
            </a:extLst>
          </p:cNvPr>
          <p:cNvGrpSpPr/>
          <p:nvPr/>
        </p:nvGrpSpPr>
        <p:grpSpPr>
          <a:xfrm>
            <a:off x="164064" y="1119724"/>
            <a:ext cx="8685083" cy="523220"/>
            <a:chOff x="164064" y="1119724"/>
            <a:chExt cx="868508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AE52F-E8E5-593A-1A1C-EFE6217484A3}"/>
                </a:ext>
              </a:extLst>
            </p:cNvPr>
            <p:cNvSpPr txBox="1"/>
            <p:nvPr/>
          </p:nvSpPr>
          <p:spPr>
            <a:xfrm>
              <a:off x="769499" y="1119724"/>
              <a:ext cx="8079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The Problem: Limitations of Commercial Routers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2B2856-E01A-8BE3-8796-26B1B1A1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67EBD3-6B5D-0B04-3152-653837BD277B}"/>
              </a:ext>
            </a:extLst>
          </p:cNvPr>
          <p:cNvSpPr txBox="1"/>
          <p:nvPr/>
        </p:nvSpPr>
        <p:spPr>
          <a:xfrm>
            <a:off x="668703" y="1715700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Closed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10E63-8777-151E-6324-F3BD977E9011}"/>
              </a:ext>
            </a:extLst>
          </p:cNvPr>
          <p:cNvSpPr txBox="1"/>
          <p:nvPr/>
        </p:nvSpPr>
        <p:spPr>
          <a:xfrm>
            <a:off x="819555" y="2207751"/>
            <a:ext cx="10514752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Most commercial routers run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vendor-specific OS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, making it difficult to install custom software.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669A50-6C26-44DA-B8C5-59364028D2DB}"/>
              </a:ext>
            </a:extLst>
          </p:cNvPr>
          <p:cNvSpPr txBox="1"/>
          <p:nvPr/>
        </p:nvSpPr>
        <p:spPr>
          <a:xfrm>
            <a:off x="668703" y="3234293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3E18-8534-4CC6-9A71-6DB8C43BD5FE}"/>
              </a:ext>
            </a:extLst>
          </p:cNvPr>
          <p:cNvSpPr txBox="1"/>
          <p:nvPr/>
        </p:nvSpPr>
        <p:spPr>
          <a:xfrm>
            <a:off x="668703" y="3070556"/>
            <a:ext cx="716092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Solution: </a:t>
            </a: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A Mini-PC as a Network </a:t>
            </a:r>
            <a:r>
              <a:rPr lang="en-US" altLang="ko-KR" sz="2200" b="1" dirty="0">
                <a:latin typeface="SF싸락눈" panose="02000503000000000000" pitchFamily="2" charset="-127"/>
                <a:ea typeface="SF싸락눈" panose="02000503000000000000" pitchFamily="2" charset="-127"/>
              </a:rPr>
              <a:t>“Checkpoint”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2DBC-F62F-418B-806E-CB13BD4A8007}"/>
              </a:ext>
            </a:extLst>
          </p:cNvPr>
          <p:cNvSpPr txBox="1"/>
          <p:nvPr/>
        </p:nvSpPr>
        <p:spPr>
          <a:xfrm>
            <a:off x="819555" y="3562607"/>
            <a:ext cx="10514752" cy="124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Use a Linux-based Mini-PC to act as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a transparent router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It sits between your internet source and the existing Wi-Fi router, inspecting all incoming and outgoing traffic</a:t>
            </a:r>
          </a:p>
        </p:txBody>
      </p:sp>
      <p:pic>
        <p:nvPicPr>
          <p:cNvPr id="13" name="Picture 1613" descr="desktop_computer_stylized_medium">
            <a:extLst>
              <a:ext uri="{FF2B5EF4-FFF2-40B4-BE49-F238E27FC236}">
                <a16:creationId xmlns:a16="http://schemas.microsoft.com/office/drawing/2014/main" id="{4782F5A6-7AA1-49B3-948C-7F2A72598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7194" y="4425412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13" descr="desktop_computer_stylized_medium">
            <a:extLst>
              <a:ext uri="{FF2B5EF4-FFF2-40B4-BE49-F238E27FC236}">
                <a16:creationId xmlns:a16="http://schemas.microsoft.com/office/drawing/2014/main" id="{332E2C2C-668C-4734-A228-DA789DE24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17436" y="5193761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310E94EA-0EAB-483C-88CE-439EE94105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4571" y="4650334"/>
            <a:ext cx="290200" cy="20604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43D813F2-2FF7-41A9-9FF8-3333FB58A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814" y="5418683"/>
            <a:ext cx="290200" cy="206042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9BF5E932-9960-40B0-AFFA-997CED50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4814" y="6187033"/>
            <a:ext cx="290200" cy="206042"/>
          </a:xfrm>
          <a:prstGeom prst="rect">
            <a:avLst/>
          </a:prstGeom>
        </p:spPr>
      </p:pic>
      <p:pic>
        <p:nvPicPr>
          <p:cNvPr id="18" name="Picture 1613" descr="desktop_computer_stylized_medium">
            <a:extLst>
              <a:ext uri="{FF2B5EF4-FFF2-40B4-BE49-F238E27FC236}">
                <a16:creationId xmlns:a16="http://schemas.microsoft.com/office/drawing/2014/main" id="{ADE8CD1F-32ED-433A-8DE8-926D758B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5014" y="5962110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613" descr="desktop_computer_stylized_medium">
            <a:extLst>
              <a:ext uri="{FF2B5EF4-FFF2-40B4-BE49-F238E27FC236}">
                <a16:creationId xmlns:a16="http://schemas.microsoft.com/office/drawing/2014/main" id="{26CBCA98-C7E0-4598-B6BC-C99ADA88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9184" y="5580535"/>
            <a:ext cx="855053" cy="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68C1446-7CE8-47CB-9AFB-DC4AC89A5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492" y="4591063"/>
            <a:ext cx="609600" cy="400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F891F0-D27F-41A9-8E41-CF0CC7C9EB6D}"/>
              </a:ext>
            </a:extLst>
          </p:cNvPr>
          <p:cNvSpPr txBox="1"/>
          <p:nvPr/>
        </p:nvSpPr>
        <p:spPr>
          <a:xfrm>
            <a:off x="6134120" y="5029586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Router</a:t>
            </a: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5EF9BF81-D4F8-4DC8-9CA5-82A1F78C19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3538" y="4439817"/>
            <a:ext cx="540486" cy="551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2B4E4D-E7D7-4C1F-A3FD-7ACC99256E86}"/>
              </a:ext>
            </a:extLst>
          </p:cNvPr>
          <p:cNvSpPr txBox="1"/>
          <p:nvPr/>
        </p:nvSpPr>
        <p:spPr>
          <a:xfrm>
            <a:off x="4438826" y="5029921"/>
            <a:ext cx="2089910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Internet</a:t>
            </a:r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91AFFAE8-A302-4494-B1F7-2EB54834C72F}"/>
              </a:ext>
            </a:extLst>
          </p:cNvPr>
          <p:cNvSpPr>
            <a:spLocks/>
          </p:cNvSpPr>
          <p:nvPr/>
        </p:nvSpPr>
        <p:spPr bwMode="auto">
          <a:xfrm flipV="1">
            <a:off x="7605148" y="4796661"/>
            <a:ext cx="909082" cy="1460214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2D8538AD-B776-4605-BD71-72452E4D30C1}"/>
              </a:ext>
            </a:extLst>
          </p:cNvPr>
          <p:cNvSpPr>
            <a:spLocks/>
          </p:cNvSpPr>
          <p:nvPr/>
        </p:nvSpPr>
        <p:spPr bwMode="auto">
          <a:xfrm>
            <a:off x="7613067" y="4760359"/>
            <a:ext cx="850213" cy="4571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EAE2CADD-D635-4D65-A902-29EE685382B8}"/>
              </a:ext>
            </a:extLst>
          </p:cNvPr>
          <p:cNvSpPr>
            <a:spLocks/>
          </p:cNvSpPr>
          <p:nvPr/>
        </p:nvSpPr>
        <p:spPr bwMode="auto">
          <a:xfrm flipV="1">
            <a:off x="7605149" y="4797324"/>
            <a:ext cx="909081" cy="704638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410C86CD-332C-4D73-89C8-607E75047A05}"/>
              </a:ext>
            </a:extLst>
          </p:cNvPr>
          <p:cNvSpPr>
            <a:spLocks/>
          </p:cNvSpPr>
          <p:nvPr/>
        </p:nvSpPr>
        <p:spPr bwMode="auto">
          <a:xfrm flipH="1" flipV="1">
            <a:off x="7126662" y="5302432"/>
            <a:ext cx="45719" cy="295104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00AE739-FBC8-4213-A2E5-F2A917B7F6B6}"/>
              </a:ext>
            </a:extLst>
          </p:cNvPr>
          <p:cNvCxnSpPr>
            <a:cxnSpLocks/>
          </p:cNvCxnSpPr>
          <p:nvPr/>
        </p:nvCxnSpPr>
        <p:spPr>
          <a:xfrm>
            <a:off x="5952613" y="4796661"/>
            <a:ext cx="787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3B0CB4-969E-4690-B60D-FDB2B6421312}"/>
              </a:ext>
            </a:extLst>
          </p:cNvPr>
          <p:cNvSpPr txBox="1"/>
          <p:nvPr/>
        </p:nvSpPr>
        <p:spPr>
          <a:xfrm>
            <a:off x="5662972" y="6167423"/>
            <a:ext cx="283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A Transparent Router</a:t>
            </a:r>
            <a:br>
              <a:rPr lang="en-US" sz="1600" b="1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</a:br>
            <a:r>
              <a:rPr lang="en-US" sz="1600" b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Mini-PC</a:t>
            </a:r>
          </a:p>
        </p:txBody>
      </p:sp>
    </p:spTree>
    <p:extLst>
      <p:ext uri="{BB962C8B-B14F-4D97-AF65-F5344CB8AC3E}">
        <p14:creationId xmlns:p14="http://schemas.microsoft.com/office/powerpoint/2010/main" val="23696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82E98-5113-24D5-C0D0-14904ACE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>
            <a:extLst>
              <a:ext uri="{FF2B5EF4-FFF2-40B4-BE49-F238E27FC236}">
                <a16:creationId xmlns:a16="http://schemas.microsoft.com/office/drawing/2014/main" id="{3D33017E-8CE1-D6F5-987A-6D60DB173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25" y="1789408"/>
            <a:ext cx="10642922" cy="4730211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FE0CDEE-13BF-59B6-952B-01D7A6E1B8DA}"/>
              </a:ext>
            </a:extLst>
          </p:cNvPr>
          <p:cNvGrpSpPr/>
          <p:nvPr/>
        </p:nvGrpSpPr>
        <p:grpSpPr>
          <a:xfrm>
            <a:off x="164064" y="1119724"/>
            <a:ext cx="2330138" cy="523220"/>
            <a:chOff x="164064" y="1119724"/>
            <a:chExt cx="233013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F3DA96-0E6E-041F-2FDD-6BA9AF7E7D42}"/>
                </a:ext>
              </a:extLst>
            </p:cNvPr>
            <p:cNvSpPr txBox="1"/>
            <p:nvPr/>
          </p:nvSpPr>
          <p:spPr>
            <a:xfrm>
              <a:off x="769499" y="1119724"/>
              <a:ext cx="17247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Summary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F4DB096-46DF-135A-91EC-128FAA6C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7962389-167B-4270-9A29-B3C45EA5F81B}"/>
              </a:ext>
            </a:extLst>
          </p:cNvPr>
          <p:cNvSpPr txBox="1"/>
          <p:nvPr/>
        </p:nvSpPr>
        <p:spPr>
          <a:xfrm>
            <a:off x="808185" y="1768469"/>
            <a:ext cx="872489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Why Monitor Traffic?</a:t>
            </a:r>
            <a:endParaRPr lang="en-US" altLang="ko-KR" sz="2200" dirty="0">
              <a:solidFill>
                <a:srgbClr val="FF0000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DCBFD8-37B9-4699-BE25-AAE25EBF7119}"/>
              </a:ext>
            </a:extLst>
          </p:cNvPr>
          <p:cNvSpPr txBox="1"/>
          <p:nvPr/>
        </p:nvSpPr>
        <p:spPr>
          <a:xfrm>
            <a:off x="959037" y="2404060"/>
            <a:ext cx="1034439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We monitor the flow of data packets on a network to enhance security, improve performance, and troubleshoot issues.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0BAA9-6343-447B-8F7C-6AFDDD763347}"/>
              </a:ext>
            </a:extLst>
          </p:cNvPr>
          <p:cNvSpPr txBox="1"/>
          <p:nvPr/>
        </p:nvSpPr>
        <p:spPr>
          <a:xfrm>
            <a:off x="808185" y="3369914"/>
            <a:ext cx="872489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Our Approach</a:t>
            </a:r>
            <a:endParaRPr lang="en-US" altLang="ko-KR" sz="2200" dirty="0">
              <a:solidFill>
                <a:srgbClr val="FF0000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28509-18BB-4589-8577-098D0B7AB8AF}"/>
              </a:ext>
            </a:extLst>
          </p:cNvPr>
          <p:cNvSpPr txBox="1"/>
          <p:nvPr/>
        </p:nvSpPr>
        <p:spPr>
          <a:xfrm>
            <a:off x="959037" y="4005505"/>
            <a:ext cx="10277234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Since commercial routers are closed systems, we use a Mini-PC as a transparent router to intercept and analyze all traffic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B88E71-8FEB-4F6F-8686-B3CF508D5CC8}"/>
              </a:ext>
            </a:extLst>
          </p:cNvPr>
          <p:cNvSpPr txBox="1"/>
          <p:nvPr/>
        </p:nvSpPr>
        <p:spPr>
          <a:xfrm>
            <a:off x="808185" y="4957537"/>
            <a:ext cx="8724890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>
                <a:latin typeface="SF싸락눈" panose="02000503000000000000" pitchFamily="2" charset="-127"/>
                <a:ea typeface="SF싸락눈" panose="02000503000000000000" pitchFamily="2" charset="-127"/>
              </a:rPr>
              <a:t>Method</a:t>
            </a:r>
            <a:endParaRPr lang="en-US" altLang="ko-KR" sz="2200" dirty="0">
              <a:solidFill>
                <a:srgbClr val="FF0000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CCF3FF-0F6E-4E3E-8639-6798DA04B35E}"/>
              </a:ext>
            </a:extLst>
          </p:cNvPr>
          <p:cNvSpPr txBox="1"/>
          <p:nvPr/>
        </p:nvSpPr>
        <p:spPr>
          <a:xfrm>
            <a:off x="959036" y="5593128"/>
            <a:ext cx="10210075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/>
              <a:t>This setup allows us to duplicate (Mirroring) and capture (Sniffing) packets for detailed analysis.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23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17519</TotalTime>
  <Words>2276</Words>
  <Application>Microsoft Office PowerPoint</Application>
  <PresentationFormat>와이드스크린</PresentationFormat>
  <Paragraphs>345</Paragraphs>
  <Slides>41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ONE 모바일고딕 Regular</vt:lpstr>
      <vt:lpstr>Pretendard</vt:lpstr>
      <vt:lpstr>Pretendard Light</vt:lpstr>
      <vt:lpstr>Pretendard Medium</vt:lpstr>
      <vt:lpstr>Pretendard SemiBold</vt:lpstr>
      <vt:lpstr>SF싸락눈</vt:lpstr>
      <vt:lpstr>강원교육튼튼</vt:lpstr>
      <vt:lpstr>말싸미815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안수현</dc:creator>
  <cp:lastModifiedBy>oollccddss</cp:lastModifiedBy>
  <cp:revision>271</cp:revision>
  <dcterms:created xsi:type="dcterms:W3CDTF">2025-02-04T05:54:06Z</dcterms:created>
  <dcterms:modified xsi:type="dcterms:W3CDTF">2025-08-21T05:50:41Z</dcterms:modified>
</cp:coreProperties>
</file>