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09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CCFF"/>
    <a:srgbClr val="FFFF99"/>
    <a:srgbClr val="CC0066"/>
    <a:srgbClr val="3366FF"/>
    <a:srgbClr val="FF9933"/>
    <a:srgbClr val="FF66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246" autoAdjust="0"/>
  </p:normalViewPr>
  <p:slideViewPr>
    <p:cSldViewPr>
      <p:cViewPr varScale="1">
        <p:scale>
          <a:sx n="123" d="100"/>
          <a:sy n="123" d="100"/>
        </p:scale>
        <p:origin x="2922" y="108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13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92259-3B96-4A6A-9481-DFBFF600BAB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53BCC-4EEE-43A1-8175-36B5C837D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02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9" rIns="91897" bIns="45949" numCol="1" anchor="t" anchorCtr="0" compatLnSpc="1">
            <a:prstTxWarp prst="textNoShape">
              <a:avLst/>
            </a:prstTxWarp>
          </a:bodyPr>
          <a:lstStyle>
            <a:lvl1pPr defTabSz="919163" eaLnBrk="1" hangingPunct="1">
              <a:spcBef>
                <a:spcPct val="25000"/>
              </a:spcBef>
              <a:buFontTx/>
              <a:buChar char="•"/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9" rIns="91897" bIns="45949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spcBef>
                <a:spcPct val="25000"/>
              </a:spcBef>
              <a:buFontTx/>
              <a:buChar char="•"/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9" rIns="91897" bIns="45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9" rIns="91897" bIns="45949" numCol="1" anchor="b" anchorCtr="0" compatLnSpc="1">
            <a:prstTxWarp prst="textNoShape">
              <a:avLst/>
            </a:prstTxWarp>
          </a:bodyPr>
          <a:lstStyle>
            <a:lvl1pPr defTabSz="919163" eaLnBrk="1" hangingPunct="1">
              <a:spcBef>
                <a:spcPct val="25000"/>
              </a:spcBef>
              <a:buFontTx/>
              <a:buChar char="•"/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97" tIns="45949" rIns="91897" bIns="45949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spcBef>
                <a:spcPct val="25000"/>
              </a:spcBef>
              <a:buFontTx/>
              <a:buChar char="•"/>
              <a:defRPr sz="1200"/>
            </a:lvl1pPr>
          </a:lstStyle>
          <a:p>
            <a:pPr>
              <a:defRPr/>
            </a:pPr>
            <a:fld id="{FE9E0703-690C-42B8-9AF4-49DF09B0241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91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91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91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91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195054-2427-4D6E-9A56-6867ABD7353B}" type="slidenum">
              <a:rPr lang="de-DE" altLang="de-DE" sz="1200" smtClean="0"/>
              <a:pPr/>
              <a:t>1</a:t>
            </a:fld>
            <a:endParaRPr lang="de-DE" altLang="de-DE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Efficient hardware implementation of digital signal processing and communication algorithms requires using fixed point arithmetic. However, most of these algorithms are developed in floating-point arithmetic.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automation of floating-point to fixed-point transformation is a key step for high-level synthesis.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Floating point implementation is for systems that deal with very large and very small numbers at the same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When using fixed-point math functions, the result type must have the same width and integer bits as the input.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9E0703-690C-42B8-9AF4-49DF09B0241B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7509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keyvisu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935413"/>
            <a:ext cx="2916237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09600" y="1772816"/>
            <a:ext cx="7924800" cy="1494258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691680" y="3429000"/>
            <a:ext cx="5760640" cy="242240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43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24598-3248-49AD-ABCF-536A1DF5C24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97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44842-0736-4F42-BE49-A0E1338B23C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635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99A8-EB57-43DB-A35D-EBBF205BEF4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350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DDC2E-E4D9-496D-B66C-2AF3A2ADA99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174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F0529-EDBC-4C3A-97C9-B99E4034E17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174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E52A6-EF1C-44CB-9806-5F20EC1C75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0518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3C4B4-D704-423B-86BC-1B36FF4B72E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0088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DA33-724B-4B95-BAC7-0BC537792A9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02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4208B-483E-43ED-9F1A-5F9A80C6D3E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050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6550" y="609600"/>
            <a:ext cx="2000250" cy="54864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848350" cy="54864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3BB4-173E-4375-8FC4-BB5E54A5EBC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121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Unter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646040"/>
            <a:ext cx="7920880" cy="78296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02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1560" y="1988841"/>
            <a:ext cx="7920880" cy="4320480"/>
          </a:xfrm>
          <a:prstGeom prst="rect">
            <a:avLst/>
          </a:prstGeom>
        </p:spPr>
        <p:txBody>
          <a:bodyPr/>
          <a:lstStyle>
            <a:lvl1pPr marL="266700" indent="-266700">
              <a:defRPr sz="2000"/>
            </a:lvl1pPr>
            <a:lvl2pPr marL="628650" indent="-266700">
              <a:buSzPct val="82000"/>
              <a:buFont typeface="Courier New" pitchFamily="49" charset="0"/>
              <a:buChar char="o"/>
              <a:tabLst/>
              <a:defRPr sz="1800"/>
            </a:lvl2pPr>
            <a:lvl3pPr marL="895350" indent="-180975">
              <a:buFont typeface="Symbol" pitchFamily="18" charset="2"/>
              <a:buChar char="-"/>
              <a:tabLst/>
              <a:defRPr sz="1600"/>
            </a:lvl3pPr>
            <a:lvl4pPr>
              <a:buNone/>
              <a:defRPr/>
            </a:lvl4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ACBE6-4472-4781-BD61-FB0F4FC0B7E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32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Abbil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1560" y="1988840"/>
            <a:ext cx="7920880" cy="410445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11560" y="980728"/>
            <a:ext cx="7920880" cy="78296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84952-9CFB-448B-8EE1-2344907ADB1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57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560" y="1988840"/>
            <a:ext cx="3873896" cy="4320481"/>
          </a:xfrm>
        </p:spPr>
        <p:txBody>
          <a:bodyPr/>
          <a:lstStyle>
            <a:lvl1pPr marL="266700" indent="-266700">
              <a:defRPr sz="2000"/>
            </a:lvl1pPr>
            <a:lvl2pPr marL="628650" indent="-266700">
              <a:buSzPct val="82000"/>
              <a:buFont typeface="Courier New" pitchFamily="49" charset="0"/>
              <a:buChar char="o"/>
              <a:defRPr sz="1800"/>
            </a:lvl2pPr>
            <a:lvl3pPr marL="990600" indent="-276225"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3"/>
          </p:nvPr>
        </p:nvSpPr>
        <p:spPr>
          <a:xfrm>
            <a:off x="4652392" y="1988839"/>
            <a:ext cx="3880048" cy="4320481"/>
          </a:xfrm>
        </p:spPr>
        <p:txBody>
          <a:bodyPr/>
          <a:lstStyle>
            <a:lvl1pPr marL="266700" indent="-266700">
              <a:defRPr sz="2000"/>
            </a:lvl1pPr>
            <a:lvl2pPr marL="628650" indent="-266700">
              <a:buSzPct val="82000"/>
              <a:buFont typeface="Courier New" pitchFamily="49" charset="0"/>
              <a:buChar char="o"/>
              <a:defRPr sz="1800"/>
            </a:lvl2pPr>
            <a:lvl3pPr marL="990600" indent="-276225"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5B4F6-EF2C-4E7A-B7A3-C9202C547EB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9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11560" y="980728"/>
            <a:ext cx="7920880" cy="78296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A131D-70B2-41B8-949E-26F2FFA2229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1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bildung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71600" y="1268760"/>
            <a:ext cx="7200800" cy="410445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71600" y="5589239"/>
            <a:ext cx="7200800" cy="720081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137A8-5D8D-419F-8069-0B0EE78F412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159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terat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1560" y="1988841"/>
            <a:ext cx="7920880" cy="4320480"/>
          </a:xfrm>
          <a:prstGeom prst="rect">
            <a:avLst/>
          </a:prstGeom>
        </p:spPr>
        <p:txBody>
          <a:bodyPr/>
          <a:lstStyle>
            <a:lvl1pPr marL="180975" indent="-180975">
              <a:spcBef>
                <a:spcPts val="600"/>
              </a:spcBef>
              <a:spcAft>
                <a:spcPts val="600"/>
              </a:spcAft>
              <a:buNone/>
              <a:defRPr sz="2000"/>
            </a:lvl1pPr>
            <a:lvl2pPr marL="628650" indent="-266700">
              <a:buSzPct val="82000"/>
              <a:buFont typeface="Courier New" pitchFamily="49" charset="0"/>
              <a:buChar char="o"/>
              <a:tabLst/>
              <a:defRPr sz="1800"/>
            </a:lvl2pPr>
            <a:lvl3pPr marL="895350" indent="-180975">
              <a:buFont typeface="Symbol" pitchFamily="18" charset="2"/>
              <a:buChar char="-"/>
              <a:tabLst/>
              <a:defRPr sz="1600"/>
            </a:lvl3pPr>
            <a:lvl4pPr>
              <a:buNone/>
              <a:defRPr/>
            </a:lvl4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4B85D-B4D3-4416-B438-25617E67E0B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2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BA3F5-8504-47E4-9F22-FDD806F6352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752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11188" y="981075"/>
            <a:ext cx="79216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11188" y="1989138"/>
            <a:ext cx="79216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250" y="6492875"/>
            <a:ext cx="53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C6FF591-15AC-4171-B310-864778C51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16" name="Picture 12" descr="bg-head"/>
          <p:cNvPicPr>
            <a:picLocks noChangeAspect="1" noChangeArrowheads="1"/>
          </p:cNvPicPr>
          <p:nvPr/>
        </p:nvPicPr>
        <p:blipFill>
          <a:blip r:embed="rId10" cstate="print">
            <a:lum bright="8000"/>
          </a:blip>
          <a:srcRect l="7757" t="6477" r="1555"/>
          <a:stretch>
            <a:fillRect/>
          </a:stretch>
        </p:blipFill>
        <p:spPr bwMode="auto">
          <a:xfrm>
            <a:off x="0" y="130176"/>
            <a:ext cx="6172199" cy="629443"/>
          </a:xfrm>
          <a:prstGeom prst="rect">
            <a:avLst/>
          </a:prstGeom>
          <a:noFill/>
          <a:ln w="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white">
          <a:xfrm>
            <a:off x="1" y="480059"/>
            <a:ext cx="6160769" cy="276999"/>
          </a:xfrm>
          <a:prstGeom prst="rect">
            <a:avLst/>
          </a:prstGeom>
          <a:gradFill flip="none" rotWithShape="1">
            <a:gsLst>
              <a:gs pos="70000">
                <a:srgbClr val="4C3C5A">
                  <a:alpha val="89804"/>
                </a:srgb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717550" algn="l"/>
              </a:tabLst>
              <a:defRPr/>
            </a:pPr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	Hardware/Software-</a:t>
            </a:r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Codesign</a:t>
            </a:r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   –   Sommersemester 2015</a:t>
            </a:r>
            <a:endParaRPr lang="de-DE" sz="1200" b="1" spc="1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" descr="D:\Home\cgleichner\Work\Lehre\~DCPS~\abb\BTULogoStandardversiondeutschJPGCMYK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249238"/>
            <a:ext cx="252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0" y="125413"/>
            <a:ext cx="9144000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0" y="769938"/>
            <a:ext cx="9144000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6" name="Picture 9" descr="D:\Home\cgleichner\Work\Lehre\logo_teci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3"/>
            <a:ext cx="7397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bg-head"/>
          <p:cNvPicPr>
            <a:picLocks noChangeAspect="1" noChangeArrowheads="1"/>
          </p:cNvPicPr>
          <p:nvPr userDrawn="1"/>
        </p:nvPicPr>
        <p:blipFill>
          <a:blip r:embed="rId10" cstate="print">
            <a:lum bright="8000"/>
          </a:blip>
          <a:srcRect l="7757" t="6477" r="1555"/>
          <a:stretch>
            <a:fillRect/>
          </a:stretch>
        </p:blipFill>
        <p:spPr bwMode="auto">
          <a:xfrm>
            <a:off x="0" y="130176"/>
            <a:ext cx="6172199" cy="629443"/>
          </a:xfrm>
          <a:prstGeom prst="rect">
            <a:avLst/>
          </a:prstGeom>
          <a:noFill/>
          <a:ln w="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</p:spPr>
      </p:pic>
      <p:sp>
        <p:nvSpPr>
          <p:cNvPr id="12" name="Text Box 9"/>
          <p:cNvSpPr txBox="1">
            <a:spLocks noChangeArrowheads="1"/>
          </p:cNvSpPr>
          <p:nvPr userDrawn="1"/>
        </p:nvSpPr>
        <p:spPr bwMode="white">
          <a:xfrm>
            <a:off x="755576" y="548680"/>
            <a:ext cx="6160769" cy="230832"/>
          </a:xfrm>
          <a:prstGeom prst="rect">
            <a:avLst/>
          </a:prstGeom>
          <a:gradFill flip="none" rotWithShape="1">
            <a:gsLst>
              <a:gs pos="70000">
                <a:srgbClr val="4C3C5A">
                  <a:alpha val="89804"/>
                </a:srgb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717550" algn="l"/>
              </a:tabLst>
              <a:defRPr/>
            </a:pPr>
            <a:endParaRPr lang="de-DE" sz="900" b="1" spc="1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41" name="Picture 1" descr="D:\Home\cgleichner\Work\Lehre\~DCPS~\abb\BTULogoStandardversiondeutschJPGCMYK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249238"/>
            <a:ext cx="252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0" y="125413"/>
            <a:ext cx="9144000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5" name="Line 6"/>
          <p:cNvSpPr>
            <a:spLocks noChangeShapeType="1"/>
          </p:cNvSpPr>
          <p:nvPr userDrawn="1"/>
        </p:nvSpPr>
        <p:spPr bwMode="auto">
          <a:xfrm>
            <a:off x="0" y="769938"/>
            <a:ext cx="9144000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44" name="Picture 9" descr="D:\Home\cgleichner\Work\Lehre\logo_teci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3"/>
            <a:ext cx="7397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604A7B"/>
        </a:buClr>
        <a:buSzPct val="11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6700" algn="l" rtl="0" eaLnBrk="0" fontAlgn="base" hangingPunct="0">
        <a:spcBef>
          <a:spcPct val="20000"/>
        </a:spcBef>
        <a:spcAft>
          <a:spcPct val="0"/>
        </a:spcAft>
        <a:buClr>
          <a:srgbClr val="604A7B"/>
        </a:buClr>
        <a:buSzPct val="82000"/>
        <a:buFont typeface="Courier New" panose="02070309020205020404" pitchFamily="49" charset="0"/>
        <a:buChar char="o"/>
        <a:tabLst>
          <a:tab pos="628650" algn="l"/>
        </a:tabLst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tabLst>
          <a:tab pos="895350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495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Times" panose="02020603050405020304" pitchFamily="18" charset="0"/>
              <a:buNone/>
              <a:defRPr sz="1000">
                <a:solidFill>
                  <a:srgbClr val="A8CC2F"/>
                </a:solidFill>
              </a:defRPr>
            </a:lvl1pPr>
          </a:lstStyle>
          <a:p>
            <a:pPr>
              <a:defRPr/>
            </a:pPr>
            <a:fld id="{1638C827-AB76-4026-B874-D40901A8A9B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pic>
        <p:nvPicPr>
          <p:cNvPr id="2053" name="Grafik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013" y="733425"/>
            <a:ext cx="18621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25538"/>
            <a:ext cx="7924800" cy="1493837"/>
          </a:xfrm>
        </p:spPr>
        <p:txBody>
          <a:bodyPr/>
          <a:lstStyle/>
          <a:p>
            <a:r>
              <a:rPr lang="de-DE" altLang="de-DE" sz="2800" b="1" dirty="0" smtClean="0"/>
              <a:t>Accelerating Fixed Point Simulation Using Width Reconfigurable Hardware Implementation</a:t>
            </a:r>
            <a:br>
              <a:rPr lang="de-DE" altLang="de-DE" sz="2800" b="1" dirty="0" smtClean="0"/>
            </a:br>
            <a:r>
              <a:rPr lang="de-DE" altLang="de-DE" sz="2800" b="1" dirty="0" smtClean="0"/>
              <a:t/>
            </a:r>
            <a:br>
              <a:rPr lang="de-DE" altLang="de-DE" sz="2800" b="1" dirty="0" smtClean="0"/>
            </a:br>
            <a:r>
              <a:rPr lang="de-DE" altLang="de-DE" sz="2800" b="1" dirty="0" smtClean="0"/>
              <a:t>Chair </a:t>
            </a:r>
            <a:r>
              <a:rPr lang="de-DE" altLang="de-DE" sz="2800" b="1" dirty="0"/>
              <a:t>of Computer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7324" y="4203923"/>
            <a:ext cx="6337300" cy="1493837"/>
          </a:xfrm>
        </p:spPr>
        <p:txBody>
          <a:bodyPr rtlCol="0"/>
          <a:lstStyle/>
          <a:p>
            <a:pPr algn="l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endParaRPr lang="en-US" altLang="de-DE" sz="1400" b="1" dirty="0">
              <a:latin typeface="Arial Unicode MS" pitchFamily="34" charset="-128"/>
            </a:endParaRPr>
          </a:p>
          <a:p>
            <a:pPr algn="l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r>
              <a:rPr lang="en-US" altLang="de-DE" sz="1400" b="1" dirty="0">
                <a:solidFill>
                  <a:schemeClr val="tx1"/>
                </a:solidFill>
                <a:latin typeface="Arial Unicode MS" pitchFamily="34" charset="-128"/>
              </a:rPr>
              <a:t>Chair for Computer Engineering</a:t>
            </a:r>
          </a:p>
          <a:p>
            <a:pPr algn="l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r>
              <a:rPr lang="en-US" altLang="de-DE" sz="1800" b="1" dirty="0">
                <a:solidFill>
                  <a:schemeClr val="tx1"/>
                </a:solidFill>
                <a:latin typeface="Arial Unicode MS" pitchFamily="34" charset="-128"/>
              </a:rPr>
              <a:t>Brandenburg University of Technology Cottbus - </a:t>
            </a:r>
            <a:r>
              <a:rPr lang="en-US" altLang="de-DE" sz="1800" b="1" dirty="0" err="1">
                <a:solidFill>
                  <a:schemeClr val="tx1"/>
                </a:solidFill>
                <a:latin typeface="Arial Unicode MS" pitchFamily="34" charset="-128"/>
              </a:rPr>
              <a:t>Senftenberg</a:t>
            </a:r>
            <a:endParaRPr lang="en-US" altLang="de-DE" sz="1800" b="1" dirty="0">
              <a:solidFill>
                <a:schemeClr val="tx1"/>
              </a:solidFill>
              <a:latin typeface="Arial Unicode MS" pitchFamily="34" charset="-128"/>
            </a:endParaRP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endParaRPr lang="en-US" altLang="de-DE" sz="1600" b="1" dirty="0" smtClean="0">
              <a:solidFill>
                <a:schemeClr val="tx1"/>
              </a:solidFill>
              <a:latin typeface="Arial Unicode MS" pitchFamily="34" charset="-128"/>
            </a:endParaRP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endParaRPr lang="en-US" altLang="de-DE" sz="1600" b="1" dirty="0">
              <a:solidFill>
                <a:schemeClr val="tx1"/>
              </a:solidFill>
              <a:latin typeface="Arial Unicode MS" pitchFamily="34" charset="-128"/>
            </a:endParaRP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endParaRPr lang="en-US" altLang="de-DE" sz="1600" b="1" dirty="0">
              <a:solidFill>
                <a:schemeClr val="tx1"/>
              </a:solidFill>
              <a:latin typeface="Arial Unicode MS" pitchFamily="34" charset="-128"/>
            </a:endParaRPr>
          </a:p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4">
                  <a:lumMod val="75000"/>
                </a:schemeClr>
              </a:buClr>
              <a:defRPr/>
            </a:pPr>
            <a:endParaRPr lang="en-US" altLang="de-DE" dirty="0"/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827086" y="2923334"/>
            <a:ext cx="759777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04A7B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04A7B"/>
              </a:buClr>
              <a:buSzPct val="82000"/>
              <a:buFont typeface="Courier New" panose="02070309020205020404" pitchFamily="49" charset="0"/>
              <a:buChar char="o"/>
              <a:tabLst>
                <a:tab pos="6286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Symbol" panose="05050102010706020507" pitchFamily="18" charset="2"/>
              <a:buChar char="-"/>
              <a:tabLst>
                <a:tab pos="895350" algn="l"/>
              </a:tabLs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de-DE" b="1" dirty="0">
                <a:latin typeface="Arial Unicode MS" pitchFamily="34" charset="-128"/>
              </a:rPr>
              <a:t>Keyvan </a:t>
            </a:r>
            <a:r>
              <a:rPr lang="en-US" altLang="de-DE" b="1" dirty="0" err="1" smtClean="0">
                <a:latin typeface="Arial Unicode MS" pitchFamily="34" charset="-128"/>
              </a:rPr>
              <a:t>Shahin</a:t>
            </a:r>
            <a:endParaRPr lang="en-US" altLang="de-DE" dirty="0" smtClean="0">
              <a:latin typeface="Arial Unicode MS" pitchFamily="34" charset="-128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de-DE" dirty="0" smtClean="0">
                <a:latin typeface="Arial Unicode MS" pitchFamily="34" charset="-128"/>
              </a:rPr>
              <a:t>Prof</a:t>
            </a:r>
            <a:r>
              <a:rPr lang="en-US" altLang="de-DE" dirty="0">
                <a:latin typeface="Arial Unicode MS" pitchFamily="34" charset="-128"/>
              </a:rPr>
              <a:t>. Dr.-</a:t>
            </a:r>
            <a:r>
              <a:rPr lang="en-US" altLang="de-DE" dirty="0" err="1">
                <a:latin typeface="Arial Unicode MS" pitchFamily="34" charset="-128"/>
              </a:rPr>
              <a:t>Ing</a:t>
            </a:r>
            <a:r>
              <a:rPr lang="en-US" altLang="de-DE" dirty="0">
                <a:latin typeface="Arial Unicode MS" pitchFamily="34" charset="-128"/>
              </a:rPr>
              <a:t>. </a:t>
            </a:r>
            <a:r>
              <a:rPr lang="en-US" altLang="de-DE" dirty="0" err="1">
                <a:latin typeface="Arial Unicode MS" pitchFamily="34" charset="-128"/>
              </a:rPr>
              <a:t>habil</a:t>
            </a:r>
            <a:r>
              <a:rPr lang="en-US" altLang="de-DE" dirty="0">
                <a:latin typeface="Arial Unicode MS" pitchFamily="34" charset="-128"/>
              </a:rPr>
              <a:t>. Michael </a:t>
            </a:r>
            <a:r>
              <a:rPr lang="en-US" altLang="de-DE" dirty="0" err="1">
                <a:latin typeface="Arial Unicode MS" pitchFamily="34" charset="-128"/>
              </a:rPr>
              <a:t>Hübner</a:t>
            </a:r>
            <a:endParaRPr lang="en-US" altLang="de-DE" dirty="0">
              <a:latin typeface="Arial Unicode MS" pitchFamily="34" charset="-128"/>
            </a:endParaRPr>
          </a:p>
        </p:txBody>
      </p:sp>
      <p:pic>
        <p:nvPicPr>
          <p:cNvPr id="8197" name="Picture 13" descr="ce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50842"/>
            <a:ext cx="162718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implement one function with polynomial approximation and using Width Configurable modules</a:t>
            </a:r>
          </a:p>
          <a:p>
            <a:r>
              <a:rPr lang="en-US" dirty="0" smtClean="0"/>
              <a:t>IWG implementation</a:t>
            </a:r>
          </a:p>
          <a:p>
            <a:r>
              <a:rPr lang="en-US" dirty="0" smtClean="0"/>
              <a:t>Compare unit implementation</a:t>
            </a:r>
          </a:p>
          <a:p>
            <a:r>
              <a:rPr lang="en-US" dirty="0" smtClean="0"/>
              <a:t>Run more complicated designs</a:t>
            </a:r>
          </a:p>
          <a:p>
            <a:r>
              <a:rPr lang="en-US" dirty="0" smtClean="0"/>
              <a:t>Possibility of making the tool for generating the hardware design from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Evaluation and implementation after fixed point simulation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patience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Description of the idea</a:t>
            </a:r>
          </a:p>
          <a:p>
            <a:r>
              <a:rPr lang="en-US" dirty="0" smtClean="0"/>
              <a:t>Description of the building blocks</a:t>
            </a:r>
          </a:p>
          <a:p>
            <a:r>
              <a:rPr lang="en-US" dirty="0" smtClean="0"/>
              <a:t>How to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DSP </a:t>
            </a:r>
            <a:r>
              <a:rPr lang="en-US" dirty="0" smtClean="0"/>
              <a:t>and Communication Algorithms on Hardware</a:t>
            </a:r>
          </a:p>
          <a:p>
            <a:r>
              <a:rPr lang="en-US" dirty="0" smtClean="0"/>
              <a:t>Floating </a:t>
            </a:r>
            <a:r>
              <a:rPr lang="en-US" dirty="0" smtClean="0"/>
              <a:t>point on software</a:t>
            </a:r>
          </a:p>
          <a:p>
            <a:r>
              <a:rPr lang="en-US" dirty="0" smtClean="0"/>
              <a:t>Fixed </a:t>
            </a:r>
            <a:r>
              <a:rPr lang="en-US" dirty="0" smtClean="0"/>
              <a:t>point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smtClean="0"/>
              <a:t>less complexity and cheaper implement</a:t>
            </a:r>
          </a:p>
          <a:p>
            <a:r>
              <a:rPr lang="en-US" dirty="0" smtClean="0"/>
              <a:t>Change </a:t>
            </a:r>
            <a:r>
              <a:rPr lang="en-US" dirty="0" smtClean="0"/>
              <a:t>the algorithm from floating point to fixed point</a:t>
            </a:r>
          </a:p>
          <a:p>
            <a:r>
              <a:rPr lang="en-US" dirty="0" smtClean="0"/>
              <a:t>Analytic approach </a:t>
            </a:r>
            <a:r>
              <a:rPr lang="en-US" dirty="0" smtClean="0"/>
              <a:t>versus </a:t>
            </a:r>
            <a:r>
              <a:rPr lang="en-US" dirty="0" smtClean="0"/>
              <a:t>bit-true simulation</a:t>
            </a:r>
          </a:p>
          <a:p>
            <a:r>
              <a:rPr lang="en-US" dirty="0" smtClean="0"/>
              <a:t>All inputs, outputs and intermediate variables </a:t>
            </a:r>
          </a:p>
          <a:p>
            <a:r>
              <a:rPr lang="en-US" dirty="0" smtClean="0"/>
              <a:t>A </a:t>
            </a:r>
            <a:r>
              <a:rPr lang="en-US" dirty="0" smtClean="0"/>
              <a:t>huge amount of effort and time</a:t>
            </a:r>
          </a:p>
          <a:p>
            <a:r>
              <a:rPr lang="en-US" dirty="0" smtClean="0"/>
              <a:t>Acceleration using hardware?</a:t>
            </a:r>
          </a:p>
          <a:p>
            <a:r>
              <a:rPr lang="en-US" dirty="0" smtClean="0"/>
              <a:t>Shortcomings of </a:t>
            </a:r>
            <a:r>
              <a:rPr lang="en-US" dirty="0" err="1" smtClean="0"/>
              <a:t>Vivado</a:t>
            </a:r>
            <a:r>
              <a:rPr lang="en-US" dirty="0" smtClean="0"/>
              <a:t> HLS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Based Fixed-point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MATLAB as the tool: Quantize / fi / self developed</a:t>
            </a:r>
          </a:p>
          <a:p>
            <a:r>
              <a:rPr lang="en-US" dirty="0"/>
              <a:t>quant = </a:t>
            </a:r>
            <a:r>
              <a:rPr lang="en-US" dirty="0" err="1"/>
              <a:t>quantizer</a:t>
            </a:r>
            <a:r>
              <a:rPr lang="en-US" dirty="0"/>
              <a:t>(“fixed”, “floor”, “saturate”, [16 8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Every line of code is followed by a transformation to fixed point</a:t>
            </a:r>
          </a:p>
          <a:p>
            <a:r>
              <a:rPr lang="en-US" dirty="0" smtClean="0"/>
              <a:t>Evaluation of the error is done based on the code, the fix point error and the experience</a:t>
            </a:r>
          </a:p>
          <a:p>
            <a:r>
              <a:rPr lang="en-US" dirty="0" smtClean="0"/>
              <a:t>Sweeping through the widths can be optimized using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Idea –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1"/>
            <a:ext cx="4032448" cy="4320480"/>
          </a:xfrm>
        </p:spPr>
        <p:txBody>
          <a:bodyPr/>
          <a:lstStyle/>
          <a:p>
            <a:r>
              <a:rPr lang="en-US" dirty="0" smtClean="0"/>
              <a:t>IWG</a:t>
            </a:r>
          </a:p>
          <a:p>
            <a:pPr lvl="1"/>
            <a:r>
              <a:rPr lang="en-US" dirty="0" smtClean="0"/>
              <a:t>Input generation modes</a:t>
            </a:r>
          </a:p>
          <a:p>
            <a:pPr lvl="1"/>
            <a:r>
              <a:rPr lang="en-US" dirty="0" smtClean="0"/>
              <a:t>IW/FW generation mostly based on the software algorithms</a:t>
            </a:r>
          </a:p>
          <a:p>
            <a:r>
              <a:rPr lang="en-US" dirty="0" smtClean="0"/>
              <a:t>WRD</a:t>
            </a:r>
          </a:p>
          <a:p>
            <a:pPr lvl="1"/>
            <a:r>
              <a:rPr lang="en-US" dirty="0" smtClean="0"/>
              <a:t>Two instances, one with max widths and one with reconfigurable widths</a:t>
            </a:r>
          </a:p>
          <a:p>
            <a:r>
              <a:rPr lang="en-US" dirty="0" smtClean="0"/>
              <a:t>Compare Unit</a:t>
            </a:r>
          </a:p>
          <a:p>
            <a:pPr lvl="1"/>
            <a:r>
              <a:rPr lang="en-US" dirty="0" smtClean="0"/>
              <a:t>Calculation modes</a:t>
            </a:r>
          </a:p>
          <a:p>
            <a:r>
              <a:rPr lang="en-US" dirty="0" smtClean="0"/>
              <a:t>Width/Error Table</a:t>
            </a:r>
          </a:p>
          <a:p>
            <a:r>
              <a:rPr lang="en-US" dirty="0" smtClean="0"/>
              <a:t>Communication with ARM / Soft Processor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88841"/>
            <a:ext cx="3883645" cy="28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Reconfigurable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1"/>
            <a:ext cx="4320480" cy="4320480"/>
          </a:xfrm>
        </p:spPr>
        <p:txBody>
          <a:bodyPr/>
          <a:lstStyle/>
          <a:p>
            <a:r>
              <a:rPr lang="en-US" dirty="0" smtClean="0"/>
              <a:t>WRD is the whole design we want to </a:t>
            </a:r>
            <a:r>
              <a:rPr lang="en-US" dirty="0"/>
              <a:t>f</a:t>
            </a:r>
            <a:r>
              <a:rPr lang="en-US" dirty="0" smtClean="0"/>
              <a:t>ix point</a:t>
            </a:r>
          </a:p>
          <a:p>
            <a:r>
              <a:rPr lang="en-US" dirty="0" smtClean="0"/>
              <a:t>Inputs, outputs and IW/FW are the arrays of all the blocks inside</a:t>
            </a:r>
          </a:p>
          <a:p>
            <a:r>
              <a:rPr lang="en-US" dirty="0" smtClean="0"/>
              <a:t>The challenge would be to have hardware libraries of different width reconfigurable mathematical IPs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82" y="1988841"/>
            <a:ext cx="3972699" cy="2248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26" y="4237496"/>
            <a:ext cx="3737610" cy="20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Reconfigurable 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1"/>
            <a:ext cx="4176464" cy="4320480"/>
          </a:xfrm>
        </p:spPr>
        <p:txBody>
          <a:bodyPr/>
          <a:lstStyle/>
          <a:p>
            <a:r>
              <a:rPr lang="en-US" dirty="0" smtClean="0"/>
              <a:t>Reconfigurable mathematical blocks implementation using polynomial approximation</a:t>
            </a:r>
          </a:p>
          <a:p>
            <a:r>
              <a:rPr lang="en-US" dirty="0" smtClean="0"/>
              <a:t>Adder/</a:t>
            </a:r>
            <a:r>
              <a:rPr lang="en-US" dirty="0" err="1" smtClean="0"/>
              <a:t>Subtractor</a:t>
            </a:r>
            <a:r>
              <a:rPr lang="en-US" dirty="0" smtClean="0"/>
              <a:t> and Multiplication will be the building blocks of the designs supported by this approach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63713"/>
            <a:ext cx="3456757" cy="2462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37" y="4053150"/>
            <a:ext cx="3642076" cy="22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1"/>
            <a:ext cx="4464496" cy="4320480"/>
          </a:xfrm>
        </p:spPr>
        <p:txBody>
          <a:bodyPr/>
          <a:lstStyle/>
          <a:p>
            <a:r>
              <a:rPr lang="en-US" dirty="0" smtClean="0"/>
              <a:t>Global Integer/Float Width (GI/GF)</a:t>
            </a:r>
          </a:p>
          <a:p>
            <a:r>
              <a:rPr lang="en-US" dirty="0" smtClean="0"/>
              <a:t>Local Configurable Integer/Float Width (IW/FW)</a:t>
            </a:r>
          </a:p>
          <a:p>
            <a:r>
              <a:rPr lang="en-US" dirty="0" smtClean="0"/>
              <a:t>All connections between blocks are GI/GF</a:t>
            </a:r>
          </a:p>
          <a:p>
            <a:r>
              <a:rPr lang="en-US" dirty="0" smtClean="0"/>
              <a:t>Inside the blocks, the data should be trimmed to </a:t>
            </a:r>
            <a:r>
              <a:rPr lang="en-US" dirty="0"/>
              <a:t>IW/FW </a:t>
            </a:r>
            <a:r>
              <a:rPr lang="en-US" dirty="0" smtClean="0"/>
              <a:t> to test the outcome</a:t>
            </a:r>
          </a:p>
          <a:p>
            <a:r>
              <a:rPr lang="en-US" dirty="0" smtClean="0"/>
              <a:t>Width adapter</a:t>
            </a:r>
          </a:p>
          <a:p>
            <a:r>
              <a:rPr lang="en-US" dirty="0" smtClean="0"/>
              <a:t>Zero padding and sign extension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52" y="1988841"/>
            <a:ext cx="2708414" cy="1512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52" y="3726137"/>
            <a:ext cx="2675814" cy="135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87" y="4941168"/>
            <a:ext cx="2847543" cy="15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Configurable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1"/>
            <a:ext cx="3744416" cy="4320480"/>
          </a:xfrm>
        </p:spPr>
        <p:txBody>
          <a:bodyPr/>
          <a:lstStyle/>
          <a:p>
            <a:r>
              <a:rPr lang="en-US" dirty="0" smtClean="0"/>
              <a:t>Each input needs Width Adapter</a:t>
            </a:r>
          </a:p>
          <a:p>
            <a:r>
              <a:rPr lang="en-US" dirty="0" smtClean="0"/>
              <a:t>Outputs don’t need it</a:t>
            </a:r>
          </a:p>
          <a:p>
            <a:r>
              <a:rPr lang="en-US" dirty="0" smtClean="0"/>
              <a:t>These will be the building blocks for other functions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88" y="1990076"/>
            <a:ext cx="4000500" cy="202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88" y="4425581"/>
            <a:ext cx="4419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I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478</Words>
  <Application>Microsoft Office PowerPoint</Application>
  <PresentationFormat>On-screen Show (4:3)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Unicode MS</vt:lpstr>
      <vt:lpstr>Calibri</vt:lpstr>
      <vt:lpstr>Courier New</vt:lpstr>
      <vt:lpstr>Symbol</vt:lpstr>
      <vt:lpstr>Times</vt:lpstr>
      <vt:lpstr>Times New Roman</vt:lpstr>
      <vt:lpstr>Wingdings</vt:lpstr>
      <vt:lpstr>ヒラギノ角ゴ Pro W3</vt:lpstr>
      <vt:lpstr>TECI01</vt:lpstr>
      <vt:lpstr>Leere Präsentation</vt:lpstr>
      <vt:lpstr>Accelerating Fixed Point Simulation Using Width Reconfigurable Hardware Implementation  Chair of Computer Engineering</vt:lpstr>
      <vt:lpstr>Outline</vt:lpstr>
      <vt:lpstr>Motivation</vt:lpstr>
      <vt:lpstr>Software Based Fixed-point Simulation</vt:lpstr>
      <vt:lpstr>Description of the Idea – Big Picture</vt:lpstr>
      <vt:lpstr>Width Reconfigurable  </vt:lpstr>
      <vt:lpstr>Reconfigurable IPs</vt:lpstr>
      <vt:lpstr>Width Adapter</vt:lpstr>
      <vt:lpstr>Width Configurable Adder</vt:lpstr>
      <vt:lpstr>Future Work</vt:lpstr>
      <vt:lpstr>Thank you for your patience</vt:lpstr>
    </vt:vector>
  </TitlesOfParts>
  <Company>UniKA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Seminararbeit SoC: Maia SoC</dc:title>
  <dc:creator>Jens Becker</dc:creator>
  <cp:lastModifiedBy>Keyvan</cp:lastModifiedBy>
  <cp:revision>464</cp:revision>
  <dcterms:created xsi:type="dcterms:W3CDTF">2001-06-29T08:29:16Z</dcterms:created>
  <dcterms:modified xsi:type="dcterms:W3CDTF">2020-04-22T13:12:51Z</dcterms:modified>
</cp:coreProperties>
</file>