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09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797675" cy="987425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>
          <p15:clr>
            <a:srgbClr val="A4A3A4"/>
          </p15:clr>
        </p15:guide>
        <p15:guide id="2" pos="56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CCFF"/>
    <a:srgbClr val="FFFF99"/>
    <a:srgbClr val="CC0066"/>
    <a:srgbClr val="3366FF"/>
    <a:srgbClr val="FF9933"/>
    <a:srgbClr val="FF66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038" autoAdjust="0"/>
  </p:normalViewPr>
  <p:slideViewPr>
    <p:cSldViewPr>
      <p:cViewPr varScale="1">
        <p:scale>
          <a:sx n="164" d="100"/>
          <a:sy n="164" d="100"/>
        </p:scale>
        <p:origin x="1752" y="132"/>
      </p:cViewPr>
      <p:guideLst>
        <p:guide orient="horz" pos="4224"/>
        <p:guide pos="566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133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92259-3B96-4A6A-9481-DFBFF600BAB0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53BCC-4EEE-43A1-8175-36B5C837D0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022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97" tIns="45949" rIns="91897" bIns="45949" numCol="1" anchor="t" anchorCtr="0" compatLnSpc="1">
            <a:prstTxWarp prst="textNoShape">
              <a:avLst/>
            </a:prstTxWarp>
          </a:bodyPr>
          <a:lstStyle>
            <a:lvl1pPr defTabSz="919163" eaLnBrk="1" hangingPunct="1">
              <a:spcBef>
                <a:spcPct val="25000"/>
              </a:spcBef>
              <a:buFontTx/>
              <a:buChar char="•"/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97" tIns="45949" rIns="91897" bIns="45949" numCol="1" anchor="t" anchorCtr="0" compatLnSpc="1">
            <a:prstTxWarp prst="textNoShape">
              <a:avLst/>
            </a:prstTxWarp>
          </a:bodyPr>
          <a:lstStyle>
            <a:lvl1pPr algn="r" defTabSz="919163" eaLnBrk="1" hangingPunct="1">
              <a:spcBef>
                <a:spcPct val="25000"/>
              </a:spcBef>
              <a:buFontTx/>
              <a:buChar char="•"/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9475"/>
            <a:ext cx="4984750" cy="444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97" tIns="45949" rIns="91897" bIns="45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Klicken Sie, um die Formate des Vorlagentextes zu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97" tIns="45949" rIns="91897" bIns="45949" numCol="1" anchor="b" anchorCtr="0" compatLnSpc="1">
            <a:prstTxWarp prst="textNoShape">
              <a:avLst/>
            </a:prstTxWarp>
          </a:bodyPr>
          <a:lstStyle>
            <a:lvl1pPr defTabSz="919163" eaLnBrk="1" hangingPunct="1">
              <a:spcBef>
                <a:spcPct val="25000"/>
              </a:spcBef>
              <a:buFontTx/>
              <a:buChar char="•"/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97" tIns="45949" rIns="91897" bIns="45949" numCol="1" anchor="b" anchorCtr="0" compatLnSpc="1">
            <a:prstTxWarp prst="textNoShape">
              <a:avLst/>
            </a:prstTxWarp>
          </a:bodyPr>
          <a:lstStyle>
            <a:lvl1pPr algn="r" defTabSz="919163" eaLnBrk="1" hangingPunct="1">
              <a:spcBef>
                <a:spcPct val="25000"/>
              </a:spcBef>
              <a:buFontTx/>
              <a:buChar char="•"/>
              <a:defRPr sz="1200"/>
            </a:lvl1pPr>
          </a:lstStyle>
          <a:p>
            <a:pPr>
              <a:defRPr/>
            </a:pPr>
            <a:fld id="{FE9E0703-690C-42B8-9AF4-49DF09B0241B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9163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9163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9163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9163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195054-2427-4D6E-9A56-6867ABD7353B}" type="slidenum">
              <a:rPr lang="de-DE" altLang="de-DE" sz="1200" smtClean="0"/>
              <a:pPr/>
              <a:t>1</a:t>
            </a:fld>
            <a:endParaRPr lang="de-DE" altLang="de-DE" sz="12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keyvisu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3935413"/>
            <a:ext cx="2916237" cy="244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609600" y="1772816"/>
            <a:ext cx="7924800" cy="1494258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691680" y="3429000"/>
            <a:ext cx="5760640" cy="2422401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943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24598-3248-49AD-ABCF-536A1DF5C247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1197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44842-0736-4F42-BE49-A0E1338B23CB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56350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924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62500" y="1981200"/>
            <a:ext cx="3924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599A8-EB57-43DB-A35D-EBBF205BEF4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2350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DDC2E-E4D9-496D-B66C-2AF3A2ADA99D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31748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F0529-EDBC-4C3A-97C9-B99E4034E170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71742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E52A6-EF1C-44CB-9806-5F20EC1C7593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90518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3C4B4-D704-423B-86BC-1B36FF4B72EC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50088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FDA33-724B-4B95-BAC7-0BC537792A91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4020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4208B-483E-43ED-9F1A-5F9A80C6D3EE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3050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86550" y="609600"/>
            <a:ext cx="2000250" cy="548640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848350" cy="54864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B3BB4-173E-4375-8FC4-BB5E54A5EBCD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7121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Unter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646040"/>
            <a:ext cx="7920880" cy="782960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802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11560" y="1988841"/>
            <a:ext cx="7920880" cy="4320480"/>
          </a:xfrm>
          <a:prstGeom prst="rect">
            <a:avLst/>
          </a:prstGeom>
        </p:spPr>
        <p:txBody>
          <a:bodyPr/>
          <a:lstStyle>
            <a:lvl1pPr marL="266700" indent="-266700">
              <a:defRPr sz="2000"/>
            </a:lvl1pPr>
            <a:lvl2pPr marL="628650" indent="-266700">
              <a:buSzPct val="82000"/>
              <a:buFont typeface="Courier New" pitchFamily="49" charset="0"/>
              <a:buChar char="o"/>
              <a:tabLst/>
              <a:defRPr sz="1800"/>
            </a:lvl2pPr>
            <a:lvl3pPr marL="895350" indent="-180975">
              <a:buFont typeface="Symbol" pitchFamily="18" charset="2"/>
              <a:buChar char="-"/>
              <a:tabLst/>
              <a:defRPr sz="1600"/>
            </a:lvl3pPr>
            <a:lvl4pPr>
              <a:buNone/>
              <a:defRPr/>
            </a:lvl4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ACBE6-4472-4781-BD61-FB0F4FC0B7E0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932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Abbil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11560" y="1988840"/>
            <a:ext cx="7920880" cy="410445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611560" y="980728"/>
            <a:ext cx="7920880" cy="782960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84952-9CFB-448B-8EE1-2344907ADB16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057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11560" y="1988840"/>
            <a:ext cx="3873896" cy="4320481"/>
          </a:xfrm>
        </p:spPr>
        <p:txBody>
          <a:bodyPr/>
          <a:lstStyle>
            <a:lvl1pPr marL="266700" indent="-266700">
              <a:defRPr sz="2000"/>
            </a:lvl1pPr>
            <a:lvl2pPr marL="628650" indent="-266700">
              <a:buSzPct val="82000"/>
              <a:buFont typeface="Courier New" pitchFamily="49" charset="0"/>
              <a:buChar char="o"/>
              <a:defRPr sz="1800"/>
            </a:lvl2pPr>
            <a:lvl3pPr marL="990600" indent="-276225"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sz="half" idx="13"/>
          </p:nvPr>
        </p:nvSpPr>
        <p:spPr>
          <a:xfrm>
            <a:off x="4652392" y="1988839"/>
            <a:ext cx="3880048" cy="4320481"/>
          </a:xfrm>
        </p:spPr>
        <p:txBody>
          <a:bodyPr/>
          <a:lstStyle>
            <a:lvl1pPr marL="266700" indent="-266700">
              <a:defRPr sz="2000"/>
            </a:lvl1pPr>
            <a:lvl2pPr marL="628650" indent="-266700">
              <a:buSzPct val="82000"/>
              <a:buFont typeface="Courier New" pitchFamily="49" charset="0"/>
              <a:buChar char="o"/>
              <a:defRPr sz="1800"/>
            </a:lvl2pPr>
            <a:lvl3pPr marL="990600" indent="-276225"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5B4F6-EF2C-4E7A-B7A3-C9202C547EB9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891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611560" y="980728"/>
            <a:ext cx="7920880" cy="782960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A131D-70B2-41B8-949E-26F2FFA22297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12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bildung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971600" y="1268760"/>
            <a:ext cx="7200800" cy="410445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71600" y="5589239"/>
            <a:ext cx="7200800" cy="720081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137A8-5D8D-419F-8069-0B0EE78F4126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159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terat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11560" y="1988841"/>
            <a:ext cx="7920880" cy="4320480"/>
          </a:xfrm>
          <a:prstGeom prst="rect">
            <a:avLst/>
          </a:prstGeom>
        </p:spPr>
        <p:txBody>
          <a:bodyPr/>
          <a:lstStyle>
            <a:lvl1pPr marL="180975" indent="-180975">
              <a:spcBef>
                <a:spcPts val="600"/>
              </a:spcBef>
              <a:spcAft>
                <a:spcPts val="600"/>
              </a:spcAft>
              <a:buNone/>
              <a:defRPr sz="2000"/>
            </a:lvl1pPr>
            <a:lvl2pPr marL="628650" indent="-266700">
              <a:buSzPct val="82000"/>
              <a:buFont typeface="Courier New" pitchFamily="49" charset="0"/>
              <a:buChar char="o"/>
              <a:tabLst/>
              <a:defRPr sz="1800"/>
            </a:lvl2pPr>
            <a:lvl3pPr marL="895350" indent="-180975">
              <a:buFont typeface="Symbol" pitchFamily="18" charset="2"/>
              <a:buChar char="-"/>
              <a:tabLst/>
              <a:defRPr sz="1600"/>
            </a:lvl3pPr>
            <a:lvl4pPr>
              <a:buNone/>
              <a:defRPr/>
            </a:lvl4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4B85D-B4D3-4416-B438-25617E67E0BD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02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BA3F5-8504-47E4-9F22-FDD806F63529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0752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611188" y="981075"/>
            <a:ext cx="7921625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11188" y="1989138"/>
            <a:ext cx="792162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04250" y="6492875"/>
            <a:ext cx="539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fld id="{0C6FF591-15AC-4171-B310-864778C51A6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16" name="Picture 12" descr="bg-head"/>
          <p:cNvPicPr>
            <a:picLocks noChangeAspect="1" noChangeArrowheads="1"/>
          </p:cNvPicPr>
          <p:nvPr/>
        </p:nvPicPr>
        <p:blipFill>
          <a:blip r:embed="rId10" cstate="print">
            <a:lum bright="8000"/>
          </a:blip>
          <a:srcRect l="7757" t="6477" r="1555"/>
          <a:stretch>
            <a:fillRect/>
          </a:stretch>
        </p:blipFill>
        <p:spPr bwMode="auto">
          <a:xfrm>
            <a:off x="0" y="130176"/>
            <a:ext cx="6172199" cy="629443"/>
          </a:xfrm>
          <a:prstGeom prst="rect">
            <a:avLst/>
          </a:prstGeom>
          <a:noFill/>
          <a:ln w="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</p:spPr>
      </p:pic>
      <p:sp>
        <p:nvSpPr>
          <p:cNvPr id="17" name="Text Box 9"/>
          <p:cNvSpPr txBox="1">
            <a:spLocks noChangeArrowheads="1"/>
          </p:cNvSpPr>
          <p:nvPr/>
        </p:nvSpPr>
        <p:spPr bwMode="white">
          <a:xfrm>
            <a:off x="1" y="480059"/>
            <a:ext cx="6160769" cy="276999"/>
          </a:xfrm>
          <a:prstGeom prst="rect">
            <a:avLst/>
          </a:prstGeom>
          <a:gradFill flip="none" rotWithShape="1">
            <a:gsLst>
              <a:gs pos="70000">
                <a:srgbClr val="4C3C5A">
                  <a:alpha val="89804"/>
                </a:srgb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717550" algn="l"/>
              </a:tabLst>
              <a:defRPr/>
            </a:pPr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	Hardware/Software-</a:t>
            </a:r>
            <a:r>
              <a:rPr lang="de-DE" sz="1200" b="1" dirty="0" err="1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Codesign</a:t>
            </a:r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   –   Sommersemester 2015</a:t>
            </a:r>
            <a:endParaRPr lang="de-DE" sz="1200" b="1" spc="100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" descr="D:\Home\cgleichner\Work\Lehre\~DCPS~\abb\BTULogoStandardversiondeutschJPGCMYK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38" y="249238"/>
            <a:ext cx="25241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0" y="125413"/>
            <a:ext cx="9144000" cy="0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>
            <a:off x="0" y="769938"/>
            <a:ext cx="9144000" cy="0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36" name="Picture 9" descr="D:\Home\cgleichner\Work\Lehre\logo_teci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963"/>
            <a:ext cx="7397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bg-head"/>
          <p:cNvPicPr>
            <a:picLocks noChangeAspect="1" noChangeArrowheads="1"/>
          </p:cNvPicPr>
          <p:nvPr userDrawn="1"/>
        </p:nvPicPr>
        <p:blipFill>
          <a:blip r:embed="rId10" cstate="print">
            <a:lum bright="8000"/>
          </a:blip>
          <a:srcRect l="7757" t="6477" r="1555"/>
          <a:stretch>
            <a:fillRect/>
          </a:stretch>
        </p:blipFill>
        <p:spPr bwMode="auto">
          <a:xfrm>
            <a:off x="0" y="130176"/>
            <a:ext cx="6172199" cy="629443"/>
          </a:xfrm>
          <a:prstGeom prst="rect">
            <a:avLst/>
          </a:prstGeom>
          <a:noFill/>
          <a:ln w="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</p:spPr>
      </p:pic>
      <p:sp>
        <p:nvSpPr>
          <p:cNvPr id="12" name="Text Box 9"/>
          <p:cNvSpPr txBox="1">
            <a:spLocks noChangeArrowheads="1"/>
          </p:cNvSpPr>
          <p:nvPr userDrawn="1"/>
        </p:nvSpPr>
        <p:spPr bwMode="white">
          <a:xfrm>
            <a:off x="755576" y="548680"/>
            <a:ext cx="6160769" cy="230832"/>
          </a:xfrm>
          <a:prstGeom prst="rect">
            <a:avLst/>
          </a:prstGeom>
          <a:gradFill flip="none" rotWithShape="1">
            <a:gsLst>
              <a:gs pos="70000">
                <a:srgbClr val="4C3C5A">
                  <a:alpha val="89804"/>
                </a:srgb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717550" algn="l"/>
              </a:tabLst>
              <a:defRPr/>
            </a:pPr>
            <a:endParaRPr lang="de-DE" sz="900" b="1" spc="100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41" name="Picture 1" descr="D:\Home\cgleichner\Work\Lehre\~DCPS~\abb\BTULogoStandardversiondeutschJPGCMYK.jp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38" y="249238"/>
            <a:ext cx="25241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Line 7"/>
          <p:cNvSpPr>
            <a:spLocks noChangeShapeType="1"/>
          </p:cNvSpPr>
          <p:nvPr userDrawn="1"/>
        </p:nvSpPr>
        <p:spPr bwMode="auto">
          <a:xfrm>
            <a:off x="0" y="125413"/>
            <a:ext cx="9144000" cy="0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5" name="Line 6"/>
          <p:cNvSpPr>
            <a:spLocks noChangeShapeType="1"/>
          </p:cNvSpPr>
          <p:nvPr userDrawn="1"/>
        </p:nvSpPr>
        <p:spPr bwMode="auto">
          <a:xfrm>
            <a:off x="0" y="769938"/>
            <a:ext cx="9144000" cy="0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44" name="Picture 9" descr="D:\Home\cgleichner\Work\Lehre\logo_teci.pn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963"/>
            <a:ext cx="7397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Clr>
          <a:srgbClr val="604A7B"/>
        </a:buClr>
        <a:buSzPct val="11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66700" algn="l" rtl="0" eaLnBrk="0" fontAlgn="base" hangingPunct="0">
        <a:spcBef>
          <a:spcPct val="20000"/>
        </a:spcBef>
        <a:spcAft>
          <a:spcPct val="0"/>
        </a:spcAft>
        <a:buClr>
          <a:srgbClr val="604A7B"/>
        </a:buClr>
        <a:buSzPct val="82000"/>
        <a:buFont typeface="Courier New" panose="02070309020205020404" pitchFamily="49" charset="0"/>
        <a:buChar char="o"/>
        <a:tabLst>
          <a:tab pos="628650" algn="l"/>
        </a:tabLst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180975" algn="l" rtl="0" eaLnBrk="0" fontAlgn="base" hangingPunct="0">
        <a:spcBef>
          <a:spcPct val="20000"/>
        </a:spcBef>
        <a:spcAft>
          <a:spcPct val="0"/>
        </a:spcAft>
        <a:buFont typeface="Symbol" panose="05050102010706020507" pitchFamily="18" charset="2"/>
        <a:buChar char="-"/>
        <a:tabLst>
          <a:tab pos="895350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495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8001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Times" panose="02020603050405020304" pitchFamily="18" charset="0"/>
              <a:buNone/>
              <a:defRPr sz="1000">
                <a:solidFill>
                  <a:srgbClr val="A8CC2F"/>
                </a:solidFill>
              </a:defRPr>
            </a:lvl1pPr>
          </a:lstStyle>
          <a:p>
            <a:pPr>
              <a:defRPr/>
            </a:pPr>
            <a:fld id="{1638C827-AB76-4026-B874-D40901A8A9BD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pic>
        <p:nvPicPr>
          <p:cNvPr id="2053" name="Grafik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013" y="733425"/>
            <a:ext cx="1862137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125538"/>
            <a:ext cx="7924800" cy="1493837"/>
          </a:xfrm>
        </p:spPr>
        <p:txBody>
          <a:bodyPr/>
          <a:lstStyle/>
          <a:p>
            <a:r>
              <a:rPr lang="de-DE" altLang="de-DE" sz="2800" b="1" dirty="0" smtClean="0"/>
              <a:t>Floating-Point Representation, Fixed-point Representation and Conversion</a:t>
            </a:r>
            <a:endParaRPr lang="de-DE" altLang="de-DE" sz="2800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57324" y="4203923"/>
            <a:ext cx="6337300" cy="1493837"/>
          </a:xfrm>
        </p:spPr>
        <p:txBody>
          <a:bodyPr rtlCol="0"/>
          <a:lstStyle/>
          <a:p>
            <a:pPr algn="l" eaLnBrk="1" fontAlgn="auto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chemeClr val="accent4">
                  <a:lumMod val="75000"/>
                </a:schemeClr>
              </a:buClr>
              <a:defRPr/>
            </a:pPr>
            <a:endParaRPr lang="en-US" altLang="de-DE" sz="1400" b="1" dirty="0">
              <a:latin typeface="Arial Unicode MS" pitchFamily="34" charset="-128"/>
            </a:endParaRPr>
          </a:p>
          <a:p>
            <a:pPr algn="l" eaLnBrk="1" fontAlgn="auto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chemeClr val="accent4">
                  <a:lumMod val="75000"/>
                </a:schemeClr>
              </a:buClr>
              <a:defRPr/>
            </a:pPr>
            <a:r>
              <a:rPr lang="en-US" altLang="de-DE" sz="1400" b="1" dirty="0">
                <a:solidFill>
                  <a:schemeClr val="tx1"/>
                </a:solidFill>
                <a:latin typeface="Arial Unicode MS" pitchFamily="34" charset="-128"/>
              </a:rPr>
              <a:t>Chair for Computer Engineering</a:t>
            </a:r>
          </a:p>
          <a:p>
            <a:pPr algn="l" eaLnBrk="1" fontAlgn="auto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chemeClr val="accent4">
                  <a:lumMod val="75000"/>
                </a:schemeClr>
              </a:buClr>
              <a:defRPr/>
            </a:pPr>
            <a:r>
              <a:rPr lang="en-US" altLang="de-DE" sz="1800" b="1" dirty="0">
                <a:solidFill>
                  <a:schemeClr val="tx1"/>
                </a:solidFill>
                <a:latin typeface="Arial Unicode MS" pitchFamily="34" charset="-128"/>
              </a:rPr>
              <a:t>Brandenburg University of Technology Cottbus - </a:t>
            </a:r>
            <a:r>
              <a:rPr lang="en-US" altLang="de-DE" sz="1800" b="1" dirty="0" err="1">
                <a:solidFill>
                  <a:schemeClr val="tx1"/>
                </a:solidFill>
                <a:latin typeface="Arial Unicode MS" pitchFamily="34" charset="-128"/>
              </a:rPr>
              <a:t>Senftenberg</a:t>
            </a:r>
            <a:endParaRPr lang="en-US" altLang="de-DE" sz="1800" b="1" dirty="0">
              <a:solidFill>
                <a:schemeClr val="tx1"/>
              </a:solidFill>
              <a:latin typeface="Arial Unicode MS" pitchFamily="34" charset="-128"/>
            </a:endParaRPr>
          </a:p>
          <a:p>
            <a:pPr algn="l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4">
                  <a:lumMod val="75000"/>
                </a:schemeClr>
              </a:buClr>
              <a:defRPr/>
            </a:pPr>
            <a:endParaRPr lang="en-US" altLang="de-DE" sz="1600" b="1" dirty="0" smtClean="0">
              <a:solidFill>
                <a:schemeClr val="tx1"/>
              </a:solidFill>
              <a:latin typeface="Arial Unicode MS" pitchFamily="34" charset="-128"/>
            </a:endParaRPr>
          </a:p>
          <a:p>
            <a:pPr algn="l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4">
                  <a:lumMod val="75000"/>
                </a:schemeClr>
              </a:buClr>
              <a:defRPr/>
            </a:pPr>
            <a:endParaRPr lang="en-US" altLang="de-DE" sz="1600" b="1" dirty="0">
              <a:solidFill>
                <a:schemeClr val="tx1"/>
              </a:solidFill>
              <a:latin typeface="Arial Unicode MS" pitchFamily="34" charset="-128"/>
            </a:endParaRPr>
          </a:p>
          <a:p>
            <a:pPr algn="l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4">
                  <a:lumMod val="75000"/>
                </a:schemeClr>
              </a:buClr>
              <a:defRPr/>
            </a:pPr>
            <a:endParaRPr lang="en-US" altLang="de-DE" sz="1600" b="1" dirty="0">
              <a:solidFill>
                <a:schemeClr val="tx1"/>
              </a:solidFill>
              <a:latin typeface="Arial Unicode MS" pitchFamily="34" charset="-128"/>
            </a:endParaRPr>
          </a:p>
          <a:p>
            <a:pPr algn="l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4">
                  <a:lumMod val="75000"/>
                </a:schemeClr>
              </a:buClr>
              <a:defRPr/>
            </a:pPr>
            <a:endParaRPr lang="en-US" altLang="de-DE" dirty="0"/>
          </a:p>
        </p:txBody>
      </p:sp>
      <p:sp>
        <p:nvSpPr>
          <p:cNvPr id="8196" name="Text Box 7"/>
          <p:cNvSpPr txBox="1">
            <a:spLocks noChangeArrowheads="1"/>
          </p:cNvSpPr>
          <p:nvPr/>
        </p:nvSpPr>
        <p:spPr bwMode="auto">
          <a:xfrm>
            <a:off x="827086" y="2923334"/>
            <a:ext cx="7597775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04A7B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04A7B"/>
              </a:buClr>
              <a:buSzPct val="82000"/>
              <a:buFont typeface="Courier New" panose="02070309020205020404" pitchFamily="49" charset="0"/>
              <a:buChar char="o"/>
              <a:tabLst>
                <a:tab pos="628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Symbol" panose="05050102010706020507" pitchFamily="18" charset="2"/>
              <a:buChar char="-"/>
              <a:tabLst>
                <a:tab pos="895350" algn="l"/>
              </a:tabLs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de-DE" b="1" dirty="0">
                <a:latin typeface="Arial Unicode MS" pitchFamily="34" charset="-128"/>
              </a:rPr>
              <a:t>Keyvan </a:t>
            </a:r>
            <a:r>
              <a:rPr lang="en-US" altLang="de-DE" b="1" dirty="0" err="1" smtClean="0">
                <a:latin typeface="Arial Unicode MS" pitchFamily="34" charset="-128"/>
              </a:rPr>
              <a:t>Shahin</a:t>
            </a:r>
            <a:endParaRPr lang="en-US" altLang="de-DE" dirty="0" smtClean="0">
              <a:latin typeface="Arial Unicode MS" pitchFamily="34" charset="-128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de-DE" dirty="0" smtClean="0">
                <a:latin typeface="Arial Unicode MS" pitchFamily="34" charset="-128"/>
              </a:rPr>
              <a:t>Prof</a:t>
            </a:r>
            <a:r>
              <a:rPr lang="en-US" altLang="de-DE" dirty="0">
                <a:latin typeface="Arial Unicode MS" pitchFamily="34" charset="-128"/>
              </a:rPr>
              <a:t>. Dr.-</a:t>
            </a:r>
            <a:r>
              <a:rPr lang="en-US" altLang="de-DE" dirty="0" err="1">
                <a:latin typeface="Arial Unicode MS" pitchFamily="34" charset="-128"/>
              </a:rPr>
              <a:t>Ing</a:t>
            </a:r>
            <a:r>
              <a:rPr lang="en-US" altLang="de-DE" dirty="0">
                <a:latin typeface="Arial Unicode MS" pitchFamily="34" charset="-128"/>
              </a:rPr>
              <a:t>. </a:t>
            </a:r>
            <a:r>
              <a:rPr lang="en-US" altLang="de-DE" dirty="0" err="1">
                <a:latin typeface="Arial Unicode MS" pitchFamily="34" charset="-128"/>
              </a:rPr>
              <a:t>habil</a:t>
            </a:r>
            <a:r>
              <a:rPr lang="en-US" altLang="de-DE" dirty="0">
                <a:latin typeface="Arial Unicode MS" pitchFamily="34" charset="-128"/>
              </a:rPr>
              <a:t>. Michael </a:t>
            </a:r>
            <a:r>
              <a:rPr lang="en-US" altLang="de-DE" dirty="0" err="1">
                <a:latin typeface="Arial Unicode MS" pitchFamily="34" charset="-128"/>
              </a:rPr>
              <a:t>Hübner</a:t>
            </a:r>
            <a:endParaRPr lang="en-US" altLang="de-DE" dirty="0">
              <a:latin typeface="Arial Unicode MS" pitchFamily="34" charset="-128"/>
            </a:endParaRPr>
          </a:p>
        </p:txBody>
      </p:sp>
      <p:pic>
        <p:nvPicPr>
          <p:cNvPr id="8197" name="Picture 13" descr="ce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950842"/>
            <a:ext cx="1627187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Conversion of floating-point representation into a fixed-point representation</a:t>
            </a:r>
          </a:p>
          <a:p>
            <a:r>
              <a:rPr lang="en-US" dirty="0" smtClean="0"/>
              <a:t>Two steps:</a:t>
            </a:r>
          </a:p>
          <a:p>
            <a:pPr lvl="1"/>
            <a:r>
              <a:rPr lang="en-US" dirty="0" smtClean="0"/>
              <a:t>Integer Word-Length</a:t>
            </a:r>
          </a:p>
          <a:p>
            <a:pPr lvl="2"/>
            <a:r>
              <a:rPr lang="en-US" dirty="0" smtClean="0"/>
              <a:t>With overflow probability</a:t>
            </a:r>
          </a:p>
          <a:p>
            <a:pPr lvl="2"/>
            <a:r>
              <a:rPr lang="en-US" dirty="0" smtClean="0"/>
              <a:t>No overflow</a:t>
            </a:r>
          </a:p>
          <a:p>
            <a:pPr lvl="1"/>
            <a:r>
              <a:rPr lang="en-US" dirty="0" smtClean="0"/>
              <a:t>Fractional Word-Length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981" y="2492896"/>
            <a:ext cx="5136019" cy="2312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198" y="4890957"/>
            <a:ext cx="5675604" cy="164349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ACBE6-4472-4781-BD61-FB0F4FC0B7E0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7587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 and the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raditional way is to do everything by hand</a:t>
            </a:r>
          </a:p>
          <a:p>
            <a:r>
              <a:rPr lang="en-US" dirty="0" smtClean="0"/>
              <a:t>Some lemmas in publications on how to minimize the search space and early termination of bad width configurations</a:t>
            </a:r>
          </a:p>
          <a:p>
            <a:r>
              <a:rPr lang="en-US" dirty="0" smtClean="0"/>
              <a:t>PhD thesis from </a:t>
            </a:r>
            <a:r>
              <a:rPr lang="en-US" dirty="0" err="1" smtClean="0"/>
              <a:t>Universite</a:t>
            </a:r>
            <a:r>
              <a:rPr lang="en-US" dirty="0" smtClean="0"/>
              <a:t> Bretagne Loire (2008-2017) (</a:t>
            </a:r>
            <a:r>
              <a:rPr lang="en-US" dirty="0" err="1" smtClean="0"/>
              <a:t>ID.Fix</a:t>
            </a:r>
            <a:r>
              <a:rPr lang="en-US" dirty="0" smtClean="0"/>
              <a:t> tool)</a:t>
            </a:r>
          </a:p>
          <a:p>
            <a:pPr lvl="1"/>
            <a:r>
              <a:rPr lang="en-US" dirty="0" smtClean="0"/>
              <a:t>Fixed-point conversion of a C </a:t>
            </a:r>
            <a:r>
              <a:rPr lang="en-US" dirty="0"/>
              <a:t>s</a:t>
            </a:r>
            <a:r>
              <a:rPr lang="en-US" dirty="0" smtClean="0"/>
              <a:t>ource code</a:t>
            </a:r>
          </a:p>
          <a:p>
            <a:r>
              <a:rPr lang="en-US" dirty="0" smtClean="0"/>
              <a:t>What is done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ID.Fix</a:t>
            </a:r>
            <a:r>
              <a:rPr lang="en-US" dirty="0" smtClean="0"/>
              <a:t> tool tried to automatize the Fix-point conversion </a:t>
            </a:r>
            <a:r>
              <a:rPr lang="en-US" dirty="0" smtClean="0"/>
              <a:t>on software</a:t>
            </a:r>
            <a:endParaRPr lang="en-US" dirty="0" smtClean="0"/>
          </a:p>
          <a:p>
            <a:pPr lvl="1"/>
            <a:r>
              <a:rPr lang="en-US" dirty="0" smtClean="0"/>
              <a:t>C code to C code Conversion</a:t>
            </a:r>
          </a:p>
          <a:p>
            <a:r>
              <a:rPr lang="en-US" dirty="0" smtClean="0"/>
              <a:t>How can it become better</a:t>
            </a:r>
          </a:p>
          <a:p>
            <a:pPr lvl="1"/>
            <a:r>
              <a:rPr lang="en-US" dirty="0" smtClean="0"/>
              <a:t>Do the simulation on hardware for faster simulation execution / possibility of more exhaustive simulation</a:t>
            </a:r>
          </a:p>
          <a:p>
            <a:pPr lvl="1"/>
            <a:r>
              <a:rPr lang="en-US" dirty="0" smtClean="0"/>
              <a:t>Convert the C code to human-readable VHDL code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ACBE6-4472-4781-BD61-FB0F4FC0B7E0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3074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88841"/>
            <a:ext cx="4032448" cy="4320480"/>
          </a:xfrm>
        </p:spPr>
        <p:txBody>
          <a:bodyPr/>
          <a:lstStyle/>
          <a:p>
            <a:r>
              <a:rPr lang="en-US" dirty="0" smtClean="0"/>
              <a:t>WRD:</a:t>
            </a:r>
          </a:p>
          <a:p>
            <a:pPr lvl="1"/>
            <a:r>
              <a:rPr lang="en-US" dirty="0" smtClean="0"/>
              <a:t>The DSP algorithm </a:t>
            </a:r>
          </a:p>
          <a:p>
            <a:pPr lvl="1"/>
            <a:r>
              <a:rPr lang="en-US" dirty="0" smtClean="0"/>
              <a:t>Inputs / Output / Integer and Fractional Widths</a:t>
            </a:r>
          </a:p>
          <a:p>
            <a:r>
              <a:rPr lang="en-US" dirty="0" smtClean="0"/>
              <a:t>IWG:</a:t>
            </a:r>
          </a:p>
          <a:p>
            <a:pPr lvl="1"/>
            <a:r>
              <a:rPr lang="en-US" dirty="0" smtClean="0"/>
              <a:t>Essentially the simulation control unit</a:t>
            </a:r>
          </a:p>
          <a:p>
            <a:r>
              <a:rPr lang="en-US" dirty="0" smtClean="0"/>
              <a:t>Compare Unit</a:t>
            </a:r>
          </a:p>
          <a:p>
            <a:pPr lvl="1"/>
            <a:r>
              <a:rPr lang="en-US" dirty="0" smtClean="0"/>
              <a:t>Different metrics of decision if the results are acceptable</a:t>
            </a:r>
          </a:p>
          <a:p>
            <a:r>
              <a:rPr lang="en-US" dirty="0" smtClean="0"/>
              <a:t>Interface with A Hard/Soft Processor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763713"/>
            <a:ext cx="3312368" cy="18748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000745"/>
            <a:ext cx="3154311" cy="229255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ACBE6-4472-4781-BD61-FB0F4FC0B7E0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7608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Operations Implementation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Complexity of </a:t>
            </a:r>
            <a:r>
              <a:rPr lang="en-US" dirty="0" err="1" smtClean="0"/>
              <a:t>automatization</a:t>
            </a:r>
            <a:r>
              <a:rPr lang="en-US" dirty="0" smtClean="0"/>
              <a:t> of generating a width reconfigurable hardware for case-by-case approaches</a:t>
            </a:r>
          </a:p>
          <a:p>
            <a:r>
              <a:rPr lang="en-US" dirty="0" smtClean="0"/>
              <a:t>Use of polynomial approximation as the implementation approach</a:t>
            </a:r>
          </a:p>
          <a:p>
            <a:r>
              <a:rPr lang="en-US" dirty="0" smtClean="0"/>
              <a:t>Multiplication and Addition/Subtraction will be the building blocks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451916"/>
            <a:ext cx="3312740" cy="1680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167" y="4457868"/>
            <a:ext cx="3664024" cy="167408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ACBE6-4472-4781-BD61-FB0F4FC0B7E0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731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Width Adapter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88841"/>
            <a:ext cx="7920880" cy="2838878"/>
          </a:xfrm>
        </p:spPr>
        <p:txBody>
          <a:bodyPr/>
          <a:lstStyle/>
          <a:p>
            <a:r>
              <a:rPr lang="en-US" dirty="0" smtClean="0"/>
              <a:t>Definitions:</a:t>
            </a:r>
          </a:p>
          <a:p>
            <a:pPr lvl="1"/>
            <a:r>
              <a:rPr lang="en-US" dirty="0" smtClean="0"/>
              <a:t>Golden/Ideal Integer and Fractional Widths</a:t>
            </a:r>
          </a:p>
          <a:p>
            <a:pPr lvl="2"/>
            <a:r>
              <a:rPr lang="en-US" dirty="0" smtClean="0"/>
              <a:t>Used for connecting the adders / multiplication to each other</a:t>
            </a:r>
          </a:p>
          <a:p>
            <a:pPr lvl="2"/>
            <a:r>
              <a:rPr lang="en-US" dirty="0" smtClean="0"/>
              <a:t>Widths of the adders and multiplier at the core of the reconfigurable adder/multiplier blocks</a:t>
            </a:r>
          </a:p>
          <a:p>
            <a:pPr lvl="1"/>
            <a:r>
              <a:rPr lang="en-US" dirty="0" smtClean="0"/>
              <a:t>Local reconfigurable Integer and Fractional widths</a:t>
            </a:r>
          </a:p>
          <a:p>
            <a:pPr lvl="2"/>
            <a:r>
              <a:rPr lang="en-US" dirty="0" smtClean="0"/>
              <a:t>The target precision of each variable</a:t>
            </a:r>
          </a:p>
          <a:p>
            <a:r>
              <a:rPr lang="en-US" dirty="0" smtClean="0"/>
              <a:t>Width Adapter is a gateway between these different widths</a:t>
            </a:r>
          </a:p>
          <a:p>
            <a:pPr lvl="1"/>
            <a:r>
              <a:rPr lang="en-US" dirty="0" smtClean="0"/>
              <a:t>Zero Padding and Sign Extension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49" y="4937340"/>
            <a:ext cx="2675814" cy="13590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827719"/>
            <a:ext cx="2847543" cy="157828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ACBE6-4472-4781-BD61-FB0F4FC0B7E0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9772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Obvious steps</a:t>
            </a:r>
          </a:p>
          <a:p>
            <a:pPr lvl="1"/>
            <a:r>
              <a:rPr lang="en-US" dirty="0" smtClean="0"/>
              <a:t>Finish the implementation of building blocks</a:t>
            </a:r>
          </a:p>
          <a:p>
            <a:pPr lvl="1"/>
            <a:r>
              <a:rPr lang="en-US" dirty="0" smtClean="0"/>
              <a:t>Proof of operation by hand-writing some </a:t>
            </a:r>
            <a:r>
              <a:rPr lang="en-US" dirty="0" smtClean="0"/>
              <a:t>designs</a:t>
            </a:r>
          </a:p>
          <a:p>
            <a:pPr lvl="1"/>
            <a:r>
              <a:rPr lang="en-US" dirty="0" smtClean="0"/>
              <a:t>Read more papers and </a:t>
            </a:r>
            <a:r>
              <a:rPr lang="en-US" smtClean="0"/>
              <a:t>the software thesis </a:t>
            </a:r>
            <a:r>
              <a:rPr lang="en-US" dirty="0" smtClean="0"/>
              <a:t>in more depth</a:t>
            </a:r>
            <a:endParaRPr lang="en-US" dirty="0" smtClean="0"/>
          </a:p>
          <a:p>
            <a:r>
              <a:rPr lang="en-US" dirty="0" smtClean="0"/>
              <a:t>Writing a PhD Forum / papers / Proposal</a:t>
            </a:r>
          </a:p>
          <a:p>
            <a:r>
              <a:rPr lang="en-US" dirty="0" smtClean="0"/>
              <a:t>The VHDL hardware generation script development with the experience from EXTRA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ACBE6-4472-4781-BD61-FB0F4FC0B7E0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3872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patience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ACBE6-4472-4781-BD61-FB0F4FC0B7E0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02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Introduction to number  representations</a:t>
            </a:r>
          </a:p>
          <a:p>
            <a:r>
              <a:rPr lang="en-US" dirty="0" smtClean="0"/>
              <a:t>State of the art</a:t>
            </a:r>
          </a:p>
          <a:p>
            <a:r>
              <a:rPr lang="en-US" dirty="0" smtClean="0"/>
              <a:t>Idea Introduction</a:t>
            </a:r>
          </a:p>
          <a:p>
            <a:r>
              <a:rPr lang="en-US" dirty="0" smtClean="0"/>
              <a:t>Future steps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ACBE6-4472-4781-BD61-FB0F4FC0B7E0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835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Advances in implementing DSP and telecommunication in semiconductor technology</a:t>
            </a:r>
          </a:p>
          <a:p>
            <a:r>
              <a:rPr lang="en-US" dirty="0" smtClean="0"/>
              <a:t>Costs: Silicon Area, Power Profile, Execution time</a:t>
            </a:r>
          </a:p>
          <a:p>
            <a:r>
              <a:rPr lang="en-US" dirty="0" smtClean="0"/>
              <a:t>Productivity and Time-To-Market</a:t>
            </a:r>
          </a:p>
          <a:p>
            <a:r>
              <a:rPr lang="en-US" dirty="0" smtClean="0"/>
              <a:t>Floating- and Fixed-point arithmetic operations</a:t>
            </a:r>
          </a:p>
          <a:p>
            <a:r>
              <a:rPr lang="en-US" dirty="0" smtClean="0"/>
              <a:t>The importance of Fixed-point arithmetic operations in satisfying the requirements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ACBE6-4472-4781-BD61-FB0F4FC0B7E0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759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Functionality Description</a:t>
            </a:r>
          </a:p>
          <a:p>
            <a:r>
              <a:rPr lang="en-US" dirty="0" smtClean="0"/>
              <a:t>Algorithm Design in Floating Point Domain</a:t>
            </a:r>
          </a:p>
          <a:p>
            <a:r>
              <a:rPr lang="en-US" dirty="0" smtClean="0"/>
              <a:t>Conversion</a:t>
            </a:r>
          </a:p>
          <a:p>
            <a:r>
              <a:rPr lang="en-US" dirty="0" smtClean="0"/>
              <a:t>Description of Hardware</a:t>
            </a:r>
          </a:p>
          <a:p>
            <a:r>
              <a:rPr lang="en-US" dirty="0" smtClean="0"/>
              <a:t>Synthesis/Compile</a:t>
            </a:r>
          </a:p>
          <a:p>
            <a:r>
              <a:rPr lang="en-US" dirty="0" smtClean="0"/>
              <a:t>Programming the Target Platform</a:t>
            </a:r>
          </a:p>
          <a:p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741" y="1989138"/>
            <a:ext cx="3282293" cy="431958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E415B4F6-EF2C-4E7A-B7A3-C9202C547EB9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02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conversion can take 30% of the design time</a:t>
            </a:r>
          </a:p>
          <a:p>
            <a:r>
              <a:rPr lang="en-US" dirty="0" smtClean="0"/>
              <a:t>HLS tools for converting the C/C++ codes to RTL</a:t>
            </a:r>
          </a:p>
          <a:p>
            <a:r>
              <a:rPr lang="en-US" dirty="0" smtClean="0"/>
              <a:t>Fixed-point conversion is the bottleneck for fast development</a:t>
            </a:r>
          </a:p>
          <a:p>
            <a:r>
              <a:rPr lang="en-US" dirty="0" smtClean="0"/>
              <a:t>Automatized Conversion is essential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ACBE6-4472-4781-BD61-FB0F4FC0B7E0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2624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numbers</a:t>
            </a:r>
          </a:p>
          <a:p>
            <a:r>
              <a:rPr lang="en-US" dirty="0" smtClean="0"/>
              <a:t>Rules for carrying out arithmetic operations</a:t>
            </a:r>
          </a:p>
          <a:p>
            <a:r>
              <a:rPr lang="en-US" dirty="0" smtClean="0"/>
              <a:t>Limited number of bit and precision</a:t>
            </a:r>
          </a:p>
          <a:p>
            <a:r>
              <a:rPr lang="en-US" dirty="0" smtClean="0"/>
              <a:t>High computation and storage demand in DSP algorithms</a:t>
            </a:r>
          </a:p>
          <a:p>
            <a:r>
              <a:rPr lang="en-US" dirty="0" smtClean="0"/>
              <a:t>Importance of representation format</a:t>
            </a:r>
          </a:p>
          <a:p>
            <a:r>
              <a:rPr lang="en-US" dirty="0" smtClean="0"/>
              <a:t>Two aspects of representation</a:t>
            </a:r>
          </a:p>
          <a:p>
            <a:pPr lvl="1"/>
            <a:r>
              <a:rPr lang="en-US" dirty="0" smtClean="0"/>
              <a:t>Dynamic Range -&gt; Integer Word-Length</a:t>
            </a:r>
          </a:p>
          <a:p>
            <a:pPr lvl="1"/>
            <a:r>
              <a:rPr lang="en-US" dirty="0" smtClean="0"/>
              <a:t>Accuracy -&gt; Fractional Word-Length</a:t>
            </a:r>
          </a:p>
          <a:p>
            <a:r>
              <a:rPr lang="en-US" dirty="0" smtClean="0"/>
              <a:t>Two representations</a:t>
            </a:r>
          </a:p>
          <a:p>
            <a:pPr lvl="1"/>
            <a:r>
              <a:rPr lang="en-US" dirty="0" smtClean="0"/>
              <a:t>Floating-Point Representation</a:t>
            </a:r>
          </a:p>
          <a:p>
            <a:pPr lvl="1"/>
            <a:r>
              <a:rPr lang="en-US" dirty="0" smtClean="0"/>
              <a:t>Fixed-Point Representation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ACBE6-4472-4781-BD61-FB0F4FC0B7E0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8506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Representation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Used when high precision is required</a:t>
                </a:r>
              </a:p>
              <a:p>
                <a:r>
                  <a:rPr lang="en-US" dirty="0" smtClean="0"/>
                  <a:t>Sign / Exponent / Mantissa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Mantissa represents the precision and Exponent represents the fractional point</a:t>
                </a:r>
              </a:p>
              <a:p>
                <a:r>
                  <a:rPr lang="en-US" dirty="0" smtClean="0"/>
                  <a:t>IEEE 745-2008 </a:t>
                </a:r>
              </a:p>
              <a:p>
                <a:pPr lvl="1"/>
                <a:r>
                  <a:rPr lang="en-US" dirty="0" smtClean="0"/>
                  <a:t>floating-point format and rounding modes</a:t>
                </a:r>
              </a:p>
              <a:p>
                <a:pPr lvl="1"/>
                <a:r>
                  <a:rPr lang="en-US" dirty="0" smtClean="0"/>
                  <a:t>Mantissa [1,2)</a:t>
                </a:r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t="-1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5388567"/>
            <a:ext cx="5216379" cy="92075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ACBE6-4472-4781-BD61-FB0F4FC0B7E0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4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Fixed-point Representation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Integer Part and Fractional part</a:t>
                </a:r>
              </a:p>
              <a:p>
                <a:r>
                  <a:rPr lang="en-US" dirty="0" smtClean="0"/>
                  <a:t>Widths are fixed</a:t>
                </a:r>
              </a:p>
              <a:p>
                <a:r>
                  <a:rPr lang="en-US" dirty="0" smtClean="0"/>
                  <a:t>Two’s complement encoded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t="-1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219" y="4766360"/>
            <a:ext cx="5609221" cy="154296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ACBE6-4472-4781-BD61-FB0F4FC0B7E0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941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88841"/>
            <a:ext cx="4640169" cy="4320480"/>
          </a:xfrm>
        </p:spPr>
        <p:txBody>
          <a:bodyPr/>
          <a:lstStyle/>
          <a:p>
            <a:r>
              <a:rPr lang="en-US" dirty="0" smtClean="0"/>
              <a:t>Wide Dynamic range for Floating point</a:t>
            </a:r>
          </a:p>
          <a:p>
            <a:r>
              <a:rPr lang="en-US" dirty="0" smtClean="0"/>
              <a:t>Sensitivity of Fixed-point to quantization error</a:t>
            </a:r>
          </a:p>
          <a:p>
            <a:r>
              <a:rPr lang="en-US" dirty="0" smtClean="0"/>
              <a:t>Less expensive and faster functionality of fixed-point hardware</a:t>
            </a:r>
          </a:p>
          <a:p>
            <a:r>
              <a:rPr lang="en-US" dirty="0" smtClean="0"/>
              <a:t>Higher accuracy and dynamic range with floating-point hardware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50" y="1774132"/>
            <a:ext cx="3228890" cy="2450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725" y="4051534"/>
            <a:ext cx="3404539" cy="248291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ACBE6-4472-4781-BD61-FB0F4FC0B7E0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521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I0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  <a:ea typeface="ヒラギノ角ゴ Pro W3" pitchFamily="-109" charset="-128"/>
            <a:cs typeface="ヒラギノ角ゴ Pro W3" pitchFamily="-10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  <a:ea typeface="ヒラギノ角ゴ Pro W3" pitchFamily="-109" charset="-128"/>
            <a:cs typeface="ヒラギノ角ゴ Pro W3" pitchFamily="-109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</TotalTime>
  <Words>570</Words>
  <Application>Microsoft Office PowerPoint</Application>
  <PresentationFormat>On-screen Show (4:3)</PresentationFormat>
  <Paragraphs>134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Arial Unicode MS</vt:lpstr>
      <vt:lpstr>Calibri</vt:lpstr>
      <vt:lpstr>Cambria Math</vt:lpstr>
      <vt:lpstr>Courier New</vt:lpstr>
      <vt:lpstr>Symbol</vt:lpstr>
      <vt:lpstr>Times</vt:lpstr>
      <vt:lpstr>Times New Roman</vt:lpstr>
      <vt:lpstr>ヒラギノ角ゴ Pro W3</vt:lpstr>
      <vt:lpstr>TECI01</vt:lpstr>
      <vt:lpstr>Leere Präsentation</vt:lpstr>
      <vt:lpstr>Floating-Point Representation, Fixed-point Representation and Conversion</vt:lpstr>
      <vt:lpstr>Outline</vt:lpstr>
      <vt:lpstr>Motivation</vt:lpstr>
      <vt:lpstr>Big Picture</vt:lpstr>
      <vt:lpstr>Why?</vt:lpstr>
      <vt:lpstr>Number Representation</vt:lpstr>
      <vt:lpstr>Floating-point Representation</vt:lpstr>
      <vt:lpstr>Fixed-point Representation</vt:lpstr>
      <vt:lpstr>Comparison</vt:lpstr>
      <vt:lpstr>Conversion</vt:lpstr>
      <vt:lpstr>State of the art and the idea</vt:lpstr>
      <vt:lpstr>Big Picture</vt:lpstr>
      <vt:lpstr>Arithmetic Operations Implementation Approach</vt:lpstr>
      <vt:lpstr>Width Adapter Module</vt:lpstr>
      <vt:lpstr>Future Work</vt:lpstr>
      <vt:lpstr>Thank you for your patience</vt:lpstr>
    </vt:vector>
  </TitlesOfParts>
  <Company>UniKA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Seminararbeit SoC: Maia SoC</dc:title>
  <dc:creator>Jens Becker</dc:creator>
  <cp:lastModifiedBy>Keyvan</cp:lastModifiedBy>
  <cp:revision>497</cp:revision>
  <dcterms:created xsi:type="dcterms:W3CDTF">2001-06-29T08:29:16Z</dcterms:created>
  <dcterms:modified xsi:type="dcterms:W3CDTF">2020-06-05T08:14:09Z</dcterms:modified>
</cp:coreProperties>
</file>