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9975" cy="42808525"/>
  <p:notesSz cx="29818013" cy="42348150"/>
  <p:defaultTextStyle>
    <a:defPPr>
      <a:defRPr lang="de-DE"/>
    </a:defPPr>
    <a:lvl1pPr marL="0" algn="l" defTabSz="417635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9" algn="l" defTabSz="417635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58" algn="l" defTabSz="417635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37" algn="l" defTabSz="417635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716" algn="l" defTabSz="417635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94" algn="l" defTabSz="417635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75" algn="l" defTabSz="417635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253" algn="l" defTabSz="417635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431" algn="l" defTabSz="417635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4">
          <p15:clr>
            <a:srgbClr val="A4A3A4"/>
          </p15:clr>
        </p15:guide>
        <p15:guide id="2" pos="95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3335">
          <p15:clr>
            <a:srgbClr val="A4A3A4"/>
          </p15:clr>
        </p15:guide>
        <p15:guide id="2" pos="93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559"/>
    <a:srgbClr val="6B9EDB"/>
    <a:srgbClr val="FFDB69"/>
    <a:srgbClr val="F5FBFD"/>
    <a:srgbClr val="AEC5E0"/>
    <a:srgbClr val="ABC3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67" autoAdjust="0"/>
    <p:restoredTop sz="97976" autoAdjust="0"/>
  </p:normalViewPr>
  <p:slideViewPr>
    <p:cSldViewPr showGuides="1">
      <p:cViewPr varScale="1">
        <p:scale>
          <a:sx n="15" d="100"/>
          <a:sy n="15" d="100"/>
        </p:scale>
        <p:origin x="2076" y="90"/>
      </p:cViewPr>
      <p:guideLst>
        <p:guide orient="horz" pos="13484"/>
        <p:guide pos="95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20" d="100"/>
          <a:sy n="20" d="100"/>
        </p:scale>
        <p:origin x="-2856" y="-198"/>
      </p:cViewPr>
      <p:guideLst>
        <p:guide orient="horz" pos="13335"/>
        <p:guide pos="938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12920664" cy="2117804"/>
          </a:xfrm>
          <a:prstGeom prst="rect">
            <a:avLst/>
          </a:prstGeom>
        </p:spPr>
        <p:txBody>
          <a:bodyPr vert="horz" lIns="91432" tIns="45714" rIns="91432" bIns="4571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16889415" y="1"/>
            <a:ext cx="12922249" cy="2117804"/>
          </a:xfrm>
          <a:prstGeom prst="rect">
            <a:avLst/>
          </a:prstGeom>
        </p:spPr>
        <p:txBody>
          <a:bodyPr vert="horz" lIns="91432" tIns="45714" rIns="91432" bIns="45714" rtlCol="0"/>
          <a:lstStyle>
            <a:lvl1pPr algn="r">
              <a:defRPr sz="1300"/>
            </a:lvl1pPr>
          </a:lstStyle>
          <a:p>
            <a:fld id="{D326ACA0-C243-4EA0-90D1-597FDC31CE7B}" type="datetimeFigureOut">
              <a:rPr lang="de-DE" smtClean="0"/>
              <a:pPr/>
              <a:t>16.01.2021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40223999"/>
            <a:ext cx="12920664" cy="2116215"/>
          </a:xfrm>
          <a:prstGeom prst="rect">
            <a:avLst/>
          </a:prstGeom>
        </p:spPr>
        <p:txBody>
          <a:bodyPr vert="horz" lIns="91432" tIns="45714" rIns="91432" bIns="4571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16889415" y="40223999"/>
            <a:ext cx="12922249" cy="2116215"/>
          </a:xfrm>
          <a:prstGeom prst="rect">
            <a:avLst/>
          </a:prstGeom>
        </p:spPr>
        <p:txBody>
          <a:bodyPr vert="horz" lIns="91432" tIns="45714" rIns="91432" bIns="45714" rtlCol="0" anchor="b"/>
          <a:lstStyle>
            <a:lvl1pPr algn="r">
              <a:defRPr sz="1300"/>
            </a:lvl1pPr>
          </a:lstStyle>
          <a:p>
            <a:fld id="{E5ABD176-5BAB-4E96-876A-7EE2C8DCD91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12920664" cy="2117804"/>
          </a:xfrm>
          <a:prstGeom prst="rect">
            <a:avLst/>
          </a:prstGeom>
        </p:spPr>
        <p:txBody>
          <a:bodyPr vert="horz" lIns="91432" tIns="45714" rIns="91432" bIns="4571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16889415" y="1"/>
            <a:ext cx="12922249" cy="2117804"/>
          </a:xfrm>
          <a:prstGeom prst="rect">
            <a:avLst/>
          </a:prstGeom>
        </p:spPr>
        <p:txBody>
          <a:bodyPr vert="horz" lIns="91432" tIns="45714" rIns="91432" bIns="45714" rtlCol="0"/>
          <a:lstStyle>
            <a:lvl1pPr algn="r">
              <a:defRPr sz="1300"/>
            </a:lvl1pPr>
          </a:lstStyle>
          <a:p>
            <a:fld id="{517A0003-6D30-41C7-AF61-D044A28FE1D8}" type="datetimeFigureOut">
              <a:rPr lang="de-DE" smtClean="0"/>
              <a:pPr/>
              <a:t>16.01.2021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91638" y="3175000"/>
            <a:ext cx="11234737" cy="15882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4" rIns="91432" bIns="4571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2981328" y="20115971"/>
            <a:ext cx="23855362" cy="19055475"/>
          </a:xfrm>
          <a:prstGeom prst="rect">
            <a:avLst/>
          </a:prstGeom>
        </p:spPr>
        <p:txBody>
          <a:bodyPr vert="horz" lIns="91432" tIns="45714" rIns="91432" bIns="45714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40223999"/>
            <a:ext cx="12920664" cy="2116215"/>
          </a:xfrm>
          <a:prstGeom prst="rect">
            <a:avLst/>
          </a:prstGeom>
        </p:spPr>
        <p:txBody>
          <a:bodyPr vert="horz" lIns="91432" tIns="45714" rIns="91432" bIns="4571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16889415" y="40223999"/>
            <a:ext cx="12922249" cy="2116215"/>
          </a:xfrm>
          <a:prstGeom prst="rect">
            <a:avLst/>
          </a:prstGeom>
        </p:spPr>
        <p:txBody>
          <a:bodyPr vert="horz" lIns="91432" tIns="45714" rIns="91432" bIns="45714" rtlCol="0" anchor="b"/>
          <a:lstStyle>
            <a:lvl1pPr algn="r">
              <a:defRPr sz="1300"/>
            </a:lvl1pPr>
          </a:lstStyle>
          <a:p>
            <a:fld id="{9716D8F4-20F8-4C39-B20A-933E136650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176358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179" algn="l" defTabSz="4176358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358" algn="l" defTabSz="4176358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537" algn="l" defTabSz="4176358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716" algn="l" defTabSz="4176358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0894" algn="l" defTabSz="4176358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075" algn="l" defTabSz="4176358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253" algn="l" defTabSz="4176358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431" algn="l" defTabSz="4176358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293225" y="3175000"/>
            <a:ext cx="11231563" cy="158829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998" y="24258166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423E-0EEA-4050-BBF4-63747827C7D9}" type="datetimeFigureOut">
              <a:rPr lang="de-DE" smtClean="0"/>
              <a:pPr/>
              <a:t>16.01.2021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E0E1-061D-4D8F-A70D-B047CAA9DB5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423E-0EEA-4050-BBF4-63747827C7D9}" type="datetimeFigureOut">
              <a:rPr lang="de-DE" smtClean="0"/>
              <a:pPr/>
              <a:t>16.01.2021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E0E1-061D-4D8F-A70D-B047CAA9DB5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698229" y="10702136"/>
            <a:ext cx="22557528" cy="22799503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15126" y="10702136"/>
            <a:ext cx="67178439" cy="227995033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423E-0EEA-4050-BBF4-63747827C7D9}" type="datetimeFigureOut">
              <a:rPr lang="de-DE" smtClean="0"/>
              <a:pPr/>
              <a:t>16.01.2021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E0E1-061D-4D8F-A70D-B047CAA9DB5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423E-0EEA-4050-BBF4-63747827C7D9}" type="datetimeFigureOut">
              <a:rPr lang="de-DE" smtClean="0"/>
              <a:pPr/>
              <a:t>16.01.2021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E0E1-061D-4D8F-A70D-B047CAA9DB5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911" y="27508449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911" y="18144081"/>
            <a:ext cx="25737979" cy="9364363"/>
          </a:xfrm>
        </p:spPr>
        <p:txBody>
          <a:bodyPr anchor="b"/>
          <a:lstStyle>
            <a:lvl1pPr marL="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1pPr>
            <a:lvl2pPr marL="208817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58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3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71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9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7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25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43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423E-0EEA-4050-BBF4-63747827C7D9}" type="datetimeFigureOut">
              <a:rPr lang="de-DE" smtClean="0"/>
              <a:pPr/>
              <a:t>16.01.2021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E0E1-061D-4D8F-A70D-B047CAA9DB5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15125" y="62349824"/>
            <a:ext cx="44867985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0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87775" y="62349824"/>
            <a:ext cx="44867982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0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423E-0EEA-4050-BBF4-63747827C7D9}" type="datetimeFigureOut">
              <a:rPr lang="de-DE" smtClean="0"/>
              <a:pPr/>
              <a:t>16.01.2021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E0E1-061D-4D8F-A70D-B047CAA9DB5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001" y="1714325"/>
            <a:ext cx="27251978" cy="713475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4000" y="9582377"/>
            <a:ext cx="13378915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9" indent="0">
              <a:buNone/>
              <a:defRPr sz="9000" b="1"/>
            </a:lvl2pPr>
            <a:lvl3pPr marL="4176358" indent="0">
              <a:buNone/>
              <a:defRPr sz="8200" b="1"/>
            </a:lvl3pPr>
            <a:lvl4pPr marL="6264537" indent="0">
              <a:buNone/>
              <a:defRPr sz="7300" b="1"/>
            </a:lvl4pPr>
            <a:lvl5pPr marL="8352716" indent="0">
              <a:buNone/>
              <a:defRPr sz="7300" b="1"/>
            </a:lvl5pPr>
            <a:lvl6pPr marL="10440894" indent="0">
              <a:buNone/>
              <a:defRPr sz="7300" b="1"/>
            </a:lvl6pPr>
            <a:lvl7pPr marL="12529075" indent="0">
              <a:buNone/>
              <a:defRPr sz="7300" b="1"/>
            </a:lvl7pPr>
            <a:lvl8pPr marL="14617253" indent="0">
              <a:buNone/>
              <a:defRPr sz="7300" b="1"/>
            </a:lvl8pPr>
            <a:lvl9pPr marL="16705431" indent="0">
              <a:buNone/>
              <a:defRPr sz="73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4000" y="13575852"/>
            <a:ext cx="13378915" cy="24664452"/>
          </a:xfrm>
        </p:spPr>
        <p:txBody>
          <a:bodyPr/>
          <a:lstStyle>
            <a:lvl1pPr>
              <a:defRPr sz="11000"/>
            </a:lvl1pPr>
            <a:lvl2pPr>
              <a:defRPr sz="90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81810" y="9582377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9" indent="0">
              <a:buNone/>
              <a:defRPr sz="9000" b="1"/>
            </a:lvl2pPr>
            <a:lvl3pPr marL="4176358" indent="0">
              <a:buNone/>
              <a:defRPr sz="8200" b="1"/>
            </a:lvl3pPr>
            <a:lvl4pPr marL="6264537" indent="0">
              <a:buNone/>
              <a:defRPr sz="7300" b="1"/>
            </a:lvl4pPr>
            <a:lvl5pPr marL="8352716" indent="0">
              <a:buNone/>
              <a:defRPr sz="7300" b="1"/>
            </a:lvl5pPr>
            <a:lvl6pPr marL="10440894" indent="0">
              <a:buNone/>
              <a:defRPr sz="7300" b="1"/>
            </a:lvl6pPr>
            <a:lvl7pPr marL="12529075" indent="0">
              <a:buNone/>
              <a:defRPr sz="7300" b="1"/>
            </a:lvl7pPr>
            <a:lvl8pPr marL="14617253" indent="0">
              <a:buNone/>
              <a:defRPr sz="7300" b="1"/>
            </a:lvl8pPr>
            <a:lvl9pPr marL="16705431" indent="0">
              <a:buNone/>
              <a:defRPr sz="73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81810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0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423E-0EEA-4050-BBF4-63747827C7D9}" type="datetimeFigureOut">
              <a:rPr lang="de-DE" smtClean="0"/>
              <a:pPr/>
              <a:t>16.01.2021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E0E1-061D-4D8F-A70D-B047CAA9DB5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423E-0EEA-4050-BBF4-63747827C7D9}" type="datetimeFigureOut">
              <a:rPr lang="de-DE" smtClean="0"/>
              <a:pPr/>
              <a:t>16.01.2021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E0E1-061D-4D8F-A70D-B047CAA9DB5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423E-0EEA-4050-BBF4-63747827C7D9}" type="datetimeFigureOut">
              <a:rPr lang="de-DE" smtClean="0"/>
              <a:pPr/>
              <a:t>16.01.2021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E0E1-061D-4D8F-A70D-B047CAA9DB5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005" y="1704421"/>
            <a:ext cx="9961903" cy="7253667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8629" y="1704416"/>
            <a:ext cx="16927347" cy="36535891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4005" y="8958088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179" indent="0">
              <a:buNone/>
              <a:defRPr sz="5500"/>
            </a:lvl2pPr>
            <a:lvl3pPr marL="4176358" indent="0">
              <a:buNone/>
              <a:defRPr sz="4600"/>
            </a:lvl3pPr>
            <a:lvl4pPr marL="6264537" indent="0">
              <a:buNone/>
              <a:defRPr sz="4200"/>
            </a:lvl4pPr>
            <a:lvl5pPr marL="8352716" indent="0">
              <a:buNone/>
              <a:defRPr sz="4200"/>
            </a:lvl5pPr>
            <a:lvl6pPr marL="10440894" indent="0">
              <a:buNone/>
              <a:defRPr sz="4200"/>
            </a:lvl6pPr>
            <a:lvl7pPr marL="12529075" indent="0">
              <a:buNone/>
              <a:defRPr sz="4200"/>
            </a:lvl7pPr>
            <a:lvl8pPr marL="14617253" indent="0">
              <a:buNone/>
              <a:defRPr sz="4200"/>
            </a:lvl8pPr>
            <a:lvl9pPr marL="16705431" indent="0">
              <a:buNone/>
              <a:defRPr sz="42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423E-0EEA-4050-BBF4-63747827C7D9}" type="datetimeFigureOut">
              <a:rPr lang="de-DE" smtClean="0"/>
              <a:pPr/>
              <a:t>16.01.2021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E0E1-061D-4D8F-A70D-B047CAA9DB5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092" y="29965968"/>
            <a:ext cx="18167985" cy="3537652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5092" y="3825023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179" indent="0">
              <a:buNone/>
              <a:defRPr sz="12800"/>
            </a:lvl2pPr>
            <a:lvl3pPr marL="4176358" indent="0">
              <a:buNone/>
              <a:defRPr sz="11000"/>
            </a:lvl3pPr>
            <a:lvl4pPr marL="6264537" indent="0">
              <a:buNone/>
              <a:defRPr sz="9000"/>
            </a:lvl4pPr>
            <a:lvl5pPr marL="8352716" indent="0">
              <a:buNone/>
              <a:defRPr sz="9000"/>
            </a:lvl5pPr>
            <a:lvl6pPr marL="10440894" indent="0">
              <a:buNone/>
              <a:defRPr sz="9000"/>
            </a:lvl6pPr>
            <a:lvl7pPr marL="12529075" indent="0">
              <a:buNone/>
              <a:defRPr sz="9000"/>
            </a:lvl7pPr>
            <a:lvl8pPr marL="14617253" indent="0">
              <a:buNone/>
              <a:defRPr sz="9000"/>
            </a:lvl8pPr>
            <a:lvl9pPr marL="16705431" indent="0">
              <a:buNone/>
              <a:defRPr sz="9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5092" y="33503628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179" indent="0">
              <a:buNone/>
              <a:defRPr sz="5500"/>
            </a:lvl2pPr>
            <a:lvl3pPr marL="4176358" indent="0">
              <a:buNone/>
              <a:defRPr sz="4600"/>
            </a:lvl3pPr>
            <a:lvl4pPr marL="6264537" indent="0">
              <a:buNone/>
              <a:defRPr sz="4200"/>
            </a:lvl4pPr>
            <a:lvl5pPr marL="8352716" indent="0">
              <a:buNone/>
              <a:defRPr sz="4200"/>
            </a:lvl5pPr>
            <a:lvl6pPr marL="10440894" indent="0">
              <a:buNone/>
              <a:defRPr sz="4200"/>
            </a:lvl6pPr>
            <a:lvl7pPr marL="12529075" indent="0">
              <a:buNone/>
              <a:defRPr sz="4200"/>
            </a:lvl7pPr>
            <a:lvl8pPr marL="14617253" indent="0">
              <a:buNone/>
              <a:defRPr sz="4200"/>
            </a:lvl8pPr>
            <a:lvl9pPr marL="16705431" indent="0">
              <a:buNone/>
              <a:defRPr sz="42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423E-0EEA-4050-BBF4-63747827C7D9}" type="datetimeFigureOut">
              <a:rPr lang="de-DE" smtClean="0"/>
              <a:pPr/>
              <a:t>16.01.2021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E0E1-061D-4D8F-A70D-B047CAA9DB5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14001" y="1714325"/>
            <a:ext cx="27251978" cy="7134755"/>
          </a:xfrm>
          <a:prstGeom prst="rect">
            <a:avLst/>
          </a:prstGeom>
        </p:spPr>
        <p:txBody>
          <a:bodyPr vert="horz" lIns="417636" tIns="208819" rIns="417636" bIns="208819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4001" y="9988659"/>
            <a:ext cx="27251978" cy="28251648"/>
          </a:xfrm>
          <a:prstGeom prst="rect">
            <a:avLst/>
          </a:prstGeom>
        </p:spPr>
        <p:txBody>
          <a:bodyPr vert="horz" lIns="417636" tIns="208819" rIns="417636" bIns="208819" rtlCol="0">
            <a:normAutofit/>
          </a:bodyPr>
          <a:lstStyle/>
          <a:p>
            <a:pPr marL="536567" marR="0" lvl="0" indent="-536567" algn="l" defTabSz="41763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Pct val="120000"/>
              <a:buFont typeface="Symbol" pitchFamily="18" charset="2"/>
              <a:buChar char=""/>
              <a:tabLst/>
              <a:defRPr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 vert="horz" lIns="417636" tIns="208819" rIns="417636" bIns="208819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E423E-0EEA-4050-BBF4-63747827C7D9}" type="datetimeFigureOut">
              <a:rPr lang="de-DE" smtClean="0"/>
              <a:pPr/>
              <a:t>16.01.2021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 vert="horz" lIns="417636" tIns="208819" rIns="417636" bIns="208819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 vert="horz" lIns="417636" tIns="208819" rIns="417636" bIns="208819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DE0E1-061D-4D8F-A70D-B047CAA9DB5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358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248" marR="0" indent="-95248" algn="l" defTabSz="417635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2">
            <a:lumMod val="60000"/>
            <a:lumOff val="40000"/>
          </a:schemeClr>
        </a:buClr>
        <a:buSzPct val="120000"/>
        <a:buFont typeface="Wingdings" pitchFamily="2" charset="2"/>
        <a:buNone/>
        <a:tabLst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87408" indent="-450842" algn="l" defTabSz="4176358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Font typeface="Wingdings" pitchFamily="2" charset="2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46" indent="-1044090" algn="l" defTabSz="4176358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626" indent="-1044090" algn="l" defTabSz="4176358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807" indent="-1044090" algn="l" defTabSz="4176358" rtl="0" eaLnBrk="1" latinLnBrk="0" hangingPunct="1">
        <a:spcBef>
          <a:spcPct val="20000"/>
        </a:spcBef>
        <a:buFont typeface="Arial" pitchFamily="34" charset="0"/>
        <a:buChar char="»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984" indent="-1044090" algn="l" defTabSz="4176358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63" indent="-1044090" algn="l" defTabSz="4176358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342" indent="-1044090" algn="l" defTabSz="4176358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521" indent="-1044090" algn="l" defTabSz="4176358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17635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9" algn="l" defTabSz="417635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58" algn="l" defTabSz="417635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37" algn="l" defTabSz="417635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716" algn="l" defTabSz="417635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94" algn="l" defTabSz="417635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75" algn="l" defTabSz="417635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253" algn="l" defTabSz="417635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431" algn="l" defTabSz="417635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feld 119"/>
              <p:cNvSpPr txBox="1"/>
              <p:nvPr/>
            </p:nvSpPr>
            <p:spPr>
              <a:xfrm>
                <a:off x="17179842" y="18601747"/>
                <a:ext cx="11641663" cy="4401201"/>
              </a:xfrm>
              <a:prstGeom prst="rect">
                <a:avLst/>
              </a:prstGeom>
              <a:noFill/>
            </p:spPr>
            <p:txBody>
              <a:bodyPr wrap="square" lIns="91438" tIns="45718" rIns="91438" bIns="45718" rtlCol="0">
                <a:spAutoFit/>
              </a:bodyPr>
              <a:lstStyle/>
              <a:p>
                <a:pPr marL="549265" indent="-549265">
                  <a:buClr>
                    <a:srgbClr val="6B9EDB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sz="4000" dirty="0"/>
                  <a:t>Automated construction of Markov models for redundant sub-designs, enabling fast reliability assessment of design candidates</a:t>
                </a:r>
              </a:p>
              <a:p>
                <a:pPr marL="549265" indent="-549265">
                  <a:buClr>
                    <a:srgbClr val="6B9EDB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sz="4000" dirty="0"/>
                  <a:t>Individual components are modeled by their rate of permanent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de-DE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/>
                  <a:t> and temporary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de-DE" sz="4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/>
                  <a:t> failures</a:t>
                </a:r>
              </a:p>
              <a:p>
                <a:pPr marL="549265" indent="-549265">
                  <a:buClr>
                    <a:srgbClr val="6B9EDB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sz="4000" dirty="0"/>
                  <a:t>Recoveries from temporary failures are considered by rate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4000" dirty="0"/>
                  <a:t>.</a:t>
                </a:r>
              </a:p>
            </p:txBody>
          </p:sp>
        </mc:Choice>
        <mc:Fallback xmlns="">
          <p:sp>
            <p:nvSpPr>
              <p:cNvPr id="120" name="Textfeld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9842" y="18601747"/>
                <a:ext cx="11641663" cy="4401201"/>
              </a:xfrm>
              <a:prstGeom prst="rect">
                <a:avLst/>
              </a:prstGeom>
              <a:blipFill>
                <a:blip r:embed="rId3"/>
                <a:stretch>
                  <a:fillRect l="-1885" t="-3186" r="-209" b="-49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/>
          <p:cNvSpPr txBox="1">
            <a:spLocks/>
          </p:cNvSpPr>
          <p:nvPr/>
        </p:nvSpPr>
        <p:spPr>
          <a:xfrm>
            <a:off x="1458470" y="5850534"/>
            <a:ext cx="27363036" cy="210661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190500" dist="190500" dir="2700000" algn="tl" rotWithShape="0">
              <a:schemeClr val="bg1">
                <a:lumMod val="50000"/>
              </a:schemeClr>
            </a:outerShdw>
          </a:effectLst>
        </p:spPr>
        <p:txBody>
          <a:bodyPr vert="horz" lIns="417636" tIns="208819" rIns="417636" bIns="208819" rtlCol="0" anchor="ctr">
            <a:noAutofit/>
          </a:bodyPr>
          <a:lstStyle/>
          <a:p>
            <a:pPr algn="just" defTabSz="4176340">
              <a:defRPr/>
            </a:pPr>
            <a:r>
              <a:rPr lang="en-US" sz="3900" i="1" dirty="0">
                <a:cs typeface="Times New Roman" pitchFamily="18" charset="0"/>
              </a:rPr>
              <a:t>Abstract</a:t>
            </a:r>
            <a:r>
              <a:rPr lang="en-US" sz="3900" b="1" dirty="0"/>
              <a:t> —</a:t>
            </a:r>
            <a:r>
              <a:rPr lang="en-US" sz="3900" b="1" dirty="0">
                <a:cs typeface="Times New Roman" pitchFamily="18" charset="0"/>
              </a:rPr>
              <a:t> </a:t>
            </a:r>
            <a:r>
              <a:rPr lang="en-US" sz="3900" b="1" dirty="0"/>
              <a:t>This thesis presents an automated toolset for exploring design choices which provide fault tolerance by means of hardware redundancy. Based on a given VHDL model, various fault tolerant implementations can be automatically created and evaluated regarding their overhead and reliability improvement.</a:t>
            </a:r>
            <a:endParaRPr lang="en-US" sz="3900" b="1" dirty="0">
              <a:solidFill>
                <a:schemeClr val="tx2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1460753" y="593950"/>
            <a:ext cx="27360753" cy="4915226"/>
          </a:xfrm>
          <a:solidFill>
            <a:schemeClr val="bg1"/>
          </a:solidFill>
          <a:ln w="25400">
            <a:noFill/>
          </a:ln>
          <a:effectLst/>
        </p:spPr>
        <p:txBody>
          <a:bodyPr>
            <a:normAutofit fontScale="90000"/>
          </a:bodyPr>
          <a:lstStyle/>
          <a:p>
            <a:r>
              <a:rPr lang="en-US" sz="7200" b="1" dirty="0"/>
              <a:t>A Computer-Aided Design Space Exploration </a:t>
            </a:r>
            <a:br>
              <a:rPr lang="en-US" sz="7200" b="1" dirty="0"/>
            </a:br>
            <a:r>
              <a:rPr lang="en-US" sz="7200" b="1" dirty="0"/>
              <a:t>for Dependable Circuits</a:t>
            </a:r>
            <a:br>
              <a:rPr lang="en-US" sz="5400" b="1" dirty="0">
                <a:latin typeface="Euclid" pitchFamily="18" charset="0"/>
                <a:cs typeface="Times New Roman" pitchFamily="18" charset="0"/>
              </a:rPr>
            </a:br>
            <a:r>
              <a:rPr lang="en-US" sz="4400" dirty="0"/>
              <a:t>Stefan </a:t>
            </a:r>
            <a:r>
              <a:rPr lang="en-US" sz="4400" dirty="0" err="1"/>
              <a:t>Scharoba</a:t>
            </a:r>
            <a:br>
              <a:rPr lang="en-US" sz="4400" dirty="0"/>
            </a:br>
            <a:r>
              <a:rPr lang="en-US" sz="4400" dirty="0"/>
              <a:t>Chair of Computer Engineering</a:t>
            </a:r>
            <a:br>
              <a:rPr lang="en-US" sz="4400" dirty="0"/>
            </a:br>
            <a:r>
              <a:rPr lang="en-US" sz="4400" dirty="0"/>
              <a:t>Brandenburg University of Technology Cottbus-</a:t>
            </a:r>
            <a:r>
              <a:rPr lang="en-US" sz="4400" dirty="0" err="1"/>
              <a:t>Senftenberg</a:t>
            </a:r>
            <a:br>
              <a:rPr lang="en-US" sz="4400" dirty="0"/>
            </a:br>
            <a:r>
              <a:rPr lang="en-US" sz="4400" dirty="0"/>
              <a:t>Cottbus, Germany</a:t>
            </a:r>
            <a:br>
              <a:rPr lang="en-US" sz="4400" dirty="0"/>
            </a:br>
            <a:r>
              <a:rPr lang="en-US" sz="3600" b="1" dirty="0"/>
              <a:t>scharst1@b-tu.de</a:t>
            </a:r>
            <a:endParaRPr lang="en-US" sz="3600" b="1" dirty="0">
              <a:latin typeface="Euclid" pitchFamily="18" charset="0"/>
              <a:cs typeface="Times New Roman" pitchFamily="18" charset="0"/>
            </a:endParaRPr>
          </a:p>
        </p:txBody>
      </p:sp>
      <p:sp>
        <p:nvSpPr>
          <p:cNvPr id="45" name="Rectangle 1206"/>
          <p:cNvSpPr>
            <a:spLocks noChangeArrowheads="1"/>
          </p:cNvSpPr>
          <p:nvPr/>
        </p:nvSpPr>
        <p:spPr bwMode="auto">
          <a:xfrm>
            <a:off x="1458471" y="8415694"/>
            <a:ext cx="27363035" cy="828000"/>
          </a:xfrm>
          <a:prstGeom prst="rect">
            <a:avLst/>
          </a:prstGeom>
          <a:gradFill rotWithShape="0">
            <a:gsLst>
              <a:gs pos="0">
                <a:srgbClr val="AEC5E0"/>
              </a:gs>
              <a:gs pos="50000">
                <a:srgbClr val="F5FBFD"/>
              </a:gs>
              <a:gs pos="100000">
                <a:srgbClr val="6B9EDB"/>
              </a:gs>
            </a:gsLst>
            <a:lin ang="540000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87698" tIns="43850" rIns="87698" bIns="43850" anchor="ctr"/>
          <a:lstStyle/>
          <a:p>
            <a:pPr marL="371469" algn="ctr" defTabSz="730821" eaLnBrk="0" hangingPunct="0">
              <a:spcBef>
                <a:spcPts val="600"/>
              </a:spcBef>
              <a:tabLst>
                <a:tab pos="371469" algn="l"/>
              </a:tabLst>
            </a:pP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Contributions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Untertitel 2"/>
          <p:cNvSpPr txBox="1">
            <a:spLocks/>
          </p:cNvSpPr>
          <p:nvPr/>
        </p:nvSpPr>
        <p:spPr>
          <a:xfrm>
            <a:off x="1458470" y="9884726"/>
            <a:ext cx="15265693" cy="6695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417636" tIns="208819" rIns="417636" bIns="208819" rtlCol="0">
            <a:noAutofit/>
          </a:bodyPr>
          <a:lstStyle/>
          <a:p>
            <a:pPr marL="576000" indent="-576000">
              <a:spcAft>
                <a:spcPts val="600"/>
              </a:spcAft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Automated insertion of static and dynamic hardware redundancy including the required administrative logic into a given VHDL model</a:t>
            </a:r>
          </a:p>
          <a:p>
            <a:pPr marL="576000" indent="-576000">
              <a:spcAft>
                <a:spcPts val="600"/>
              </a:spcAft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Evaluation of costs and benefits of resulting fault tolerant design candidates</a:t>
            </a:r>
          </a:p>
          <a:p>
            <a:pPr marL="576000" indent="-576000">
              <a:spcAft>
                <a:spcPts val="600"/>
              </a:spcAft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Reliability modeling considering transient and permanent faults</a:t>
            </a:r>
          </a:p>
          <a:p>
            <a:pPr marL="576000" indent="-576000">
              <a:spcAft>
                <a:spcPts val="600"/>
              </a:spcAft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Estimation of costs in terms of area, power and performance using state of the art synthesis tools</a:t>
            </a:r>
          </a:p>
          <a:p>
            <a:pPr marL="576000" indent="-576000">
              <a:spcAft>
                <a:spcPts val="600"/>
              </a:spcAft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Fast predictions of synthesis results, offering a trade-off between runtime and accuracy</a:t>
            </a:r>
          </a:p>
          <a:p>
            <a:pPr marL="1168380" indent="-536567">
              <a:spcAft>
                <a:spcPts val="600"/>
              </a:spcAft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Wingdings" pitchFamily="2" charset="2"/>
              <a:buChar char="§"/>
            </a:pPr>
            <a:endParaRPr lang="en-US" sz="4000" dirty="0">
              <a:solidFill>
                <a:schemeClr val="tx2">
                  <a:lumMod val="50000"/>
                </a:schemeClr>
              </a:solidFill>
              <a:cs typeface="Times New Roman" pitchFamily="18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89373" y="1386038"/>
            <a:ext cx="5081665" cy="3438000"/>
          </a:xfrm>
          <a:prstGeom prst="rect">
            <a:avLst/>
          </a:prstGeom>
          <a:noFill/>
        </p:spPr>
      </p:pic>
      <p:sp>
        <p:nvSpPr>
          <p:cNvPr id="116" name="Rectangle 1206"/>
          <p:cNvSpPr>
            <a:spLocks noChangeArrowheads="1"/>
          </p:cNvSpPr>
          <p:nvPr/>
        </p:nvSpPr>
        <p:spPr bwMode="auto">
          <a:xfrm>
            <a:off x="1458470" y="17407910"/>
            <a:ext cx="15265693" cy="828000"/>
          </a:xfrm>
          <a:prstGeom prst="rect">
            <a:avLst/>
          </a:prstGeom>
          <a:gradFill rotWithShape="0">
            <a:gsLst>
              <a:gs pos="0">
                <a:srgbClr val="AEC5E0"/>
              </a:gs>
              <a:gs pos="50000">
                <a:srgbClr val="F5FBFD"/>
              </a:gs>
              <a:gs pos="100000">
                <a:srgbClr val="6B9EDB"/>
              </a:gs>
            </a:gsLst>
            <a:lin ang="540000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87698" tIns="43850" rIns="87698" bIns="43850" anchor="ctr"/>
          <a:lstStyle/>
          <a:p>
            <a:pPr marL="371469" algn="ctr" defTabSz="730821" eaLnBrk="0" hangingPunct="0">
              <a:spcBef>
                <a:spcPts val="600"/>
              </a:spcBef>
              <a:tabLst>
                <a:tab pos="371469" algn="l"/>
              </a:tabLst>
            </a:pP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Exploring the Design Space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1424293" y="30597133"/>
            <a:ext cx="11237214" cy="10279733"/>
          </a:xfrm>
          <a:prstGeom prst="rect">
            <a:avLst/>
          </a:prstGeom>
          <a:noFill/>
        </p:spPr>
        <p:txBody>
          <a:bodyPr wrap="square" lIns="91438" tIns="45718" rIns="91438" bIns="45718" rtlCol="0">
            <a:spAutoFit/>
          </a:bodyPr>
          <a:lstStyle/>
          <a:p>
            <a:pPr marL="675450" indent="-742950">
              <a:buSzPct val="100000"/>
              <a:buFont typeface="+mj-lt"/>
              <a:buAutoNum type="arabicParenR"/>
            </a:pPr>
            <a:r>
              <a:rPr lang="en-US" sz="4000" dirty="0"/>
              <a:t>Sub-design synthesis (</a:t>
            </a:r>
            <a:r>
              <a:rPr lang="en-US" sz="4000" i="1" dirty="0"/>
              <a:t>reference method</a:t>
            </a:r>
            <a:r>
              <a:rPr lang="en-US" sz="4000" dirty="0"/>
              <a:t>): </a:t>
            </a:r>
          </a:p>
          <a:p>
            <a:pPr marL="1642950" lvl="2" indent="-742950">
              <a:buClr>
                <a:srgbClr val="6B9ED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3800" dirty="0"/>
              <a:t>Synthesize generated VHDL model of a fault-tolerant sub-design</a:t>
            </a:r>
          </a:p>
          <a:p>
            <a:pPr marL="1642950" lvl="2" indent="-742950">
              <a:buClr>
                <a:srgbClr val="6B9EDB"/>
              </a:buClr>
              <a:buSzPct val="110000"/>
              <a:buFont typeface="+mj-lt"/>
              <a:buAutoNum type="arabicParenR"/>
            </a:pPr>
            <a:endParaRPr lang="en-US" sz="2400" dirty="0"/>
          </a:p>
          <a:p>
            <a:pPr marL="697685" lvl="1" indent="-742950">
              <a:buSzPct val="100000"/>
              <a:buFont typeface="+mj-lt"/>
              <a:buAutoNum type="arabicParenR" startAt="2"/>
            </a:pPr>
            <a:r>
              <a:rPr lang="en-US" sz="4000" dirty="0"/>
              <a:t>Component synthesis: </a:t>
            </a:r>
          </a:p>
          <a:p>
            <a:pPr marL="1642950" lvl="3" indent="-742950">
              <a:buClr>
                <a:srgbClr val="6B9ED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3800" dirty="0"/>
              <a:t>Infer which administrative components are required and only synthesize these</a:t>
            </a:r>
          </a:p>
          <a:p>
            <a:pPr marL="1642950" lvl="3" indent="-742950">
              <a:buClr>
                <a:srgbClr val="6B9ED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3800" dirty="0"/>
              <a:t>Build a database of results for typical components (e.g., multiplexers with varying structural parameters)</a:t>
            </a:r>
          </a:p>
          <a:p>
            <a:pPr marL="1642950" lvl="3" indent="-742950">
              <a:buClr>
                <a:srgbClr val="6B9ED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3800" dirty="0"/>
              <a:t>Reuse results for other instances of this component (in the same or other design candidates)</a:t>
            </a:r>
          </a:p>
          <a:p>
            <a:pPr marL="549265" lvl="1" indent="-549265">
              <a:buClr>
                <a:srgbClr val="6B9EDB"/>
              </a:buClr>
              <a:buSzPct val="110000"/>
              <a:buFont typeface="+mj-lt"/>
              <a:buAutoNum type="arabicParenR" startAt="2"/>
            </a:pPr>
            <a:endParaRPr lang="en-US" sz="2400" dirty="0"/>
          </a:p>
          <a:p>
            <a:pPr marL="742950" lvl="1" indent="-742950">
              <a:buSzPct val="100000"/>
              <a:buFont typeface="+mj-lt"/>
              <a:buAutoNum type="arabicParenR" startAt="2"/>
            </a:pPr>
            <a:r>
              <a:rPr lang="en-US" sz="4000" dirty="0"/>
              <a:t>Result interpolation:</a:t>
            </a:r>
          </a:p>
          <a:p>
            <a:pPr marL="1642950" lvl="2" indent="-742950">
              <a:buClr>
                <a:srgbClr val="6B9ED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3800" dirty="0"/>
              <a:t>After a sufficient number of results are available, properties of new components may be derived by interpolation</a:t>
            </a:r>
          </a:p>
        </p:txBody>
      </p:sp>
      <p:sp>
        <p:nvSpPr>
          <p:cNvPr id="119" name="Rectangle 1206"/>
          <p:cNvSpPr>
            <a:spLocks noChangeArrowheads="1"/>
          </p:cNvSpPr>
          <p:nvPr/>
        </p:nvSpPr>
        <p:spPr bwMode="auto">
          <a:xfrm>
            <a:off x="17179842" y="17407910"/>
            <a:ext cx="11641663" cy="828000"/>
          </a:xfrm>
          <a:prstGeom prst="rect">
            <a:avLst/>
          </a:prstGeom>
          <a:gradFill rotWithShape="0">
            <a:gsLst>
              <a:gs pos="0">
                <a:srgbClr val="AEC5E0"/>
              </a:gs>
              <a:gs pos="50000">
                <a:srgbClr val="F5FBFD"/>
              </a:gs>
              <a:gs pos="100000">
                <a:srgbClr val="6B9EDB"/>
              </a:gs>
            </a:gsLst>
            <a:lin ang="540000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87698" tIns="43850" rIns="87698" bIns="43850" anchor="ctr"/>
          <a:lstStyle/>
          <a:p>
            <a:pPr marL="371469" algn="ctr" defTabSz="730821" eaLnBrk="0" hangingPunct="0">
              <a:spcBef>
                <a:spcPts val="600"/>
              </a:spcBef>
              <a:tabLst>
                <a:tab pos="371469" algn="l"/>
              </a:tabLst>
            </a:pP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Reliability Modeling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2" name="Rectangle 1206"/>
          <p:cNvSpPr>
            <a:spLocks noChangeArrowheads="1"/>
          </p:cNvSpPr>
          <p:nvPr/>
        </p:nvSpPr>
        <p:spPr bwMode="auto">
          <a:xfrm>
            <a:off x="1386461" y="41422606"/>
            <a:ext cx="27363039" cy="1080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87698" tIns="43850" rIns="87698" bIns="43850" anchor="ctr"/>
          <a:lstStyle/>
          <a:p>
            <a:pPr algn="ctr"/>
            <a:r>
              <a:rPr lang="de-DE" sz="4400" dirty="0"/>
              <a:t>DATE PhD Forum 2021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					    </a:t>
            </a:r>
            <a:r>
              <a:rPr lang="en-US" sz="4400" dirty="0">
                <a:cs typeface="Times New Roman" pitchFamily="18" charset="0"/>
              </a:rPr>
              <a:t>01 February 2021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444243" y="9437933"/>
            <a:ext cx="10256980" cy="7523000"/>
          </a:xfrm>
          <a:prstGeom prst="rect">
            <a:avLst/>
          </a:prstGeom>
          <a:noFill/>
        </p:spPr>
      </p:pic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005286" y="377926"/>
            <a:ext cx="5248275" cy="5059362"/>
          </a:xfrm>
          <a:prstGeom prst="rect">
            <a:avLst/>
          </a:prstGeom>
          <a:noFill/>
        </p:spPr>
      </p:pic>
      <p:cxnSp>
        <p:nvCxnSpPr>
          <p:cNvPr id="64" name="Gerade Verbindung 63"/>
          <p:cNvCxnSpPr>
            <a:cxnSpLocks/>
          </p:cNvCxnSpPr>
          <p:nvPr/>
        </p:nvCxnSpPr>
        <p:spPr>
          <a:xfrm>
            <a:off x="1458470" y="5634510"/>
            <a:ext cx="27363036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561052" y="24555711"/>
            <a:ext cx="6367651" cy="359169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feld 146"/>
              <p:cNvSpPr txBox="1"/>
              <p:nvPr/>
            </p:nvSpPr>
            <p:spPr>
              <a:xfrm>
                <a:off x="22885910" y="27562774"/>
                <a:ext cx="6367651" cy="1200325"/>
              </a:xfrm>
              <a:prstGeom prst="rect">
                <a:avLst/>
              </a:prstGeom>
              <a:noFill/>
            </p:spPr>
            <p:txBody>
              <a:bodyPr wrap="square" lIns="91438" tIns="45718" rIns="91438" bIns="45718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3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State</m:t>
                    </m:r>
                    <m:r>
                      <a:rPr lang="de-DE" sz="3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de-DE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𝑖</m:t>
                    </m:r>
                    <m:r>
                      <a:rPr lang="de-DE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de-DE" sz="3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de-DE" sz="3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36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functioning</m:t>
                    </m:r>
                    <m:r>
                      <m:rPr>
                        <m:nor/>
                      </m:rPr>
                      <a:rPr lang="de-DE" sz="3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3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units</m:t>
                    </m:r>
                  </m:oMath>
                </a14:m>
                <a:r>
                  <a:rPr lang="de-DE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𝑅</m:t>
                      </m:r>
                      <m:d>
                        <m:dPr>
                          <m:ctrlPr>
                            <a:rPr lang="de-DE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de-DE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=1−</m:t>
                      </m:r>
                      <m:r>
                        <a:rPr lang="de-DE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𝑃𝑟𝑜𝑏</m:t>
                      </m:r>
                      <m:r>
                        <a:rPr lang="de-DE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de-DE" sz="3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State</m:t>
                      </m:r>
                      <m:r>
                        <a:rPr lang="de-DE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de-DE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r>
                        <a:rPr lang="de-DE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)=</m:t>
                      </m:r>
                      <m:r>
                        <a:rPr lang="de-DE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𝑖</m:t>
                      </m:r>
                      <m:r>
                        <a:rPr lang="de-DE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de-DE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Textfeld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5910" y="27562774"/>
                <a:ext cx="6367651" cy="12003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Gerade Verbindung 152"/>
          <p:cNvCxnSpPr>
            <a:cxnSpLocks/>
          </p:cNvCxnSpPr>
          <p:nvPr/>
        </p:nvCxnSpPr>
        <p:spPr>
          <a:xfrm>
            <a:off x="1458470" y="41494494"/>
            <a:ext cx="2736304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206">
            <a:extLst>
              <a:ext uri="{FF2B5EF4-FFF2-40B4-BE49-F238E27FC236}">
                <a16:creationId xmlns:a16="http://schemas.microsoft.com/office/drawing/2014/main" id="{9DEF6139-4C53-4936-A3E2-CDB8240A7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1" y="29310590"/>
            <a:ext cx="11237214" cy="828000"/>
          </a:xfrm>
          <a:prstGeom prst="rect">
            <a:avLst/>
          </a:prstGeom>
          <a:gradFill rotWithShape="0">
            <a:gsLst>
              <a:gs pos="0">
                <a:srgbClr val="AEC5E0"/>
              </a:gs>
              <a:gs pos="50000">
                <a:srgbClr val="F5FBFD"/>
              </a:gs>
              <a:gs pos="100000">
                <a:srgbClr val="6B9EDB"/>
              </a:gs>
            </a:gsLst>
            <a:lin ang="540000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87700" tIns="43850" rIns="87700" bIns="43850" anchor="ctr"/>
          <a:lstStyle/>
          <a:p>
            <a:pPr marL="371475" algn="ctr" defTabSz="730834" eaLnBrk="0" hangingPunct="0">
              <a:spcBef>
                <a:spcPts val="600"/>
              </a:spcBef>
              <a:tabLst>
                <a:tab pos="371475" algn="l"/>
              </a:tabLst>
            </a:pP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Cost Estimation Methods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Rectangle 1206">
            <a:extLst>
              <a:ext uri="{FF2B5EF4-FFF2-40B4-BE49-F238E27FC236}">
                <a16:creationId xmlns:a16="http://schemas.microsoft.com/office/drawing/2014/main" id="{C19E5F38-DF45-4397-B28E-7FC766E04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8706" y="29310590"/>
            <a:ext cx="15913766" cy="828000"/>
          </a:xfrm>
          <a:prstGeom prst="rect">
            <a:avLst/>
          </a:prstGeom>
          <a:gradFill rotWithShape="0">
            <a:gsLst>
              <a:gs pos="0">
                <a:srgbClr val="AEC5E0"/>
              </a:gs>
              <a:gs pos="50000">
                <a:srgbClr val="F5FBFD"/>
              </a:gs>
              <a:gs pos="100000">
                <a:srgbClr val="6B9EDB"/>
              </a:gs>
            </a:gsLst>
            <a:lin ang="540000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87700" tIns="43850" rIns="87700" bIns="43850" anchor="ctr"/>
          <a:lstStyle/>
          <a:p>
            <a:pPr marL="371475" algn="ctr" defTabSz="730834" eaLnBrk="0" hangingPunct="0">
              <a:spcBef>
                <a:spcPts val="600"/>
              </a:spcBef>
              <a:tabLst>
                <a:tab pos="371475" algn="l"/>
              </a:tabLst>
            </a:pP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Accuracy and Runtime Trade-off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37F7F02-1892-4DFA-9AC6-9C58489D3F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203" y="18451934"/>
            <a:ext cx="8515706" cy="658953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06CC85E-1522-411C-852C-C810DF5F27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33" y="22358717"/>
            <a:ext cx="8511294" cy="6606385"/>
          </a:xfrm>
          <a:prstGeom prst="rect">
            <a:avLst/>
          </a:prstGeom>
        </p:spPr>
      </p:pic>
      <p:sp>
        <p:nvSpPr>
          <p:cNvPr id="146" name="Textfeld 145">
            <a:extLst>
              <a:ext uri="{FF2B5EF4-FFF2-40B4-BE49-F238E27FC236}">
                <a16:creationId xmlns:a16="http://schemas.microsoft.com/office/drawing/2014/main" id="{633D2CE5-AB98-48FD-8D62-0F62ABD1E740}"/>
              </a:ext>
            </a:extLst>
          </p:cNvPr>
          <p:cNvSpPr txBox="1"/>
          <p:nvPr/>
        </p:nvSpPr>
        <p:spPr>
          <a:xfrm>
            <a:off x="2093914" y="18940671"/>
            <a:ext cx="512519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chemeClr val="tx2">
                  <a:lumMod val="60000"/>
                  <a:lumOff val="40000"/>
                </a:schemeClr>
              </a:buClr>
              <a:buSzPct val="110000"/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Evaluation of various redundancy strategies for four ALUs in a superscalar processor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634469CA-0AA6-4EDC-B6DE-EE17076D1DB8}"/>
                  </a:ext>
                </a:extLst>
              </p:cNvPr>
              <p:cNvSpPr txBox="1"/>
              <p:nvPr/>
            </p:nvSpPr>
            <p:spPr>
              <a:xfrm>
                <a:off x="10891515" y="25436710"/>
                <a:ext cx="5125193" cy="33807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  <a:buClr>
                    <a:schemeClr val="tx2">
                      <a:lumMod val="60000"/>
                      <a:lumOff val="40000"/>
                    </a:schemeClr>
                  </a:buClr>
                  <a:buSzPct val="11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𝐿𝐼𝐹</m:t>
                      </m:r>
                      <m:r>
                        <a:rPr lang="en-US" sz="4000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i="1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4000" b="0" i="1" dirty="0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000" b="0" i="1" dirty="0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𝑀𝑇𝑇𝐹</m:t>
                              </m:r>
                            </m:e>
                            <m:sub>
                              <m:r>
                                <a:rPr lang="de-DE" sz="4000" b="0" i="1" dirty="0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𝐹𝑇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4000" i="1" dirty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000" i="1" dirty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𝑀𝑇𝑇𝐹</m:t>
                              </m:r>
                            </m:e>
                            <m:sub>
                              <m:r>
                                <a:rPr lang="de-DE" sz="4000" b="0" i="1" dirty="0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𝑜𝑟𝑔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>
                  <a:solidFill>
                    <a:schemeClr val="tx2">
                      <a:lumMod val="50000"/>
                    </a:schemeClr>
                  </a:solidFill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  <a:buClr>
                    <a:schemeClr val="tx2">
                      <a:lumMod val="60000"/>
                      <a:lumOff val="40000"/>
                    </a:schemeClr>
                  </a:buClr>
                  <a:buSzPct val="110000"/>
                </a:pPr>
                <a:endParaRPr lang="de-DE" sz="2000" i="1" dirty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  <a:buClr>
                    <a:schemeClr val="tx2">
                      <a:lumMod val="60000"/>
                      <a:lumOff val="40000"/>
                    </a:schemeClr>
                  </a:buClr>
                  <a:buSzPct val="11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𝑅𝐼𝐹</m:t>
                      </m:r>
                      <m:r>
                        <a:rPr lang="en-US" sz="4000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sz="4000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r>
                        <a:rPr lang="en-US" sz="4000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sz="4000" i="1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de-DE" sz="4000" b="0" i="1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de-DE" sz="4000" b="0" i="1" dirty="0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000" b="0" i="1" dirty="0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DE" sz="4000" b="0" i="1" dirty="0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𝑜𝑟𝑔</m:t>
                              </m:r>
                            </m:sub>
                          </m:sSub>
                          <m:r>
                            <a:rPr lang="de-DE" sz="4000" b="0" i="1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de-DE" sz="4000" b="0" i="1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de-DE" sz="4000" b="0" i="1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sz="4000" b="0" i="1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de-DE" sz="4000" b="0" i="1" dirty="0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000" b="0" i="1" dirty="0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DE" sz="4000" b="0" i="1" dirty="0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𝐹𝑇</m:t>
                              </m:r>
                            </m:sub>
                          </m:sSub>
                          <m:r>
                            <a:rPr lang="de-DE" sz="4000" b="0" i="1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de-DE" sz="4000" b="0" i="1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de-DE" sz="4000" b="0" i="1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000" dirty="0">
                  <a:solidFill>
                    <a:schemeClr val="tx2">
                      <a:lumMod val="50000"/>
                    </a:schemeClr>
                  </a:solidFill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634469CA-0AA6-4EDC-B6DE-EE17076D1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515" y="25436710"/>
                <a:ext cx="5125193" cy="33807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Untertitel 2">
            <a:extLst>
              <a:ext uri="{FF2B5EF4-FFF2-40B4-BE49-F238E27FC236}">
                <a16:creationId xmlns:a16="http://schemas.microsoft.com/office/drawing/2014/main" id="{1B33342A-FB4B-40EA-AB0A-6C94B5E3C922}"/>
              </a:ext>
            </a:extLst>
          </p:cNvPr>
          <p:cNvSpPr txBox="1">
            <a:spLocks/>
          </p:cNvSpPr>
          <p:nvPr/>
        </p:nvSpPr>
        <p:spPr>
          <a:xfrm>
            <a:off x="21620707" y="30352297"/>
            <a:ext cx="7848872" cy="10377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417636" tIns="208819" rIns="417636" bIns="208819" rtlCol="0">
            <a:noAutofit/>
          </a:bodyPr>
          <a:lstStyle/>
          <a:p>
            <a:pPr marL="576000" indent="-576000">
              <a:buClr>
                <a:srgbClr val="6B9EDB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4000" dirty="0"/>
              <a:t>Evaluation for 1000 randomly generated design candidates</a:t>
            </a:r>
          </a:p>
          <a:p>
            <a:pPr marL="675450" indent="-742950">
              <a:buClr>
                <a:srgbClr val="6B9EDB"/>
              </a:buClr>
              <a:buSzPct val="100000"/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576000" indent="-576000">
              <a:buClr>
                <a:srgbClr val="6B9EDB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4000" dirty="0"/>
              <a:t>Component synthesis:</a:t>
            </a:r>
          </a:p>
          <a:p>
            <a:pPr marL="1080000" lvl="1" indent="-360000">
              <a:buClr>
                <a:srgbClr val="6B9EDB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800" dirty="0"/>
              <a:t>Mean estimation error of 1.4% (area) and 2.6% (power)</a:t>
            </a:r>
          </a:p>
          <a:p>
            <a:pPr marL="1080000" lvl="1" indent="-360000">
              <a:buClr>
                <a:srgbClr val="6B9EDB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800" dirty="0"/>
              <a:t>13x speedup over reference method (increasing with number of candidates)</a:t>
            </a:r>
          </a:p>
          <a:p>
            <a:pPr marL="571500" indent="-571500">
              <a:buClr>
                <a:srgbClr val="6B9EDB"/>
              </a:buClr>
              <a:buSzPct val="100000"/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571500" indent="-571500">
              <a:buClr>
                <a:srgbClr val="6B9EDB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4000" dirty="0"/>
              <a:t>Additional error by result interpolation:</a:t>
            </a:r>
          </a:p>
          <a:p>
            <a:pPr marL="1080000" lvl="1" indent="-360000">
              <a:buClr>
                <a:srgbClr val="6B9EDB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800" dirty="0"/>
              <a:t>Depending on size of result database</a:t>
            </a:r>
          </a:p>
          <a:p>
            <a:pPr marL="1080000" lvl="1" indent="-360000">
              <a:buClr>
                <a:srgbClr val="6B9EDB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800" dirty="0"/>
              <a:t>Insignificant after component synthesis for ~50 candidates</a:t>
            </a:r>
          </a:p>
          <a:p>
            <a:pPr marL="1080000" lvl="1" indent="-360000">
              <a:buClr>
                <a:srgbClr val="6B9EDB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800" dirty="0"/>
              <a:t>70x speedup in this case</a:t>
            </a:r>
          </a:p>
          <a:p>
            <a:pPr marL="1260000" lvl="1" indent="-360000">
              <a:buClr>
                <a:srgbClr val="6B9EDB"/>
              </a:buClr>
              <a:buSzPct val="100000"/>
              <a:buFont typeface="Wingdings" panose="05000000000000000000" pitchFamily="2" charset="2"/>
              <a:buChar char="§"/>
            </a:pPr>
            <a:endParaRPr lang="en-US" sz="3800" dirty="0"/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A02F0D9B-F6B2-4836-B632-29A84EC2FF0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8706" y="35016805"/>
            <a:ext cx="8783870" cy="6148709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9BC7E205-A46A-4332-B282-6C142CFCC49B}"/>
              </a:ext>
            </a:extLst>
          </p:cNvPr>
          <p:cNvGrpSpPr/>
          <p:nvPr/>
        </p:nvGrpSpPr>
        <p:grpSpPr>
          <a:xfrm>
            <a:off x="13410524" y="30352297"/>
            <a:ext cx="6668370" cy="5150981"/>
            <a:chOff x="22417006" y="30801214"/>
            <a:chExt cx="6668370" cy="5150981"/>
          </a:xfrm>
        </p:grpSpPr>
        <p:pic>
          <p:nvPicPr>
            <p:cNvPr id="154" name="Grafik 153">
              <a:extLst>
                <a:ext uri="{FF2B5EF4-FFF2-40B4-BE49-F238E27FC236}">
                  <a16:creationId xmlns:a16="http://schemas.microsoft.com/office/drawing/2014/main" id="{DB9B66ED-70CF-470F-9773-E9CAD366E1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749"/>
            <a:stretch/>
          </p:blipFill>
          <p:spPr>
            <a:xfrm>
              <a:off x="26262559" y="30801214"/>
              <a:ext cx="2822817" cy="5150981"/>
            </a:xfrm>
            <a:prstGeom prst="rect">
              <a:avLst/>
            </a:prstGeom>
          </p:spPr>
        </p:pic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21A09324-E278-4D24-A3C2-6DF322625B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133"/>
            <a:stretch/>
          </p:blipFill>
          <p:spPr>
            <a:xfrm>
              <a:off x="22417006" y="30801214"/>
              <a:ext cx="4448511" cy="5150981"/>
            </a:xfrm>
            <a:prstGeom prst="rect">
              <a:avLst/>
            </a:prstGeom>
          </p:spPr>
        </p:pic>
      </p:grpSp>
      <p:sp>
        <p:nvSpPr>
          <p:cNvPr id="166" name="Textfeld 165">
            <a:extLst>
              <a:ext uri="{FF2B5EF4-FFF2-40B4-BE49-F238E27FC236}">
                <a16:creationId xmlns:a16="http://schemas.microsoft.com/office/drawing/2014/main" id="{54E038D3-192B-477D-9F95-954165A97FC6}"/>
              </a:ext>
            </a:extLst>
          </p:cNvPr>
          <p:cNvSpPr txBox="1"/>
          <p:nvPr/>
        </p:nvSpPr>
        <p:spPr>
          <a:xfrm>
            <a:off x="17592731" y="23636510"/>
            <a:ext cx="6487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6B9EDB"/>
              </a:buClr>
              <a:buSzPct val="110000"/>
            </a:pPr>
            <a:r>
              <a:rPr lang="en-US" sz="3600" dirty="0"/>
              <a:t>Example: Markov model for TMR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Microsoft Office PowerPoint</Application>
  <PresentationFormat>Benutzerdefiniert</PresentationFormat>
  <Paragraphs>43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10" baseType="lpstr">
      <vt:lpstr>Arial</vt:lpstr>
      <vt:lpstr>Calibri</vt:lpstr>
      <vt:lpstr>Cambria</vt:lpstr>
      <vt:lpstr>Cambria Math</vt:lpstr>
      <vt:lpstr>Euclid</vt:lpstr>
      <vt:lpstr>Symbol</vt:lpstr>
      <vt:lpstr>Times New Roman</vt:lpstr>
      <vt:lpstr>Wingdings</vt:lpstr>
      <vt:lpstr>Larissa-Design</vt:lpstr>
      <vt:lpstr>A Computer-Aided Design Space Exploration  for Dependable Circuits Stefan Scharoba Chair of Computer Engineering Brandenburg University of Technology Cottbus-Senftenberg Cottbus, Germany scharst1@b-tu.de</vt:lpstr>
    </vt:vector>
  </TitlesOfParts>
  <Company>BTU Cottbus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Interactive Design Space Exploration Tool  for Dependable Integrated Circuits Stefan Scharoba and Heinrich T. Vierhaus scharst1@b-tu.de</dc:title>
  <dc:creator>LS Teci</dc:creator>
  <cp:lastModifiedBy>Stefan</cp:lastModifiedBy>
  <cp:revision>434</cp:revision>
  <dcterms:created xsi:type="dcterms:W3CDTF">2011-03-08T08:55:11Z</dcterms:created>
  <dcterms:modified xsi:type="dcterms:W3CDTF">2021-01-16T17:49:06Z</dcterms:modified>
</cp:coreProperties>
</file>