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63" r:id="rId3"/>
    <p:sldId id="262" r:id="rId4"/>
    <p:sldId id="258" r:id="rId5"/>
    <p:sldId id="257" r:id="rId6"/>
    <p:sldId id="259" r:id="rId7"/>
    <p:sldId id="264" r:id="rId8"/>
    <p:sldId id="278" r:id="rId9"/>
    <p:sldId id="276" r:id="rId10"/>
    <p:sldId id="266" r:id="rId11"/>
    <p:sldId id="267" r:id="rId12"/>
    <p:sldId id="274" r:id="rId13"/>
    <p:sldId id="275" r:id="rId14"/>
    <p:sldId id="268" r:id="rId15"/>
    <p:sldId id="273" r:id="rId16"/>
    <p:sldId id="261" r:id="rId17"/>
    <p:sldId id="272" r:id="rId18"/>
    <p:sldId id="265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A00"/>
    <a:srgbClr val="3381C7"/>
    <a:srgbClr val="00ADEA"/>
    <a:srgbClr val="00A864"/>
    <a:srgbClr val="9BC2E5"/>
    <a:srgbClr val="009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3" autoAdjust="0"/>
    <p:restoredTop sz="97459" autoAdjust="0"/>
  </p:normalViewPr>
  <p:slideViewPr>
    <p:cSldViewPr snapToGrid="0">
      <p:cViewPr varScale="1">
        <p:scale>
          <a:sx n="144" d="100"/>
          <a:sy n="144" d="100"/>
        </p:scale>
        <p:origin x="14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52155-64EA-4997-A5BE-36CFB3A43898}" type="datetimeFigureOut">
              <a:rPr lang="de-CH" smtClean="0"/>
              <a:t>10.04.2018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0543D-7D95-4BE3-B4CB-D591902CD5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05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543D-7D95-4BE3-B4CB-D591902CD515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169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543D-7D95-4BE3-B4CB-D591902CD515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507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543D-7D95-4BE3-B4CB-D591902CD515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70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543D-7D95-4BE3-B4CB-D591902CD515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9016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543D-7D95-4BE3-B4CB-D591902CD515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97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10.04.2018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16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10.04.2018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435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10.04.2018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871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10.04.2018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56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10.04.2018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184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10.04.2018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136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10.04.2018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27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10.04.2018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78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10.04.2018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62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10.04.2018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000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B49A-4094-4AD2-84B0-9BA0802B708A}" type="datetimeFigureOut">
              <a:rPr lang="de-CH" smtClean="0"/>
              <a:t>10.04.2018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466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3B49A-4094-4AD2-84B0-9BA0802B708A}" type="datetimeFigureOut">
              <a:rPr lang="de-CH" smtClean="0"/>
              <a:t>10.04.2018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C319C-9743-4769-BAF3-76D58226DB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438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5.png"/><Relationship Id="rId18" Type="http://schemas.openxmlformats.org/officeDocument/2006/relationships/image" Target="../media/image46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14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.png"/><Relationship Id="rId5" Type="http://schemas.openxmlformats.org/officeDocument/2006/relationships/image" Target="../media/image25.png"/><Relationship Id="rId15" Type="http://schemas.openxmlformats.org/officeDocument/2006/relationships/image" Target="../media/image17.png"/><Relationship Id="rId10" Type="http://schemas.openxmlformats.org/officeDocument/2006/relationships/image" Target="../media/image44.png"/><Relationship Id="rId19" Type="http://schemas.openxmlformats.org/officeDocument/2006/relationships/image" Target="../media/image47.png"/><Relationship Id="rId4" Type="http://schemas.openxmlformats.org/officeDocument/2006/relationships/image" Target="../media/image5.png"/><Relationship Id="rId9" Type="http://schemas.openxmlformats.org/officeDocument/2006/relationships/image" Target="../media/image43.png"/><Relationship Id="rId1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48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3.png"/><Relationship Id="rId21" Type="http://schemas.openxmlformats.org/officeDocument/2006/relationships/image" Target="../media/image29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9.png"/><Relationship Id="rId24" Type="http://schemas.openxmlformats.org/officeDocument/2006/relationships/image" Target="../media/image31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23" Type="http://schemas.openxmlformats.org/officeDocument/2006/relationships/image" Target="../media/image6.pn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6.png"/><Relationship Id="rId3" Type="http://schemas.openxmlformats.org/officeDocument/2006/relationships/image" Target="../media/image13.png"/><Relationship Id="rId21" Type="http://schemas.openxmlformats.org/officeDocument/2006/relationships/image" Target="../media/image29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9.png"/><Relationship Id="rId24" Type="http://schemas.openxmlformats.org/officeDocument/2006/relationships/image" Target="../media/image35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28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Relationship Id="rId22" Type="http://schemas.openxmlformats.org/officeDocument/2006/relationships/image" Target="../media/image33.png"/><Relationship Id="rId27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OneOffixx Schemas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71" y="4117534"/>
            <a:ext cx="4239217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7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Engine – Dokument Erzeugung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29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0" y="2049039"/>
            <a:ext cx="718839" cy="71883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37" y="2595927"/>
            <a:ext cx="1073076" cy="107307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63542" y="2224827"/>
            <a:ext cx="1402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Template</a:t>
            </a:r>
            <a:endParaRPr lang="de-CH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5936581" y="2091534"/>
            <a:ext cx="174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err="1" smtClean="0"/>
              <a:t>Document</a:t>
            </a:r>
            <a:endParaRPr lang="de-CH" sz="24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932088" y="2408458"/>
            <a:ext cx="594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0" b="1" dirty="0" smtClean="0"/>
              <a:t>+</a:t>
            </a:r>
            <a:endParaRPr lang="de-CH" sz="80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620567" y="3628988"/>
            <a:ext cx="188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&lt;Connect /&gt; </a:t>
            </a:r>
            <a:r>
              <a:rPr lang="de-CH" sz="1200" b="1" dirty="0" smtClean="0"/>
              <a:t>Arguments &amp; Settings</a:t>
            </a:r>
            <a:endParaRPr lang="de-CH" sz="1200" b="1" dirty="0"/>
          </a:p>
        </p:txBody>
      </p:sp>
      <p:sp>
        <p:nvSpPr>
          <p:cNvPr id="22" name="Pfeil nach rechts 21"/>
          <p:cNvSpPr/>
          <p:nvPr/>
        </p:nvSpPr>
        <p:spPr>
          <a:xfrm>
            <a:off x="2103633" y="2897905"/>
            <a:ext cx="864169" cy="455248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Pfeil nach rechts 23"/>
          <p:cNvSpPr/>
          <p:nvPr/>
        </p:nvSpPr>
        <p:spPr>
          <a:xfrm>
            <a:off x="5381007" y="2859202"/>
            <a:ext cx="931080" cy="457200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Pfeil nach rechts 44"/>
          <p:cNvSpPr/>
          <p:nvPr/>
        </p:nvSpPr>
        <p:spPr>
          <a:xfrm>
            <a:off x="9674894" y="2841577"/>
            <a:ext cx="606491" cy="457200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Pfeil nach rechts 45"/>
          <p:cNvSpPr/>
          <p:nvPr/>
        </p:nvSpPr>
        <p:spPr>
          <a:xfrm>
            <a:off x="7318918" y="2841577"/>
            <a:ext cx="606491" cy="457200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7" name="Gruppieren 46"/>
          <p:cNvGrpSpPr/>
          <p:nvPr/>
        </p:nvGrpSpPr>
        <p:grpSpPr>
          <a:xfrm>
            <a:off x="8013910" y="2638097"/>
            <a:ext cx="1558260" cy="869116"/>
            <a:chOff x="3229505" y="2723912"/>
            <a:chExt cx="4708385" cy="1296597"/>
          </a:xfrm>
        </p:grpSpPr>
        <p:sp>
          <p:nvSpPr>
            <p:cNvPr id="48" name="Flussdiagramm: Gespeicherte Daten 47"/>
            <p:cNvSpPr/>
            <p:nvPr/>
          </p:nvSpPr>
          <p:spPr>
            <a:xfrm>
              <a:off x="3229505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Flussdiagramm: Gespeicherte Daten 48"/>
            <p:cNvSpPr/>
            <p:nvPr/>
          </p:nvSpPr>
          <p:spPr>
            <a:xfrm>
              <a:off x="4304559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Flussdiagramm: Gespeicherte Daten 49"/>
            <p:cNvSpPr/>
            <p:nvPr/>
          </p:nvSpPr>
          <p:spPr>
            <a:xfrm>
              <a:off x="5379612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Flussdiagramm: Gespeicherte Daten 50"/>
            <p:cNvSpPr/>
            <p:nvPr/>
          </p:nvSpPr>
          <p:spPr>
            <a:xfrm>
              <a:off x="6469272" y="2723912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Ellipse 51"/>
            <p:cNvSpPr/>
            <p:nvPr/>
          </p:nvSpPr>
          <p:spPr>
            <a:xfrm>
              <a:off x="7495025" y="2723912"/>
              <a:ext cx="442865" cy="12896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7843804" y="2115162"/>
            <a:ext cx="212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 smtClean="0"/>
              <a:t>Commands</a:t>
            </a:r>
            <a:endParaRPr lang="de-CH" sz="2000" b="1" dirty="0"/>
          </a:p>
        </p:txBody>
      </p:sp>
      <p:sp>
        <p:nvSpPr>
          <p:cNvPr id="54" name="Geschweifte Klammer links 53"/>
          <p:cNvSpPr/>
          <p:nvPr/>
        </p:nvSpPr>
        <p:spPr>
          <a:xfrm rot="16200000">
            <a:off x="4039150" y="3808975"/>
            <a:ext cx="270508" cy="2413204"/>
          </a:xfrm>
          <a:prstGeom prst="leftBrace">
            <a:avLst>
              <a:gd name="adj1" fmla="val 88836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Geschweifte Klammer links 54"/>
          <p:cNvSpPr/>
          <p:nvPr/>
        </p:nvSpPr>
        <p:spPr>
          <a:xfrm rot="16200000">
            <a:off x="8664898" y="4140833"/>
            <a:ext cx="270508" cy="1749486"/>
          </a:xfrm>
          <a:prstGeom prst="leftBrace">
            <a:avLst>
              <a:gd name="adj1" fmla="val 8883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Textfeld 55"/>
          <p:cNvSpPr txBox="1"/>
          <p:nvPr/>
        </p:nvSpPr>
        <p:spPr>
          <a:xfrm>
            <a:off x="2524867" y="5087859"/>
            <a:ext cx="332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 smtClean="0"/>
              <a:t>Processing</a:t>
            </a:r>
            <a:endParaRPr lang="de-CH" sz="2800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7337432" y="5084133"/>
            <a:ext cx="292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 smtClean="0"/>
              <a:t>Output</a:t>
            </a:r>
            <a:endParaRPr lang="de-CH" sz="2800" b="1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64839" y="2695595"/>
            <a:ext cx="2218604" cy="869116"/>
            <a:chOff x="3229505" y="2723912"/>
            <a:chExt cx="4708385" cy="1296597"/>
          </a:xfrm>
        </p:grpSpPr>
        <p:sp>
          <p:nvSpPr>
            <p:cNvPr id="15" name="Flussdiagramm: Gespeicherte Daten 14"/>
            <p:cNvSpPr/>
            <p:nvPr/>
          </p:nvSpPr>
          <p:spPr>
            <a:xfrm>
              <a:off x="3229505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Flussdiagramm: Gespeicherte Daten 16"/>
            <p:cNvSpPr/>
            <p:nvPr/>
          </p:nvSpPr>
          <p:spPr>
            <a:xfrm>
              <a:off x="4304559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Flussdiagramm: Gespeicherte Daten 17"/>
            <p:cNvSpPr/>
            <p:nvPr/>
          </p:nvSpPr>
          <p:spPr>
            <a:xfrm>
              <a:off x="5379612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Flussdiagramm: Gespeicherte Daten 18"/>
            <p:cNvSpPr/>
            <p:nvPr/>
          </p:nvSpPr>
          <p:spPr>
            <a:xfrm>
              <a:off x="6469272" y="2723912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Ellipse 19"/>
            <p:cNvSpPr/>
            <p:nvPr/>
          </p:nvSpPr>
          <p:spPr>
            <a:xfrm>
              <a:off x="7495025" y="2723912"/>
              <a:ext cx="442865" cy="12896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40" name="Gerader Verbinder 39"/>
          <p:cNvCxnSpPr/>
          <p:nvPr/>
        </p:nvCxnSpPr>
        <p:spPr>
          <a:xfrm>
            <a:off x="3837377" y="3633631"/>
            <a:ext cx="3800" cy="42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4843886" y="3633631"/>
            <a:ext cx="3800" cy="42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184796" y="4048813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Snippets</a:t>
            </a:r>
            <a:endParaRPr lang="de-CH" sz="1200" dirty="0"/>
          </a:p>
        </p:txBody>
      </p:sp>
      <p:cxnSp>
        <p:nvCxnSpPr>
          <p:cNvPr id="58" name="Gerader Verbinder 57"/>
          <p:cNvCxnSpPr/>
          <p:nvPr/>
        </p:nvCxnSpPr>
        <p:spPr>
          <a:xfrm>
            <a:off x="3332142" y="3626825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2615690" y="4488936"/>
            <a:ext cx="143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DocumentParameter</a:t>
            </a:r>
            <a:endParaRPr lang="de-CH" sz="1100" dirty="0"/>
          </a:p>
        </p:txBody>
      </p:sp>
      <p:cxnSp>
        <p:nvCxnSpPr>
          <p:cNvPr id="68" name="Gerader Verbinder 67"/>
          <p:cNvCxnSpPr/>
          <p:nvPr/>
        </p:nvCxnSpPr>
        <p:spPr>
          <a:xfrm>
            <a:off x="4329671" y="3659944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4545961" y="4009871"/>
            <a:ext cx="59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etc.</a:t>
            </a:r>
            <a:endParaRPr lang="de-CH" sz="1100" dirty="0"/>
          </a:p>
        </p:txBody>
      </p:sp>
      <p:sp>
        <p:nvSpPr>
          <p:cNvPr id="70" name="Textfeld 69"/>
          <p:cNvSpPr txBox="1"/>
          <p:nvPr/>
        </p:nvSpPr>
        <p:spPr>
          <a:xfrm>
            <a:off x="3673601" y="4488936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Recipient</a:t>
            </a:r>
            <a:endParaRPr lang="de-CH" sz="1200" dirty="0" smtClean="0"/>
          </a:p>
        </p:txBody>
      </p:sp>
      <p:sp>
        <p:nvSpPr>
          <p:cNvPr id="60" name="Textfeld 59"/>
          <p:cNvSpPr txBox="1"/>
          <p:nvPr/>
        </p:nvSpPr>
        <p:spPr>
          <a:xfrm>
            <a:off x="2916189" y="2116972"/>
            <a:ext cx="260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 smtClean="0"/>
              <a:t>Document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Functions</a:t>
            </a:r>
            <a:endParaRPr lang="de-CH" sz="20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" y="3659944"/>
            <a:ext cx="584421" cy="584421"/>
          </a:xfrm>
          <a:prstGeom prst="rect">
            <a:avLst/>
          </a:prstGeom>
        </p:spPr>
      </p:pic>
      <p:sp>
        <p:nvSpPr>
          <p:cNvPr id="42" name="Textfeld 41"/>
          <p:cNvSpPr txBox="1"/>
          <p:nvPr/>
        </p:nvSpPr>
        <p:spPr>
          <a:xfrm>
            <a:off x="10129853" y="1684275"/>
            <a:ext cx="174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Final </a:t>
            </a:r>
            <a:r>
              <a:rPr lang="de-CH" sz="2400" b="1" dirty="0" err="1" smtClean="0"/>
              <a:t>Document</a:t>
            </a:r>
            <a:endParaRPr lang="de-CH" sz="2400" b="1" dirty="0"/>
          </a:p>
        </p:txBody>
      </p:sp>
      <p:cxnSp>
        <p:nvCxnSpPr>
          <p:cNvPr id="43" name="Gerader Verbinder 42"/>
          <p:cNvCxnSpPr/>
          <p:nvPr/>
        </p:nvCxnSpPr>
        <p:spPr>
          <a:xfrm>
            <a:off x="8640286" y="3592734"/>
            <a:ext cx="3800" cy="42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8013910" y="4009871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SaveAs</a:t>
            </a:r>
            <a:endParaRPr lang="de-CH" sz="1200" dirty="0"/>
          </a:p>
        </p:txBody>
      </p:sp>
      <p:cxnSp>
        <p:nvCxnSpPr>
          <p:cNvPr id="62" name="Gerader Verbinder 61"/>
          <p:cNvCxnSpPr/>
          <p:nvPr/>
        </p:nvCxnSpPr>
        <p:spPr>
          <a:xfrm>
            <a:off x="8223690" y="3583056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7507238" y="4445167"/>
            <a:ext cx="143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ConvertToPdf</a:t>
            </a:r>
            <a:endParaRPr lang="de-CH" sz="1100" dirty="0"/>
          </a:p>
        </p:txBody>
      </p:sp>
      <p:cxnSp>
        <p:nvCxnSpPr>
          <p:cNvPr id="64" name="Gerader Verbinder 63"/>
          <p:cNvCxnSpPr/>
          <p:nvPr/>
        </p:nvCxnSpPr>
        <p:spPr>
          <a:xfrm>
            <a:off x="9221219" y="3616175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8565149" y="4445167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etc.</a:t>
            </a:r>
            <a:endParaRPr lang="de-CH" sz="1200" dirty="0" smtClean="0"/>
          </a:p>
        </p:txBody>
      </p:sp>
      <p:pic>
        <p:nvPicPr>
          <p:cNvPr id="71" name="Grafik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665" y="2558208"/>
            <a:ext cx="1073076" cy="1073076"/>
          </a:xfrm>
          <a:prstGeom prst="rect">
            <a:avLst/>
          </a:prstGeom>
        </p:spPr>
      </p:pic>
      <p:sp>
        <p:nvSpPr>
          <p:cNvPr id="73" name="Textfeld 72"/>
          <p:cNvSpPr txBox="1"/>
          <p:nvPr/>
        </p:nvSpPr>
        <p:spPr>
          <a:xfrm>
            <a:off x="5991970" y="4065711"/>
            <a:ext cx="1733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Template + Sub-Templates</a:t>
            </a:r>
            <a:endParaRPr lang="de-CH" sz="1200" dirty="0" smtClean="0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07" y="4375449"/>
            <a:ext cx="439110" cy="439110"/>
          </a:xfrm>
          <a:prstGeom prst="rect">
            <a:avLst/>
          </a:prstGeom>
        </p:spPr>
      </p:pic>
      <p:pic>
        <p:nvPicPr>
          <p:cNvPr id="75" name="Grafik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07" y="5372035"/>
            <a:ext cx="439110" cy="439110"/>
          </a:xfrm>
          <a:prstGeom prst="rect">
            <a:avLst/>
          </a:prstGeom>
        </p:spPr>
      </p:pic>
      <p:pic>
        <p:nvPicPr>
          <p:cNvPr id="77" name="Grafik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1" y="4870940"/>
            <a:ext cx="440966" cy="440966"/>
          </a:xfrm>
          <a:prstGeom prst="rect">
            <a:avLst/>
          </a:prstGeom>
        </p:spPr>
      </p:pic>
      <p:sp>
        <p:nvSpPr>
          <p:cNvPr id="78" name="Textfeld 77"/>
          <p:cNvSpPr txBox="1"/>
          <p:nvPr/>
        </p:nvSpPr>
        <p:spPr>
          <a:xfrm>
            <a:off x="6630994" y="4503200"/>
            <a:ext cx="1027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 smtClean="0"/>
              <a:t>Sub-Template</a:t>
            </a:r>
            <a:endParaRPr lang="de-CH" sz="1100" dirty="0" smtClean="0"/>
          </a:p>
        </p:txBody>
      </p:sp>
      <p:sp>
        <p:nvSpPr>
          <p:cNvPr id="79" name="Textfeld 78"/>
          <p:cNvSpPr txBox="1"/>
          <p:nvPr/>
        </p:nvSpPr>
        <p:spPr>
          <a:xfrm>
            <a:off x="6618176" y="4994528"/>
            <a:ext cx="1110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 smtClean="0"/>
              <a:t>Main-Template</a:t>
            </a:r>
            <a:endParaRPr lang="de-CH" sz="1100" dirty="0" smtClean="0"/>
          </a:p>
        </p:txBody>
      </p:sp>
      <p:sp>
        <p:nvSpPr>
          <p:cNvPr id="80" name="Textfeld 79"/>
          <p:cNvSpPr txBox="1"/>
          <p:nvPr/>
        </p:nvSpPr>
        <p:spPr>
          <a:xfrm>
            <a:off x="6631386" y="5448980"/>
            <a:ext cx="1027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 smtClean="0"/>
              <a:t>Sub-Template</a:t>
            </a:r>
            <a:endParaRPr lang="de-CH" sz="1200" dirty="0" smtClean="0"/>
          </a:p>
        </p:txBody>
      </p:sp>
      <p:sp>
        <p:nvSpPr>
          <p:cNvPr id="81" name="Geschweifte Klammer links 80"/>
          <p:cNvSpPr/>
          <p:nvPr/>
        </p:nvSpPr>
        <p:spPr>
          <a:xfrm rot="16200000">
            <a:off x="6650559" y="3268261"/>
            <a:ext cx="270508" cy="1323470"/>
          </a:xfrm>
          <a:prstGeom prst="leftBrace">
            <a:avLst>
              <a:gd name="adj1" fmla="val 88836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60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Engine – Untervorlagen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00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" y="1166299"/>
            <a:ext cx="718839" cy="71883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018" y="1071965"/>
            <a:ext cx="1073076" cy="107307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65317" y="1342088"/>
            <a:ext cx="1402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Template</a:t>
            </a:r>
            <a:endParaRPr lang="de-CH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799962" y="567572"/>
            <a:ext cx="174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err="1" smtClean="0"/>
              <a:t>Document</a:t>
            </a:r>
            <a:endParaRPr lang="de-CH" sz="2400" b="1" dirty="0"/>
          </a:p>
        </p:txBody>
      </p:sp>
      <p:sp>
        <p:nvSpPr>
          <p:cNvPr id="22" name="Pfeil nach rechts 21"/>
          <p:cNvSpPr/>
          <p:nvPr/>
        </p:nvSpPr>
        <p:spPr>
          <a:xfrm>
            <a:off x="2090933" y="1348505"/>
            <a:ext cx="864169" cy="455248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Pfeil nach rechts 45"/>
          <p:cNvSpPr/>
          <p:nvPr/>
        </p:nvSpPr>
        <p:spPr>
          <a:xfrm>
            <a:off x="10359359" y="1346553"/>
            <a:ext cx="606491" cy="457200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Geschweifte Klammer links 53"/>
          <p:cNvSpPr/>
          <p:nvPr/>
        </p:nvSpPr>
        <p:spPr>
          <a:xfrm rot="16200000">
            <a:off x="4026450" y="2259575"/>
            <a:ext cx="270508" cy="2413204"/>
          </a:xfrm>
          <a:prstGeom prst="leftBrace">
            <a:avLst>
              <a:gd name="adj1" fmla="val 88836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Textfeld 55"/>
          <p:cNvSpPr txBox="1"/>
          <p:nvPr/>
        </p:nvSpPr>
        <p:spPr>
          <a:xfrm>
            <a:off x="2512167" y="3538459"/>
            <a:ext cx="332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smtClean="0"/>
              <a:t>Processing</a:t>
            </a:r>
            <a:endParaRPr lang="de-CH" sz="2800" b="1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52139" y="1146195"/>
            <a:ext cx="2218604" cy="869116"/>
            <a:chOff x="3229505" y="2723912"/>
            <a:chExt cx="4708385" cy="1296597"/>
          </a:xfrm>
        </p:grpSpPr>
        <p:sp>
          <p:nvSpPr>
            <p:cNvPr id="15" name="Flussdiagramm: Gespeicherte Daten 14"/>
            <p:cNvSpPr/>
            <p:nvPr/>
          </p:nvSpPr>
          <p:spPr>
            <a:xfrm>
              <a:off x="3229505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Flussdiagramm: Gespeicherte Daten 16"/>
            <p:cNvSpPr/>
            <p:nvPr/>
          </p:nvSpPr>
          <p:spPr>
            <a:xfrm>
              <a:off x="4304559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Flussdiagramm: Gespeicherte Daten 17"/>
            <p:cNvSpPr/>
            <p:nvPr/>
          </p:nvSpPr>
          <p:spPr>
            <a:xfrm>
              <a:off x="5379612" y="2730811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Flussdiagramm: Gespeicherte Daten 18"/>
            <p:cNvSpPr/>
            <p:nvPr/>
          </p:nvSpPr>
          <p:spPr>
            <a:xfrm>
              <a:off x="6469272" y="2723912"/>
              <a:ext cx="1089660" cy="1289698"/>
            </a:xfrm>
            <a:prstGeom prst="flowChartOnlineStorag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Ellipse 19"/>
            <p:cNvSpPr/>
            <p:nvPr/>
          </p:nvSpPr>
          <p:spPr>
            <a:xfrm>
              <a:off x="7495025" y="2723912"/>
              <a:ext cx="442865" cy="12896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40" name="Gerader Verbinder 39"/>
          <p:cNvCxnSpPr/>
          <p:nvPr/>
        </p:nvCxnSpPr>
        <p:spPr>
          <a:xfrm>
            <a:off x="3824677" y="2084231"/>
            <a:ext cx="3800" cy="42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4831186" y="2084231"/>
            <a:ext cx="3800" cy="42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172096" y="2499413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Snippets</a:t>
            </a:r>
            <a:endParaRPr lang="de-CH" sz="1200" dirty="0"/>
          </a:p>
        </p:txBody>
      </p:sp>
      <p:cxnSp>
        <p:nvCxnSpPr>
          <p:cNvPr id="58" name="Gerader Verbinder 57"/>
          <p:cNvCxnSpPr/>
          <p:nvPr/>
        </p:nvCxnSpPr>
        <p:spPr>
          <a:xfrm>
            <a:off x="3319442" y="2077425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2602990" y="2939536"/>
            <a:ext cx="143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DocumentParameter</a:t>
            </a:r>
            <a:endParaRPr lang="de-CH" sz="1100" dirty="0"/>
          </a:p>
        </p:txBody>
      </p:sp>
      <p:cxnSp>
        <p:nvCxnSpPr>
          <p:cNvPr id="68" name="Gerader Verbinder 67"/>
          <p:cNvCxnSpPr/>
          <p:nvPr/>
        </p:nvCxnSpPr>
        <p:spPr>
          <a:xfrm>
            <a:off x="4316971" y="2110544"/>
            <a:ext cx="4823" cy="86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4533261" y="2460471"/>
            <a:ext cx="59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smtClean="0"/>
              <a:t>etc.</a:t>
            </a:r>
            <a:endParaRPr lang="de-CH" sz="1100" dirty="0"/>
          </a:p>
        </p:txBody>
      </p:sp>
      <p:sp>
        <p:nvSpPr>
          <p:cNvPr id="70" name="Textfeld 69"/>
          <p:cNvSpPr txBox="1"/>
          <p:nvPr/>
        </p:nvSpPr>
        <p:spPr>
          <a:xfrm>
            <a:off x="3660901" y="2939536"/>
            <a:ext cx="13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dirty="0" err="1" smtClean="0"/>
              <a:t>Recipient</a:t>
            </a:r>
            <a:endParaRPr lang="de-CH" sz="1200" dirty="0" smtClean="0"/>
          </a:p>
        </p:txBody>
      </p:sp>
      <p:sp>
        <p:nvSpPr>
          <p:cNvPr id="60" name="Textfeld 59"/>
          <p:cNvSpPr txBox="1"/>
          <p:nvPr/>
        </p:nvSpPr>
        <p:spPr>
          <a:xfrm>
            <a:off x="2903489" y="567572"/>
            <a:ext cx="260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 smtClean="0"/>
              <a:t>Document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Functions</a:t>
            </a:r>
            <a:endParaRPr lang="de-CH" sz="20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10744231" y="1288673"/>
            <a:ext cx="139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…</a:t>
            </a:r>
            <a:endParaRPr lang="de-CH" sz="2400" b="1" dirty="0"/>
          </a:p>
        </p:txBody>
      </p:sp>
      <p:pic>
        <p:nvPicPr>
          <p:cNvPr id="73" name="Grafik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75" y="2227595"/>
            <a:ext cx="718839" cy="718839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76" y="3771727"/>
            <a:ext cx="718839" cy="718839"/>
          </a:xfrm>
          <a:prstGeom prst="rect">
            <a:avLst/>
          </a:prstGeom>
        </p:spPr>
      </p:pic>
      <p:pic>
        <p:nvPicPr>
          <p:cNvPr id="75" name="Grafik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75" y="2999661"/>
            <a:ext cx="718839" cy="718839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75" y="4542083"/>
            <a:ext cx="718839" cy="718839"/>
          </a:xfrm>
          <a:prstGeom prst="rect">
            <a:avLst/>
          </a:prstGeom>
        </p:spPr>
      </p:pic>
      <p:sp>
        <p:nvSpPr>
          <p:cNvPr id="77" name="Textfeld 76"/>
          <p:cNvSpPr txBox="1"/>
          <p:nvPr/>
        </p:nvSpPr>
        <p:spPr>
          <a:xfrm>
            <a:off x="6222761" y="491374"/>
            <a:ext cx="2047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smtClean="0"/>
              <a:t>Sub-Template Evaluation</a:t>
            </a:r>
            <a:endParaRPr lang="de-CH" sz="1600" b="1" dirty="0"/>
          </a:p>
        </p:txBody>
      </p:sp>
      <p:sp>
        <p:nvSpPr>
          <p:cNvPr id="79" name="Textfeld 78"/>
          <p:cNvSpPr txBox="1"/>
          <p:nvPr/>
        </p:nvSpPr>
        <p:spPr>
          <a:xfrm>
            <a:off x="7418859" y="3222972"/>
            <a:ext cx="151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 smtClean="0"/>
              <a:t>«Main»-Template</a:t>
            </a:r>
            <a:endParaRPr lang="de-CH" sz="1100" b="1" dirty="0"/>
          </a:p>
        </p:txBody>
      </p:sp>
      <p:sp>
        <p:nvSpPr>
          <p:cNvPr id="80" name="Textfeld 79"/>
          <p:cNvSpPr txBox="1"/>
          <p:nvPr/>
        </p:nvSpPr>
        <p:spPr>
          <a:xfrm>
            <a:off x="7417302" y="2499184"/>
            <a:ext cx="151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 smtClean="0"/>
              <a:t>Sub-Template A</a:t>
            </a:r>
            <a:endParaRPr lang="de-CH" sz="1100" b="1" dirty="0"/>
          </a:p>
        </p:txBody>
      </p:sp>
      <p:sp>
        <p:nvSpPr>
          <p:cNvPr id="81" name="Textfeld 80"/>
          <p:cNvSpPr txBox="1"/>
          <p:nvPr/>
        </p:nvSpPr>
        <p:spPr>
          <a:xfrm>
            <a:off x="7417302" y="4747613"/>
            <a:ext cx="151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 smtClean="0"/>
              <a:t>Sub-Template C</a:t>
            </a:r>
            <a:endParaRPr lang="de-CH" sz="1100" b="1" dirty="0"/>
          </a:p>
        </p:txBody>
      </p:sp>
      <p:sp>
        <p:nvSpPr>
          <p:cNvPr id="82" name="Textfeld 81"/>
          <p:cNvSpPr txBox="1"/>
          <p:nvPr/>
        </p:nvSpPr>
        <p:spPr>
          <a:xfrm>
            <a:off x="7224068" y="3848100"/>
            <a:ext cx="2266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 smtClean="0"/>
              <a:t>Sub-Template B </a:t>
            </a:r>
          </a:p>
          <a:p>
            <a:pPr algn="ctr"/>
            <a:r>
              <a:rPr lang="de-CH" sz="1400" b="1" dirty="0" smtClean="0"/>
              <a:t>(Not </a:t>
            </a:r>
            <a:r>
              <a:rPr lang="de-CH" sz="1400" b="1" dirty="0" err="1" smtClean="0"/>
              <a:t>included</a:t>
            </a:r>
            <a:r>
              <a:rPr lang="de-CH" sz="1400" b="1" dirty="0" smtClean="0"/>
              <a:t> </a:t>
            </a:r>
            <a:r>
              <a:rPr lang="de-CH" sz="1400" b="1" dirty="0" err="1" smtClean="0"/>
              <a:t>because</a:t>
            </a:r>
            <a:r>
              <a:rPr lang="de-CH" sz="1400" b="1" dirty="0" smtClean="0"/>
              <a:t> </a:t>
            </a:r>
            <a:r>
              <a:rPr lang="de-CH" sz="1400" b="1" dirty="0" err="1" smtClean="0"/>
              <a:t>of</a:t>
            </a:r>
            <a:r>
              <a:rPr lang="de-CH" sz="1400" b="1" dirty="0" smtClean="0"/>
              <a:t> </a:t>
            </a:r>
            <a:r>
              <a:rPr lang="de-CH" sz="1400" b="1" dirty="0" err="1" smtClean="0"/>
              <a:t>conditions</a:t>
            </a:r>
            <a:r>
              <a:rPr lang="de-CH" sz="1400" b="1" dirty="0" smtClean="0"/>
              <a:t>)</a:t>
            </a:r>
            <a:endParaRPr lang="de-CH" sz="1100" b="1" dirty="0"/>
          </a:p>
        </p:txBody>
      </p:sp>
      <p:sp>
        <p:nvSpPr>
          <p:cNvPr id="10" name="Verbotsymbol 9"/>
          <p:cNvSpPr/>
          <p:nvPr/>
        </p:nvSpPr>
        <p:spPr>
          <a:xfrm flipH="1">
            <a:off x="6554845" y="3829088"/>
            <a:ext cx="770297" cy="648195"/>
          </a:xfrm>
          <a:prstGeom prst="noSmoking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Pfeil nach rechts 82"/>
          <p:cNvSpPr/>
          <p:nvPr/>
        </p:nvSpPr>
        <p:spPr>
          <a:xfrm>
            <a:off x="5526287" y="1348505"/>
            <a:ext cx="916497" cy="455248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4" name="Grafik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63" y="1198498"/>
            <a:ext cx="798779" cy="798779"/>
          </a:xfrm>
          <a:prstGeom prst="rect">
            <a:avLst/>
          </a:prstGeom>
        </p:spPr>
      </p:pic>
      <p:sp>
        <p:nvSpPr>
          <p:cNvPr id="85" name="Pfeil nach rechts 84"/>
          <p:cNvSpPr/>
          <p:nvPr/>
        </p:nvSpPr>
        <p:spPr>
          <a:xfrm>
            <a:off x="7764819" y="1360109"/>
            <a:ext cx="916497" cy="455248"/>
          </a:xfrm>
          <a:prstGeom prst="rightArrow">
            <a:avLst>
              <a:gd name="adj1" fmla="val 56542"/>
              <a:gd name="adj2" fmla="val 6373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92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Engine - </a:t>
            </a:r>
            <a:r>
              <a:rPr lang="de-CH" dirty="0" err="1" smtClean="0"/>
              <a:t>Layouting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07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feld 33"/>
          <p:cNvSpPr txBox="1"/>
          <p:nvPr/>
        </p:nvSpPr>
        <p:spPr>
          <a:xfrm>
            <a:off x="4334185" y="93104"/>
            <a:ext cx="7769762" cy="400110"/>
          </a:xfrm>
          <a:prstGeom prst="rect">
            <a:avLst/>
          </a:prstGeom>
          <a:solidFill>
            <a:schemeClr val="bg2">
              <a:lumMod val="75000"/>
              <a:alpha val="3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/>
              <a:t>Global </a:t>
            </a:r>
            <a:r>
              <a:rPr lang="de-CH" sz="2000" dirty="0" err="1" smtClean="0"/>
              <a:t>Configuration</a:t>
            </a:r>
            <a:endParaRPr lang="de-CH" sz="2000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796529" y="93104"/>
            <a:ext cx="11307418" cy="6163850"/>
            <a:chOff x="1002929" y="108992"/>
            <a:chExt cx="12428634" cy="6775048"/>
          </a:xfrm>
        </p:grpSpPr>
        <p:sp>
          <p:nvSpPr>
            <p:cNvPr id="21" name="Textfeld 20"/>
            <p:cNvSpPr txBox="1"/>
            <p:nvPr/>
          </p:nvSpPr>
          <p:spPr>
            <a:xfrm>
              <a:off x="2306358" y="471137"/>
              <a:ext cx="2691601" cy="77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b="1" dirty="0" smtClean="0"/>
                <a:t>Style</a:t>
              </a:r>
            </a:p>
            <a:p>
              <a:r>
                <a:rPr lang="de-CH" sz="1600" dirty="0" smtClean="0"/>
                <a:t>Fonts &amp; </a:t>
              </a:r>
              <a:r>
                <a:rPr lang="de-CH" sz="1600" dirty="0" err="1" smtClean="0"/>
                <a:t>Formatting</a:t>
              </a:r>
              <a:endParaRPr lang="de-CH" sz="16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802705" y="1671205"/>
              <a:ext cx="2390507" cy="77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b="1" dirty="0" smtClean="0"/>
                <a:t>Format</a:t>
              </a:r>
            </a:p>
            <a:p>
              <a:r>
                <a:rPr lang="de-CH" sz="1600" dirty="0" smtClean="0"/>
                <a:t>Header &amp; </a:t>
              </a:r>
              <a:r>
                <a:rPr lang="de-CH" sz="1600" dirty="0" err="1" smtClean="0"/>
                <a:t>Footer</a:t>
              </a:r>
              <a:endParaRPr lang="de-CH" sz="16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5586631" y="3162327"/>
              <a:ext cx="2319270" cy="778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b="1" dirty="0" smtClean="0"/>
                <a:t>Template</a:t>
              </a:r>
            </a:p>
            <a:p>
              <a:r>
                <a:rPr lang="de-CH" sz="1600" dirty="0" smtClean="0"/>
                <a:t>Main </a:t>
              </a:r>
              <a:r>
                <a:rPr lang="de-CH" sz="1600" dirty="0" err="1" smtClean="0"/>
                <a:t>content</a:t>
              </a:r>
              <a:endParaRPr lang="de-CH" sz="16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8494917" y="6105962"/>
              <a:ext cx="2822829" cy="778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4000" b="1" dirty="0" err="1" smtClean="0"/>
                <a:t>Document</a:t>
              </a:r>
              <a:endParaRPr lang="de-CH" sz="4000" b="1" dirty="0"/>
            </a:p>
          </p:txBody>
        </p:sp>
        <p:sp>
          <p:nvSpPr>
            <p:cNvPr id="25" name="Nach oben gebogener Pfeil 24"/>
            <p:cNvSpPr/>
            <p:nvPr/>
          </p:nvSpPr>
          <p:spPr>
            <a:xfrm rot="5400000">
              <a:off x="1580431" y="1506654"/>
              <a:ext cx="708879" cy="910492"/>
            </a:xfrm>
            <a:prstGeom prst="bentUpArrow">
              <a:avLst>
                <a:gd name="adj1" fmla="val 18327"/>
                <a:gd name="adj2" fmla="val 18693"/>
                <a:gd name="adj3" fmla="val 33011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906659" y="588412"/>
              <a:ext cx="1684246" cy="507442"/>
            </a:xfrm>
            <a:prstGeom prst="rect">
              <a:avLst/>
            </a:prstGeom>
            <a:solidFill>
              <a:srgbClr val="00ADEA">
                <a:alpha val="13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>
                  <a:solidFill>
                    <a:srgbClr val="3381C7"/>
                  </a:solidFill>
                </a:rPr>
                <a:t>Doc </a:t>
              </a:r>
              <a:r>
                <a:rPr lang="de-CH" sz="2400" dirty="0" err="1" smtClean="0">
                  <a:solidFill>
                    <a:srgbClr val="3381C7"/>
                  </a:solidFill>
                </a:rPr>
                <a:t>Func</a:t>
              </a:r>
              <a:r>
                <a:rPr lang="de-CH" sz="2400" dirty="0" smtClean="0">
                  <a:solidFill>
                    <a:srgbClr val="3381C7"/>
                  </a:solidFill>
                </a:rPr>
                <a:t> A</a:t>
              </a:r>
              <a:endParaRPr lang="de-CH" sz="2400" dirty="0">
                <a:solidFill>
                  <a:srgbClr val="3381C7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8199613" y="3237205"/>
              <a:ext cx="1706718" cy="507442"/>
            </a:xfrm>
            <a:prstGeom prst="rect">
              <a:avLst/>
            </a:prstGeom>
            <a:solidFill>
              <a:srgbClr val="00ADEA">
                <a:alpha val="13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>
                  <a:solidFill>
                    <a:srgbClr val="3381C7"/>
                  </a:solidFill>
                </a:rPr>
                <a:t>Doc </a:t>
              </a:r>
              <a:r>
                <a:rPr lang="de-CH" sz="2400" dirty="0" err="1" smtClean="0">
                  <a:solidFill>
                    <a:srgbClr val="3381C7"/>
                  </a:solidFill>
                </a:rPr>
                <a:t>Func</a:t>
              </a:r>
              <a:r>
                <a:rPr lang="de-CH" sz="2400" dirty="0" smtClean="0">
                  <a:solidFill>
                    <a:srgbClr val="3381C7"/>
                  </a:solidFill>
                </a:rPr>
                <a:t> D</a:t>
              </a:r>
              <a:endParaRPr lang="de-CH" sz="2400" dirty="0">
                <a:solidFill>
                  <a:srgbClr val="3381C7"/>
                </a:solidFill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6291019" y="1808898"/>
              <a:ext cx="2047895" cy="507442"/>
            </a:xfrm>
            <a:prstGeom prst="rect">
              <a:avLst/>
            </a:prstGeom>
            <a:solidFill>
              <a:srgbClr val="00ADEA">
                <a:alpha val="13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>
                  <a:solidFill>
                    <a:srgbClr val="3381C7"/>
                  </a:solidFill>
                </a:rPr>
                <a:t>Doc </a:t>
              </a:r>
              <a:r>
                <a:rPr lang="de-CH" sz="2400" dirty="0" err="1" smtClean="0">
                  <a:solidFill>
                    <a:srgbClr val="3381C7"/>
                  </a:solidFill>
                </a:rPr>
                <a:t>Func</a:t>
              </a:r>
              <a:r>
                <a:rPr lang="de-CH" sz="2400" dirty="0" smtClean="0">
                  <a:solidFill>
                    <a:srgbClr val="3381C7"/>
                  </a:solidFill>
                </a:rPr>
                <a:t> B, C</a:t>
              </a:r>
              <a:endParaRPr lang="de-CH" sz="2400" dirty="0">
                <a:solidFill>
                  <a:srgbClr val="3381C7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1717847" y="6249688"/>
              <a:ext cx="1713716" cy="507443"/>
            </a:xfrm>
            <a:prstGeom prst="rect">
              <a:avLst/>
            </a:prstGeom>
            <a:solidFill>
              <a:srgbClr val="00ADEA">
                <a:alpha val="13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>
                  <a:solidFill>
                    <a:srgbClr val="3381C7"/>
                  </a:solidFill>
                </a:rPr>
                <a:t>A, B, C, D, E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181823" y="6249688"/>
              <a:ext cx="536024" cy="507443"/>
            </a:xfrm>
            <a:prstGeom prst="rect">
              <a:avLst/>
            </a:prstGeom>
            <a:solidFill>
              <a:schemeClr val="bg2">
                <a:lumMod val="75000"/>
                <a:alpha val="38000"/>
              </a:scheme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CH" sz="2400" dirty="0" smtClean="0"/>
                <a:t>GC</a:t>
              </a:r>
              <a:endParaRPr lang="de-CH" sz="2400" dirty="0"/>
            </a:p>
          </p:txBody>
        </p:sp>
        <p:pic>
          <p:nvPicPr>
            <p:cNvPr id="30" name="Grafik 29"/>
            <p:cNvPicPr>
              <a:picLocks noChangeAspect="1"/>
            </p:cNvPicPr>
            <p:nvPr/>
          </p:nvPicPr>
          <p:blipFill rotWithShape="1">
            <a:blip r:embed="rId2"/>
            <a:srcRect r="25566"/>
            <a:stretch/>
          </p:blipFill>
          <p:spPr>
            <a:xfrm>
              <a:off x="1002929" y="108992"/>
              <a:ext cx="1041785" cy="1466282"/>
            </a:xfrm>
            <a:prstGeom prst="rect">
              <a:avLst/>
            </a:prstGeom>
          </p:spPr>
        </p:pic>
        <p:sp>
          <p:nvSpPr>
            <p:cNvPr id="46" name="Nach oben gebogener Pfeil 45"/>
            <p:cNvSpPr/>
            <p:nvPr/>
          </p:nvSpPr>
          <p:spPr>
            <a:xfrm rot="5400000">
              <a:off x="6274048" y="5751872"/>
              <a:ext cx="944437" cy="910493"/>
            </a:xfrm>
            <a:prstGeom prst="bentUpArrow">
              <a:avLst>
                <a:gd name="adj1" fmla="val 19120"/>
                <a:gd name="adj2" fmla="val 17247"/>
                <a:gd name="adj3" fmla="val 28827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Nach oben gebogener Pfeil 46"/>
            <p:cNvSpPr/>
            <p:nvPr/>
          </p:nvSpPr>
          <p:spPr>
            <a:xfrm rot="5400000">
              <a:off x="3415345" y="2793393"/>
              <a:ext cx="708879" cy="1193629"/>
            </a:xfrm>
            <a:prstGeom prst="bentUpArrow">
              <a:avLst>
                <a:gd name="adj1" fmla="val 18327"/>
                <a:gd name="adj2" fmla="val 18693"/>
                <a:gd name="adj3" fmla="val 33011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52" name="Nach oben gebogener Pfeil 51"/>
          <p:cNvSpPr/>
          <p:nvPr/>
        </p:nvSpPr>
        <p:spPr>
          <a:xfrm rot="5400000">
            <a:off x="4339538" y="3979045"/>
            <a:ext cx="644929" cy="905844"/>
          </a:xfrm>
          <a:prstGeom prst="bentUpArrow">
            <a:avLst>
              <a:gd name="adj1" fmla="val 18327"/>
              <a:gd name="adj2" fmla="val 18693"/>
              <a:gd name="adj3" fmla="val 33011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Textfeld 52"/>
          <p:cNvSpPr txBox="1"/>
          <p:nvPr/>
        </p:nvSpPr>
        <p:spPr>
          <a:xfrm>
            <a:off x="6539143" y="3994598"/>
            <a:ext cx="2598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Virtual Template</a:t>
            </a:r>
          </a:p>
          <a:p>
            <a:r>
              <a:rPr lang="de-CH" sz="1600" dirty="0" err="1" smtClean="0"/>
              <a:t>Configuration</a:t>
            </a:r>
            <a:r>
              <a:rPr lang="de-CH" sz="1600" dirty="0" smtClean="0"/>
              <a:t> </a:t>
            </a:r>
            <a:r>
              <a:rPr lang="de-CH" sz="1600" dirty="0" err="1" smtClean="0"/>
              <a:t>container</a:t>
            </a:r>
            <a:endParaRPr lang="de-CH" sz="1600" dirty="0"/>
          </a:p>
        </p:txBody>
      </p:sp>
      <p:sp>
        <p:nvSpPr>
          <p:cNvPr id="54" name="Textfeld 53"/>
          <p:cNvSpPr txBox="1"/>
          <p:nvPr/>
        </p:nvSpPr>
        <p:spPr>
          <a:xfrm>
            <a:off x="8992078" y="3994121"/>
            <a:ext cx="1552751" cy="461664"/>
          </a:xfrm>
          <a:prstGeom prst="rect">
            <a:avLst/>
          </a:prstGeom>
          <a:solidFill>
            <a:srgbClr val="00ADEA">
              <a:alpha val="13000"/>
            </a:srgb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CH" sz="2400" dirty="0" smtClean="0">
                <a:solidFill>
                  <a:srgbClr val="3381C7"/>
                </a:solidFill>
              </a:rPr>
              <a:t>Doc </a:t>
            </a:r>
            <a:r>
              <a:rPr lang="de-CH" sz="2400" dirty="0" err="1" smtClean="0">
                <a:solidFill>
                  <a:srgbClr val="3381C7"/>
                </a:solidFill>
              </a:rPr>
              <a:t>Func</a:t>
            </a:r>
            <a:r>
              <a:rPr lang="de-CH" sz="2400" dirty="0" smtClean="0">
                <a:solidFill>
                  <a:srgbClr val="3381C7"/>
                </a:solidFill>
              </a:rPr>
              <a:t> E</a:t>
            </a:r>
            <a:endParaRPr lang="de-CH" sz="2400" dirty="0">
              <a:solidFill>
                <a:srgbClr val="3381C7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236731" y="1293105"/>
            <a:ext cx="928844" cy="1309670"/>
            <a:chOff x="4864466" y="2671780"/>
            <a:chExt cx="928844" cy="1309670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466" y="2671780"/>
              <a:ext cx="928844" cy="1309670"/>
            </a:xfrm>
            <a:prstGeom prst="rect">
              <a:avLst/>
            </a:prstGeom>
          </p:spPr>
        </p:pic>
        <p:sp>
          <p:nvSpPr>
            <p:cNvPr id="32" name="Rechteck 31"/>
            <p:cNvSpPr/>
            <p:nvPr/>
          </p:nvSpPr>
          <p:spPr>
            <a:xfrm>
              <a:off x="4887151" y="2692098"/>
              <a:ext cx="888236" cy="1530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946044" y="2658356"/>
            <a:ext cx="931392" cy="1311400"/>
            <a:chOff x="3200077" y="1293106"/>
            <a:chExt cx="931392" cy="1311400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077" y="1293106"/>
              <a:ext cx="931392" cy="1311400"/>
            </a:xfrm>
            <a:prstGeom prst="rect">
              <a:avLst/>
            </a:prstGeom>
          </p:spPr>
        </p:pic>
        <p:sp>
          <p:nvSpPr>
            <p:cNvPr id="44" name="Rechteck 43"/>
            <p:cNvSpPr/>
            <p:nvPr/>
          </p:nvSpPr>
          <p:spPr>
            <a:xfrm>
              <a:off x="3217106" y="1447822"/>
              <a:ext cx="892570" cy="8643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45" name="Grafik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89" y="5254961"/>
            <a:ext cx="931392" cy="1311400"/>
          </a:xfrm>
          <a:prstGeom prst="rect">
            <a:avLst/>
          </a:prstGeom>
        </p:spPr>
      </p:pic>
      <p:pic>
        <p:nvPicPr>
          <p:cNvPr id="48" name="Grafik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46" y="3776267"/>
            <a:ext cx="931392" cy="1311400"/>
          </a:xfrm>
          <a:prstGeom prst="rect">
            <a:avLst/>
          </a:prstGeom>
        </p:spPr>
      </p:pic>
      <p:sp>
        <p:nvSpPr>
          <p:cNvPr id="49" name="Rechteck 48"/>
          <p:cNvSpPr/>
          <p:nvPr/>
        </p:nvSpPr>
        <p:spPr>
          <a:xfrm>
            <a:off x="2259416" y="2427848"/>
            <a:ext cx="888236" cy="153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153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Resources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Icon Set:</a:t>
            </a:r>
          </a:p>
          <a:p>
            <a:pPr lvl="1"/>
            <a:r>
              <a:rPr lang="de-CH" dirty="0" smtClean="0"/>
              <a:t>https://www.microsoft.com/en-us/download/details.aspx?id=41937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46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Deprecated</a:t>
            </a:r>
            <a:r>
              <a:rPr lang="de-CH" dirty="0" smtClean="0"/>
              <a:t> / </a:t>
            </a:r>
            <a:r>
              <a:rPr lang="de-CH" dirty="0" err="1" smtClean="0"/>
              <a:t>Older</a:t>
            </a:r>
            <a:r>
              <a:rPr lang="de-CH" dirty="0" smtClean="0"/>
              <a:t> Versions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4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hteck 66"/>
          <p:cNvSpPr/>
          <p:nvPr/>
        </p:nvSpPr>
        <p:spPr>
          <a:xfrm>
            <a:off x="6720855" y="221057"/>
            <a:ext cx="5139251" cy="2453640"/>
          </a:xfrm>
          <a:prstGeom prst="rect">
            <a:avLst/>
          </a:prstGeom>
          <a:solidFill>
            <a:srgbClr val="9BC2E5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/>
          <p:cNvSpPr/>
          <p:nvPr/>
        </p:nvSpPr>
        <p:spPr>
          <a:xfrm>
            <a:off x="275589" y="2781300"/>
            <a:ext cx="11584517" cy="4003759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322" y="1039977"/>
            <a:ext cx="1100550" cy="110055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545" y="1993345"/>
            <a:ext cx="312238" cy="312238"/>
          </a:xfrm>
          <a:prstGeom prst="rect">
            <a:avLst/>
          </a:prstGeom>
        </p:spPr>
      </p:pic>
      <p:grpSp>
        <p:nvGrpSpPr>
          <p:cNvPr id="24" name="Gruppieren 23"/>
          <p:cNvGrpSpPr/>
          <p:nvPr/>
        </p:nvGrpSpPr>
        <p:grpSpPr>
          <a:xfrm>
            <a:off x="1040754" y="3256746"/>
            <a:ext cx="8028787" cy="2855321"/>
            <a:chOff x="1842496" y="3491802"/>
            <a:chExt cx="8399320" cy="3034636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9146" y="3491802"/>
              <a:ext cx="1080000" cy="1080000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2163" y="3491802"/>
              <a:ext cx="1080000" cy="1080000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5361613" y="6157106"/>
              <a:ext cx="1777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Active</a:t>
              </a:r>
              <a:r>
                <a:rPr lang="de-CH" dirty="0" smtClean="0"/>
                <a:t> Directory</a:t>
              </a:r>
              <a:endParaRPr lang="de-CH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870345" y="4571285"/>
              <a:ext cx="197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OneOffixx</a:t>
              </a:r>
              <a:r>
                <a:rPr lang="de-CH" dirty="0" smtClean="0"/>
                <a:t> Server</a:t>
              </a:r>
              <a:endParaRPr lang="de-CH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42496" y="4617968"/>
              <a:ext cx="2273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OneOffixx</a:t>
              </a:r>
              <a:r>
                <a:rPr lang="de-CH" dirty="0" smtClean="0"/>
                <a:t> </a:t>
              </a:r>
              <a:r>
                <a:rPr lang="de-CH" dirty="0" err="1" smtClean="0"/>
                <a:t>Document</a:t>
              </a:r>
              <a:r>
                <a:rPr lang="de-CH" dirty="0" smtClean="0"/>
                <a:t> </a:t>
              </a:r>
            </a:p>
            <a:p>
              <a:pPr algn="ctr"/>
              <a:r>
                <a:rPr lang="de-CH" dirty="0" err="1" smtClean="0"/>
                <a:t>Creation</a:t>
              </a:r>
              <a:r>
                <a:rPr lang="de-CH" dirty="0" smtClean="0"/>
                <a:t> Server</a:t>
              </a:r>
              <a:endParaRPr lang="de-CH" dirty="0"/>
            </a:p>
          </p:txBody>
        </p:sp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2162" y="3491802"/>
              <a:ext cx="540000" cy="54000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146" y="3491802"/>
              <a:ext cx="540000" cy="540000"/>
            </a:xfrm>
            <a:prstGeom prst="rect">
              <a:avLst/>
            </a:prstGeom>
          </p:spPr>
        </p:pic>
        <p:sp>
          <p:nvSpPr>
            <p:cNvPr id="16" name="Pfeil nach links und rechts 15"/>
            <p:cNvSpPr/>
            <p:nvPr/>
          </p:nvSpPr>
          <p:spPr>
            <a:xfrm>
              <a:off x="4236572" y="3896802"/>
              <a:ext cx="3633774" cy="270000"/>
            </a:xfrm>
            <a:prstGeom prst="leftRightArrow">
              <a:avLst>
                <a:gd name="adj1" fmla="val 40593"/>
                <a:gd name="adj2" fmla="val 73519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Pfeil nach links und rechts 16"/>
            <p:cNvSpPr/>
            <p:nvPr/>
          </p:nvSpPr>
          <p:spPr>
            <a:xfrm rot="20273113">
              <a:off x="6694256" y="4845764"/>
              <a:ext cx="1176483" cy="270000"/>
            </a:xfrm>
            <a:prstGeom prst="leftRightArrow">
              <a:avLst>
                <a:gd name="adj1" fmla="val 40593"/>
                <a:gd name="adj2" fmla="val 73519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9225816" y="5863940"/>
              <a:ext cx="101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MS SQL Server</a:t>
              </a:r>
              <a:endParaRPr lang="de-CH" dirty="0"/>
            </a:p>
          </p:txBody>
        </p:sp>
        <p:sp>
          <p:nvSpPr>
            <p:cNvPr id="21" name="Pfeil nach links und rechts 20"/>
            <p:cNvSpPr/>
            <p:nvPr/>
          </p:nvSpPr>
          <p:spPr>
            <a:xfrm rot="16200000">
              <a:off x="8496749" y="5218925"/>
              <a:ext cx="685517" cy="270000"/>
            </a:xfrm>
            <a:prstGeom prst="leftRightArrow">
              <a:avLst>
                <a:gd name="adj1" fmla="val 40593"/>
                <a:gd name="adj2" fmla="val 73519"/>
              </a:avLst>
            </a:prstGeom>
            <a:solidFill>
              <a:srgbClr val="00A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8327445" y="1941715"/>
            <a:ext cx="58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/>
              <a:t>Offline Cache</a:t>
            </a:r>
            <a:endParaRPr lang="de-CH" sz="1050" dirty="0"/>
          </a:p>
        </p:txBody>
      </p:sp>
      <p:sp>
        <p:nvSpPr>
          <p:cNvPr id="25" name="Textfeld 24"/>
          <p:cNvSpPr txBox="1"/>
          <p:nvPr/>
        </p:nvSpPr>
        <p:spPr>
          <a:xfrm>
            <a:off x="2980501" y="6212564"/>
            <a:ext cx="586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 smtClean="0"/>
              <a:t>Windows Server</a:t>
            </a:r>
            <a:endParaRPr lang="de-CH" sz="2400" b="1" dirty="0"/>
          </a:p>
        </p:txBody>
      </p:sp>
      <p:cxnSp>
        <p:nvCxnSpPr>
          <p:cNvPr id="27" name="Gerader Verbinder 26"/>
          <p:cNvCxnSpPr/>
          <p:nvPr/>
        </p:nvCxnSpPr>
        <p:spPr>
          <a:xfrm flipV="1">
            <a:off x="8706521" y="3617895"/>
            <a:ext cx="1019223" cy="284798"/>
          </a:xfrm>
          <a:prstGeom prst="line">
            <a:avLst/>
          </a:prstGeom>
          <a:ln w="34925">
            <a:solidFill>
              <a:srgbClr val="00A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 flipV="1">
            <a:off x="8716534" y="4381956"/>
            <a:ext cx="1036396" cy="762144"/>
          </a:xfrm>
          <a:prstGeom prst="line">
            <a:avLst/>
          </a:prstGeom>
          <a:ln w="34925">
            <a:solidFill>
              <a:srgbClr val="00A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9882003" y="3066246"/>
            <a:ext cx="1313667" cy="950130"/>
            <a:chOff x="9568241" y="3390791"/>
            <a:chExt cx="1128334" cy="816085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70" b="13603"/>
            <a:stretch/>
          </p:blipFill>
          <p:spPr>
            <a:xfrm>
              <a:off x="9568241" y="3390791"/>
              <a:ext cx="1128334" cy="816085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681" y="3596407"/>
              <a:ext cx="295454" cy="295454"/>
            </a:xfrm>
            <a:prstGeom prst="rect">
              <a:avLst/>
            </a:prstGeom>
          </p:spPr>
        </p:pic>
      </p:grpSp>
      <p:sp>
        <p:nvSpPr>
          <p:cNvPr id="32" name="Textfeld 31"/>
          <p:cNvSpPr txBox="1"/>
          <p:nvPr/>
        </p:nvSpPr>
        <p:spPr>
          <a:xfrm>
            <a:off x="9991148" y="3920253"/>
            <a:ext cx="10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Web</a:t>
            </a:r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205" y="3680411"/>
            <a:ext cx="261045" cy="261045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092" y="3353676"/>
            <a:ext cx="375270" cy="37527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968" y="3160158"/>
            <a:ext cx="193518" cy="193518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8" b="11085"/>
          <a:stretch/>
        </p:blipFill>
        <p:spPr>
          <a:xfrm>
            <a:off x="9882003" y="4787162"/>
            <a:ext cx="1313667" cy="1051957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9921616" y="5738942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Dashboard</a:t>
            </a:r>
            <a:endParaRPr lang="de-CH" dirty="0"/>
          </a:p>
        </p:txBody>
      </p:sp>
      <p:sp>
        <p:nvSpPr>
          <p:cNvPr id="41" name="Pfeil nach links und rechts 40"/>
          <p:cNvSpPr/>
          <p:nvPr/>
        </p:nvSpPr>
        <p:spPr>
          <a:xfrm rot="16200000">
            <a:off x="7493207" y="2603103"/>
            <a:ext cx="727187" cy="254046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Textfeld 46"/>
          <p:cNvSpPr txBox="1"/>
          <p:nvPr/>
        </p:nvSpPr>
        <p:spPr>
          <a:xfrm>
            <a:off x="5862762" y="4292308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 smtClean="0"/>
              <a:t>LDAP</a:t>
            </a:r>
            <a:endParaRPr lang="de-CH" sz="1400" dirty="0"/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00" y="653831"/>
            <a:ext cx="432000" cy="432000"/>
          </a:xfrm>
          <a:prstGeom prst="rect">
            <a:avLst/>
          </a:prstGeom>
        </p:spPr>
      </p:pic>
      <p:sp>
        <p:nvSpPr>
          <p:cNvPr id="50" name="Rechteck 49"/>
          <p:cNvSpPr/>
          <p:nvPr/>
        </p:nvSpPr>
        <p:spPr>
          <a:xfrm>
            <a:off x="10681400" y="1085831"/>
            <a:ext cx="432000" cy="1142007"/>
          </a:xfrm>
          <a:prstGeom prst="rect">
            <a:avLst/>
          </a:prstGeom>
          <a:solidFill>
            <a:srgbClr val="E2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2000" dirty="0" err="1" smtClean="0"/>
              <a:t>AddIn</a:t>
            </a:r>
            <a:endParaRPr lang="de-CH" sz="2000" dirty="0"/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511" y="1461506"/>
            <a:ext cx="360000" cy="360000"/>
          </a:xfrm>
          <a:prstGeom prst="rect">
            <a:avLst/>
          </a:prstGeom>
        </p:spPr>
      </p:pic>
      <p:pic>
        <p:nvPicPr>
          <p:cNvPr id="52" name="Grafik 5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511" y="653831"/>
            <a:ext cx="360000" cy="360000"/>
          </a:xfrm>
          <a:prstGeom prst="rect">
            <a:avLst/>
          </a:prstGeom>
        </p:spPr>
      </p:pic>
      <p:pic>
        <p:nvPicPr>
          <p:cNvPr id="53" name="Grafik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511" y="1867838"/>
            <a:ext cx="360000" cy="360000"/>
          </a:xfrm>
          <a:prstGeom prst="rect">
            <a:avLst/>
          </a:prstGeom>
        </p:spPr>
      </p:pic>
      <p:pic>
        <p:nvPicPr>
          <p:cNvPr id="54" name="Grafik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511" y="1054169"/>
            <a:ext cx="360000" cy="360000"/>
          </a:xfrm>
          <a:prstGeom prst="rect">
            <a:avLst/>
          </a:prstGeom>
        </p:spPr>
      </p:pic>
      <p:sp>
        <p:nvSpPr>
          <p:cNvPr id="55" name="Textfeld 54"/>
          <p:cNvSpPr txBox="1"/>
          <p:nvPr/>
        </p:nvSpPr>
        <p:spPr>
          <a:xfrm>
            <a:off x="9075765" y="1279411"/>
            <a:ext cx="85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WS NP</a:t>
            </a:r>
            <a:endParaRPr lang="de-CH" dirty="0"/>
          </a:p>
        </p:txBody>
      </p:sp>
      <p:sp>
        <p:nvSpPr>
          <p:cNvPr id="56" name="Pfeil nach links und rechts 55"/>
          <p:cNvSpPr/>
          <p:nvPr/>
        </p:nvSpPr>
        <p:spPr>
          <a:xfrm rot="5400000">
            <a:off x="1559045" y="2443860"/>
            <a:ext cx="1136431" cy="254046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Textfeld 56"/>
          <p:cNvSpPr txBox="1"/>
          <p:nvPr/>
        </p:nvSpPr>
        <p:spPr>
          <a:xfrm>
            <a:off x="2181522" y="2390249"/>
            <a:ext cx="64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REST</a:t>
            </a:r>
          </a:p>
        </p:txBody>
      </p:sp>
      <p:sp>
        <p:nvSpPr>
          <p:cNvPr id="60" name="Rechteck 59"/>
          <p:cNvSpPr/>
          <p:nvPr/>
        </p:nvSpPr>
        <p:spPr>
          <a:xfrm>
            <a:off x="788049" y="1139339"/>
            <a:ext cx="2680601" cy="717169"/>
          </a:xfrm>
          <a:prstGeom prst="rect">
            <a:avLst/>
          </a:prstGeom>
          <a:solidFill>
            <a:srgbClr val="00A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/>
          <a:p>
            <a:r>
              <a:rPr lang="de-CH" b="1" dirty="0" smtClean="0"/>
              <a:t>Fachapplikationen</a:t>
            </a:r>
            <a:endParaRPr lang="de-CH" b="1" dirty="0"/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9" y="437744"/>
            <a:ext cx="591166" cy="591166"/>
          </a:xfrm>
          <a:prstGeom prst="rect">
            <a:avLst/>
          </a:prstGeom>
        </p:spPr>
      </p:pic>
      <p:pic>
        <p:nvPicPr>
          <p:cNvPr id="62" name="Grafik 6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59" y="415689"/>
            <a:ext cx="596256" cy="596256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60" y="351554"/>
            <a:ext cx="780290" cy="780290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1" y="489530"/>
            <a:ext cx="188646" cy="188646"/>
          </a:xfrm>
          <a:prstGeom prst="rect">
            <a:avLst/>
          </a:prstGeom>
        </p:spPr>
      </p:pic>
      <p:sp>
        <p:nvSpPr>
          <p:cNvPr id="65" name="Textfeld 64"/>
          <p:cNvSpPr txBox="1"/>
          <p:nvPr/>
        </p:nvSpPr>
        <p:spPr>
          <a:xfrm>
            <a:off x="233031" y="655931"/>
            <a:ext cx="5857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 err="1" smtClean="0"/>
              <a:t>OneOffixx</a:t>
            </a:r>
            <a:r>
              <a:rPr lang="de-CH" sz="700" dirty="0" smtClean="0"/>
              <a:t> SharePoint Connector</a:t>
            </a:r>
            <a:endParaRPr lang="de-CH" sz="700" dirty="0"/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13" y="1239352"/>
            <a:ext cx="516933" cy="516933"/>
          </a:xfrm>
          <a:prstGeom prst="rect">
            <a:avLst/>
          </a:prstGeom>
        </p:spPr>
      </p:pic>
      <p:sp>
        <p:nvSpPr>
          <p:cNvPr id="68" name="Pfeil nach links und rechts 67"/>
          <p:cNvSpPr/>
          <p:nvPr/>
        </p:nvSpPr>
        <p:spPr>
          <a:xfrm>
            <a:off x="3739954" y="1710855"/>
            <a:ext cx="3395262" cy="254046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Pfeil nach links 68"/>
          <p:cNvSpPr/>
          <p:nvPr/>
        </p:nvSpPr>
        <p:spPr>
          <a:xfrm>
            <a:off x="3764962" y="670492"/>
            <a:ext cx="6704918" cy="259363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Pfeil nach links 69"/>
          <p:cNvSpPr/>
          <p:nvPr/>
        </p:nvSpPr>
        <p:spPr>
          <a:xfrm rot="10800000">
            <a:off x="3755428" y="1106510"/>
            <a:ext cx="3379788" cy="259363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Textfeld 70"/>
          <p:cNvSpPr txBox="1"/>
          <p:nvPr/>
        </p:nvSpPr>
        <p:spPr>
          <a:xfrm>
            <a:off x="4033651" y="1231946"/>
            <a:ext cx="27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WS/WML/Protocol/</a:t>
            </a:r>
            <a:r>
              <a:rPr lang="de-CH" dirty="0" err="1"/>
              <a:t>I</a:t>
            </a:r>
            <a:r>
              <a:rPr lang="de-CH" dirty="0" err="1" smtClean="0"/>
              <a:t>nProc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4033651" y="1830482"/>
            <a:ext cx="27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Adressen/Daten/Doc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7320568" y="212120"/>
            <a:ext cx="328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dirty="0"/>
              <a:t>Windows </a:t>
            </a:r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78" name="Pfeil nach links 77"/>
          <p:cNvSpPr/>
          <p:nvPr/>
        </p:nvSpPr>
        <p:spPr>
          <a:xfrm rot="10800000" flipH="1">
            <a:off x="8508521" y="1598576"/>
            <a:ext cx="1961359" cy="259363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Textfeld 78"/>
          <p:cNvSpPr txBox="1"/>
          <p:nvPr/>
        </p:nvSpPr>
        <p:spPr>
          <a:xfrm>
            <a:off x="7794330" y="4737489"/>
            <a:ext cx="109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Entity Framework</a:t>
            </a:r>
            <a:endParaRPr lang="de-CH" sz="1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66" y="4805540"/>
            <a:ext cx="1015200" cy="10152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135217" y="2739118"/>
            <a:ext cx="6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WCF</a:t>
            </a:r>
            <a:endParaRPr lang="de-CH" dirty="0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79" y="5497563"/>
            <a:ext cx="585702" cy="5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1740968" y="2781300"/>
            <a:ext cx="6698019" cy="4003759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Rechteck 77"/>
          <p:cNvSpPr/>
          <p:nvPr/>
        </p:nvSpPr>
        <p:spPr>
          <a:xfrm>
            <a:off x="8878043" y="146550"/>
            <a:ext cx="3188146" cy="6638509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 flipH="1">
            <a:off x="143750" y="2778952"/>
            <a:ext cx="1175114" cy="3990893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/>
          <p:cNvSpPr/>
          <p:nvPr/>
        </p:nvSpPr>
        <p:spPr>
          <a:xfrm>
            <a:off x="143750" y="148987"/>
            <a:ext cx="8261109" cy="2136093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0" y="288071"/>
            <a:ext cx="432000" cy="432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67780" y="720071"/>
            <a:ext cx="432000" cy="1142007"/>
          </a:xfrm>
          <a:prstGeom prst="rect">
            <a:avLst/>
          </a:prstGeom>
          <a:solidFill>
            <a:srgbClr val="E2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2000" dirty="0" err="1" smtClean="0"/>
              <a:t>AddIn</a:t>
            </a:r>
            <a:endParaRPr lang="de-CH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1095746"/>
            <a:ext cx="360000" cy="36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288071"/>
            <a:ext cx="360000" cy="3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1502078"/>
            <a:ext cx="360000" cy="36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688409"/>
            <a:ext cx="360000" cy="360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15" y="643935"/>
            <a:ext cx="1100550" cy="110055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38" y="1460143"/>
            <a:ext cx="312238" cy="312238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4535338" y="1408513"/>
            <a:ext cx="58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smtClean="0"/>
              <a:t>Offline Cache</a:t>
            </a:r>
            <a:endParaRPr lang="de-CH" sz="1050" dirty="0"/>
          </a:p>
        </p:txBody>
      </p:sp>
      <p:sp>
        <p:nvSpPr>
          <p:cNvPr id="20" name="Pfeil nach links und rechts 19"/>
          <p:cNvSpPr/>
          <p:nvPr/>
        </p:nvSpPr>
        <p:spPr>
          <a:xfrm>
            <a:off x="1318864" y="967781"/>
            <a:ext cx="1898157" cy="164592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71" y="5404448"/>
            <a:ext cx="573168" cy="573168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80" y="3795392"/>
            <a:ext cx="1015200" cy="10152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63" y="3480462"/>
            <a:ext cx="1016183" cy="1016183"/>
          </a:xfrm>
          <a:prstGeom prst="rect">
            <a:avLst/>
          </a:prstGeom>
        </p:spPr>
      </p:pic>
      <p:sp>
        <p:nvSpPr>
          <p:cNvPr id="32" name="Pfeil nach links und rechts 31"/>
          <p:cNvSpPr/>
          <p:nvPr/>
        </p:nvSpPr>
        <p:spPr>
          <a:xfrm rot="16200000">
            <a:off x="3252465" y="2630175"/>
            <a:ext cx="1236980" cy="167630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Pfeil nach links 35"/>
          <p:cNvSpPr/>
          <p:nvPr/>
        </p:nvSpPr>
        <p:spPr>
          <a:xfrm>
            <a:off x="1318863" y="417213"/>
            <a:ext cx="8096887" cy="168045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Textfeld 39"/>
          <p:cNvSpPr txBox="1"/>
          <p:nvPr/>
        </p:nvSpPr>
        <p:spPr>
          <a:xfrm>
            <a:off x="3267658" y="4532127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42" name="Pfeil nach links und rechts 41"/>
          <p:cNvSpPr/>
          <p:nvPr/>
        </p:nvSpPr>
        <p:spPr>
          <a:xfrm>
            <a:off x="7922809" y="5909826"/>
            <a:ext cx="1492942" cy="164592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/>
          <p:cNvSpPr txBox="1"/>
          <p:nvPr/>
        </p:nvSpPr>
        <p:spPr>
          <a:xfrm>
            <a:off x="5834557" y="5972791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Web</a:t>
            </a:r>
            <a:endParaRPr lang="de-CH" dirty="0"/>
          </a:p>
        </p:txBody>
      </p:sp>
      <p:sp>
        <p:nvSpPr>
          <p:cNvPr id="45" name="Textfeld 44"/>
          <p:cNvSpPr txBox="1"/>
          <p:nvPr/>
        </p:nvSpPr>
        <p:spPr>
          <a:xfrm>
            <a:off x="3334904" y="6018957"/>
            <a:ext cx="121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SQL </a:t>
            </a:r>
            <a:r>
              <a:rPr lang="de-CH" dirty="0"/>
              <a:t>Server</a:t>
            </a:r>
          </a:p>
          <a:p>
            <a:pPr algn="ctr"/>
            <a:endParaRPr lang="de-CH" dirty="0"/>
          </a:p>
        </p:txBody>
      </p:sp>
      <p:sp>
        <p:nvSpPr>
          <p:cNvPr id="49" name="Textfeld 48"/>
          <p:cNvSpPr txBox="1"/>
          <p:nvPr/>
        </p:nvSpPr>
        <p:spPr>
          <a:xfrm>
            <a:off x="6571414" y="5974600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Admin</a:t>
            </a:r>
            <a:endParaRPr lang="de-CH" dirty="0"/>
          </a:p>
        </p:txBody>
      </p:sp>
      <p:sp>
        <p:nvSpPr>
          <p:cNvPr id="54" name="Textfeld 53"/>
          <p:cNvSpPr txBox="1"/>
          <p:nvPr/>
        </p:nvSpPr>
        <p:spPr>
          <a:xfrm>
            <a:off x="1921394" y="1217033"/>
            <a:ext cx="858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NP</a:t>
            </a:r>
            <a:endParaRPr lang="de-CH" sz="1400" dirty="0"/>
          </a:p>
        </p:txBody>
      </p:sp>
      <p:sp>
        <p:nvSpPr>
          <p:cNvPr id="59" name="Textfeld 58"/>
          <p:cNvSpPr txBox="1"/>
          <p:nvPr/>
        </p:nvSpPr>
        <p:spPr>
          <a:xfrm>
            <a:off x="8042446" y="5282552"/>
            <a:ext cx="129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HTTP API /</a:t>
            </a:r>
          </a:p>
          <a:p>
            <a:pPr algn="ctr"/>
            <a:r>
              <a:rPr lang="de-CH" sz="1600" dirty="0" smtClean="0"/>
              <a:t>Via Browser</a:t>
            </a:r>
            <a:endParaRPr lang="de-CH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154672" y="1908584"/>
            <a:ext cx="17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smtClean="0"/>
              <a:t>Windows Client</a:t>
            </a:r>
            <a:endParaRPr lang="de-CH" sz="1800" dirty="0"/>
          </a:p>
        </p:txBody>
      </p:sp>
      <p:sp>
        <p:nvSpPr>
          <p:cNvPr id="62" name="Textfeld 61"/>
          <p:cNvSpPr txBox="1"/>
          <p:nvPr/>
        </p:nvSpPr>
        <p:spPr>
          <a:xfrm>
            <a:off x="1748990" y="6414678"/>
            <a:ext cx="184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smtClean="0"/>
              <a:t>Windows Server</a:t>
            </a:r>
            <a:endParaRPr lang="de-CH" sz="1800" dirty="0"/>
          </a:p>
        </p:txBody>
      </p:sp>
      <p:pic>
        <p:nvPicPr>
          <p:cNvPr id="64" name="Grafik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52" y="5470287"/>
            <a:ext cx="489774" cy="489774"/>
          </a:xfrm>
          <a:prstGeom prst="rect">
            <a:avLst/>
          </a:prstGeom>
        </p:spPr>
      </p:pic>
      <p:pic>
        <p:nvPicPr>
          <p:cNvPr id="65" name="Grafik 6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961" y="5502800"/>
            <a:ext cx="424748" cy="424748"/>
          </a:xfrm>
          <a:prstGeom prst="rect">
            <a:avLst/>
          </a:prstGeom>
        </p:spPr>
      </p:pic>
      <p:sp>
        <p:nvSpPr>
          <p:cNvPr id="66" name="Textfeld 65"/>
          <p:cNvSpPr txBox="1"/>
          <p:nvPr/>
        </p:nvSpPr>
        <p:spPr>
          <a:xfrm>
            <a:off x="5229706" y="4515163"/>
            <a:ext cx="28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Document</a:t>
            </a:r>
            <a:r>
              <a:rPr lang="de-CH" dirty="0" smtClean="0"/>
              <a:t> </a:t>
            </a:r>
            <a:r>
              <a:rPr lang="de-CH" dirty="0" err="1" smtClean="0"/>
              <a:t>Creation</a:t>
            </a:r>
            <a:r>
              <a:rPr lang="de-CH" dirty="0" smtClean="0"/>
              <a:t> Server</a:t>
            </a:r>
            <a:endParaRPr lang="de-CH" dirty="0"/>
          </a:p>
        </p:txBody>
      </p:sp>
      <p:sp>
        <p:nvSpPr>
          <p:cNvPr id="69" name="Textfeld 68"/>
          <p:cNvSpPr txBox="1"/>
          <p:nvPr/>
        </p:nvSpPr>
        <p:spPr>
          <a:xfrm>
            <a:off x="154672" y="6392844"/>
            <a:ext cx="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err="1" smtClean="0"/>
              <a:t>Auth</a:t>
            </a:r>
            <a:endParaRPr lang="de-CH" sz="1800" dirty="0"/>
          </a:p>
        </p:txBody>
      </p:sp>
      <p:sp>
        <p:nvSpPr>
          <p:cNvPr id="70" name="Textfeld 69"/>
          <p:cNvSpPr txBox="1"/>
          <p:nvPr/>
        </p:nvSpPr>
        <p:spPr>
          <a:xfrm>
            <a:off x="154672" y="4970019"/>
            <a:ext cx="105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Active</a:t>
            </a:r>
            <a:r>
              <a:rPr lang="de-CH" dirty="0" smtClean="0"/>
              <a:t> Directory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3990759" y="2375449"/>
            <a:ext cx="1459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WS</a:t>
            </a:r>
            <a:endParaRPr lang="de-CH" dirty="0"/>
          </a:p>
        </p:txBody>
      </p:sp>
      <p:sp>
        <p:nvSpPr>
          <p:cNvPr id="81" name="Textfeld 80"/>
          <p:cNvSpPr txBox="1"/>
          <p:nvPr/>
        </p:nvSpPr>
        <p:spPr>
          <a:xfrm>
            <a:off x="1926705" y="4756191"/>
            <a:ext cx="83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LDAP</a:t>
            </a:r>
            <a:endParaRPr lang="de-CH" sz="1400" dirty="0"/>
          </a:p>
        </p:txBody>
      </p:sp>
      <p:sp>
        <p:nvSpPr>
          <p:cNvPr id="83" name="Pfeil nach links 82"/>
          <p:cNvSpPr/>
          <p:nvPr/>
        </p:nvSpPr>
        <p:spPr>
          <a:xfrm>
            <a:off x="1299872" y="4524302"/>
            <a:ext cx="1913932" cy="164592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2" name="Grafik 8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44" y="4370243"/>
            <a:ext cx="825871" cy="825871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377" y="4435615"/>
            <a:ext cx="476810" cy="528429"/>
          </a:xfrm>
          <a:prstGeom prst="rect">
            <a:avLst/>
          </a:prstGeom>
        </p:spPr>
      </p:pic>
      <p:sp>
        <p:nvSpPr>
          <p:cNvPr id="93" name="Textfeld 92"/>
          <p:cNvSpPr txBox="1"/>
          <p:nvPr/>
        </p:nvSpPr>
        <p:spPr>
          <a:xfrm>
            <a:off x="9747289" y="4964044"/>
            <a:ext cx="822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err="1" smtClean="0"/>
              <a:t>OneOffixx</a:t>
            </a:r>
            <a:r>
              <a:rPr lang="de-CH" sz="1050" dirty="0" smtClean="0"/>
              <a:t> SharePoint Connector</a:t>
            </a:r>
            <a:endParaRPr lang="de-CH" sz="1050" dirty="0"/>
          </a:p>
        </p:txBody>
      </p:sp>
      <p:sp>
        <p:nvSpPr>
          <p:cNvPr id="94" name="Textfeld 93"/>
          <p:cNvSpPr txBox="1"/>
          <p:nvPr/>
        </p:nvSpPr>
        <p:spPr>
          <a:xfrm>
            <a:off x="9543433" y="615199"/>
            <a:ext cx="1972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Win32 App</a:t>
            </a:r>
          </a:p>
          <a:p>
            <a:pPr algn="ctr"/>
            <a:r>
              <a:rPr lang="de-CH" dirty="0" smtClean="0"/>
              <a:t>Office Addin</a:t>
            </a:r>
          </a:p>
          <a:p>
            <a:pPr algn="ctr"/>
            <a:r>
              <a:rPr lang="de-CH" dirty="0" err="1" smtClean="0"/>
              <a:t>Any</a:t>
            </a:r>
            <a:r>
              <a:rPr lang="de-CH" dirty="0" smtClean="0"/>
              <a:t> App </a:t>
            </a:r>
            <a:r>
              <a:rPr lang="de-CH" dirty="0" err="1" smtClean="0"/>
              <a:t>or</a:t>
            </a:r>
            <a:r>
              <a:rPr lang="de-CH" dirty="0" smtClean="0"/>
              <a:t> Service</a:t>
            </a:r>
            <a:endParaRPr lang="de-CH" dirty="0"/>
          </a:p>
        </p:txBody>
      </p:sp>
      <p:pic>
        <p:nvPicPr>
          <p:cNvPr id="97" name="Grafik 9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8124" y="5815050"/>
            <a:ext cx="565714" cy="577794"/>
          </a:xfrm>
          <a:prstGeom prst="rect">
            <a:avLst/>
          </a:prstGeom>
        </p:spPr>
      </p:pic>
      <p:pic>
        <p:nvPicPr>
          <p:cNvPr id="98" name="Grafik 9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1138" y="5737333"/>
            <a:ext cx="552200" cy="622071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49555" y="5773205"/>
            <a:ext cx="504499" cy="580173"/>
          </a:xfrm>
          <a:prstGeom prst="rect">
            <a:avLst/>
          </a:prstGeom>
        </p:spPr>
      </p:pic>
      <p:sp>
        <p:nvSpPr>
          <p:cNvPr id="100" name="Textfeld 99"/>
          <p:cNvSpPr txBox="1"/>
          <p:nvPr/>
        </p:nvSpPr>
        <p:spPr>
          <a:xfrm>
            <a:off x="8693257" y="109432"/>
            <a:ext cx="328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dirty="0" smtClean="0"/>
              <a:t>LOB-Apps</a:t>
            </a:r>
            <a:endParaRPr lang="de-CH" dirty="0"/>
          </a:p>
        </p:txBody>
      </p:sp>
      <p:sp>
        <p:nvSpPr>
          <p:cNvPr id="55" name="Pfeil nach links 54"/>
          <p:cNvSpPr/>
          <p:nvPr/>
        </p:nvSpPr>
        <p:spPr>
          <a:xfrm>
            <a:off x="5387989" y="945063"/>
            <a:ext cx="4027762" cy="164592"/>
          </a:xfrm>
          <a:prstGeom prst="leftArrow">
            <a:avLst>
              <a:gd name="adj1" fmla="val 37260"/>
              <a:gd name="adj2" fmla="val 79727"/>
            </a:avLst>
          </a:prstGeom>
          <a:solidFill>
            <a:srgbClr val="00A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Textfeld 55"/>
          <p:cNvSpPr txBox="1"/>
          <p:nvPr/>
        </p:nvSpPr>
        <p:spPr>
          <a:xfrm>
            <a:off x="5612005" y="1436598"/>
            <a:ext cx="313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b="1" dirty="0" smtClean="0"/>
              <a:t>&lt;Connect /&gt;</a:t>
            </a:r>
            <a:endParaRPr lang="de-CH" sz="1600" b="1" dirty="0"/>
          </a:p>
        </p:txBody>
      </p:sp>
      <p:sp>
        <p:nvSpPr>
          <p:cNvPr id="57" name="Pfeil nach links und rechts 56"/>
          <p:cNvSpPr/>
          <p:nvPr/>
        </p:nvSpPr>
        <p:spPr>
          <a:xfrm>
            <a:off x="5387989" y="1271885"/>
            <a:ext cx="4027762" cy="164592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E2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8" name="Textfeld 57"/>
          <p:cNvSpPr txBox="1"/>
          <p:nvPr/>
        </p:nvSpPr>
        <p:spPr>
          <a:xfrm>
            <a:off x="5878116" y="593297"/>
            <a:ext cx="2705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WS/WML/Protocol/</a:t>
            </a:r>
            <a:r>
              <a:rPr lang="de-CH" sz="1600" dirty="0" err="1"/>
              <a:t>I</a:t>
            </a:r>
            <a:r>
              <a:rPr lang="de-CH" sz="1600" dirty="0" err="1" smtClean="0"/>
              <a:t>nProc</a:t>
            </a:r>
            <a:endParaRPr lang="de-CH" sz="1600" dirty="0"/>
          </a:p>
        </p:txBody>
      </p:sp>
      <p:pic>
        <p:nvPicPr>
          <p:cNvPr id="67" name="Grafik 6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43" y="3465804"/>
            <a:ext cx="1032356" cy="1016183"/>
          </a:xfrm>
          <a:prstGeom prst="rect">
            <a:avLst/>
          </a:prstGeom>
        </p:spPr>
      </p:pic>
      <p:sp>
        <p:nvSpPr>
          <p:cNvPr id="75" name="Textfeld 74"/>
          <p:cNvSpPr txBox="1"/>
          <p:nvPr/>
        </p:nvSpPr>
        <p:spPr>
          <a:xfrm>
            <a:off x="7849012" y="3852568"/>
            <a:ext cx="170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b="1" dirty="0" smtClean="0"/>
              <a:t>&lt;Connect /&gt;</a:t>
            </a:r>
            <a:endParaRPr lang="de-CH" sz="1600" b="1" dirty="0"/>
          </a:p>
        </p:txBody>
      </p:sp>
      <p:sp>
        <p:nvSpPr>
          <p:cNvPr id="77" name="Pfeil nach links und rechts 76"/>
          <p:cNvSpPr/>
          <p:nvPr/>
        </p:nvSpPr>
        <p:spPr>
          <a:xfrm>
            <a:off x="7822410" y="3649358"/>
            <a:ext cx="1593341" cy="164592"/>
          </a:xfrm>
          <a:prstGeom prst="leftRightArrow">
            <a:avLst>
              <a:gd name="adj1" fmla="val 40593"/>
              <a:gd name="adj2" fmla="val 73519"/>
            </a:avLst>
          </a:prstGeom>
          <a:solidFill>
            <a:srgbClr val="E2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76822" y="1851596"/>
            <a:ext cx="1095168" cy="9658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83539" y="3201394"/>
            <a:ext cx="1057461" cy="74169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34591" y="3467011"/>
            <a:ext cx="351527" cy="333696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76970" y="3467675"/>
            <a:ext cx="345229" cy="327717"/>
          </a:xfrm>
          <a:prstGeom prst="rect">
            <a:avLst/>
          </a:prstGeom>
        </p:spPr>
      </p:pic>
      <p:pic>
        <p:nvPicPr>
          <p:cNvPr id="91" name="Grafik 9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02459" y="6353378"/>
            <a:ext cx="345229" cy="327717"/>
          </a:xfrm>
          <a:prstGeom prst="rect">
            <a:avLst/>
          </a:prstGeom>
        </p:spPr>
      </p:pic>
      <p:sp>
        <p:nvSpPr>
          <p:cNvPr id="95" name="Textfeld 94"/>
          <p:cNvSpPr txBox="1"/>
          <p:nvPr/>
        </p:nvSpPr>
        <p:spPr>
          <a:xfrm>
            <a:off x="3324084" y="1742424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Client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OneOffix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284" y="1099751"/>
            <a:ext cx="1724643" cy="26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074" y="1780578"/>
            <a:ext cx="1202035" cy="120203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01" y="2117766"/>
            <a:ext cx="780290" cy="78029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7182482" y="3211212"/>
            <a:ext cx="184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Client</a:t>
            </a:r>
          </a:p>
          <a:p>
            <a:r>
              <a:rPr lang="de-CH" b="1" dirty="0" smtClean="0"/>
              <a:t>&amp; Office Addins</a:t>
            </a:r>
            <a:endParaRPr lang="de-CH" b="1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68" y="2067063"/>
            <a:ext cx="830992" cy="830992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2710522" y="3211212"/>
            <a:ext cx="184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Server Apps &amp; SQL Database</a:t>
            </a:r>
            <a:endParaRPr lang="de-CH" b="1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31" y="2226991"/>
            <a:ext cx="561838" cy="561838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5197048" y="3203975"/>
            <a:ext cx="184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SOAP </a:t>
            </a:r>
          </a:p>
          <a:p>
            <a:r>
              <a:rPr lang="de-CH" b="1" dirty="0" smtClean="0"/>
              <a:t>&amp; REST APIs</a:t>
            </a:r>
            <a:endParaRPr lang="de-CH" b="1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68" y="3979463"/>
            <a:ext cx="666663" cy="666663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24" y="3979463"/>
            <a:ext cx="637836" cy="637836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2238082" y="4614157"/>
            <a:ext cx="94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Statistics</a:t>
            </a:r>
            <a:endParaRPr lang="de-CH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3536802" y="4617299"/>
            <a:ext cx="118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API Services</a:t>
            </a:r>
            <a:endParaRPr lang="de-CH" sz="1400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297" y="5060623"/>
            <a:ext cx="632863" cy="63286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006" y="5098161"/>
            <a:ext cx="557785" cy="557785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2238082" y="5829033"/>
            <a:ext cx="123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User </a:t>
            </a:r>
            <a:r>
              <a:rPr lang="de-CH" sz="1400" dirty="0" err="1" smtClean="0"/>
              <a:t>Sync</a:t>
            </a:r>
            <a:r>
              <a:rPr lang="de-CH" sz="1400" dirty="0" smtClean="0"/>
              <a:t> Worker</a:t>
            </a:r>
            <a:endParaRPr lang="de-CH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536802" y="5829033"/>
            <a:ext cx="123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Web App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33755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Install</a:t>
            </a:r>
            <a:r>
              <a:rPr lang="de-CH" dirty="0" smtClean="0"/>
              <a:t> Options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759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2780335" y="1043177"/>
            <a:ext cx="2217810" cy="2176225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0" y="2346609"/>
            <a:ext cx="390145" cy="390145"/>
          </a:xfrm>
          <a:prstGeom prst="rect">
            <a:avLst/>
          </a:prstGeom>
        </p:spPr>
      </p:pic>
      <p:pic>
        <p:nvPicPr>
          <p:cNvPr id="1026" name="Picture 2" descr="OneOffi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2084494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505338" y="968995"/>
            <a:ext cx="6412085" cy="339261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968996"/>
            <a:ext cx="780290" cy="78029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9" y="1063989"/>
            <a:ext cx="780290" cy="78029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1585568"/>
            <a:ext cx="780290" cy="7802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2180913"/>
            <a:ext cx="780290" cy="78029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8" y="3463150"/>
            <a:ext cx="780290" cy="78029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780334" y="2367422"/>
            <a:ext cx="18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Server</a:t>
            </a:r>
          </a:p>
          <a:p>
            <a:r>
              <a:rPr lang="de-CH" b="1" dirty="0" smtClean="0"/>
              <a:t>&amp; IIS, SQL Server</a:t>
            </a:r>
            <a:endParaRPr lang="de-CH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204452" y="3748526"/>
            <a:ext cx="1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Active</a:t>
            </a:r>
            <a:r>
              <a:rPr lang="de-CH" b="1" dirty="0" smtClean="0"/>
              <a:t> Directory</a:t>
            </a:r>
            <a:endParaRPr lang="de-CH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7619335" y="3023498"/>
            <a:ext cx="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Clients</a:t>
            </a:r>
            <a:endParaRPr lang="de-CH" b="1" dirty="0"/>
          </a:p>
        </p:txBody>
      </p:sp>
      <p:sp>
        <p:nvSpPr>
          <p:cNvPr id="26" name="Rechteck 25"/>
          <p:cNvSpPr/>
          <p:nvPr/>
        </p:nvSpPr>
        <p:spPr>
          <a:xfrm>
            <a:off x="1555919" y="968995"/>
            <a:ext cx="895799" cy="414743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NEW</a:t>
            </a:r>
            <a:endParaRPr lang="de-CH" b="1" dirty="0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71" y="1147121"/>
            <a:ext cx="780290" cy="78029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2" y="1954838"/>
            <a:ext cx="570747" cy="570747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2" y="3450366"/>
            <a:ext cx="585702" cy="585702"/>
          </a:xfrm>
          <a:prstGeom prst="rect">
            <a:avLst/>
          </a:prstGeom>
        </p:spPr>
      </p:pic>
      <p:sp>
        <p:nvSpPr>
          <p:cNvPr id="32" name="Rechteck 31"/>
          <p:cNvSpPr/>
          <p:nvPr/>
        </p:nvSpPr>
        <p:spPr>
          <a:xfrm>
            <a:off x="1407696" y="2546460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Server Apps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407696" y="4036068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Database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3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5166407" y="1043176"/>
            <a:ext cx="2217810" cy="21762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2780335" y="1043177"/>
            <a:ext cx="2217810" cy="2176225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0" y="2346609"/>
            <a:ext cx="390145" cy="390145"/>
          </a:xfrm>
          <a:prstGeom prst="rect">
            <a:avLst/>
          </a:prstGeom>
        </p:spPr>
      </p:pic>
      <p:pic>
        <p:nvPicPr>
          <p:cNvPr id="1026" name="Picture 2" descr="OneOffi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2084494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505338" y="968995"/>
            <a:ext cx="6412085" cy="339261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968996"/>
            <a:ext cx="780290" cy="78029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9" y="1063989"/>
            <a:ext cx="780290" cy="78029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1585568"/>
            <a:ext cx="780290" cy="7802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2180913"/>
            <a:ext cx="780290" cy="78029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8" y="3463150"/>
            <a:ext cx="780290" cy="78029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780334" y="2367422"/>
            <a:ext cx="18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Server</a:t>
            </a:r>
          </a:p>
          <a:p>
            <a:r>
              <a:rPr lang="de-CH" b="1" dirty="0" smtClean="0"/>
              <a:t>&amp; IIS</a:t>
            </a:r>
            <a:endParaRPr lang="de-CH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204452" y="3748526"/>
            <a:ext cx="1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Active</a:t>
            </a:r>
            <a:r>
              <a:rPr lang="de-CH" b="1" dirty="0" smtClean="0"/>
              <a:t> Directory</a:t>
            </a:r>
            <a:endParaRPr lang="de-CH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7619335" y="3023498"/>
            <a:ext cx="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Clients</a:t>
            </a:r>
            <a:endParaRPr lang="de-CH" b="1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37" y="2349634"/>
            <a:ext cx="390145" cy="390145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5199221" y="2370447"/>
            <a:ext cx="18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SQL Server</a:t>
            </a:r>
            <a:endParaRPr lang="de-CH" b="1" dirty="0"/>
          </a:p>
        </p:txBody>
      </p:sp>
      <p:sp>
        <p:nvSpPr>
          <p:cNvPr id="30" name="Rechteck 29"/>
          <p:cNvSpPr/>
          <p:nvPr/>
        </p:nvSpPr>
        <p:spPr>
          <a:xfrm>
            <a:off x="5287611" y="1088681"/>
            <a:ext cx="1367421" cy="1277177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03" y="1126013"/>
            <a:ext cx="780290" cy="780290"/>
          </a:xfrm>
          <a:prstGeom prst="rect">
            <a:avLst/>
          </a:prstGeom>
        </p:spPr>
      </p:pic>
      <p:pic>
        <p:nvPicPr>
          <p:cNvPr id="32" name="Picture 2" descr="OneOffi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03" y="2078896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 32"/>
          <p:cNvSpPr/>
          <p:nvPr/>
        </p:nvSpPr>
        <p:spPr>
          <a:xfrm>
            <a:off x="1555919" y="968995"/>
            <a:ext cx="895799" cy="414743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NEW</a:t>
            </a:r>
            <a:endParaRPr lang="de-CH" b="1" dirty="0">
              <a:solidFill>
                <a:schemeClr val="tx1"/>
              </a:solidFill>
            </a:endParaRPr>
          </a:p>
        </p:txBody>
      </p:sp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2" y="1954838"/>
            <a:ext cx="570747" cy="570747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2" y="3450366"/>
            <a:ext cx="585702" cy="585702"/>
          </a:xfrm>
          <a:prstGeom prst="rect">
            <a:avLst/>
          </a:prstGeom>
        </p:spPr>
      </p:pic>
      <p:sp>
        <p:nvSpPr>
          <p:cNvPr id="36" name="Rechteck 35"/>
          <p:cNvSpPr/>
          <p:nvPr/>
        </p:nvSpPr>
        <p:spPr>
          <a:xfrm>
            <a:off x="1407696" y="2546460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Server Apps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407696" y="4036068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Database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1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5166407" y="1043176"/>
            <a:ext cx="2217810" cy="21762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2780335" y="1043177"/>
            <a:ext cx="2217810" cy="217622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0" y="2346609"/>
            <a:ext cx="390145" cy="390145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2505338" y="968995"/>
            <a:ext cx="6412085" cy="339261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968996"/>
            <a:ext cx="780290" cy="78029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1585568"/>
            <a:ext cx="780290" cy="7802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3" y="2180913"/>
            <a:ext cx="780290" cy="78029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8" y="3463150"/>
            <a:ext cx="780290" cy="78029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780334" y="2367422"/>
            <a:ext cx="18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Windows Server</a:t>
            </a:r>
          </a:p>
          <a:p>
            <a:r>
              <a:rPr lang="de-CH" b="1" dirty="0" smtClean="0"/>
              <a:t>&amp; IIS</a:t>
            </a:r>
            <a:endParaRPr lang="de-CH" b="1" dirty="0"/>
          </a:p>
        </p:txBody>
      </p:sp>
      <p:sp>
        <p:nvSpPr>
          <p:cNvPr id="29" name="Rechteck 28"/>
          <p:cNvSpPr/>
          <p:nvPr/>
        </p:nvSpPr>
        <p:spPr>
          <a:xfrm>
            <a:off x="5287611" y="1088681"/>
            <a:ext cx="1367421" cy="1277177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extfeld 22"/>
          <p:cNvSpPr txBox="1"/>
          <p:nvPr/>
        </p:nvSpPr>
        <p:spPr>
          <a:xfrm>
            <a:off x="3204452" y="3748526"/>
            <a:ext cx="1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Active</a:t>
            </a:r>
            <a:r>
              <a:rPr lang="de-CH" b="1" dirty="0" smtClean="0"/>
              <a:t> Directory</a:t>
            </a:r>
            <a:endParaRPr lang="de-CH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7619335" y="3023498"/>
            <a:ext cx="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Clients</a:t>
            </a:r>
            <a:endParaRPr lang="de-CH" b="1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37" y="2349634"/>
            <a:ext cx="390145" cy="390145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5199221" y="2370447"/>
            <a:ext cx="18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SQL Server</a:t>
            </a:r>
            <a:endParaRPr lang="de-CH" b="1" dirty="0"/>
          </a:p>
        </p:txBody>
      </p:sp>
      <p:sp>
        <p:nvSpPr>
          <p:cNvPr id="30" name="Rechteck 29"/>
          <p:cNvSpPr/>
          <p:nvPr/>
        </p:nvSpPr>
        <p:spPr>
          <a:xfrm>
            <a:off x="2857168" y="1104267"/>
            <a:ext cx="1393313" cy="1242341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03" y="1126013"/>
            <a:ext cx="780290" cy="78029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9" y="1063989"/>
            <a:ext cx="780290" cy="780290"/>
          </a:xfrm>
          <a:prstGeom prst="rect">
            <a:avLst/>
          </a:prstGeom>
        </p:spPr>
      </p:pic>
      <p:pic>
        <p:nvPicPr>
          <p:cNvPr id="1026" name="Picture 2" descr="OneOffix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2084494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OneOffix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03" y="2078896"/>
            <a:ext cx="1257638" cy="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hteck 31"/>
          <p:cNvSpPr/>
          <p:nvPr/>
        </p:nvSpPr>
        <p:spPr>
          <a:xfrm>
            <a:off x="1555919" y="968995"/>
            <a:ext cx="895799" cy="414743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NEW</a:t>
            </a:r>
            <a:endParaRPr lang="de-CH" b="1" dirty="0">
              <a:solidFill>
                <a:schemeClr val="tx1"/>
              </a:solidFill>
            </a:endParaRPr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2" y="1954838"/>
            <a:ext cx="570747" cy="570747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2" y="3450366"/>
            <a:ext cx="585702" cy="585702"/>
          </a:xfrm>
          <a:prstGeom prst="rect">
            <a:avLst/>
          </a:prstGeom>
        </p:spPr>
      </p:pic>
      <p:sp>
        <p:nvSpPr>
          <p:cNvPr id="35" name="Rechteck 34"/>
          <p:cNvSpPr/>
          <p:nvPr/>
        </p:nvSpPr>
        <p:spPr>
          <a:xfrm>
            <a:off x="1407696" y="2546460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Server Apps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407696" y="4036068"/>
            <a:ext cx="1065275" cy="41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Database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Systemübersicht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3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88"/>
          <p:cNvSpPr/>
          <p:nvPr/>
        </p:nvSpPr>
        <p:spPr>
          <a:xfrm>
            <a:off x="4528565" y="643369"/>
            <a:ext cx="1679673" cy="1099055"/>
          </a:xfrm>
          <a:prstGeom prst="rect">
            <a:avLst/>
          </a:prstGeom>
          <a:solidFill>
            <a:schemeClr val="bg2">
              <a:lumMod val="2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63" name="Rechteck 62"/>
          <p:cNvSpPr/>
          <p:nvPr/>
        </p:nvSpPr>
        <p:spPr>
          <a:xfrm flipH="1">
            <a:off x="97995" y="2806526"/>
            <a:ext cx="2232869" cy="2191506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/>
          <p:cNvSpPr/>
          <p:nvPr/>
        </p:nvSpPr>
        <p:spPr>
          <a:xfrm>
            <a:off x="2718489" y="2781300"/>
            <a:ext cx="5720498" cy="4003759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Rechteck 77"/>
          <p:cNvSpPr/>
          <p:nvPr/>
        </p:nvSpPr>
        <p:spPr>
          <a:xfrm>
            <a:off x="8878043" y="146550"/>
            <a:ext cx="3188146" cy="6638509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 flipH="1">
            <a:off x="97995" y="5282551"/>
            <a:ext cx="2232869" cy="1487293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/>
          <p:cNvSpPr/>
          <p:nvPr/>
        </p:nvSpPr>
        <p:spPr>
          <a:xfrm>
            <a:off x="143750" y="148987"/>
            <a:ext cx="8261109" cy="2136093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0" y="288071"/>
            <a:ext cx="432000" cy="432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67780" y="720071"/>
            <a:ext cx="432000" cy="1142007"/>
          </a:xfrm>
          <a:prstGeom prst="rect">
            <a:avLst/>
          </a:prstGeom>
          <a:solidFill>
            <a:srgbClr val="E2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2000" dirty="0" err="1" smtClean="0"/>
              <a:t>AddIn</a:t>
            </a:r>
            <a:endParaRPr lang="de-CH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1095746"/>
            <a:ext cx="360000" cy="36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288071"/>
            <a:ext cx="360000" cy="3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1502078"/>
            <a:ext cx="360000" cy="36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688409"/>
            <a:ext cx="360000" cy="360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15" y="643935"/>
            <a:ext cx="1100550" cy="110055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97" y="675088"/>
            <a:ext cx="312238" cy="31223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3" y="5386809"/>
            <a:ext cx="573168" cy="573168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4" y="5541125"/>
            <a:ext cx="499499" cy="499499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63" y="3480462"/>
            <a:ext cx="1016183" cy="1016183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3267658" y="4532127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43" name="Textfeld 42"/>
          <p:cNvSpPr txBox="1"/>
          <p:nvPr/>
        </p:nvSpPr>
        <p:spPr>
          <a:xfrm>
            <a:off x="6383197" y="5972791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WebApp</a:t>
            </a:r>
            <a:endParaRPr lang="de-CH" dirty="0"/>
          </a:p>
        </p:txBody>
      </p:sp>
      <p:sp>
        <p:nvSpPr>
          <p:cNvPr id="45" name="Textfeld 44"/>
          <p:cNvSpPr txBox="1"/>
          <p:nvPr/>
        </p:nvSpPr>
        <p:spPr>
          <a:xfrm>
            <a:off x="5033329" y="5986520"/>
            <a:ext cx="121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SQL </a:t>
            </a:r>
            <a:r>
              <a:rPr lang="de-CH" dirty="0"/>
              <a:t>Server</a:t>
            </a:r>
          </a:p>
          <a:p>
            <a:pPr algn="ctr"/>
            <a:endParaRPr lang="de-CH" dirty="0"/>
          </a:p>
        </p:txBody>
      </p:sp>
      <p:sp>
        <p:nvSpPr>
          <p:cNvPr id="49" name="Textfeld 48"/>
          <p:cNvSpPr txBox="1"/>
          <p:nvPr/>
        </p:nvSpPr>
        <p:spPr>
          <a:xfrm>
            <a:off x="7120054" y="5974600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Admin</a:t>
            </a:r>
            <a:endParaRPr lang="de-CH" dirty="0"/>
          </a:p>
        </p:txBody>
      </p:sp>
      <p:sp>
        <p:nvSpPr>
          <p:cNvPr id="59" name="Textfeld 58"/>
          <p:cNvSpPr txBox="1"/>
          <p:nvPr/>
        </p:nvSpPr>
        <p:spPr>
          <a:xfrm>
            <a:off x="8042446" y="5282552"/>
            <a:ext cx="129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HTTP API /</a:t>
            </a:r>
          </a:p>
          <a:p>
            <a:pPr algn="ctr"/>
            <a:r>
              <a:rPr lang="de-CH" sz="1600" dirty="0" smtClean="0"/>
              <a:t>Via Browser</a:t>
            </a:r>
            <a:endParaRPr lang="de-CH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154672" y="1908584"/>
            <a:ext cx="17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smtClean="0"/>
              <a:t>Windows Client</a:t>
            </a:r>
            <a:endParaRPr lang="de-CH" sz="1800" dirty="0"/>
          </a:p>
        </p:txBody>
      </p:sp>
      <p:sp>
        <p:nvSpPr>
          <p:cNvPr id="62" name="Textfeld 61"/>
          <p:cNvSpPr txBox="1"/>
          <p:nvPr/>
        </p:nvSpPr>
        <p:spPr>
          <a:xfrm>
            <a:off x="2763967" y="6392557"/>
            <a:ext cx="262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smtClean="0"/>
              <a:t>OneOffixx Server Apps</a:t>
            </a:r>
            <a:endParaRPr lang="de-CH" sz="1800" dirty="0"/>
          </a:p>
        </p:txBody>
      </p:sp>
      <p:pic>
        <p:nvPicPr>
          <p:cNvPr id="64" name="Grafik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92" y="5470287"/>
            <a:ext cx="489774" cy="489774"/>
          </a:xfrm>
          <a:prstGeom prst="rect">
            <a:avLst/>
          </a:prstGeom>
        </p:spPr>
      </p:pic>
      <p:pic>
        <p:nvPicPr>
          <p:cNvPr id="65" name="Grafik 6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01" y="5502800"/>
            <a:ext cx="424748" cy="424748"/>
          </a:xfrm>
          <a:prstGeom prst="rect">
            <a:avLst/>
          </a:prstGeom>
        </p:spPr>
      </p:pic>
      <p:sp>
        <p:nvSpPr>
          <p:cNvPr id="66" name="Textfeld 65"/>
          <p:cNvSpPr txBox="1"/>
          <p:nvPr/>
        </p:nvSpPr>
        <p:spPr>
          <a:xfrm>
            <a:off x="6185081" y="4515163"/>
            <a:ext cx="204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Document</a:t>
            </a:r>
            <a:r>
              <a:rPr lang="de-CH" dirty="0" smtClean="0"/>
              <a:t> </a:t>
            </a:r>
            <a:r>
              <a:rPr lang="de-CH" dirty="0" err="1" smtClean="0"/>
              <a:t>Creation</a:t>
            </a:r>
            <a:endParaRPr lang="de-CH" dirty="0"/>
          </a:p>
          <a:p>
            <a:pPr algn="ctr"/>
            <a:r>
              <a:rPr lang="de-CH" dirty="0" smtClean="0"/>
              <a:t>Server</a:t>
            </a:r>
            <a:endParaRPr lang="de-CH" dirty="0"/>
          </a:p>
        </p:txBody>
      </p:sp>
      <p:sp>
        <p:nvSpPr>
          <p:cNvPr id="69" name="Textfeld 68"/>
          <p:cNvSpPr txBox="1"/>
          <p:nvPr/>
        </p:nvSpPr>
        <p:spPr>
          <a:xfrm>
            <a:off x="69851" y="6417031"/>
            <a:ext cx="212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smtClean="0"/>
              <a:t>User </a:t>
            </a:r>
            <a:r>
              <a:rPr lang="de-CH" sz="1800" dirty="0" err="1" smtClean="0"/>
              <a:t>Sync</a:t>
            </a:r>
            <a:r>
              <a:rPr lang="de-CH" sz="1800" dirty="0" smtClean="0"/>
              <a:t> </a:t>
            </a:r>
            <a:r>
              <a:rPr lang="de-CH" sz="1800" dirty="0" err="1" smtClean="0"/>
              <a:t>Sources</a:t>
            </a:r>
            <a:endParaRPr lang="de-CH" sz="1800" dirty="0"/>
          </a:p>
        </p:txBody>
      </p:sp>
      <p:sp>
        <p:nvSpPr>
          <p:cNvPr id="70" name="Textfeld 69"/>
          <p:cNvSpPr txBox="1"/>
          <p:nvPr/>
        </p:nvSpPr>
        <p:spPr>
          <a:xfrm>
            <a:off x="-47825" y="6085391"/>
            <a:ext cx="105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AD</a:t>
            </a:r>
            <a:endParaRPr lang="de-CH" dirty="0"/>
          </a:p>
        </p:txBody>
      </p:sp>
      <p:sp>
        <p:nvSpPr>
          <p:cNvPr id="81" name="Textfeld 80"/>
          <p:cNvSpPr txBox="1"/>
          <p:nvPr/>
        </p:nvSpPr>
        <p:spPr>
          <a:xfrm>
            <a:off x="2117784" y="5873125"/>
            <a:ext cx="837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LDAP / SQL / HTTP</a:t>
            </a:r>
            <a:endParaRPr lang="de-CH" sz="1600" dirty="0"/>
          </a:p>
        </p:txBody>
      </p:sp>
      <p:pic>
        <p:nvPicPr>
          <p:cNvPr id="82" name="Grafik 8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44" y="4370243"/>
            <a:ext cx="825871" cy="825871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377" y="4435615"/>
            <a:ext cx="476810" cy="528429"/>
          </a:xfrm>
          <a:prstGeom prst="rect">
            <a:avLst/>
          </a:prstGeom>
        </p:spPr>
      </p:pic>
      <p:sp>
        <p:nvSpPr>
          <p:cNvPr id="93" name="Textfeld 92"/>
          <p:cNvSpPr txBox="1"/>
          <p:nvPr/>
        </p:nvSpPr>
        <p:spPr>
          <a:xfrm>
            <a:off x="9747289" y="4964044"/>
            <a:ext cx="822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err="1" smtClean="0"/>
              <a:t>OneOffixx</a:t>
            </a:r>
            <a:r>
              <a:rPr lang="de-CH" sz="1050" dirty="0" smtClean="0"/>
              <a:t> SharePoint Connector</a:t>
            </a:r>
            <a:endParaRPr lang="de-CH" sz="1050" dirty="0"/>
          </a:p>
        </p:txBody>
      </p:sp>
      <p:sp>
        <p:nvSpPr>
          <p:cNvPr id="94" name="Textfeld 93"/>
          <p:cNvSpPr txBox="1"/>
          <p:nvPr/>
        </p:nvSpPr>
        <p:spPr>
          <a:xfrm>
            <a:off x="9543433" y="615199"/>
            <a:ext cx="1972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Win32 App</a:t>
            </a:r>
          </a:p>
          <a:p>
            <a:pPr algn="ctr"/>
            <a:r>
              <a:rPr lang="de-CH" dirty="0" smtClean="0"/>
              <a:t>Office Addin</a:t>
            </a:r>
          </a:p>
          <a:p>
            <a:pPr algn="ctr"/>
            <a:r>
              <a:rPr lang="de-CH" dirty="0" err="1" smtClean="0"/>
              <a:t>Any</a:t>
            </a:r>
            <a:r>
              <a:rPr lang="de-CH" dirty="0" smtClean="0"/>
              <a:t> App </a:t>
            </a:r>
            <a:r>
              <a:rPr lang="de-CH" dirty="0" err="1" smtClean="0"/>
              <a:t>or</a:t>
            </a:r>
            <a:r>
              <a:rPr lang="de-CH" dirty="0" smtClean="0"/>
              <a:t> Service</a:t>
            </a:r>
            <a:endParaRPr lang="de-CH" dirty="0"/>
          </a:p>
        </p:txBody>
      </p:sp>
      <p:pic>
        <p:nvPicPr>
          <p:cNvPr id="97" name="Grafik 9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8124" y="5815050"/>
            <a:ext cx="565714" cy="577794"/>
          </a:xfrm>
          <a:prstGeom prst="rect">
            <a:avLst/>
          </a:prstGeom>
        </p:spPr>
      </p:pic>
      <p:pic>
        <p:nvPicPr>
          <p:cNvPr id="98" name="Grafik 9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1138" y="5737333"/>
            <a:ext cx="552200" cy="622071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49555" y="5773205"/>
            <a:ext cx="504499" cy="580173"/>
          </a:xfrm>
          <a:prstGeom prst="rect">
            <a:avLst/>
          </a:prstGeom>
        </p:spPr>
      </p:pic>
      <p:sp>
        <p:nvSpPr>
          <p:cNvPr id="100" name="Textfeld 99"/>
          <p:cNvSpPr txBox="1"/>
          <p:nvPr/>
        </p:nvSpPr>
        <p:spPr>
          <a:xfrm>
            <a:off x="8693257" y="109432"/>
            <a:ext cx="328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dirty="0" smtClean="0"/>
              <a:t>LOB-Apps</a:t>
            </a:r>
            <a:endParaRPr lang="de-CH" dirty="0"/>
          </a:p>
        </p:txBody>
      </p:sp>
      <p:sp>
        <p:nvSpPr>
          <p:cNvPr id="56" name="Textfeld 55"/>
          <p:cNvSpPr txBox="1"/>
          <p:nvPr/>
        </p:nvSpPr>
        <p:spPr>
          <a:xfrm>
            <a:off x="5737371" y="646492"/>
            <a:ext cx="313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CH" dirty="0"/>
              <a:t>&lt;Connect /&gt;</a:t>
            </a:r>
          </a:p>
        </p:txBody>
      </p:sp>
      <p:pic>
        <p:nvPicPr>
          <p:cNvPr id="67" name="Grafik 6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83" y="3465804"/>
            <a:ext cx="1032356" cy="1016183"/>
          </a:xfrm>
          <a:prstGeom prst="rect">
            <a:avLst/>
          </a:prstGeom>
        </p:spPr>
      </p:pic>
      <p:sp>
        <p:nvSpPr>
          <p:cNvPr id="75" name="Textfeld 74"/>
          <p:cNvSpPr txBox="1"/>
          <p:nvPr/>
        </p:nvSpPr>
        <p:spPr>
          <a:xfrm>
            <a:off x="7849012" y="3852568"/>
            <a:ext cx="170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CH" dirty="0"/>
              <a:t>&lt;Connect /&gt;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76822" y="1851596"/>
            <a:ext cx="1095168" cy="9658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83539" y="3201394"/>
            <a:ext cx="1057461" cy="74169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58683" y="3436401"/>
            <a:ext cx="351527" cy="333696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525610" y="3467675"/>
            <a:ext cx="345229" cy="327717"/>
          </a:xfrm>
          <a:prstGeom prst="rect">
            <a:avLst/>
          </a:prstGeom>
        </p:spPr>
      </p:pic>
      <p:pic>
        <p:nvPicPr>
          <p:cNvPr id="91" name="Grafik 9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51099" y="6353378"/>
            <a:ext cx="345229" cy="327717"/>
          </a:xfrm>
          <a:prstGeom prst="rect">
            <a:avLst/>
          </a:prstGeom>
        </p:spPr>
      </p:pic>
      <p:sp>
        <p:nvSpPr>
          <p:cNvPr id="95" name="Textfeld 94"/>
          <p:cNvSpPr txBox="1"/>
          <p:nvPr/>
        </p:nvSpPr>
        <p:spPr>
          <a:xfrm>
            <a:off x="3324084" y="1742424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Client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0" y="3184334"/>
            <a:ext cx="853179" cy="853179"/>
          </a:xfrm>
          <a:prstGeom prst="rect">
            <a:avLst/>
          </a:prstGeom>
        </p:spPr>
      </p:pic>
      <p:sp>
        <p:nvSpPr>
          <p:cNvPr id="71" name="Textfeld 70"/>
          <p:cNvSpPr txBox="1"/>
          <p:nvPr/>
        </p:nvSpPr>
        <p:spPr>
          <a:xfrm>
            <a:off x="152607" y="4646490"/>
            <a:ext cx="171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smtClean="0"/>
              <a:t>OneOffixx </a:t>
            </a:r>
            <a:r>
              <a:rPr lang="de-CH" sz="1800" dirty="0" err="1" smtClean="0"/>
              <a:t>Auth</a:t>
            </a:r>
            <a:endParaRPr lang="de-CH" sz="1800" dirty="0"/>
          </a:p>
        </p:txBody>
      </p:sp>
      <p:sp>
        <p:nvSpPr>
          <p:cNvPr id="73" name="Textfeld 72"/>
          <p:cNvSpPr txBox="1"/>
          <p:nvPr/>
        </p:nvSpPr>
        <p:spPr>
          <a:xfrm>
            <a:off x="547255" y="4002426"/>
            <a:ext cx="123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Active</a:t>
            </a:r>
            <a:r>
              <a:rPr lang="de-CH" dirty="0" smtClean="0"/>
              <a:t> Directory</a:t>
            </a:r>
            <a:endParaRPr lang="de-CH" dirty="0"/>
          </a:p>
        </p:txBody>
      </p:sp>
      <p:sp>
        <p:nvSpPr>
          <p:cNvPr id="84" name="Textfeld 83"/>
          <p:cNvSpPr txBox="1"/>
          <p:nvPr/>
        </p:nvSpPr>
        <p:spPr>
          <a:xfrm>
            <a:off x="1937338" y="4029656"/>
            <a:ext cx="1198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Windows </a:t>
            </a:r>
            <a:r>
              <a:rPr lang="de-CH" sz="1600" dirty="0" err="1" smtClean="0"/>
              <a:t>Auth</a:t>
            </a:r>
            <a:endParaRPr lang="de-CH" sz="1400" dirty="0"/>
          </a:p>
        </p:txBody>
      </p:sp>
      <p:sp>
        <p:nvSpPr>
          <p:cNvPr id="85" name="Textfeld 84"/>
          <p:cNvSpPr txBox="1"/>
          <p:nvPr/>
        </p:nvSpPr>
        <p:spPr>
          <a:xfrm>
            <a:off x="898332" y="2350231"/>
            <a:ext cx="1742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Windows </a:t>
            </a:r>
            <a:r>
              <a:rPr lang="de-CH" sz="1600" dirty="0" err="1" smtClean="0"/>
              <a:t>Auth</a:t>
            </a:r>
            <a:endParaRPr lang="de-CH" sz="14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51" y="5311124"/>
            <a:ext cx="780290" cy="780290"/>
          </a:xfrm>
          <a:prstGeom prst="rect">
            <a:avLst/>
          </a:prstGeom>
        </p:spPr>
      </p:pic>
      <p:sp>
        <p:nvSpPr>
          <p:cNvPr id="87" name="Textfeld 86"/>
          <p:cNvSpPr txBox="1"/>
          <p:nvPr/>
        </p:nvSpPr>
        <p:spPr>
          <a:xfrm>
            <a:off x="3154908" y="6000055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JobHost</a:t>
            </a:r>
            <a:endParaRPr lang="de-CH" dirty="0"/>
          </a:p>
        </p:txBody>
      </p:sp>
      <p:pic>
        <p:nvPicPr>
          <p:cNvPr id="88" name="Grafik 8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96937" y="5285150"/>
            <a:ext cx="351527" cy="333696"/>
          </a:xfrm>
          <a:prstGeom prst="rect">
            <a:avLst/>
          </a:prstGeom>
        </p:spPr>
      </p:pic>
      <p:sp>
        <p:nvSpPr>
          <p:cNvPr id="96" name="Textfeld 95"/>
          <p:cNvSpPr txBox="1"/>
          <p:nvPr/>
        </p:nvSpPr>
        <p:spPr>
          <a:xfrm>
            <a:off x="4848336" y="653562"/>
            <a:ext cx="6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 smtClean="0"/>
              <a:t>Offline Cache</a:t>
            </a:r>
            <a:endParaRPr lang="de-CH" sz="900" dirty="0"/>
          </a:p>
        </p:txBody>
      </p:sp>
      <p:pic>
        <p:nvPicPr>
          <p:cNvPr id="101" name="Grafik 10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33" y="1095746"/>
            <a:ext cx="334799" cy="334799"/>
          </a:xfrm>
          <a:prstGeom prst="rect">
            <a:avLst/>
          </a:prstGeom>
        </p:spPr>
      </p:pic>
      <p:sp>
        <p:nvSpPr>
          <p:cNvPr id="102" name="Textfeld 101"/>
          <p:cNvSpPr txBox="1"/>
          <p:nvPr/>
        </p:nvSpPr>
        <p:spPr>
          <a:xfrm>
            <a:off x="4844794" y="1072664"/>
            <a:ext cx="130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 err="1" smtClean="0"/>
              <a:t>Address</a:t>
            </a:r>
            <a:r>
              <a:rPr lang="de-CH" sz="900" dirty="0" smtClean="0"/>
              <a:t> Provider/</a:t>
            </a:r>
            <a:br>
              <a:rPr lang="de-CH" sz="900" dirty="0" smtClean="0"/>
            </a:br>
            <a:r>
              <a:rPr lang="de-CH" sz="900" dirty="0" smtClean="0"/>
              <a:t>Data Providers</a:t>
            </a:r>
            <a:endParaRPr lang="de-CH" sz="9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1214429" y="340264"/>
            <a:ext cx="7812618" cy="0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H="1">
            <a:off x="1214429" y="1214397"/>
            <a:ext cx="2109655" cy="0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 flipH="1">
            <a:off x="5763188" y="1321339"/>
            <a:ext cx="3263859" cy="0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/>
          <p:cNvSpPr txBox="1"/>
          <p:nvPr/>
        </p:nvSpPr>
        <p:spPr>
          <a:xfrm>
            <a:off x="5751584" y="1322489"/>
            <a:ext cx="3138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CH" dirty="0" err="1" smtClean="0"/>
              <a:t>Address</a:t>
            </a:r>
            <a:r>
              <a:rPr lang="de-CH" dirty="0" smtClean="0"/>
              <a:t> Data</a:t>
            </a:r>
            <a:br>
              <a:rPr lang="de-CH" dirty="0" smtClean="0"/>
            </a:br>
            <a:r>
              <a:rPr lang="de-CH" dirty="0" smtClean="0"/>
              <a:t>Rest/WS/WML/</a:t>
            </a:r>
            <a:r>
              <a:rPr lang="de-CH" dirty="0" err="1" smtClean="0"/>
              <a:t>InProc</a:t>
            </a:r>
            <a:endParaRPr lang="de-CH" dirty="0"/>
          </a:p>
        </p:txBody>
      </p:sp>
      <p:cxnSp>
        <p:nvCxnSpPr>
          <p:cNvPr id="106" name="Gerade Verbindung mit Pfeil 105"/>
          <p:cNvCxnSpPr/>
          <p:nvPr/>
        </p:nvCxnSpPr>
        <p:spPr>
          <a:xfrm flipH="1">
            <a:off x="5751584" y="963360"/>
            <a:ext cx="326385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flipH="1">
            <a:off x="8286750" y="4192457"/>
            <a:ext cx="74029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flipH="1">
            <a:off x="8286750" y="5986520"/>
            <a:ext cx="740297" cy="0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1917288" y="3973895"/>
            <a:ext cx="1237620" cy="10164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 flipH="1">
            <a:off x="2172431" y="5869080"/>
            <a:ext cx="685069" cy="0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>
            <a:off x="1090469" y="2276440"/>
            <a:ext cx="0" cy="808914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>
            <a:off x="3801286" y="2140269"/>
            <a:ext cx="0" cy="1265122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 flipH="1">
            <a:off x="8286750" y="3363560"/>
            <a:ext cx="740297" cy="0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7120053" y="2792967"/>
            <a:ext cx="3138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CH" dirty="0" err="1"/>
              <a:t>Address</a:t>
            </a:r>
            <a:r>
              <a:rPr lang="de-CH" dirty="0"/>
              <a:t> </a:t>
            </a:r>
            <a:r>
              <a:rPr lang="de-CH" dirty="0" smtClean="0"/>
              <a:t>Data</a:t>
            </a:r>
            <a:br>
              <a:rPr lang="de-CH" dirty="0" smtClean="0"/>
            </a:br>
            <a:r>
              <a:rPr lang="de-CH" dirty="0" smtClean="0"/>
              <a:t>Rest/WS/WML/SQL etc..</a:t>
            </a:r>
            <a:endParaRPr lang="de-CH" dirty="0"/>
          </a:p>
        </p:txBody>
      </p:sp>
      <p:pic>
        <p:nvPicPr>
          <p:cNvPr id="120" name="Grafik 1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064" y="3480462"/>
            <a:ext cx="1016183" cy="1016183"/>
          </a:xfrm>
          <a:prstGeom prst="rect">
            <a:avLst/>
          </a:prstGeom>
        </p:spPr>
      </p:pic>
      <p:sp>
        <p:nvSpPr>
          <p:cNvPr id="121" name="Textfeld 120"/>
          <p:cNvSpPr txBox="1"/>
          <p:nvPr/>
        </p:nvSpPr>
        <p:spPr>
          <a:xfrm>
            <a:off x="4936459" y="4532127"/>
            <a:ext cx="123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Address</a:t>
            </a:r>
            <a:r>
              <a:rPr lang="de-CH" dirty="0" smtClean="0"/>
              <a:t> Service</a:t>
            </a:r>
            <a:endParaRPr lang="de-CH" dirty="0"/>
          </a:p>
        </p:txBody>
      </p:sp>
      <p:cxnSp>
        <p:nvCxnSpPr>
          <p:cNvPr id="124" name="Gerade Verbindung mit Pfeil 123"/>
          <p:cNvCxnSpPr/>
          <p:nvPr/>
        </p:nvCxnSpPr>
        <p:spPr>
          <a:xfrm flipH="1" flipV="1">
            <a:off x="5451485" y="1452190"/>
            <a:ext cx="2395" cy="1876064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/>
          <p:cNvSpPr txBox="1"/>
          <p:nvPr/>
        </p:nvSpPr>
        <p:spPr>
          <a:xfrm>
            <a:off x="5449959" y="2352144"/>
            <a:ext cx="995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WS/Rest</a:t>
            </a:r>
            <a:endParaRPr lang="de-CH" dirty="0"/>
          </a:p>
        </p:txBody>
      </p:sp>
      <p:pic>
        <p:nvPicPr>
          <p:cNvPr id="138" name="Grafik 13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71936" y="3436401"/>
            <a:ext cx="351527" cy="333696"/>
          </a:xfrm>
          <a:prstGeom prst="rect">
            <a:avLst/>
          </a:prstGeom>
        </p:spPr>
      </p:pic>
      <p:pic>
        <p:nvPicPr>
          <p:cNvPr id="107" name="Grafik 10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05846" y="5518033"/>
            <a:ext cx="571162" cy="571162"/>
          </a:xfrm>
          <a:prstGeom prst="rect">
            <a:avLst/>
          </a:prstGeom>
        </p:spPr>
      </p:pic>
      <p:pic>
        <p:nvPicPr>
          <p:cNvPr id="108" name="Grafik 10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59009" y="5531078"/>
            <a:ext cx="558117" cy="558117"/>
          </a:xfrm>
          <a:prstGeom prst="rect">
            <a:avLst/>
          </a:prstGeom>
        </p:spPr>
      </p:pic>
      <p:sp>
        <p:nvSpPr>
          <p:cNvPr id="115" name="Textfeld 114"/>
          <p:cNvSpPr txBox="1"/>
          <p:nvPr/>
        </p:nvSpPr>
        <p:spPr>
          <a:xfrm>
            <a:off x="560728" y="6085391"/>
            <a:ext cx="105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SQL</a:t>
            </a:r>
            <a:endParaRPr lang="de-CH" dirty="0"/>
          </a:p>
        </p:txBody>
      </p:sp>
      <p:sp>
        <p:nvSpPr>
          <p:cNvPr id="118" name="Textfeld 117"/>
          <p:cNvSpPr txBox="1"/>
          <p:nvPr/>
        </p:nvSpPr>
        <p:spPr>
          <a:xfrm>
            <a:off x="1290330" y="6072479"/>
            <a:ext cx="105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Custom</a:t>
            </a:r>
            <a:endParaRPr lang="de-CH" dirty="0"/>
          </a:p>
        </p:txBody>
      </p:sp>
      <p:sp>
        <p:nvSpPr>
          <p:cNvPr id="119" name="Textfeld 118"/>
          <p:cNvSpPr txBox="1"/>
          <p:nvPr/>
        </p:nvSpPr>
        <p:spPr>
          <a:xfrm>
            <a:off x="3772128" y="2800687"/>
            <a:ext cx="133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err="1" smtClean="0"/>
              <a:t>Named</a:t>
            </a:r>
            <a:r>
              <a:rPr lang="de-CH" sz="1600" dirty="0"/>
              <a:t> </a:t>
            </a:r>
            <a:r>
              <a:rPr lang="de-CH" sz="1600" dirty="0" smtClean="0"/>
              <a:t>Pipe</a:t>
            </a:r>
            <a:endParaRPr lang="de-CH" sz="14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3849311" y="2352144"/>
            <a:ext cx="995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WS/Rest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24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88"/>
          <p:cNvSpPr/>
          <p:nvPr/>
        </p:nvSpPr>
        <p:spPr>
          <a:xfrm>
            <a:off x="4528565" y="643369"/>
            <a:ext cx="1679673" cy="1099055"/>
          </a:xfrm>
          <a:prstGeom prst="rect">
            <a:avLst/>
          </a:prstGeom>
          <a:solidFill>
            <a:schemeClr val="bg2">
              <a:lumMod val="2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/>
          </a:p>
        </p:txBody>
      </p:sp>
      <p:sp>
        <p:nvSpPr>
          <p:cNvPr id="63" name="Rechteck 62"/>
          <p:cNvSpPr/>
          <p:nvPr/>
        </p:nvSpPr>
        <p:spPr>
          <a:xfrm flipH="1">
            <a:off x="97995" y="2806526"/>
            <a:ext cx="2232869" cy="2191506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/>
          <p:cNvSpPr/>
          <p:nvPr/>
        </p:nvSpPr>
        <p:spPr>
          <a:xfrm>
            <a:off x="2718489" y="2781300"/>
            <a:ext cx="5720498" cy="4003759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Rechteck 77"/>
          <p:cNvSpPr/>
          <p:nvPr/>
        </p:nvSpPr>
        <p:spPr>
          <a:xfrm>
            <a:off x="8878043" y="146550"/>
            <a:ext cx="3188146" cy="6638509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 flipH="1">
            <a:off x="97995" y="5282551"/>
            <a:ext cx="2232869" cy="1487293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/>
          <p:cNvSpPr/>
          <p:nvPr/>
        </p:nvSpPr>
        <p:spPr>
          <a:xfrm>
            <a:off x="143750" y="148987"/>
            <a:ext cx="8261109" cy="2136093"/>
          </a:xfrm>
          <a:prstGeom prst="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0" y="288071"/>
            <a:ext cx="432000" cy="432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67780" y="720071"/>
            <a:ext cx="432000" cy="1142007"/>
          </a:xfrm>
          <a:prstGeom prst="rect">
            <a:avLst/>
          </a:prstGeom>
          <a:solidFill>
            <a:srgbClr val="E2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2000" dirty="0" err="1" smtClean="0"/>
              <a:t>AddIn</a:t>
            </a:r>
            <a:endParaRPr lang="de-CH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1095746"/>
            <a:ext cx="360000" cy="36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288071"/>
            <a:ext cx="360000" cy="3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1502078"/>
            <a:ext cx="360000" cy="36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1" y="688409"/>
            <a:ext cx="360000" cy="360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15" y="643935"/>
            <a:ext cx="1100550" cy="110055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97" y="675088"/>
            <a:ext cx="312238" cy="31223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3" y="5386809"/>
            <a:ext cx="573168" cy="573168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4" y="5541125"/>
            <a:ext cx="499499" cy="499499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63" y="3480462"/>
            <a:ext cx="1016183" cy="1016183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3267658" y="4532127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43" name="Textfeld 42"/>
          <p:cNvSpPr txBox="1"/>
          <p:nvPr/>
        </p:nvSpPr>
        <p:spPr>
          <a:xfrm>
            <a:off x="6383197" y="5972791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WebApp</a:t>
            </a:r>
            <a:endParaRPr lang="de-CH" dirty="0"/>
          </a:p>
        </p:txBody>
      </p:sp>
      <p:sp>
        <p:nvSpPr>
          <p:cNvPr id="45" name="Textfeld 44"/>
          <p:cNvSpPr txBox="1"/>
          <p:nvPr/>
        </p:nvSpPr>
        <p:spPr>
          <a:xfrm>
            <a:off x="5033329" y="5986520"/>
            <a:ext cx="121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SQL </a:t>
            </a:r>
            <a:r>
              <a:rPr lang="de-CH" dirty="0"/>
              <a:t>Server</a:t>
            </a:r>
          </a:p>
          <a:p>
            <a:pPr algn="ctr"/>
            <a:endParaRPr lang="de-CH" dirty="0"/>
          </a:p>
        </p:txBody>
      </p:sp>
      <p:sp>
        <p:nvSpPr>
          <p:cNvPr id="49" name="Textfeld 48"/>
          <p:cNvSpPr txBox="1"/>
          <p:nvPr/>
        </p:nvSpPr>
        <p:spPr>
          <a:xfrm>
            <a:off x="7120054" y="5974600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Admin</a:t>
            </a:r>
            <a:endParaRPr lang="de-CH" dirty="0"/>
          </a:p>
        </p:txBody>
      </p:sp>
      <p:sp>
        <p:nvSpPr>
          <p:cNvPr id="54" name="Textfeld 53"/>
          <p:cNvSpPr txBox="1"/>
          <p:nvPr/>
        </p:nvSpPr>
        <p:spPr>
          <a:xfrm>
            <a:off x="3772128" y="2800687"/>
            <a:ext cx="133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err="1" smtClean="0"/>
              <a:t>Named</a:t>
            </a:r>
            <a:r>
              <a:rPr lang="de-CH" sz="1600" dirty="0"/>
              <a:t> </a:t>
            </a:r>
            <a:r>
              <a:rPr lang="de-CH" sz="1600" dirty="0" smtClean="0"/>
              <a:t>Pipe</a:t>
            </a:r>
            <a:endParaRPr lang="de-CH" sz="1400" dirty="0"/>
          </a:p>
        </p:txBody>
      </p:sp>
      <p:sp>
        <p:nvSpPr>
          <p:cNvPr id="59" name="Textfeld 58"/>
          <p:cNvSpPr txBox="1"/>
          <p:nvPr/>
        </p:nvSpPr>
        <p:spPr>
          <a:xfrm>
            <a:off x="8042446" y="5282552"/>
            <a:ext cx="129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HTTP API /</a:t>
            </a:r>
          </a:p>
          <a:p>
            <a:pPr algn="ctr"/>
            <a:r>
              <a:rPr lang="de-CH" sz="1600" dirty="0" smtClean="0"/>
              <a:t>Via Browser</a:t>
            </a:r>
            <a:endParaRPr lang="de-CH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154672" y="1908584"/>
            <a:ext cx="17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smtClean="0"/>
              <a:t>Windows Client</a:t>
            </a:r>
            <a:endParaRPr lang="de-CH" sz="1800" dirty="0"/>
          </a:p>
        </p:txBody>
      </p:sp>
      <p:sp>
        <p:nvSpPr>
          <p:cNvPr id="62" name="Textfeld 61"/>
          <p:cNvSpPr txBox="1"/>
          <p:nvPr/>
        </p:nvSpPr>
        <p:spPr>
          <a:xfrm>
            <a:off x="2763967" y="6392557"/>
            <a:ext cx="262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smtClean="0"/>
              <a:t>OneOffixx Server Apps</a:t>
            </a:r>
            <a:endParaRPr lang="de-CH" sz="1800" dirty="0"/>
          </a:p>
        </p:txBody>
      </p:sp>
      <p:pic>
        <p:nvPicPr>
          <p:cNvPr id="64" name="Grafik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92" y="5470287"/>
            <a:ext cx="489774" cy="489774"/>
          </a:xfrm>
          <a:prstGeom prst="rect">
            <a:avLst/>
          </a:prstGeom>
        </p:spPr>
      </p:pic>
      <p:pic>
        <p:nvPicPr>
          <p:cNvPr id="65" name="Grafik 6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01" y="5502800"/>
            <a:ext cx="424748" cy="424748"/>
          </a:xfrm>
          <a:prstGeom prst="rect">
            <a:avLst/>
          </a:prstGeom>
        </p:spPr>
      </p:pic>
      <p:sp>
        <p:nvSpPr>
          <p:cNvPr id="66" name="Textfeld 65"/>
          <p:cNvSpPr txBox="1"/>
          <p:nvPr/>
        </p:nvSpPr>
        <p:spPr>
          <a:xfrm>
            <a:off x="6185081" y="4515163"/>
            <a:ext cx="204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Document</a:t>
            </a:r>
            <a:r>
              <a:rPr lang="de-CH" dirty="0" smtClean="0"/>
              <a:t> </a:t>
            </a:r>
            <a:r>
              <a:rPr lang="de-CH" dirty="0" err="1" smtClean="0"/>
              <a:t>Creation</a:t>
            </a:r>
            <a:endParaRPr lang="de-CH" dirty="0"/>
          </a:p>
          <a:p>
            <a:pPr algn="ctr"/>
            <a:r>
              <a:rPr lang="de-CH" dirty="0" smtClean="0"/>
              <a:t>Server</a:t>
            </a:r>
            <a:endParaRPr lang="de-CH" dirty="0"/>
          </a:p>
        </p:txBody>
      </p:sp>
      <p:sp>
        <p:nvSpPr>
          <p:cNvPr id="70" name="Textfeld 69"/>
          <p:cNvSpPr txBox="1"/>
          <p:nvPr/>
        </p:nvSpPr>
        <p:spPr>
          <a:xfrm>
            <a:off x="-47825" y="6085391"/>
            <a:ext cx="105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AD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3849311" y="2352144"/>
            <a:ext cx="995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WS/Rest</a:t>
            </a:r>
            <a:endParaRPr lang="de-CH" dirty="0"/>
          </a:p>
        </p:txBody>
      </p:sp>
      <p:sp>
        <p:nvSpPr>
          <p:cNvPr id="81" name="Textfeld 80"/>
          <p:cNvSpPr txBox="1"/>
          <p:nvPr/>
        </p:nvSpPr>
        <p:spPr>
          <a:xfrm>
            <a:off x="2117784" y="5873125"/>
            <a:ext cx="837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LDAP / SQL / HTTP</a:t>
            </a:r>
            <a:endParaRPr lang="de-CH" sz="1600" dirty="0"/>
          </a:p>
        </p:txBody>
      </p:sp>
      <p:pic>
        <p:nvPicPr>
          <p:cNvPr id="82" name="Grafik 8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44" y="4370243"/>
            <a:ext cx="825871" cy="825871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377" y="4435615"/>
            <a:ext cx="476810" cy="528429"/>
          </a:xfrm>
          <a:prstGeom prst="rect">
            <a:avLst/>
          </a:prstGeom>
        </p:spPr>
      </p:pic>
      <p:sp>
        <p:nvSpPr>
          <p:cNvPr id="93" name="Textfeld 92"/>
          <p:cNvSpPr txBox="1"/>
          <p:nvPr/>
        </p:nvSpPr>
        <p:spPr>
          <a:xfrm>
            <a:off x="9747289" y="4964044"/>
            <a:ext cx="822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 err="1" smtClean="0"/>
              <a:t>OneOffixx</a:t>
            </a:r>
            <a:r>
              <a:rPr lang="de-CH" sz="1050" dirty="0" smtClean="0"/>
              <a:t> SharePoint Connector</a:t>
            </a:r>
            <a:endParaRPr lang="de-CH" sz="1050" dirty="0"/>
          </a:p>
        </p:txBody>
      </p:sp>
      <p:sp>
        <p:nvSpPr>
          <p:cNvPr id="94" name="Textfeld 93"/>
          <p:cNvSpPr txBox="1"/>
          <p:nvPr/>
        </p:nvSpPr>
        <p:spPr>
          <a:xfrm>
            <a:off x="9543433" y="615199"/>
            <a:ext cx="1972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Win32 App</a:t>
            </a:r>
          </a:p>
          <a:p>
            <a:pPr algn="ctr"/>
            <a:r>
              <a:rPr lang="de-CH" dirty="0" smtClean="0"/>
              <a:t>Office Addin</a:t>
            </a:r>
          </a:p>
          <a:p>
            <a:pPr algn="ctr"/>
            <a:r>
              <a:rPr lang="de-CH" dirty="0" err="1" smtClean="0"/>
              <a:t>Any</a:t>
            </a:r>
            <a:r>
              <a:rPr lang="de-CH" dirty="0" smtClean="0"/>
              <a:t> App </a:t>
            </a:r>
            <a:r>
              <a:rPr lang="de-CH" dirty="0" err="1" smtClean="0"/>
              <a:t>or</a:t>
            </a:r>
            <a:r>
              <a:rPr lang="de-CH" dirty="0" smtClean="0"/>
              <a:t> Service</a:t>
            </a:r>
            <a:endParaRPr lang="de-CH" dirty="0"/>
          </a:p>
        </p:txBody>
      </p:sp>
      <p:pic>
        <p:nvPicPr>
          <p:cNvPr id="97" name="Grafik 9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8124" y="5815050"/>
            <a:ext cx="565714" cy="577794"/>
          </a:xfrm>
          <a:prstGeom prst="rect">
            <a:avLst/>
          </a:prstGeom>
        </p:spPr>
      </p:pic>
      <p:pic>
        <p:nvPicPr>
          <p:cNvPr id="98" name="Grafik 9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1138" y="5737333"/>
            <a:ext cx="552200" cy="622071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49555" y="5773205"/>
            <a:ext cx="504499" cy="580173"/>
          </a:xfrm>
          <a:prstGeom prst="rect">
            <a:avLst/>
          </a:prstGeom>
        </p:spPr>
      </p:pic>
      <p:sp>
        <p:nvSpPr>
          <p:cNvPr id="100" name="Textfeld 99"/>
          <p:cNvSpPr txBox="1"/>
          <p:nvPr/>
        </p:nvSpPr>
        <p:spPr>
          <a:xfrm>
            <a:off x="8693257" y="109432"/>
            <a:ext cx="328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dirty="0" smtClean="0"/>
              <a:t>LOB-Apps</a:t>
            </a:r>
            <a:endParaRPr lang="de-CH" dirty="0"/>
          </a:p>
        </p:txBody>
      </p:sp>
      <p:sp>
        <p:nvSpPr>
          <p:cNvPr id="56" name="Textfeld 55"/>
          <p:cNvSpPr txBox="1"/>
          <p:nvPr/>
        </p:nvSpPr>
        <p:spPr>
          <a:xfrm>
            <a:off x="5737371" y="646492"/>
            <a:ext cx="313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CH" dirty="0"/>
              <a:t>&lt;Connect /&gt;</a:t>
            </a:r>
          </a:p>
        </p:txBody>
      </p:sp>
      <p:pic>
        <p:nvPicPr>
          <p:cNvPr id="67" name="Grafik 6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83" y="3465804"/>
            <a:ext cx="1032356" cy="1016183"/>
          </a:xfrm>
          <a:prstGeom prst="rect">
            <a:avLst/>
          </a:prstGeom>
        </p:spPr>
      </p:pic>
      <p:sp>
        <p:nvSpPr>
          <p:cNvPr id="75" name="Textfeld 74"/>
          <p:cNvSpPr txBox="1"/>
          <p:nvPr/>
        </p:nvSpPr>
        <p:spPr>
          <a:xfrm>
            <a:off x="7849012" y="3852568"/>
            <a:ext cx="170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CH" dirty="0"/>
              <a:t>&lt;Connect /&gt;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76822" y="1851596"/>
            <a:ext cx="1095168" cy="9658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83539" y="3201394"/>
            <a:ext cx="1057461" cy="74169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58683" y="3436401"/>
            <a:ext cx="351527" cy="333696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525610" y="3467675"/>
            <a:ext cx="345229" cy="327717"/>
          </a:xfrm>
          <a:prstGeom prst="rect">
            <a:avLst/>
          </a:prstGeom>
        </p:spPr>
      </p:pic>
      <p:pic>
        <p:nvPicPr>
          <p:cNvPr id="91" name="Grafik 9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51099" y="6353378"/>
            <a:ext cx="345229" cy="327717"/>
          </a:xfrm>
          <a:prstGeom prst="rect">
            <a:avLst/>
          </a:prstGeom>
        </p:spPr>
      </p:pic>
      <p:sp>
        <p:nvSpPr>
          <p:cNvPr id="95" name="Textfeld 94"/>
          <p:cNvSpPr txBox="1"/>
          <p:nvPr/>
        </p:nvSpPr>
        <p:spPr>
          <a:xfrm>
            <a:off x="3324084" y="1742424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Client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99" y="3152527"/>
            <a:ext cx="853179" cy="853179"/>
          </a:xfrm>
          <a:prstGeom prst="rect">
            <a:avLst/>
          </a:prstGeom>
        </p:spPr>
      </p:pic>
      <p:pic>
        <p:nvPicPr>
          <p:cNvPr id="72" name="Grafik 7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8" y="2984408"/>
            <a:ext cx="481396" cy="48139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0" y="3451695"/>
            <a:ext cx="582026" cy="582026"/>
          </a:xfrm>
          <a:prstGeom prst="rect">
            <a:avLst/>
          </a:prstGeom>
        </p:spPr>
      </p:pic>
      <p:sp>
        <p:nvSpPr>
          <p:cNvPr id="73" name="Textfeld 72"/>
          <p:cNvSpPr txBox="1"/>
          <p:nvPr/>
        </p:nvSpPr>
        <p:spPr>
          <a:xfrm>
            <a:off x="1117328" y="4012053"/>
            <a:ext cx="123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Identity Server</a:t>
            </a:r>
            <a:endParaRPr lang="de-CH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7" y="4047216"/>
            <a:ext cx="460220" cy="460220"/>
          </a:xfrm>
          <a:prstGeom prst="rect">
            <a:avLst/>
          </a:prstGeom>
        </p:spPr>
      </p:pic>
      <p:sp>
        <p:nvSpPr>
          <p:cNvPr id="84" name="Textfeld 83"/>
          <p:cNvSpPr txBox="1"/>
          <p:nvPr/>
        </p:nvSpPr>
        <p:spPr>
          <a:xfrm>
            <a:off x="2106045" y="4054356"/>
            <a:ext cx="83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OIDC</a:t>
            </a:r>
            <a:endParaRPr lang="de-CH" sz="1400" dirty="0"/>
          </a:p>
        </p:txBody>
      </p:sp>
      <p:sp>
        <p:nvSpPr>
          <p:cNvPr id="85" name="Textfeld 84"/>
          <p:cNvSpPr txBox="1"/>
          <p:nvPr/>
        </p:nvSpPr>
        <p:spPr>
          <a:xfrm>
            <a:off x="1453557" y="2409764"/>
            <a:ext cx="83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OIDC</a:t>
            </a:r>
            <a:endParaRPr lang="de-CH" sz="1400" dirty="0"/>
          </a:p>
        </p:txBody>
      </p:sp>
      <p:pic>
        <p:nvPicPr>
          <p:cNvPr id="86" name="Grafik 8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07305" y="3139153"/>
            <a:ext cx="351527" cy="333696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51" y="5311124"/>
            <a:ext cx="780290" cy="780290"/>
          </a:xfrm>
          <a:prstGeom prst="rect">
            <a:avLst/>
          </a:prstGeom>
        </p:spPr>
      </p:pic>
      <p:sp>
        <p:nvSpPr>
          <p:cNvPr id="87" name="Textfeld 86"/>
          <p:cNvSpPr txBox="1"/>
          <p:nvPr/>
        </p:nvSpPr>
        <p:spPr>
          <a:xfrm>
            <a:off x="3154908" y="6000055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JobHost</a:t>
            </a:r>
            <a:endParaRPr lang="de-CH" dirty="0"/>
          </a:p>
        </p:txBody>
      </p:sp>
      <p:pic>
        <p:nvPicPr>
          <p:cNvPr id="88" name="Grafik 8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96937" y="5285150"/>
            <a:ext cx="351527" cy="333696"/>
          </a:xfrm>
          <a:prstGeom prst="rect">
            <a:avLst/>
          </a:prstGeom>
        </p:spPr>
      </p:pic>
      <p:sp>
        <p:nvSpPr>
          <p:cNvPr id="96" name="Textfeld 95"/>
          <p:cNvSpPr txBox="1"/>
          <p:nvPr/>
        </p:nvSpPr>
        <p:spPr>
          <a:xfrm>
            <a:off x="4848336" y="653562"/>
            <a:ext cx="6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 smtClean="0"/>
              <a:t>Offline Cache</a:t>
            </a:r>
            <a:endParaRPr lang="de-CH" sz="900" dirty="0"/>
          </a:p>
        </p:txBody>
      </p:sp>
      <p:pic>
        <p:nvPicPr>
          <p:cNvPr id="101" name="Grafik 100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33" y="1095746"/>
            <a:ext cx="334799" cy="334799"/>
          </a:xfrm>
          <a:prstGeom prst="rect">
            <a:avLst/>
          </a:prstGeom>
        </p:spPr>
      </p:pic>
      <p:sp>
        <p:nvSpPr>
          <p:cNvPr id="102" name="Textfeld 101"/>
          <p:cNvSpPr txBox="1"/>
          <p:nvPr/>
        </p:nvSpPr>
        <p:spPr>
          <a:xfrm>
            <a:off x="4844794" y="1072664"/>
            <a:ext cx="130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 err="1" smtClean="0"/>
              <a:t>Address</a:t>
            </a:r>
            <a:r>
              <a:rPr lang="de-CH" sz="900" dirty="0" smtClean="0"/>
              <a:t> Provider/</a:t>
            </a:r>
            <a:br>
              <a:rPr lang="de-CH" sz="900" dirty="0" smtClean="0"/>
            </a:br>
            <a:r>
              <a:rPr lang="de-CH" sz="900" dirty="0" smtClean="0"/>
              <a:t>Data Providers</a:t>
            </a:r>
            <a:endParaRPr lang="de-CH" sz="9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1214429" y="340264"/>
            <a:ext cx="7812618" cy="0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H="1">
            <a:off x="1214429" y="1214397"/>
            <a:ext cx="2109655" cy="0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 flipH="1">
            <a:off x="5763188" y="1321339"/>
            <a:ext cx="3263859" cy="0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/>
          <p:cNvSpPr txBox="1"/>
          <p:nvPr/>
        </p:nvSpPr>
        <p:spPr>
          <a:xfrm>
            <a:off x="5751584" y="1322489"/>
            <a:ext cx="3138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CH" dirty="0" err="1" smtClean="0"/>
              <a:t>Address</a:t>
            </a:r>
            <a:r>
              <a:rPr lang="de-CH" dirty="0" smtClean="0"/>
              <a:t> Data</a:t>
            </a:r>
            <a:br>
              <a:rPr lang="de-CH" dirty="0" smtClean="0"/>
            </a:br>
            <a:r>
              <a:rPr lang="de-CH" dirty="0" smtClean="0"/>
              <a:t>Rest/WS/WML/</a:t>
            </a:r>
            <a:r>
              <a:rPr lang="de-CH" dirty="0" err="1" smtClean="0"/>
              <a:t>InProc</a:t>
            </a:r>
            <a:endParaRPr lang="de-CH" dirty="0"/>
          </a:p>
        </p:txBody>
      </p:sp>
      <p:cxnSp>
        <p:nvCxnSpPr>
          <p:cNvPr id="106" name="Gerade Verbindung mit Pfeil 105"/>
          <p:cNvCxnSpPr/>
          <p:nvPr/>
        </p:nvCxnSpPr>
        <p:spPr>
          <a:xfrm flipH="1">
            <a:off x="5751584" y="963360"/>
            <a:ext cx="326385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flipH="1">
            <a:off x="8286750" y="4192457"/>
            <a:ext cx="74029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flipH="1">
            <a:off x="8286750" y="5986520"/>
            <a:ext cx="740297" cy="0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172429" y="3974488"/>
            <a:ext cx="685071" cy="0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 flipH="1">
            <a:off x="2172431" y="5869080"/>
            <a:ext cx="685069" cy="0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>
            <a:off x="1611999" y="2175494"/>
            <a:ext cx="0" cy="808914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>
            <a:off x="3801286" y="2140269"/>
            <a:ext cx="0" cy="1265122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 flipH="1">
            <a:off x="8286750" y="3363560"/>
            <a:ext cx="740297" cy="0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7120053" y="2792967"/>
            <a:ext cx="3138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CH" dirty="0" err="1"/>
              <a:t>Address</a:t>
            </a:r>
            <a:r>
              <a:rPr lang="de-CH" dirty="0"/>
              <a:t> </a:t>
            </a:r>
            <a:r>
              <a:rPr lang="de-CH" dirty="0" smtClean="0"/>
              <a:t>Data</a:t>
            </a:r>
            <a:br>
              <a:rPr lang="de-CH" dirty="0" smtClean="0"/>
            </a:br>
            <a:r>
              <a:rPr lang="de-CH" dirty="0" smtClean="0"/>
              <a:t>Rest/WS/WML/SQL etc..</a:t>
            </a:r>
            <a:endParaRPr lang="de-CH" dirty="0"/>
          </a:p>
        </p:txBody>
      </p:sp>
      <p:pic>
        <p:nvPicPr>
          <p:cNvPr id="120" name="Grafik 1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064" y="3480462"/>
            <a:ext cx="1016183" cy="1016183"/>
          </a:xfrm>
          <a:prstGeom prst="rect">
            <a:avLst/>
          </a:prstGeom>
        </p:spPr>
      </p:pic>
      <p:sp>
        <p:nvSpPr>
          <p:cNvPr id="121" name="Textfeld 120"/>
          <p:cNvSpPr txBox="1"/>
          <p:nvPr/>
        </p:nvSpPr>
        <p:spPr>
          <a:xfrm>
            <a:off x="4936459" y="4532127"/>
            <a:ext cx="123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Address</a:t>
            </a:r>
            <a:r>
              <a:rPr lang="de-CH" dirty="0" smtClean="0"/>
              <a:t> Service</a:t>
            </a:r>
            <a:endParaRPr lang="de-CH" dirty="0"/>
          </a:p>
        </p:txBody>
      </p:sp>
      <p:cxnSp>
        <p:nvCxnSpPr>
          <p:cNvPr id="124" name="Gerade Verbindung mit Pfeil 123"/>
          <p:cNvCxnSpPr/>
          <p:nvPr/>
        </p:nvCxnSpPr>
        <p:spPr>
          <a:xfrm flipH="1" flipV="1">
            <a:off x="5451485" y="1452190"/>
            <a:ext cx="2395" cy="1876064"/>
          </a:xfrm>
          <a:prstGeom prst="straightConnector1">
            <a:avLst/>
          </a:prstGeom>
          <a:ln w="38100">
            <a:solidFill>
              <a:srgbClr val="00A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/>
          <p:cNvSpPr txBox="1"/>
          <p:nvPr/>
        </p:nvSpPr>
        <p:spPr>
          <a:xfrm>
            <a:off x="5449959" y="2352144"/>
            <a:ext cx="995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WS/Rest</a:t>
            </a:r>
            <a:endParaRPr lang="de-CH" dirty="0"/>
          </a:p>
        </p:txBody>
      </p:sp>
      <p:pic>
        <p:nvPicPr>
          <p:cNvPr id="138" name="Grafik 13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71936" y="3436401"/>
            <a:ext cx="351527" cy="333696"/>
          </a:xfrm>
          <a:prstGeom prst="rect">
            <a:avLst/>
          </a:prstGeom>
        </p:spPr>
      </p:pic>
      <p:pic>
        <p:nvPicPr>
          <p:cNvPr id="107" name="Grafik 10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05846" y="5518033"/>
            <a:ext cx="571162" cy="571162"/>
          </a:xfrm>
          <a:prstGeom prst="rect">
            <a:avLst/>
          </a:prstGeom>
        </p:spPr>
      </p:pic>
      <p:pic>
        <p:nvPicPr>
          <p:cNvPr id="108" name="Grafik 10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459009" y="5531078"/>
            <a:ext cx="558117" cy="558117"/>
          </a:xfrm>
          <a:prstGeom prst="rect">
            <a:avLst/>
          </a:prstGeom>
        </p:spPr>
      </p:pic>
      <p:sp>
        <p:nvSpPr>
          <p:cNvPr id="115" name="Textfeld 114"/>
          <p:cNvSpPr txBox="1"/>
          <p:nvPr/>
        </p:nvSpPr>
        <p:spPr>
          <a:xfrm>
            <a:off x="560728" y="6085391"/>
            <a:ext cx="105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SQL</a:t>
            </a:r>
            <a:endParaRPr lang="de-CH" dirty="0"/>
          </a:p>
        </p:txBody>
      </p:sp>
      <p:sp>
        <p:nvSpPr>
          <p:cNvPr id="118" name="Textfeld 117"/>
          <p:cNvSpPr txBox="1"/>
          <p:nvPr/>
        </p:nvSpPr>
        <p:spPr>
          <a:xfrm>
            <a:off x="1290330" y="6072479"/>
            <a:ext cx="105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Custom</a:t>
            </a:r>
            <a:endParaRPr lang="de-CH" dirty="0"/>
          </a:p>
        </p:txBody>
      </p:sp>
      <p:sp>
        <p:nvSpPr>
          <p:cNvPr id="119" name="Textfeld 118"/>
          <p:cNvSpPr txBox="1"/>
          <p:nvPr/>
        </p:nvSpPr>
        <p:spPr>
          <a:xfrm>
            <a:off x="69851" y="6417031"/>
            <a:ext cx="212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smtClean="0"/>
              <a:t>User </a:t>
            </a:r>
            <a:r>
              <a:rPr lang="de-CH" sz="1800" dirty="0" err="1" smtClean="0"/>
              <a:t>Sync</a:t>
            </a:r>
            <a:r>
              <a:rPr lang="de-CH" sz="1800" dirty="0" smtClean="0"/>
              <a:t> </a:t>
            </a:r>
            <a:r>
              <a:rPr lang="de-CH" sz="1800" dirty="0" err="1" smtClean="0"/>
              <a:t>Sources</a:t>
            </a:r>
            <a:endParaRPr lang="de-CH" sz="18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152607" y="4646490"/>
            <a:ext cx="171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de-CH" sz="1800" dirty="0" smtClean="0"/>
              <a:t>OneOffixx </a:t>
            </a:r>
            <a:r>
              <a:rPr lang="de-CH" sz="1800" dirty="0" err="1" smtClean="0"/>
              <a:t>Auth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30903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Breitbild</PresentationFormat>
  <Paragraphs>217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OneOffixx Schemas</vt:lpstr>
      <vt:lpstr>PowerPoint-Präsentation</vt:lpstr>
      <vt:lpstr>Install Options</vt:lpstr>
      <vt:lpstr>PowerPoint-Präsentation</vt:lpstr>
      <vt:lpstr>PowerPoint-Präsentation</vt:lpstr>
      <vt:lpstr>PowerPoint-Präsentation</vt:lpstr>
      <vt:lpstr>Systemübersicht</vt:lpstr>
      <vt:lpstr>PowerPoint-Präsentation</vt:lpstr>
      <vt:lpstr>PowerPoint-Präsentation</vt:lpstr>
      <vt:lpstr>Engine – Dokument Erzeugung</vt:lpstr>
      <vt:lpstr>PowerPoint-Präsentation</vt:lpstr>
      <vt:lpstr>Engine – Untervorlagen</vt:lpstr>
      <vt:lpstr>PowerPoint-Präsentation</vt:lpstr>
      <vt:lpstr>Engine - Layouting</vt:lpstr>
      <vt:lpstr>PowerPoint-Präsentation</vt:lpstr>
      <vt:lpstr>Resources</vt:lpstr>
      <vt:lpstr>Deprecated / Older Versions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Mühsig</dc:creator>
  <cp:lastModifiedBy>Robert Mühsig</cp:lastModifiedBy>
  <cp:revision>162</cp:revision>
  <dcterms:created xsi:type="dcterms:W3CDTF">2016-06-30T09:09:45Z</dcterms:created>
  <dcterms:modified xsi:type="dcterms:W3CDTF">2018-04-11T12:10:01Z</dcterms:modified>
</cp:coreProperties>
</file>